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21"/>
  </p:notesMasterIdLst>
  <p:sldIdLst>
    <p:sldId id="263" r:id="rId5"/>
    <p:sldId id="267" r:id="rId6"/>
    <p:sldId id="269" r:id="rId7"/>
    <p:sldId id="287" r:id="rId8"/>
    <p:sldId id="258" r:id="rId9"/>
    <p:sldId id="288" r:id="rId10"/>
    <p:sldId id="283" r:id="rId11"/>
    <p:sldId id="281" r:id="rId12"/>
    <p:sldId id="274" r:id="rId13"/>
    <p:sldId id="278" r:id="rId14"/>
    <p:sldId id="280" r:id="rId15"/>
    <p:sldId id="279" r:id="rId16"/>
    <p:sldId id="268" r:id="rId17"/>
    <p:sldId id="285" r:id="rId18"/>
    <p:sldId id="286" r:id="rId19"/>
    <p:sldId id="266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7" name="Daniel Ah-Thion" initials="DAT" lastIdx="21" clrIdx="6">
    <p:extLst>
      <p:ext uri="{19B8F6BF-5375-455C-9EA6-DF929625EA0E}">
        <p15:presenceInfo xmlns:p15="http://schemas.microsoft.com/office/powerpoint/2012/main" userId="S::Daniel.Ah-Thion@psnc.org.uk::d34e9db3-4ce5-4440-a69b-422d020d0d6e" providerId="AD"/>
      </p:ext>
    </p:extLst>
  </p:cmAuthor>
  <p:cmAuthor id="1" name="Leanne Garland" initials="LG" lastIdx="13" clrIdx="0">
    <p:extLst>
      <p:ext uri="{19B8F6BF-5375-455C-9EA6-DF929625EA0E}">
        <p15:presenceInfo xmlns:p15="http://schemas.microsoft.com/office/powerpoint/2012/main" userId="S::LEGA1@hscic.gov.uk::5942056c-b13b-4c56-ae1a-7a9ca5b29f67" providerId="AD"/>
      </p:ext>
    </p:extLst>
  </p:cmAuthor>
  <p:cmAuthor id="8" name="David Onuoha" initials="DO" lastIdx="2" clrIdx="7">
    <p:extLst>
      <p:ext uri="{19B8F6BF-5375-455C-9EA6-DF929625EA0E}">
        <p15:presenceInfo xmlns:p15="http://schemas.microsoft.com/office/powerpoint/2012/main" userId="S::david.onuoha@psnc.org.uk::eaaea89d-caab-4518-ac14-f3a817a6703f" providerId="AD"/>
      </p:ext>
    </p:extLst>
  </p:cmAuthor>
  <p:cmAuthor id="2" name="Libby Pink" initials="LP" lastIdx="3" clrIdx="1">
    <p:extLst>
      <p:ext uri="{19B8F6BF-5375-455C-9EA6-DF929625EA0E}">
        <p15:presenceInfo xmlns:p15="http://schemas.microsoft.com/office/powerpoint/2012/main" userId="S::Libby.Pink@england.nhs.uk::0a05f9b2-dc53-40fb-8ea4-4c4a2f45dbe6" providerId="AD"/>
      </p:ext>
    </p:extLst>
  </p:cmAuthor>
  <p:cmAuthor id="3" name="Claire Adamson" initials="CA" lastIdx="1" clrIdx="2">
    <p:extLst>
      <p:ext uri="{19B8F6BF-5375-455C-9EA6-DF929625EA0E}">
        <p15:presenceInfo xmlns:p15="http://schemas.microsoft.com/office/powerpoint/2012/main" userId="2a401ac64a31c7a0" providerId="Windows Live"/>
      </p:ext>
    </p:extLst>
  </p:cmAuthor>
  <p:cmAuthor id="4" name="Claire Adamson-Hobbs" initials="CH" lastIdx="43" clrIdx="3">
    <p:extLst>
      <p:ext uri="{19B8F6BF-5375-455C-9EA6-DF929625EA0E}">
        <p15:presenceInfo xmlns:p15="http://schemas.microsoft.com/office/powerpoint/2012/main" userId="Claire Adamson-Hobbs" providerId="None"/>
      </p:ext>
    </p:extLst>
  </p:cmAuthor>
  <p:cmAuthor id="5" name="Rosie Taylor" initials="RT" lastIdx="2" clrIdx="4">
    <p:extLst>
      <p:ext uri="{19B8F6BF-5375-455C-9EA6-DF929625EA0E}">
        <p15:presenceInfo xmlns:p15="http://schemas.microsoft.com/office/powerpoint/2012/main" userId="Rosie Taylor" providerId="None"/>
      </p:ext>
    </p:extLst>
  </p:cmAuthor>
  <p:cmAuthor id="6" name="Rosie Taylor" initials="RT [2]" lastIdx="2" clrIdx="5">
    <p:extLst>
      <p:ext uri="{19B8F6BF-5375-455C-9EA6-DF929625EA0E}">
        <p15:presenceInfo xmlns:p15="http://schemas.microsoft.com/office/powerpoint/2012/main" userId="S::rosie.taylor@psnc.org.uk::d4e67326-a969-4e34-b127-5aa2227bd8bb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29A4A75-C44F-4520-A53B-0DADF4EE6115}" v="10" dt="2022-05-29T21:45:44.076"/>
    <p1510:client id="{8BFFF596-2B9B-41CF-BD9E-4E0CDAF174CC}" v="10" dt="2022-05-30T16:59:37.17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–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–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8FB837D-C827-4EFA-A057-4D05807E0F7C}" styleName="Themed Style 1 –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30" autoAdjust="0"/>
    <p:restoredTop sz="78496" autoAdjust="0"/>
  </p:normalViewPr>
  <p:slideViewPr>
    <p:cSldViewPr snapToGrid="0" snapToObjects="1">
      <p:cViewPr varScale="1">
        <p:scale>
          <a:sx n="89" d="100"/>
          <a:sy n="89" d="100"/>
        </p:scale>
        <p:origin x="138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28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commentAuthors" Target="commentAuthors.xml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niel Ah-Thion" userId="d34e9db3-4ce5-4440-a69b-422d020d0d6e" providerId="ADAL" clId="{B7C0D79E-06BE-4002-9EE3-613A4C51621B}"/>
    <pc:docChg chg="modSld">
      <pc:chgData name="Daniel Ah-Thion" userId="d34e9db3-4ce5-4440-a69b-422d020d0d6e" providerId="ADAL" clId="{B7C0D79E-06BE-4002-9EE3-613A4C51621B}" dt="2022-05-30T17:24:04.574" v="1" actId="20577"/>
      <pc:docMkLst>
        <pc:docMk/>
      </pc:docMkLst>
      <pc:sldChg chg="modNotesTx">
        <pc:chgData name="Daniel Ah-Thion" userId="d34e9db3-4ce5-4440-a69b-422d020d0d6e" providerId="ADAL" clId="{B7C0D79E-06BE-4002-9EE3-613A4C51621B}" dt="2022-05-30T17:24:04.574" v="1" actId="20577"/>
        <pc:sldMkLst>
          <pc:docMk/>
          <pc:sldMk cId="3396650366" sldId="283"/>
        </pc:sldMkLst>
      </pc:sldChg>
    </pc:docChg>
  </pc:docChgLst>
  <pc:docChgLst>
    <pc:chgData name="Daniel Ah-Thion" userId="d34e9db3-4ce5-4440-a69b-422d020d0d6e" providerId="ADAL" clId="{8BFFF596-2B9B-41CF-BD9E-4E0CDAF174CC}"/>
    <pc:docChg chg="custSel modSld">
      <pc:chgData name="Daniel Ah-Thion" userId="d34e9db3-4ce5-4440-a69b-422d020d0d6e" providerId="ADAL" clId="{8BFFF596-2B9B-41CF-BD9E-4E0CDAF174CC}" dt="2022-05-30T17:01:17.824" v="522" actId="1592"/>
      <pc:docMkLst>
        <pc:docMk/>
      </pc:docMkLst>
      <pc:sldChg chg="delCm modNotesTx">
        <pc:chgData name="Daniel Ah-Thion" userId="d34e9db3-4ce5-4440-a69b-422d020d0d6e" providerId="ADAL" clId="{8BFFF596-2B9B-41CF-BD9E-4E0CDAF174CC}" dt="2022-05-30T17:01:17.800" v="510" actId="1592"/>
        <pc:sldMkLst>
          <pc:docMk/>
          <pc:sldMk cId="2448431157" sldId="258"/>
        </pc:sldMkLst>
      </pc:sldChg>
      <pc:sldChg chg="delCm modNotesTx">
        <pc:chgData name="Daniel Ah-Thion" userId="d34e9db3-4ce5-4440-a69b-422d020d0d6e" providerId="ADAL" clId="{8BFFF596-2B9B-41CF-BD9E-4E0CDAF174CC}" dt="2022-05-30T17:01:17.800" v="503" actId="1592"/>
        <pc:sldMkLst>
          <pc:docMk/>
          <pc:sldMk cId="3421481646" sldId="263"/>
        </pc:sldMkLst>
      </pc:sldChg>
      <pc:sldChg chg="delCm modCm modNotesTx">
        <pc:chgData name="Daniel Ah-Thion" userId="d34e9db3-4ce5-4440-a69b-422d020d0d6e" providerId="ADAL" clId="{8BFFF596-2B9B-41CF-BD9E-4E0CDAF174CC}" dt="2022-05-30T17:01:17.800" v="504" actId="1592"/>
        <pc:sldMkLst>
          <pc:docMk/>
          <pc:sldMk cId="2974488803" sldId="267"/>
        </pc:sldMkLst>
      </pc:sldChg>
      <pc:sldChg chg="delCm modCm modNotesTx">
        <pc:chgData name="Daniel Ah-Thion" userId="d34e9db3-4ce5-4440-a69b-422d020d0d6e" providerId="ADAL" clId="{8BFFF596-2B9B-41CF-BD9E-4E0CDAF174CC}" dt="2022-05-30T17:01:17.800" v="505" actId="1592"/>
        <pc:sldMkLst>
          <pc:docMk/>
          <pc:sldMk cId="2337862542" sldId="269"/>
        </pc:sldMkLst>
      </pc:sldChg>
      <pc:sldChg chg="delCm modCm modNotesTx">
        <pc:chgData name="Daniel Ah-Thion" userId="d34e9db3-4ce5-4440-a69b-422d020d0d6e" providerId="ADAL" clId="{8BFFF596-2B9B-41CF-BD9E-4E0CDAF174CC}" dt="2022-05-30T17:01:17.824" v="516" actId="1592"/>
        <pc:sldMkLst>
          <pc:docMk/>
          <pc:sldMk cId="2130480904" sldId="274"/>
        </pc:sldMkLst>
      </pc:sldChg>
      <pc:sldChg chg="delCm modCm modNotesTx">
        <pc:chgData name="Daniel Ah-Thion" userId="d34e9db3-4ce5-4440-a69b-422d020d0d6e" providerId="ADAL" clId="{8BFFF596-2B9B-41CF-BD9E-4E0CDAF174CC}" dt="2022-05-30T17:01:17.824" v="518" actId="1592"/>
        <pc:sldMkLst>
          <pc:docMk/>
          <pc:sldMk cId="3212370274" sldId="278"/>
        </pc:sldMkLst>
      </pc:sldChg>
      <pc:sldChg chg="delCm modCm modNotesTx">
        <pc:chgData name="Daniel Ah-Thion" userId="d34e9db3-4ce5-4440-a69b-422d020d0d6e" providerId="ADAL" clId="{8BFFF596-2B9B-41CF-BD9E-4E0CDAF174CC}" dt="2022-05-30T17:01:17.824" v="522" actId="1592"/>
        <pc:sldMkLst>
          <pc:docMk/>
          <pc:sldMk cId="4082480916" sldId="279"/>
        </pc:sldMkLst>
      </pc:sldChg>
      <pc:sldChg chg="delCm modCm modNotesTx">
        <pc:chgData name="Daniel Ah-Thion" userId="d34e9db3-4ce5-4440-a69b-422d020d0d6e" providerId="ADAL" clId="{8BFFF596-2B9B-41CF-BD9E-4E0CDAF174CC}" dt="2022-05-30T17:01:17.824" v="520" actId="1592"/>
        <pc:sldMkLst>
          <pc:docMk/>
          <pc:sldMk cId="1875659051" sldId="280"/>
        </pc:sldMkLst>
      </pc:sldChg>
      <pc:sldChg chg="delCm modCm modNotesTx">
        <pc:chgData name="Daniel Ah-Thion" userId="d34e9db3-4ce5-4440-a69b-422d020d0d6e" providerId="ADAL" clId="{8BFFF596-2B9B-41CF-BD9E-4E0CDAF174CC}" dt="2022-05-30T17:01:17.800" v="515" actId="1592"/>
        <pc:sldMkLst>
          <pc:docMk/>
          <pc:sldMk cId="2499320453" sldId="281"/>
        </pc:sldMkLst>
      </pc:sldChg>
      <pc:sldChg chg="delCm modCm modNotesTx">
        <pc:chgData name="Daniel Ah-Thion" userId="d34e9db3-4ce5-4440-a69b-422d020d0d6e" providerId="ADAL" clId="{8BFFF596-2B9B-41CF-BD9E-4E0CDAF174CC}" dt="2022-05-30T17:01:17.800" v="514" actId="1592"/>
        <pc:sldMkLst>
          <pc:docMk/>
          <pc:sldMk cId="3396650366" sldId="283"/>
        </pc:sldMkLst>
      </pc:sldChg>
      <pc:sldChg chg="delCm modNotesTx">
        <pc:chgData name="Daniel Ah-Thion" userId="d34e9db3-4ce5-4440-a69b-422d020d0d6e" providerId="ADAL" clId="{8BFFF596-2B9B-41CF-BD9E-4E0CDAF174CC}" dt="2022-05-30T17:01:17.800" v="508" actId="1592"/>
        <pc:sldMkLst>
          <pc:docMk/>
          <pc:sldMk cId="3435801193" sldId="287"/>
        </pc:sldMkLst>
      </pc:sldChg>
      <pc:sldChg chg="delCm modCm modNotesTx">
        <pc:chgData name="Daniel Ah-Thion" userId="d34e9db3-4ce5-4440-a69b-422d020d0d6e" providerId="ADAL" clId="{8BFFF596-2B9B-41CF-BD9E-4E0CDAF174CC}" dt="2022-05-30T17:01:17.800" v="512" actId="1592"/>
        <pc:sldMkLst>
          <pc:docMk/>
          <pc:sldMk cId="1585256092" sldId="288"/>
        </pc:sldMkLst>
      </pc:sldChg>
    </pc:docChg>
  </pc:docChgLst>
</pc:chgInfo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slide" Target="../slides/slide4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4C104FA-D03E-4EA6-BF0B-7376D4EAB9D4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D44B85F8-E0BB-4B28-8D58-22ED1D070BE3}">
      <dgm:prSet custT="1"/>
      <dgm:spPr/>
      <dgm:t>
        <a:bodyPr/>
        <a:lstStyle/>
        <a:p>
          <a:r>
            <a:rPr lang="en-US" sz="2000" b="1" dirty="0"/>
            <a:t>Version history</a:t>
          </a:r>
          <a:endParaRPr lang="en-US" sz="1800" b="1" dirty="0"/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1" action="ppaction://hlinksldjump"/>
          </dgm14:cNvPr>
        </a:ext>
      </dgm:extLst>
    </dgm:pt>
    <dgm:pt modelId="{A29B07F2-8903-41B2-8A33-15ACF66608D8}" type="parTrans" cxnId="{0292A274-82B0-4E92-9B2A-0ED1629CDEBB}">
      <dgm:prSet/>
      <dgm:spPr/>
      <dgm:t>
        <a:bodyPr/>
        <a:lstStyle/>
        <a:p>
          <a:endParaRPr lang="en-US"/>
        </a:p>
      </dgm:t>
    </dgm:pt>
    <dgm:pt modelId="{D52D09E2-3CED-4A93-A5B1-B5D9AA3D4A68}" type="sibTrans" cxnId="{0292A274-82B0-4E92-9B2A-0ED1629CDEBB}">
      <dgm:prSet/>
      <dgm:spPr/>
      <dgm:t>
        <a:bodyPr/>
        <a:lstStyle/>
        <a:p>
          <a:endParaRPr lang="en-US"/>
        </a:p>
      </dgm:t>
    </dgm:pt>
    <dgm:pt modelId="{8535DAC5-59EC-1244-BD00-906F00E4CB55}">
      <dgm:prSet custT="1"/>
      <dgm:spPr/>
      <dgm:t>
        <a:bodyPr/>
        <a:lstStyle/>
        <a:p>
          <a:r>
            <a:rPr lang="en-US" sz="2000" b="1" kern="1200" dirty="0">
              <a:solidFill>
                <a:schemeClr val="bg1"/>
              </a:solidFill>
              <a:latin typeface="+mn-lt"/>
              <a:ea typeface="+mj-ea"/>
              <a:cs typeface="Arial" panose="020B0604020202020204" pitchFamily="34" charset="0"/>
            </a:rPr>
            <a:t>NHS </a:t>
          </a:r>
          <a:r>
            <a:rPr lang="en-GB" sz="2000" b="1" kern="1200" dirty="0">
              <a:solidFill>
                <a:prstClr val="white"/>
              </a:solidFill>
              <a:latin typeface="Calibri" panose="020F0502020204030204"/>
              <a:ea typeface="+mn-ea"/>
              <a:cs typeface="Arial" panose="020B0604020202020204" pitchFamily="34" charset="0"/>
            </a:rPr>
            <a:t>Discharge Medicines Service</a:t>
          </a:r>
          <a:r>
            <a:rPr lang="en-US" sz="2000" b="1" kern="1200" dirty="0">
              <a:solidFill>
                <a:prstClr val="white"/>
              </a:solidFill>
              <a:latin typeface="Calibri" panose="020F0502020204030204"/>
              <a:ea typeface="+mn-ea"/>
              <a:cs typeface="Arial" panose="020B0604020202020204" pitchFamily="34" charset="0"/>
            </a:rPr>
            <a:t> toolkit overview</a:t>
          </a:r>
        </a:p>
      </dgm:t>
    </dgm:pt>
    <dgm:pt modelId="{26732410-5F6B-CE4F-9AF4-C30D71DCB790}" type="parTrans" cxnId="{3D787875-4CCC-7B48-BAAF-B7D7F0893919}">
      <dgm:prSet/>
      <dgm:spPr/>
      <dgm:t>
        <a:bodyPr/>
        <a:lstStyle/>
        <a:p>
          <a:endParaRPr lang="en-GB"/>
        </a:p>
      </dgm:t>
    </dgm:pt>
    <dgm:pt modelId="{73137B52-192F-9E4F-8E3D-C3CAD0767009}" type="sibTrans" cxnId="{3D787875-4CCC-7B48-BAAF-B7D7F0893919}">
      <dgm:prSet/>
      <dgm:spPr/>
      <dgm:t>
        <a:bodyPr/>
        <a:lstStyle/>
        <a:p>
          <a:endParaRPr lang="en-GB"/>
        </a:p>
      </dgm:t>
    </dgm:pt>
    <dgm:pt modelId="{1320C51B-7A16-F442-A485-D45AF2C7BAB5}">
      <dgm:prSet custT="1"/>
      <dgm:spPr/>
      <dgm:t>
        <a:bodyPr/>
        <a:lstStyle/>
        <a:p>
          <a:r>
            <a:rPr lang="en-US" sz="2000" b="1" kern="1200" dirty="0">
              <a:solidFill>
                <a:schemeClr val="bg1"/>
              </a:solidFill>
              <a:latin typeface="+mn-lt"/>
              <a:ea typeface="+mj-ea"/>
              <a:cs typeface="Arial" panose="020B0604020202020204" pitchFamily="34" charset="0"/>
            </a:rPr>
            <a:t>Introduction to </a:t>
          </a:r>
          <a:r>
            <a:rPr lang="en-US" sz="2000" b="1" kern="1200" dirty="0">
              <a:solidFill>
                <a:prstClr val="white"/>
              </a:solidFill>
              <a:latin typeface="Calibri" panose="020F0502020204030204"/>
              <a:ea typeface="+mn-ea"/>
              <a:cs typeface="Arial" panose="020B0604020202020204" pitchFamily="34" charset="0"/>
            </a:rPr>
            <a:t>the NHS </a:t>
          </a:r>
          <a:r>
            <a:rPr lang="en-GB" sz="2000" b="1" kern="1200" dirty="0">
              <a:solidFill>
                <a:prstClr val="white"/>
              </a:solidFill>
              <a:latin typeface="Calibri" panose="020F0502020204030204"/>
              <a:ea typeface="+mn-ea"/>
              <a:cs typeface="Arial" panose="020B0604020202020204" pitchFamily="34" charset="0"/>
            </a:rPr>
            <a:t>Discharge Medicines Service </a:t>
          </a:r>
        </a:p>
      </dgm:t>
    </dgm:pt>
    <dgm:pt modelId="{793D1F05-4698-F540-B8B1-6E073DFC0CB5}" type="parTrans" cxnId="{CAFF8404-0F42-0545-B3EC-C53FBB73CA1B}">
      <dgm:prSet/>
      <dgm:spPr/>
      <dgm:t>
        <a:bodyPr/>
        <a:lstStyle/>
        <a:p>
          <a:endParaRPr lang="en-GB"/>
        </a:p>
      </dgm:t>
    </dgm:pt>
    <dgm:pt modelId="{76531201-FAFE-004D-8290-FA5F00DA3E87}" type="sibTrans" cxnId="{CAFF8404-0F42-0545-B3EC-C53FBB73CA1B}">
      <dgm:prSet/>
      <dgm:spPr/>
      <dgm:t>
        <a:bodyPr/>
        <a:lstStyle/>
        <a:p>
          <a:endParaRPr lang="en-GB"/>
        </a:p>
      </dgm:t>
    </dgm:pt>
    <dgm:pt modelId="{AFEF8685-DFA6-4C0E-A10F-D87EB3ADBFC9}">
      <dgm:prSet custT="1"/>
      <dgm:spPr/>
      <dgm:t>
        <a:bodyPr/>
        <a:lstStyle/>
        <a:p>
          <a:r>
            <a:rPr lang="en-GB" sz="2000" b="1" kern="1200" dirty="0">
              <a:latin typeface="+mn-lt"/>
            </a:rPr>
            <a:t>NHS </a:t>
          </a:r>
          <a:r>
            <a:rPr lang="en-GB" sz="2000" b="1" kern="1200" dirty="0">
              <a:solidFill>
                <a:prstClr val="white"/>
              </a:solidFill>
              <a:latin typeface="Calibri" panose="020F0502020204030204"/>
              <a:ea typeface="+mn-ea"/>
              <a:cs typeface="Arial" panose="020B0604020202020204" pitchFamily="34" charset="0"/>
            </a:rPr>
            <a:t>Discharge Medicines Service pathway flow diagram</a:t>
          </a:r>
        </a:p>
      </dgm:t>
    </dgm:pt>
    <dgm:pt modelId="{8630E1C0-8BF0-437A-984D-628657505E7F}" type="parTrans" cxnId="{C60DBB5F-ABFC-43F1-BA05-7EE1F7E0BA25}">
      <dgm:prSet/>
      <dgm:spPr/>
      <dgm:t>
        <a:bodyPr/>
        <a:lstStyle/>
        <a:p>
          <a:endParaRPr lang="en-GB"/>
        </a:p>
      </dgm:t>
    </dgm:pt>
    <dgm:pt modelId="{FDD8D48A-5B86-4E71-86B5-4B467B81F54F}" type="sibTrans" cxnId="{C60DBB5F-ABFC-43F1-BA05-7EE1F7E0BA25}">
      <dgm:prSet/>
      <dgm:spPr/>
      <dgm:t>
        <a:bodyPr/>
        <a:lstStyle/>
        <a:p>
          <a:endParaRPr lang="en-GB"/>
        </a:p>
      </dgm:t>
    </dgm:pt>
    <dgm:pt modelId="{89FEFCB1-99AE-4B32-A640-BE61B49DC4B4}">
      <dgm:prSet custT="1"/>
      <dgm:spPr/>
      <dgm:t>
        <a:bodyPr/>
        <a:lstStyle/>
        <a:p>
          <a:r>
            <a:rPr lang="en-GB" sz="2000" b="1" kern="1200" dirty="0">
              <a:latin typeface="+mn-lt"/>
            </a:rPr>
            <a:t>NHS</a:t>
          </a:r>
          <a:r>
            <a:rPr lang="en-GB" sz="2000" b="1" kern="1200" dirty="0">
              <a:solidFill>
                <a:srgbClr val="FF0000"/>
              </a:solidFill>
              <a:latin typeface="+mn-lt"/>
            </a:rPr>
            <a:t> </a:t>
          </a:r>
          <a:r>
            <a:rPr lang="en-GB" sz="2000" b="1" kern="1200" dirty="0">
              <a:solidFill>
                <a:prstClr val="white"/>
              </a:solidFill>
              <a:latin typeface="Calibri" panose="020F0502020204030204"/>
              <a:ea typeface="+mn-ea"/>
              <a:cs typeface="Arial" panose="020B0604020202020204" pitchFamily="34" charset="0"/>
            </a:rPr>
            <a:t>DMS consultation technical components</a:t>
          </a:r>
        </a:p>
      </dgm:t>
    </dgm:pt>
    <dgm:pt modelId="{0C57E477-C48E-4BD5-A639-DDC4FA5C6E51}" type="parTrans" cxnId="{FB71957C-D248-4E23-8968-A7105104E7B5}">
      <dgm:prSet/>
      <dgm:spPr/>
      <dgm:t>
        <a:bodyPr/>
        <a:lstStyle/>
        <a:p>
          <a:endParaRPr lang="en-GB"/>
        </a:p>
      </dgm:t>
    </dgm:pt>
    <dgm:pt modelId="{604B8A7E-5A88-4643-8508-0E6A3BD1B79E}" type="sibTrans" cxnId="{FB71957C-D248-4E23-8968-A7105104E7B5}">
      <dgm:prSet/>
      <dgm:spPr/>
      <dgm:t>
        <a:bodyPr/>
        <a:lstStyle/>
        <a:p>
          <a:endParaRPr lang="en-GB"/>
        </a:p>
      </dgm:t>
    </dgm:pt>
    <dgm:pt modelId="{915E4CCB-E143-4442-BD80-3767B42C52BD}">
      <dgm:prSet custT="1"/>
      <dgm:spPr/>
      <dgm:t>
        <a:bodyPr/>
        <a:lstStyle/>
        <a:p>
          <a:r>
            <a:rPr lang="en-GB" sz="2000" b="1" kern="1200" dirty="0">
              <a:latin typeface="+mn-lt"/>
            </a:rPr>
            <a:t>NHS </a:t>
          </a:r>
          <a:r>
            <a:rPr lang="en-GB" sz="2000" b="1" kern="1200" dirty="0">
              <a:solidFill>
                <a:prstClr val="white"/>
              </a:solidFill>
              <a:latin typeface="Calibri" panose="020F0502020204030204"/>
              <a:ea typeface="+mn-ea"/>
              <a:cs typeface="Arial" panose="020B0604020202020204" pitchFamily="34" charset="0"/>
            </a:rPr>
            <a:t>DMS general IT platform requirements</a:t>
          </a:r>
        </a:p>
      </dgm:t>
    </dgm:pt>
    <dgm:pt modelId="{B39BBA92-0197-4D79-BB1B-3297F7112233}" type="parTrans" cxnId="{D297365B-5E69-48A2-B780-C9E03C85072C}">
      <dgm:prSet/>
      <dgm:spPr/>
      <dgm:t>
        <a:bodyPr/>
        <a:lstStyle/>
        <a:p>
          <a:endParaRPr lang="en-GB"/>
        </a:p>
      </dgm:t>
    </dgm:pt>
    <dgm:pt modelId="{654F571A-FB07-4D73-9305-70168A763A0A}" type="sibTrans" cxnId="{D297365B-5E69-48A2-B780-C9E03C85072C}">
      <dgm:prSet/>
      <dgm:spPr/>
      <dgm:t>
        <a:bodyPr/>
        <a:lstStyle/>
        <a:p>
          <a:endParaRPr lang="en-GB"/>
        </a:p>
      </dgm:t>
    </dgm:pt>
    <dgm:pt modelId="{CC29367B-3812-4FD2-B8E4-1E3133B7515D}">
      <dgm:prSet custT="1"/>
      <dgm:spPr/>
      <dgm:t>
        <a:bodyPr/>
        <a:lstStyle/>
        <a:p>
          <a:r>
            <a:rPr lang="en-GB" sz="2000" b="1" dirty="0">
              <a:latin typeface="+mn-lt"/>
            </a:rPr>
            <a:t>Contact details </a:t>
          </a:r>
        </a:p>
      </dgm:t>
    </dgm:pt>
    <dgm:pt modelId="{56C59FA5-735A-4AAA-B5C2-469A166BB766}" type="parTrans" cxnId="{1BFBCD83-28AB-42CD-8040-B2E6061332B2}">
      <dgm:prSet/>
      <dgm:spPr/>
      <dgm:t>
        <a:bodyPr/>
        <a:lstStyle/>
        <a:p>
          <a:endParaRPr lang="en-GB"/>
        </a:p>
      </dgm:t>
    </dgm:pt>
    <dgm:pt modelId="{0DBD6EE3-92D4-4045-833F-2659FD2ECBE9}" type="sibTrans" cxnId="{1BFBCD83-28AB-42CD-8040-B2E6061332B2}">
      <dgm:prSet/>
      <dgm:spPr/>
      <dgm:t>
        <a:bodyPr/>
        <a:lstStyle/>
        <a:p>
          <a:endParaRPr lang="en-GB"/>
        </a:p>
      </dgm:t>
    </dgm:pt>
    <dgm:pt modelId="{F3390EA6-E2F4-411E-8C8E-F7E8F89FAB0F}">
      <dgm:prSet custT="1"/>
      <dgm:spPr/>
      <dgm:t>
        <a:bodyPr/>
        <a:lstStyle/>
        <a:p>
          <a:r>
            <a:rPr lang="en-GB" sz="2000" b="1" kern="1200" dirty="0">
              <a:latin typeface="+mn-lt"/>
            </a:rPr>
            <a:t>NHS </a:t>
          </a:r>
          <a:r>
            <a:rPr lang="en-GB" sz="2000" b="1" kern="1200" dirty="0">
              <a:solidFill>
                <a:prstClr val="white"/>
              </a:solidFill>
              <a:latin typeface="Calibri" panose="020F0502020204030204"/>
              <a:ea typeface="+mn-ea"/>
              <a:cs typeface="Arial" panose="020B0604020202020204" pitchFamily="34" charset="0"/>
            </a:rPr>
            <a:t>DMS </a:t>
          </a:r>
          <a:r>
            <a:rPr lang="en-US" sz="2000" b="1" kern="1200" dirty="0">
              <a:solidFill>
                <a:prstClr val="white"/>
              </a:solidFill>
              <a:latin typeface="Calibri" panose="020F0502020204030204"/>
              <a:ea typeface="+mn-ea"/>
              <a:cs typeface="Arial" panose="020B0604020202020204" pitchFamily="34" charset="0"/>
            </a:rPr>
            <a:t>essential / required / desirable components </a:t>
          </a:r>
          <a:endParaRPr lang="en-GB" sz="2000" b="1" kern="1200" dirty="0">
            <a:solidFill>
              <a:prstClr val="white"/>
            </a:solidFill>
            <a:latin typeface="Calibri" panose="020F0502020204030204"/>
            <a:ea typeface="+mn-ea"/>
            <a:cs typeface="Arial" panose="020B0604020202020204" pitchFamily="34" charset="0"/>
          </a:endParaRPr>
        </a:p>
      </dgm:t>
    </dgm:pt>
    <dgm:pt modelId="{23C3E4DF-7CB5-4D19-BC17-F4124B4229C8}" type="sibTrans" cxnId="{C65C7663-58D7-49C2-A698-2D32F10E37FD}">
      <dgm:prSet/>
      <dgm:spPr/>
      <dgm:t>
        <a:bodyPr/>
        <a:lstStyle/>
        <a:p>
          <a:endParaRPr lang="en-GB"/>
        </a:p>
      </dgm:t>
    </dgm:pt>
    <dgm:pt modelId="{301E83B8-4804-4F59-B8F9-7B0B50B48084}" type="parTrans" cxnId="{C65C7663-58D7-49C2-A698-2D32F10E37FD}">
      <dgm:prSet/>
      <dgm:spPr/>
      <dgm:t>
        <a:bodyPr/>
        <a:lstStyle/>
        <a:p>
          <a:endParaRPr lang="en-GB"/>
        </a:p>
      </dgm:t>
    </dgm:pt>
    <dgm:pt modelId="{F23B8956-5450-A747-BFC8-D264DBE9A4D7}" type="pres">
      <dgm:prSet presAssocID="{44C104FA-D03E-4EA6-BF0B-7376D4EAB9D4}" presName="linear" presStyleCnt="0">
        <dgm:presLayoutVars>
          <dgm:animLvl val="lvl"/>
          <dgm:resizeHandles val="exact"/>
        </dgm:presLayoutVars>
      </dgm:prSet>
      <dgm:spPr/>
    </dgm:pt>
    <dgm:pt modelId="{A910F633-AB85-AD42-BC32-092E013E2B3F}" type="pres">
      <dgm:prSet presAssocID="{8535DAC5-59EC-1244-BD00-906F00E4CB55}" presName="parentText" presStyleLbl="node1" presStyleIdx="0" presStyleCnt="8">
        <dgm:presLayoutVars>
          <dgm:chMax val="0"/>
          <dgm:bulletEnabled val="1"/>
        </dgm:presLayoutVars>
      </dgm:prSet>
      <dgm:spPr/>
    </dgm:pt>
    <dgm:pt modelId="{8206519E-32A1-F647-B395-99363333C1EB}" type="pres">
      <dgm:prSet presAssocID="{73137B52-192F-9E4F-8E3D-C3CAD0767009}" presName="spacer" presStyleCnt="0"/>
      <dgm:spPr/>
    </dgm:pt>
    <dgm:pt modelId="{401FD981-6462-6D44-8806-02603955DA36}" type="pres">
      <dgm:prSet presAssocID="{1320C51B-7A16-F442-A485-D45AF2C7BAB5}" presName="parentText" presStyleLbl="node1" presStyleIdx="1" presStyleCnt="8">
        <dgm:presLayoutVars>
          <dgm:chMax val="0"/>
          <dgm:bulletEnabled val="1"/>
        </dgm:presLayoutVars>
      </dgm:prSet>
      <dgm:spPr/>
    </dgm:pt>
    <dgm:pt modelId="{94F3946E-0EE6-3849-BDA7-B5F621A0901D}" type="pres">
      <dgm:prSet presAssocID="{76531201-FAFE-004D-8290-FA5F00DA3E87}" presName="spacer" presStyleCnt="0"/>
      <dgm:spPr/>
    </dgm:pt>
    <dgm:pt modelId="{4B1FC7EA-6970-4821-8CB6-CE589E710341}" type="pres">
      <dgm:prSet presAssocID="{AFEF8685-DFA6-4C0E-A10F-D87EB3ADBFC9}" presName="parentText" presStyleLbl="node1" presStyleIdx="2" presStyleCnt="8">
        <dgm:presLayoutVars>
          <dgm:chMax val="0"/>
          <dgm:bulletEnabled val="1"/>
        </dgm:presLayoutVars>
      </dgm:prSet>
      <dgm:spPr/>
    </dgm:pt>
    <dgm:pt modelId="{30A4783F-A471-47BF-9F68-F611339C8014}" type="pres">
      <dgm:prSet presAssocID="{FDD8D48A-5B86-4E71-86B5-4B467B81F54F}" presName="spacer" presStyleCnt="0"/>
      <dgm:spPr/>
    </dgm:pt>
    <dgm:pt modelId="{4F6DEB1C-49AC-499C-B69F-A1350D3B19ED}" type="pres">
      <dgm:prSet presAssocID="{89FEFCB1-99AE-4B32-A640-BE61B49DC4B4}" presName="parentText" presStyleLbl="node1" presStyleIdx="3" presStyleCnt="8">
        <dgm:presLayoutVars>
          <dgm:chMax val="0"/>
          <dgm:bulletEnabled val="1"/>
        </dgm:presLayoutVars>
      </dgm:prSet>
      <dgm:spPr/>
    </dgm:pt>
    <dgm:pt modelId="{7D4745C1-CA62-4510-B285-EA16A48A6911}" type="pres">
      <dgm:prSet presAssocID="{604B8A7E-5A88-4643-8508-0E6A3BD1B79E}" presName="spacer" presStyleCnt="0"/>
      <dgm:spPr/>
    </dgm:pt>
    <dgm:pt modelId="{993704B3-66FE-4A34-9DD1-32B3B109F27B}" type="pres">
      <dgm:prSet presAssocID="{F3390EA6-E2F4-411E-8C8E-F7E8F89FAB0F}" presName="parentText" presStyleLbl="node1" presStyleIdx="4" presStyleCnt="8" custLinFactNeighborX="-1217" custLinFactNeighborY="62141">
        <dgm:presLayoutVars>
          <dgm:chMax val="0"/>
          <dgm:bulletEnabled val="1"/>
        </dgm:presLayoutVars>
      </dgm:prSet>
      <dgm:spPr/>
    </dgm:pt>
    <dgm:pt modelId="{B6F28141-3301-4768-A239-DA7743CE4327}" type="pres">
      <dgm:prSet presAssocID="{23C3E4DF-7CB5-4D19-BC17-F4124B4229C8}" presName="spacer" presStyleCnt="0"/>
      <dgm:spPr/>
    </dgm:pt>
    <dgm:pt modelId="{D1E65BAA-CD75-4D81-8D9D-852324955162}" type="pres">
      <dgm:prSet presAssocID="{915E4CCB-E143-4442-BD80-3767B42C52BD}" presName="parentText" presStyleLbl="node1" presStyleIdx="5" presStyleCnt="8">
        <dgm:presLayoutVars>
          <dgm:chMax val="0"/>
          <dgm:bulletEnabled val="1"/>
        </dgm:presLayoutVars>
      </dgm:prSet>
      <dgm:spPr/>
    </dgm:pt>
    <dgm:pt modelId="{21263156-08AE-4747-B2A3-7002F0FEA343}" type="pres">
      <dgm:prSet presAssocID="{654F571A-FB07-4D73-9305-70168A763A0A}" presName="spacer" presStyleCnt="0"/>
      <dgm:spPr/>
    </dgm:pt>
    <dgm:pt modelId="{234A5AC2-2ABC-43D2-95ED-B252B9F4A413}" type="pres">
      <dgm:prSet presAssocID="{CC29367B-3812-4FD2-B8E4-1E3133B7515D}" presName="parentText" presStyleLbl="node1" presStyleIdx="6" presStyleCnt="8">
        <dgm:presLayoutVars>
          <dgm:chMax val="0"/>
          <dgm:bulletEnabled val="1"/>
        </dgm:presLayoutVars>
      </dgm:prSet>
      <dgm:spPr/>
    </dgm:pt>
    <dgm:pt modelId="{AE18B31B-B213-4ED0-8BF1-D668FFB298FC}" type="pres">
      <dgm:prSet presAssocID="{0DBD6EE3-92D4-4045-833F-2659FD2ECBE9}" presName="spacer" presStyleCnt="0"/>
      <dgm:spPr/>
    </dgm:pt>
    <dgm:pt modelId="{3B5B75AA-1CC2-F646-A94A-5DB016E435E6}" type="pres">
      <dgm:prSet presAssocID="{D44B85F8-E0BB-4B28-8D58-22ED1D070BE3}" presName="parentText" presStyleLbl="node1" presStyleIdx="7" presStyleCnt="8">
        <dgm:presLayoutVars>
          <dgm:chMax val="0"/>
          <dgm:bulletEnabled val="1"/>
        </dgm:presLayoutVars>
      </dgm:prSet>
      <dgm:spPr/>
    </dgm:pt>
  </dgm:ptLst>
  <dgm:cxnLst>
    <dgm:cxn modelId="{CAFF8404-0F42-0545-B3EC-C53FBB73CA1B}" srcId="{44C104FA-D03E-4EA6-BF0B-7376D4EAB9D4}" destId="{1320C51B-7A16-F442-A485-D45AF2C7BAB5}" srcOrd="1" destOrd="0" parTransId="{793D1F05-4698-F540-B8B1-6E073DFC0CB5}" sibTransId="{76531201-FAFE-004D-8290-FA5F00DA3E87}"/>
    <dgm:cxn modelId="{4ED40C19-A655-BE4F-9CF3-1DD82F99DAE4}" type="presOf" srcId="{44C104FA-D03E-4EA6-BF0B-7376D4EAB9D4}" destId="{F23B8956-5450-A747-BFC8-D264DBE9A4D7}" srcOrd="0" destOrd="0" presId="urn:microsoft.com/office/officeart/2005/8/layout/vList2"/>
    <dgm:cxn modelId="{D297365B-5E69-48A2-B780-C9E03C85072C}" srcId="{44C104FA-D03E-4EA6-BF0B-7376D4EAB9D4}" destId="{915E4CCB-E143-4442-BD80-3767B42C52BD}" srcOrd="5" destOrd="0" parTransId="{B39BBA92-0197-4D79-BB1B-3297F7112233}" sibTransId="{654F571A-FB07-4D73-9305-70168A763A0A}"/>
    <dgm:cxn modelId="{34955D5C-B223-D24A-B655-2BD42C1B8FC8}" type="presOf" srcId="{1320C51B-7A16-F442-A485-D45AF2C7BAB5}" destId="{401FD981-6462-6D44-8806-02603955DA36}" srcOrd="0" destOrd="0" presId="urn:microsoft.com/office/officeart/2005/8/layout/vList2"/>
    <dgm:cxn modelId="{C60DBB5F-ABFC-43F1-BA05-7EE1F7E0BA25}" srcId="{44C104FA-D03E-4EA6-BF0B-7376D4EAB9D4}" destId="{AFEF8685-DFA6-4C0E-A10F-D87EB3ADBFC9}" srcOrd="2" destOrd="0" parTransId="{8630E1C0-8BF0-437A-984D-628657505E7F}" sibTransId="{FDD8D48A-5B86-4E71-86B5-4B467B81F54F}"/>
    <dgm:cxn modelId="{C65C7663-58D7-49C2-A698-2D32F10E37FD}" srcId="{44C104FA-D03E-4EA6-BF0B-7376D4EAB9D4}" destId="{F3390EA6-E2F4-411E-8C8E-F7E8F89FAB0F}" srcOrd="4" destOrd="0" parTransId="{301E83B8-4804-4F59-B8F9-7B0B50B48084}" sibTransId="{23C3E4DF-7CB5-4D19-BC17-F4124B4229C8}"/>
    <dgm:cxn modelId="{0292A274-82B0-4E92-9B2A-0ED1629CDEBB}" srcId="{44C104FA-D03E-4EA6-BF0B-7376D4EAB9D4}" destId="{D44B85F8-E0BB-4B28-8D58-22ED1D070BE3}" srcOrd="7" destOrd="0" parTransId="{A29B07F2-8903-41B2-8A33-15ACF66608D8}" sibTransId="{D52D09E2-3CED-4A93-A5B1-B5D9AA3D4A68}"/>
    <dgm:cxn modelId="{3D787875-4CCC-7B48-BAAF-B7D7F0893919}" srcId="{44C104FA-D03E-4EA6-BF0B-7376D4EAB9D4}" destId="{8535DAC5-59EC-1244-BD00-906F00E4CB55}" srcOrd="0" destOrd="0" parTransId="{26732410-5F6B-CE4F-9AF4-C30D71DCB790}" sibTransId="{73137B52-192F-9E4F-8E3D-C3CAD0767009}"/>
    <dgm:cxn modelId="{FB71957C-D248-4E23-8968-A7105104E7B5}" srcId="{44C104FA-D03E-4EA6-BF0B-7376D4EAB9D4}" destId="{89FEFCB1-99AE-4B32-A640-BE61B49DC4B4}" srcOrd="3" destOrd="0" parTransId="{0C57E477-C48E-4BD5-A639-DDC4FA5C6E51}" sibTransId="{604B8A7E-5A88-4643-8508-0E6A3BD1B79E}"/>
    <dgm:cxn modelId="{1BFBCD83-28AB-42CD-8040-B2E6061332B2}" srcId="{44C104FA-D03E-4EA6-BF0B-7376D4EAB9D4}" destId="{CC29367B-3812-4FD2-B8E4-1E3133B7515D}" srcOrd="6" destOrd="0" parTransId="{56C59FA5-735A-4AAA-B5C2-469A166BB766}" sibTransId="{0DBD6EE3-92D4-4045-833F-2659FD2ECBE9}"/>
    <dgm:cxn modelId="{46D05F88-FBD7-48C7-A943-089A95E20FB8}" type="presOf" srcId="{CC29367B-3812-4FD2-B8E4-1E3133B7515D}" destId="{234A5AC2-2ABC-43D2-95ED-B252B9F4A413}" srcOrd="0" destOrd="0" presId="urn:microsoft.com/office/officeart/2005/8/layout/vList2"/>
    <dgm:cxn modelId="{16B5CB8E-E883-4F3F-8B2D-89366CA3ED5C}" type="presOf" srcId="{AFEF8685-DFA6-4C0E-A10F-D87EB3ADBFC9}" destId="{4B1FC7EA-6970-4821-8CB6-CE589E710341}" srcOrd="0" destOrd="0" presId="urn:microsoft.com/office/officeart/2005/8/layout/vList2"/>
    <dgm:cxn modelId="{73E40DAE-C3BC-4C88-AE3E-3714813A1530}" type="presOf" srcId="{915E4CCB-E143-4442-BD80-3767B42C52BD}" destId="{D1E65BAA-CD75-4D81-8D9D-852324955162}" srcOrd="0" destOrd="0" presId="urn:microsoft.com/office/officeart/2005/8/layout/vList2"/>
    <dgm:cxn modelId="{3FD3F8B0-1422-47D7-974A-E1E23E74C406}" type="presOf" srcId="{F3390EA6-E2F4-411E-8C8E-F7E8F89FAB0F}" destId="{993704B3-66FE-4A34-9DD1-32B3B109F27B}" srcOrd="0" destOrd="0" presId="urn:microsoft.com/office/officeart/2005/8/layout/vList2"/>
    <dgm:cxn modelId="{CDF022BE-89AB-488B-8D4B-F29F83380D19}" type="presOf" srcId="{89FEFCB1-99AE-4B32-A640-BE61B49DC4B4}" destId="{4F6DEB1C-49AC-499C-B69F-A1350D3B19ED}" srcOrd="0" destOrd="0" presId="urn:microsoft.com/office/officeart/2005/8/layout/vList2"/>
    <dgm:cxn modelId="{AD9827CB-F3FB-0C45-9F2A-4D6D8163BAA6}" type="presOf" srcId="{D44B85F8-E0BB-4B28-8D58-22ED1D070BE3}" destId="{3B5B75AA-1CC2-F646-A94A-5DB016E435E6}" srcOrd="0" destOrd="0" presId="urn:microsoft.com/office/officeart/2005/8/layout/vList2"/>
    <dgm:cxn modelId="{A24740E9-2C16-8C4A-BFCF-6E6EEE3441AF}" type="presOf" srcId="{8535DAC5-59EC-1244-BD00-906F00E4CB55}" destId="{A910F633-AB85-AD42-BC32-092E013E2B3F}" srcOrd="0" destOrd="0" presId="urn:microsoft.com/office/officeart/2005/8/layout/vList2"/>
    <dgm:cxn modelId="{8155DAA7-B45F-074A-BD47-0071789FCF5D}" type="presParOf" srcId="{F23B8956-5450-A747-BFC8-D264DBE9A4D7}" destId="{A910F633-AB85-AD42-BC32-092E013E2B3F}" srcOrd="0" destOrd="0" presId="urn:microsoft.com/office/officeart/2005/8/layout/vList2"/>
    <dgm:cxn modelId="{2DA0F761-054D-A044-831F-5B9991319D28}" type="presParOf" srcId="{F23B8956-5450-A747-BFC8-D264DBE9A4D7}" destId="{8206519E-32A1-F647-B395-99363333C1EB}" srcOrd="1" destOrd="0" presId="urn:microsoft.com/office/officeart/2005/8/layout/vList2"/>
    <dgm:cxn modelId="{C4890BA9-2BC1-C04B-93B7-130E59F1522F}" type="presParOf" srcId="{F23B8956-5450-A747-BFC8-D264DBE9A4D7}" destId="{401FD981-6462-6D44-8806-02603955DA36}" srcOrd="2" destOrd="0" presId="urn:microsoft.com/office/officeart/2005/8/layout/vList2"/>
    <dgm:cxn modelId="{7CBAA63E-EC43-CD4D-B063-D9DDACF328BD}" type="presParOf" srcId="{F23B8956-5450-A747-BFC8-D264DBE9A4D7}" destId="{94F3946E-0EE6-3849-BDA7-B5F621A0901D}" srcOrd="3" destOrd="0" presId="urn:microsoft.com/office/officeart/2005/8/layout/vList2"/>
    <dgm:cxn modelId="{ED7AF85F-5DE1-414A-B40C-5890FE872914}" type="presParOf" srcId="{F23B8956-5450-A747-BFC8-D264DBE9A4D7}" destId="{4B1FC7EA-6970-4821-8CB6-CE589E710341}" srcOrd="4" destOrd="0" presId="urn:microsoft.com/office/officeart/2005/8/layout/vList2"/>
    <dgm:cxn modelId="{07EFB9EE-CF25-40DE-8D55-75FBD7977FF5}" type="presParOf" srcId="{F23B8956-5450-A747-BFC8-D264DBE9A4D7}" destId="{30A4783F-A471-47BF-9F68-F611339C8014}" srcOrd="5" destOrd="0" presId="urn:microsoft.com/office/officeart/2005/8/layout/vList2"/>
    <dgm:cxn modelId="{97F26116-51AE-43A6-8893-605C6A5A784E}" type="presParOf" srcId="{F23B8956-5450-A747-BFC8-D264DBE9A4D7}" destId="{4F6DEB1C-49AC-499C-B69F-A1350D3B19ED}" srcOrd="6" destOrd="0" presId="urn:microsoft.com/office/officeart/2005/8/layout/vList2"/>
    <dgm:cxn modelId="{6F21DC8B-5FD3-476D-AC6A-FB511BF425EF}" type="presParOf" srcId="{F23B8956-5450-A747-BFC8-D264DBE9A4D7}" destId="{7D4745C1-CA62-4510-B285-EA16A48A6911}" srcOrd="7" destOrd="0" presId="urn:microsoft.com/office/officeart/2005/8/layout/vList2"/>
    <dgm:cxn modelId="{B94F3E72-E1CC-4582-8058-65300E9A4B36}" type="presParOf" srcId="{F23B8956-5450-A747-BFC8-D264DBE9A4D7}" destId="{993704B3-66FE-4A34-9DD1-32B3B109F27B}" srcOrd="8" destOrd="0" presId="urn:microsoft.com/office/officeart/2005/8/layout/vList2"/>
    <dgm:cxn modelId="{35BEC94F-E1F7-4668-B356-D2B316D144C3}" type="presParOf" srcId="{F23B8956-5450-A747-BFC8-D264DBE9A4D7}" destId="{B6F28141-3301-4768-A239-DA7743CE4327}" srcOrd="9" destOrd="0" presId="urn:microsoft.com/office/officeart/2005/8/layout/vList2"/>
    <dgm:cxn modelId="{EDD369CE-AB61-4843-AC7F-6175F42E11AB}" type="presParOf" srcId="{F23B8956-5450-A747-BFC8-D264DBE9A4D7}" destId="{D1E65BAA-CD75-4D81-8D9D-852324955162}" srcOrd="10" destOrd="0" presId="urn:microsoft.com/office/officeart/2005/8/layout/vList2"/>
    <dgm:cxn modelId="{935927F0-7EF8-4073-9038-2A2CDAD274B3}" type="presParOf" srcId="{F23B8956-5450-A747-BFC8-D264DBE9A4D7}" destId="{21263156-08AE-4747-B2A3-7002F0FEA343}" srcOrd="11" destOrd="0" presId="urn:microsoft.com/office/officeart/2005/8/layout/vList2"/>
    <dgm:cxn modelId="{1F07FBC6-CE75-4955-9174-DE764DBD2B6E}" type="presParOf" srcId="{F23B8956-5450-A747-BFC8-D264DBE9A4D7}" destId="{234A5AC2-2ABC-43D2-95ED-B252B9F4A413}" srcOrd="12" destOrd="0" presId="urn:microsoft.com/office/officeart/2005/8/layout/vList2"/>
    <dgm:cxn modelId="{6EBE5CD6-1334-43D1-91D4-AC11AED465A7}" type="presParOf" srcId="{F23B8956-5450-A747-BFC8-D264DBE9A4D7}" destId="{AE18B31B-B213-4ED0-8BF1-D668FFB298FC}" srcOrd="13" destOrd="0" presId="urn:microsoft.com/office/officeart/2005/8/layout/vList2"/>
    <dgm:cxn modelId="{7FD2B3B2-4345-DA44-836B-1D27D69741C9}" type="presParOf" srcId="{F23B8956-5450-A747-BFC8-D264DBE9A4D7}" destId="{3B5B75AA-1CC2-F646-A94A-5DB016E435E6}" srcOrd="1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910F633-AB85-AD42-BC32-092E013E2B3F}">
      <dsp:nvSpPr>
        <dsp:cNvPr id="0" name=""/>
        <dsp:cNvSpPr/>
      </dsp:nvSpPr>
      <dsp:spPr>
        <a:xfrm>
          <a:off x="0" y="33623"/>
          <a:ext cx="6263640" cy="59904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>
              <a:solidFill>
                <a:schemeClr val="bg1"/>
              </a:solidFill>
              <a:latin typeface="+mn-lt"/>
              <a:ea typeface="+mj-ea"/>
              <a:cs typeface="Arial" panose="020B0604020202020204" pitchFamily="34" charset="0"/>
            </a:rPr>
            <a:t>NHS </a:t>
          </a:r>
          <a:r>
            <a:rPr lang="en-GB" sz="2000" b="1" kern="1200" dirty="0">
              <a:solidFill>
                <a:prstClr val="white"/>
              </a:solidFill>
              <a:latin typeface="Calibri" panose="020F0502020204030204"/>
              <a:ea typeface="+mn-ea"/>
              <a:cs typeface="Arial" panose="020B0604020202020204" pitchFamily="34" charset="0"/>
            </a:rPr>
            <a:t>Discharge Medicines Service</a:t>
          </a:r>
          <a:r>
            <a:rPr lang="en-US" sz="2000" b="1" kern="1200" dirty="0">
              <a:solidFill>
                <a:prstClr val="white"/>
              </a:solidFill>
              <a:latin typeface="Calibri" panose="020F0502020204030204"/>
              <a:ea typeface="+mn-ea"/>
              <a:cs typeface="Arial" panose="020B0604020202020204" pitchFamily="34" charset="0"/>
            </a:rPr>
            <a:t> toolkit overview</a:t>
          </a:r>
        </a:p>
      </dsp:txBody>
      <dsp:txXfrm>
        <a:off x="29243" y="62866"/>
        <a:ext cx="6205154" cy="540554"/>
      </dsp:txXfrm>
    </dsp:sp>
    <dsp:sp modelId="{401FD981-6462-6D44-8806-02603955DA36}">
      <dsp:nvSpPr>
        <dsp:cNvPr id="0" name=""/>
        <dsp:cNvSpPr/>
      </dsp:nvSpPr>
      <dsp:spPr>
        <a:xfrm>
          <a:off x="0" y="724823"/>
          <a:ext cx="6263640" cy="599040"/>
        </a:xfrm>
        <a:prstGeom prst="roundRect">
          <a:avLst/>
        </a:prstGeom>
        <a:solidFill>
          <a:schemeClr val="accent5">
            <a:hueOff val="-965506"/>
            <a:satOff val="-2488"/>
            <a:lumOff val="-168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>
              <a:solidFill>
                <a:schemeClr val="bg1"/>
              </a:solidFill>
              <a:latin typeface="+mn-lt"/>
              <a:ea typeface="+mj-ea"/>
              <a:cs typeface="Arial" panose="020B0604020202020204" pitchFamily="34" charset="0"/>
            </a:rPr>
            <a:t>Introduction to </a:t>
          </a:r>
          <a:r>
            <a:rPr lang="en-US" sz="2000" b="1" kern="1200" dirty="0">
              <a:solidFill>
                <a:prstClr val="white"/>
              </a:solidFill>
              <a:latin typeface="Calibri" panose="020F0502020204030204"/>
              <a:ea typeface="+mn-ea"/>
              <a:cs typeface="Arial" panose="020B0604020202020204" pitchFamily="34" charset="0"/>
            </a:rPr>
            <a:t>the NHS </a:t>
          </a:r>
          <a:r>
            <a:rPr lang="en-GB" sz="2000" b="1" kern="1200" dirty="0">
              <a:solidFill>
                <a:prstClr val="white"/>
              </a:solidFill>
              <a:latin typeface="Calibri" panose="020F0502020204030204"/>
              <a:ea typeface="+mn-ea"/>
              <a:cs typeface="Arial" panose="020B0604020202020204" pitchFamily="34" charset="0"/>
            </a:rPr>
            <a:t>Discharge Medicines Service </a:t>
          </a:r>
        </a:p>
      </dsp:txBody>
      <dsp:txXfrm>
        <a:off x="29243" y="754066"/>
        <a:ext cx="6205154" cy="540554"/>
      </dsp:txXfrm>
    </dsp:sp>
    <dsp:sp modelId="{4B1FC7EA-6970-4821-8CB6-CE589E710341}">
      <dsp:nvSpPr>
        <dsp:cNvPr id="0" name=""/>
        <dsp:cNvSpPr/>
      </dsp:nvSpPr>
      <dsp:spPr>
        <a:xfrm>
          <a:off x="0" y="1416023"/>
          <a:ext cx="6263640" cy="599040"/>
        </a:xfrm>
        <a:prstGeom prst="roundRect">
          <a:avLst/>
        </a:prstGeom>
        <a:solidFill>
          <a:schemeClr val="accent5">
            <a:hueOff val="-1931012"/>
            <a:satOff val="-4977"/>
            <a:lumOff val="-336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b="1" kern="1200" dirty="0">
              <a:latin typeface="+mn-lt"/>
            </a:rPr>
            <a:t>NHS </a:t>
          </a:r>
          <a:r>
            <a:rPr lang="en-GB" sz="2000" b="1" kern="1200" dirty="0">
              <a:solidFill>
                <a:prstClr val="white"/>
              </a:solidFill>
              <a:latin typeface="Calibri" panose="020F0502020204030204"/>
              <a:ea typeface="+mn-ea"/>
              <a:cs typeface="Arial" panose="020B0604020202020204" pitchFamily="34" charset="0"/>
            </a:rPr>
            <a:t>Discharge Medicines Service pathway flow diagram</a:t>
          </a:r>
        </a:p>
      </dsp:txBody>
      <dsp:txXfrm>
        <a:off x="29243" y="1445266"/>
        <a:ext cx="6205154" cy="540554"/>
      </dsp:txXfrm>
    </dsp:sp>
    <dsp:sp modelId="{4F6DEB1C-49AC-499C-B69F-A1350D3B19ED}">
      <dsp:nvSpPr>
        <dsp:cNvPr id="0" name=""/>
        <dsp:cNvSpPr/>
      </dsp:nvSpPr>
      <dsp:spPr>
        <a:xfrm>
          <a:off x="0" y="2107223"/>
          <a:ext cx="6263640" cy="599040"/>
        </a:xfrm>
        <a:prstGeom prst="roundRect">
          <a:avLst/>
        </a:prstGeom>
        <a:solidFill>
          <a:schemeClr val="accent5">
            <a:hueOff val="-2896518"/>
            <a:satOff val="-7465"/>
            <a:lumOff val="-504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b="1" kern="1200" dirty="0">
              <a:latin typeface="+mn-lt"/>
            </a:rPr>
            <a:t>NHS</a:t>
          </a:r>
          <a:r>
            <a:rPr lang="en-GB" sz="2000" b="1" kern="1200" dirty="0">
              <a:solidFill>
                <a:srgbClr val="FF0000"/>
              </a:solidFill>
              <a:latin typeface="+mn-lt"/>
            </a:rPr>
            <a:t> </a:t>
          </a:r>
          <a:r>
            <a:rPr lang="en-GB" sz="2000" b="1" kern="1200" dirty="0">
              <a:solidFill>
                <a:prstClr val="white"/>
              </a:solidFill>
              <a:latin typeface="Calibri" panose="020F0502020204030204"/>
              <a:ea typeface="+mn-ea"/>
              <a:cs typeface="Arial" panose="020B0604020202020204" pitchFamily="34" charset="0"/>
            </a:rPr>
            <a:t>DMS consultation technical components</a:t>
          </a:r>
        </a:p>
      </dsp:txBody>
      <dsp:txXfrm>
        <a:off x="29243" y="2136466"/>
        <a:ext cx="6205154" cy="540554"/>
      </dsp:txXfrm>
    </dsp:sp>
    <dsp:sp modelId="{993704B3-66FE-4A34-9DD1-32B3B109F27B}">
      <dsp:nvSpPr>
        <dsp:cNvPr id="0" name=""/>
        <dsp:cNvSpPr/>
      </dsp:nvSpPr>
      <dsp:spPr>
        <a:xfrm>
          <a:off x="0" y="2855693"/>
          <a:ext cx="6263640" cy="599040"/>
        </a:xfrm>
        <a:prstGeom prst="roundRect">
          <a:avLst/>
        </a:prstGeom>
        <a:solidFill>
          <a:schemeClr val="accent5">
            <a:hueOff val="-3862025"/>
            <a:satOff val="-9954"/>
            <a:lumOff val="-672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b="1" kern="1200" dirty="0">
              <a:latin typeface="+mn-lt"/>
            </a:rPr>
            <a:t>NHS </a:t>
          </a:r>
          <a:r>
            <a:rPr lang="en-GB" sz="2000" b="1" kern="1200" dirty="0">
              <a:solidFill>
                <a:prstClr val="white"/>
              </a:solidFill>
              <a:latin typeface="Calibri" panose="020F0502020204030204"/>
              <a:ea typeface="+mn-ea"/>
              <a:cs typeface="Arial" panose="020B0604020202020204" pitchFamily="34" charset="0"/>
            </a:rPr>
            <a:t>DMS </a:t>
          </a:r>
          <a:r>
            <a:rPr lang="en-US" sz="2000" b="1" kern="1200" dirty="0">
              <a:solidFill>
                <a:prstClr val="white"/>
              </a:solidFill>
              <a:latin typeface="Calibri" panose="020F0502020204030204"/>
              <a:ea typeface="+mn-ea"/>
              <a:cs typeface="Arial" panose="020B0604020202020204" pitchFamily="34" charset="0"/>
            </a:rPr>
            <a:t>essential / required / desirable components </a:t>
          </a:r>
          <a:endParaRPr lang="en-GB" sz="2000" b="1" kern="1200" dirty="0">
            <a:solidFill>
              <a:prstClr val="white"/>
            </a:solidFill>
            <a:latin typeface="Calibri" panose="020F0502020204030204"/>
            <a:ea typeface="+mn-ea"/>
            <a:cs typeface="Arial" panose="020B0604020202020204" pitchFamily="34" charset="0"/>
          </a:endParaRPr>
        </a:p>
      </dsp:txBody>
      <dsp:txXfrm>
        <a:off x="29243" y="2884936"/>
        <a:ext cx="6205154" cy="540554"/>
      </dsp:txXfrm>
    </dsp:sp>
    <dsp:sp modelId="{D1E65BAA-CD75-4D81-8D9D-852324955162}">
      <dsp:nvSpPr>
        <dsp:cNvPr id="0" name=""/>
        <dsp:cNvSpPr/>
      </dsp:nvSpPr>
      <dsp:spPr>
        <a:xfrm>
          <a:off x="0" y="3489624"/>
          <a:ext cx="6263640" cy="599040"/>
        </a:xfrm>
        <a:prstGeom prst="roundRect">
          <a:avLst/>
        </a:prstGeom>
        <a:solidFill>
          <a:schemeClr val="accent5">
            <a:hueOff val="-4827531"/>
            <a:satOff val="-12442"/>
            <a:lumOff val="-840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b="1" kern="1200" dirty="0">
              <a:latin typeface="+mn-lt"/>
            </a:rPr>
            <a:t>NHS </a:t>
          </a:r>
          <a:r>
            <a:rPr lang="en-GB" sz="2000" b="1" kern="1200" dirty="0">
              <a:solidFill>
                <a:prstClr val="white"/>
              </a:solidFill>
              <a:latin typeface="Calibri" panose="020F0502020204030204"/>
              <a:ea typeface="+mn-ea"/>
              <a:cs typeface="Arial" panose="020B0604020202020204" pitchFamily="34" charset="0"/>
            </a:rPr>
            <a:t>DMS general IT platform requirements</a:t>
          </a:r>
        </a:p>
      </dsp:txBody>
      <dsp:txXfrm>
        <a:off x="29243" y="3518867"/>
        <a:ext cx="6205154" cy="540554"/>
      </dsp:txXfrm>
    </dsp:sp>
    <dsp:sp modelId="{234A5AC2-2ABC-43D2-95ED-B252B9F4A413}">
      <dsp:nvSpPr>
        <dsp:cNvPr id="0" name=""/>
        <dsp:cNvSpPr/>
      </dsp:nvSpPr>
      <dsp:spPr>
        <a:xfrm>
          <a:off x="0" y="4180824"/>
          <a:ext cx="6263640" cy="599040"/>
        </a:xfrm>
        <a:prstGeom prst="roundRect">
          <a:avLst/>
        </a:prstGeom>
        <a:solidFill>
          <a:schemeClr val="accent5">
            <a:hueOff val="-5793037"/>
            <a:satOff val="-14931"/>
            <a:lumOff val="-1008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b="1" kern="1200" dirty="0">
              <a:latin typeface="+mn-lt"/>
            </a:rPr>
            <a:t>Contact details </a:t>
          </a:r>
        </a:p>
      </dsp:txBody>
      <dsp:txXfrm>
        <a:off x="29243" y="4210067"/>
        <a:ext cx="6205154" cy="540554"/>
      </dsp:txXfrm>
    </dsp:sp>
    <dsp:sp modelId="{3B5B75AA-1CC2-F646-A94A-5DB016E435E6}">
      <dsp:nvSpPr>
        <dsp:cNvPr id="0" name=""/>
        <dsp:cNvSpPr/>
      </dsp:nvSpPr>
      <dsp:spPr>
        <a:xfrm>
          <a:off x="0" y="4872024"/>
          <a:ext cx="6263640" cy="599040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/>
            <a:t>Version history</a:t>
          </a:r>
          <a:endParaRPr lang="en-US" sz="1800" b="1" kern="1200" dirty="0"/>
        </a:p>
      </dsp:txBody>
      <dsp:txXfrm>
        <a:off x="29243" y="4901267"/>
        <a:ext cx="6205154" cy="54055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669195-CAE3-E94A-9ABA-28EFA1650062}" type="datetimeFigureOut">
              <a:rPr lang="en-US" smtClean="0"/>
              <a:t>5/30/2022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980A7D-DB19-0448-A7AA-845AF77539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61377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Collated comments so far have included:</a:t>
            </a:r>
          </a:p>
          <a:p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>
                <a:effectLst/>
                <a:latin typeface="Segoe UI" panose="020B0502040204020203" pitchFamily="34" charset="0"/>
              </a:rPr>
              <a:t>xxx</a:t>
            </a:r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E980A7D-DB19-0448-A7AA-845AF775396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37975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Collated comments so far have included:</a:t>
            </a:r>
          </a:p>
          <a:p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>
                <a:effectLst/>
                <a:latin typeface="Segoe UI" panose="020B0502040204020203" pitchFamily="34" charset="0"/>
              </a:rPr>
              <a:t>Does </a:t>
            </a:r>
            <a:r>
              <a:rPr lang="en-GB" sz="1200" dirty="0" err="1">
                <a:effectLst/>
                <a:latin typeface="Segoe UI" panose="020B0502040204020203" pitchFamily="34" charset="0"/>
              </a:rPr>
              <a:t>GphC</a:t>
            </a:r>
            <a:r>
              <a:rPr lang="en-GB" sz="1200" dirty="0">
                <a:effectLst/>
                <a:latin typeface="Segoe UI" panose="020B0502040204020203" pitchFamily="34" charset="0"/>
              </a:rPr>
              <a:t> need middle name as part of check when GPhC number used. Seems over the top?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800" dirty="0">
                <a:effectLst/>
                <a:latin typeface="Segoe UI" panose="020B0502040204020203" pitchFamily="34" charset="0"/>
              </a:rPr>
              <a:t>New addition needed</a:t>
            </a:r>
            <a:r>
              <a:rPr lang="en-GB" sz="1200" dirty="0">
                <a:effectLst/>
                <a:latin typeface="Segoe UI" panose="020B0502040204020203" pitchFamily="34" charset="0"/>
              </a:rPr>
              <a:t> - red</a:t>
            </a:r>
            <a:endParaRPr lang="en-GB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E980A7D-DB19-0448-A7AA-845AF7753969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658922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Collated comments so far have included:</a:t>
            </a:r>
          </a:p>
          <a:p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>
                <a:effectLst/>
                <a:latin typeface="Segoe UI" panose="020B0502040204020203" pitchFamily="34" charset="0"/>
              </a:rPr>
              <a:t>New additions red</a:t>
            </a:r>
            <a:endParaRPr lang="en-US" sz="1200" dirty="0">
              <a:effectLst/>
              <a:latin typeface="Segoe UI" panose="020B0502040204020203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>
                <a:effectLst/>
                <a:latin typeface="Segoe UI" panose="020B0502040204020203" pitchFamily="34" charset="0"/>
              </a:rPr>
              <a:t>Re data reporting “</a:t>
            </a:r>
            <a:r>
              <a:rPr lang="en-GB" sz="1800" dirty="0">
                <a:effectLst/>
                <a:latin typeface="Segoe UI" panose="020B0502040204020203" pitchFamily="34" charset="0"/>
              </a:rPr>
              <a:t>I'm not sure exactly what wanted - supplier completion or confirming the org has done DSPTK in previous completion window. So consider expanding a little to further explain.</a:t>
            </a:r>
            <a:r>
              <a:rPr lang="en-US" sz="1200" dirty="0">
                <a:effectLst/>
                <a:latin typeface="Segoe UI" panose="020B0502040204020203" pitchFamily="34" charset="0"/>
              </a:rPr>
              <a:t>”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E980A7D-DB19-0448-A7AA-845AF7753969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098599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Collated comments so far have included:</a:t>
            </a:r>
          </a:p>
          <a:p>
            <a:endParaRPr lang="en-GB" dirty="0"/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1200" dirty="0">
                <a:effectLst/>
                <a:latin typeface="Segoe UI" panose="020B0502040204020203" pitchFamily="34" charset="0"/>
              </a:rPr>
              <a:t>Re red, </a:t>
            </a:r>
            <a:r>
              <a:rPr lang="en-GB" sz="1800" dirty="0">
                <a:effectLst/>
                <a:latin typeface="Segoe UI" panose="020B0502040204020203" pitchFamily="34" charset="0"/>
              </a:rPr>
              <a:t>Check with BSA if this is required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1800" dirty="0">
                <a:effectLst/>
                <a:latin typeface="Segoe UI" panose="020B0502040204020203" pitchFamily="34" charset="0"/>
              </a:rPr>
              <a:t>Grammar comment: Remove space before colon in ‘Bank holidays :’</a:t>
            </a:r>
            <a:endParaRPr lang="en-GB" sz="1800" dirty="0">
              <a:effectLst/>
              <a:latin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E980A7D-DB19-0448-A7AA-845AF7753969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00012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E980A7D-DB19-0448-A7AA-845AF7753969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95987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E980A7D-DB19-0448-A7AA-845AF7753969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07761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E980A7D-DB19-0448-A7AA-845AF7753969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11845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E980A7D-DB19-0448-A7AA-845AF7753969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45738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Collated comments so far have included:</a:t>
            </a:r>
          </a:p>
          <a:p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800" dirty="0">
                <a:effectLst/>
                <a:latin typeface="Segoe UI" panose="020B0502040204020203" pitchFamily="34" charset="0"/>
              </a:rPr>
              <a:t>Best to link to host page </a:t>
            </a:r>
            <a:r>
              <a:rPr lang="en-GB" sz="1800" dirty="0" err="1">
                <a:effectLst/>
                <a:latin typeface="Segoe UI" panose="020B0502040204020203" pitchFamily="34" charset="0"/>
              </a:rPr>
              <a:t>becase</a:t>
            </a:r>
            <a:r>
              <a:rPr lang="en-GB" sz="1800" dirty="0">
                <a:effectLst/>
                <a:latin typeface="Segoe UI" panose="020B0502040204020203" pitchFamily="34" charset="0"/>
              </a:rPr>
              <a:t> the pdf links change when these are revised. I think host page: https://www.england.nhs.uk/publication/nhs-discharge-medicines-service-essential-service-toolkit-for-pharmacy-staff-in-community-primary-and-secondary-care/ Link adjusted to that</a:t>
            </a:r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E980A7D-DB19-0448-A7AA-845AF775396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31837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Collated comments so far have included:</a:t>
            </a:r>
          </a:p>
          <a:p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800" dirty="0">
                <a:effectLst/>
                <a:latin typeface="Segoe UI" panose="020B0502040204020203" pitchFamily="34" charset="0"/>
              </a:rPr>
              <a:t>Collated comment: Tracking in red 29/5</a:t>
            </a:r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E980A7D-DB19-0448-A7AA-845AF775396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42181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Collated comments so far have included:</a:t>
            </a:r>
          </a:p>
          <a:p>
            <a:endParaRPr lang="en-GB" dirty="0"/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1800" dirty="0">
                <a:effectLst/>
                <a:latin typeface="Segoe UI" panose="020B0502040204020203" pitchFamily="34" charset="0"/>
              </a:rPr>
              <a:t>Is the referral acknowledgement sent from Pharmacy IT system? Is it a read receipt or more detailed?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1800" dirty="0">
                <a:effectLst/>
                <a:latin typeface="Segoe UI" panose="020B0502040204020203" pitchFamily="34" charset="0"/>
              </a:rPr>
              <a:t>Suggest using NHSmail throughout as per NHS Digital terminology (this slide + further slides on this and other CPCF toolkits)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1800" dirty="0">
                <a:effectLst/>
                <a:latin typeface="Segoe UI" panose="020B0502040204020203" pitchFamily="34" charset="0"/>
              </a:rPr>
              <a:t>Re ‘GP notification message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1800" dirty="0">
                <a:effectLst/>
                <a:latin typeface="Segoe UI" panose="020B0502040204020203" pitchFamily="34" charset="0"/>
              </a:rPr>
              <a:t>’ block, Needs to be GP notification and onward referral where necessary</a:t>
            </a:r>
            <a:endParaRPr lang="en-GB" sz="1800" dirty="0">
              <a:effectLst/>
              <a:latin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E980A7D-DB19-0448-A7AA-845AF775396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9047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Collated comments so far have included:</a:t>
            </a:r>
          </a:p>
          <a:p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800" dirty="0">
                <a:effectLst/>
                <a:latin typeface="Segoe UI" panose="020B0502040204020203" pitchFamily="34" charset="0"/>
              </a:rPr>
              <a:t>Added missing end bracket for </a:t>
            </a:r>
            <a:r>
              <a:rPr lang="en-GB" sz="1800" dirty="0" err="1">
                <a:effectLst/>
                <a:latin typeface="Segoe UI" panose="020B0502040204020203" pitchFamily="34" charset="0"/>
              </a:rPr>
              <a:t>‘DoS</a:t>
            </a:r>
            <a:r>
              <a:rPr lang="en-GB" sz="1800" dirty="0">
                <a:effectLst/>
                <a:latin typeface="Segoe UI" panose="020B0502040204020203" pitchFamily="34" charset="0"/>
              </a:rPr>
              <a:t>)’.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800" dirty="0">
                <a:effectLst/>
                <a:latin typeface="Segoe UI" panose="020B0502040204020203" pitchFamily="34" charset="0"/>
              </a:rPr>
              <a:t>Re SCR: Suggest make clear pharmacies (so clearer not system supplier to make change). Pharmacist has to provide service, and pharmacists and technicians within pharmacy than can access SCR</a:t>
            </a:r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E980A7D-DB19-0448-A7AA-845AF775396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02788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Collated comments so far have included:</a:t>
            </a:r>
          </a:p>
          <a:p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>
                <a:effectLst/>
                <a:latin typeface="Segoe UI" panose="020B0502040204020203" pitchFamily="34" charset="0"/>
              </a:rPr>
              <a:t>Re MYS API: </a:t>
            </a:r>
            <a:r>
              <a:rPr lang="en-GB" sz="1800" dirty="0">
                <a:effectLst/>
                <a:latin typeface="Segoe UI" panose="020B0502040204020203" pitchFamily="34" charset="0"/>
              </a:rPr>
              <a:t>Pharmacy contractors report finding that without this integration a significant workload re data entry. It is helpful for this to be an essential requirement to motivate suppliers to speedily integrate as soon as the final-enough technical documentation available to them.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800" dirty="0">
                <a:effectLst/>
                <a:latin typeface="Segoe UI" panose="020B0502040204020203" pitchFamily="34" charset="0"/>
              </a:rPr>
              <a:t>Re future requirement: General practices already flagging discontent with the volume of NHS mail notifications. I would recommend FHIR / MESH / ITK is prioritised as essential to mitigate this.</a:t>
            </a:r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E980A7D-DB19-0448-A7AA-845AF775396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352037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Collated comments so far have included:</a:t>
            </a:r>
          </a:p>
          <a:p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>
                <a:effectLst/>
                <a:latin typeface="Segoe UI" panose="020B0502040204020203" pitchFamily="34" charset="0"/>
              </a:rPr>
              <a:t>Re ShCR/: </a:t>
            </a:r>
            <a:r>
              <a:rPr lang="en-GB" sz="1800" dirty="0">
                <a:effectLst/>
                <a:latin typeface="Segoe UI" panose="020B0502040204020203" pitchFamily="34" charset="0"/>
              </a:rPr>
              <a:t>Possibly a </a:t>
            </a:r>
            <a:r>
              <a:rPr lang="en-GB" sz="1800">
                <a:effectLst/>
                <a:latin typeface="Segoe UI" panose="020B0502040204020203" pitchFamily="34" charset="0"/>
              </a:rPr>
              <a:t>desirable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800">
                <a:effectLst/>
                <a:latin typeface="Segoe UI" panose="020B0502040204020203" pitchFamily="34" charset="0"/>
              </a:rPr>
              <a:t>Re </a:t>
            </a:r>
            <a:r>
              <a:rPr lang="en-GB" sz="1800" dirty="0">
                <a:effectLst/>
                <a:latin typeface="Segoe UI" panose="020B0502040204020203" pitchFamily="34" charset="0"/>
              </a:rPr>
              <a:t>purple text, Can we include ShCR to normalise it and not push people to SCR even if ShCR held. Some areas already accessing e.g. East London, Dorset, Greater Manchester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E980A7D-DB19-0448-A7AA-845AF775396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24128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Collated comments so far have included:</a:t>
            </a:r>
          </a:p>
          <a:p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800" dirty="0">
                <a:effectLst/>
                <a:latin typeface="Segoe UI" panose="020B0502040204020203" pitchFamily="34" charset="0"/>
              </a:rPr>
              <a:t>Unique identifier?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800" dirty="0">
                <a:effectLst/>
                <a:latin typeface="Segoe UI" panose="020B0502040204020203" pitchFamily="34" charset="0"/>
              </a:rPr>
              <a:t>37.5 mile radius large?</a:t>
            </a:r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E980A7D-DB19-0448-A7AA-845AF775396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74457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Collated comments so far have included:</a:t>
            </a:r>
          </a:p>
          <a:p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800" dirty="0">
                <a:effectLst/>
                <a:latin typeface="Segoe UI" panose="020B0502040204020203" pitchFamily="34" charset="0"/>
              </a:rPr>
              <a:t>Re ‘</a:t>
            </a:r>
            <a:r>
              <a:rPr lang="en-US" sz="1800" dirty="0">
                <a:solidFill>
                  <a:srgbClr val="FEFFFF"/>
                </a:solidFill>
              </a:rPr>
              <a:t>Receipt / acceptance of referral’ </a:t>
            </a:r>
            <a:r>
              <a:rPr lang="en-GB" sz="1800" dirty="0">
                <a:effectLst/>
                <a:latin typeface="Segoe UI" panose="020B0502040204020203" pitchFamily="34" charset="0"/>
              </a:rPr>
              <a:t>Is this a read receipt or does it contain information for referrer?</a:t>
            </a:r>
            <a:endParaRPr lang="en-GB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E980A7D-DB19-0448-A7AA-845AF7753969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07713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78F9C1-1453-E542-90C3-37E65E92A7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92A9CDA-5EBC-BB4B-9B64-D674CA351CD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E9DF7B-DC0D-724F-BFCC-8A05C4C04C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E1657-8743-3B46-8841-3E2C560947B7}" type="datetime1">
              <a:rPr lang="en-GB" smtClean="0"/>
              <a:t>30/05/2022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70D6A9-C2ED-3144-9002-2FC9562C85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Claire Hobbs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FECB38-C08E-1044-9628-D0AEE3DFFA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22F62-16E7-4744-AE2F-DC725AA317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3636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0BB87E-8557-7642-B41D-4F6DA4011E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B088CDA-41CD-EF42-ADD2-07AED625CC7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128845-FF6D-E84F-94FC-2F73EB8AAF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DB6B6-8CDF-F64D-91D9-BA0F5BCC16CF}" type="datetime1">
              <a:rPr lang="en-GB" smtClean="0"/>
              <a:t>30/05/2022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33F9FD-445B-0E4D-9313-652477DA14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Claire Hobbs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76A7A5-5C72-FE4C-87D0-1C30FF045F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22F62-16E7-4744-AE2F-DC725AA317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6548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903F5BA-0028-B442-B7AE-9BC77434CF6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4F91753-6F30-2744-87F1-F5437C7E302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48983E-9174-0341-9EFC-FC62DC7EA3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0A716-C04B-1F49-A413-24B1468A98B7}" type="datetime1">
              <a:rPr lang="en-GB" smtClean="0"/>
              <a:t>30/05/2022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689119-2636-0D44-A3C4-86F43011CD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Claire Hobbs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6E7F8B-2CF9-624C-B54F-1509718BDE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22F62-16E7-4744-AE2F-DC725AA317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98170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FC2DD2-4C47-3E4F-9618-254222F9E9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32EF5D-920A-3348-817B-C0F27F155C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838D8D-D9AC-1441-989A-FBDD574DA2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5336F-A2A0-1847-AE1F-DFD7560723BA}" type="datetime1">
              <a:rPr lang="en-GB" smtClean="0"/>
              <a:t>30/05/2022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F20389-6B8C-D447-8DDE-4B0F9E1945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Claire Hobbs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90F528-9A41-F447-825D-977A2A8AB8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22F62-16E7-4744-AE2F-DC725AA317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14313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8DA618-16D8-084C-821B-DF03968030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9BA0D6C-6A31-DB47-961D-199DC6774A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628E72-1CD4-3E44-B5E4-78FB8470EC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5FB42-920B-0441-BA35-192F90C6E25A}" type="datetime1">
              <a:rPr lang="en-GB" smtClean="0"/>
              <a:t>30/05/2022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C078F2-74A6-AD4E-9D5F-3EEB095FDF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Claire Hobbs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81E232-E269-BF44-9629-247814A38F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22F62-16E7-4744-AE2F-DC725AA317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90934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15901C-2912-FE42-81F7-CBDA2F403E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28464C-A9B1-0444-AB83-210525E1BAF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D1478F9-59E1-324C-ACBC-75F35680086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E9E84FB-0712-8A4F-B1A7-4E4CD9241E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ADFF2-EBF7-AF45-83B7-DB9E582AA251}" type="datetime1">
              <a:rPr lang="en-GB" smtClean="0"/>
              <a:t>30/05/2022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320306-4684-F748-9965-739C21CDA5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Claire Hobbs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8EDF731-6451-B24B-9699-0A93D1CD47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22F62-16E7-4744-AE2F-DC725AA317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9364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CF7AC7-29D0-A744-999C-AF5AC3E3AB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7A8D338-5F5E-5743-BD15-7945BA11F5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CFEF38A-856D-1446-AF5E-51BD62F312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E524FA2-5746-7446-9852-B1589F30415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B438051-97DB-CD42-B32B-CE4EC86F700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C2B1095-2497-1B49-B5EA-DC0F852029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ADE66-91EB-9449-9C42-E3957495D362}" type="datetime1">
              <a:rPr lang="en-GB" smtClean="0"/>
              <a:t>30/05/2022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2273DF9-E3F3-B34C-A0F4-BDE6B375ED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Claire Hobbs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EEEDF71-BEDD-8247-B06F-8132B0E10A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22F62-16E7-4744-AE2F-DC725AA317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5346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7C2B15-1C49-BF4C-AD26-FFAA47A727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1627F69-9491-ED4E-9ECC-EA03DC7551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0E62A-856C-EC4F-B57D-64CF07AAAE28}" type="datetime1">
              <a:rPr lang="en-GB" smtClean="0"/>
              <a:t>30/05/2022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D9340F3-91B2-9141-B1F8-365E85E509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Claire Hobbs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314460E-E344-A542-A1AC-409D1AC176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22F62-16E7-4744-AE2F-DC725AA317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92623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4DBFC13-EE9B-874F-8251-D2153EAFD2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27209-C38E-624F-B79A-1A743090CA0E}" type="datetime1">
              <a:rPr lang="en-GB" smtClean="0"/>
              <a:t>30/05/2022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D47265B-FC94-2B4E-911E-E6787A42B3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Claire Hobbs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4B1BC07-F15E-874D-9946-180EB9A8AC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22F62-16E7-4744-AE2F-DC725AA317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29106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743C39-DDC5-E24D-A4B1-27AE425A6A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C460E5-9FB2-4240-B943-2367427927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8136FA7-336E-EB41-A8E5-9D90D22192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FFFEC87-01F0-2E43-994E-898C9A6DA8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6C561-AE78-7A4D-868D-37D6481B8689}" type="datetime1">
              <a:rPr lang="en-GB" smtClean="0"/>
              <a:t>30/05/2022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C5F2F60-4BE2-1844-8BCC-5F5A508FE1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Claire Hobbs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E89E3BF-D41C-4543-97A3-252D6E148D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22F62-16E7-4744-AE2F-DC725AA317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69816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7AA87C-8B00-A341-853F-16A582279F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3DEC363-C91C-4F42-B818-0B8EECCF575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6D4395F-5706-3948-ADF0-5B0FC7A462A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11505BF-5F7F-504D-85A1-B9C143A13C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DDB4C-7D7C-6548-B106-AD7077340B09}" type="datetime1">
              <a:rPr lang="en-GB" smtClean="0"/>
              <a:t>30/05/2022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6C325C-5213-3C40-85D9-82128C4A70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Claire Hobbs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9177309-9488-624E-B137-E1E6FE5F7C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22F62-16E7-4744-AE2F-DC725AA317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6655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E807CE5-50E2-5A45-A5B8-FE30312E3C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B6622B-5F39-4C42-8FF4-D1938D7B11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D80FCB-464C-A74F-B84E-F6B93564348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86F02D-8C9A-194B-8987-1FA8513DDBBE}" type="datetime1">
              <a:rPr lang="en-GB" smtClean="0"/>
              <a:t>30/05/2022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9CC20E-5EFF-F54A-954F-6FCB610C209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Claire Hobbs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0E2D03-9E28-4C42-8BB8-BB6B0850F2B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622F62-16E7-4744-AE2F-DC725AA317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1360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tiff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if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theprsb.org/standards/communitypharmacystandardstage2/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tiff"/><Relationship Id="rId5" Type="http://schemas.openxmlformats.org/officeDocument/2006/relationships/hyperlink" Target="https://www.dsptoolkit.nhs.uk/" TargetMode="External"/><Relationship Id="rId4" Type="http://schemas.openxmlformats.org/officeDocument/2006/relationships/hyperlink" Target="https://www.nhsx.nhs.uk/information-governance/guidance/records-management-code/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if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mailto:claire.hobbs01@nhs.net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ben.tindale@nhs.net" TargetMode="Externa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tiff"/><Relationship Id="rId5" Type="http://schemas.openxmlformats.org/officeDocument/2006/relationships/hyperlink" Target="https://www.england.nhs.uk/publication/nhs-discharge-medicines-service-essential-service-toolkit-for-pharmacy-staff-in-community-primary-and-secondary-care/" TargetMode="External"/><Relationship Id="rId4" Type="http://schemas.openxmlformats.org/officeDocument/2006/relationships/image" Target="../media/image3.sv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tiff"/><Relationship Id="rId4" Type="http://schemas.openxmlformats.org/officeDocument/2006/relationships/image" Target="../media/image3.sv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digital.nhs.uk/services/directory-of-services-dos" TargetMode="External"/><Relationship Id="rId7" Type="http://schemas.openxmlformats.org/officeDocument/2006/relationships/hyperlink" Target="https://www.nhsbsa.nhs.uk/pharmacies-gp-practices-and-appliance-contractors/dictionary-medicines-and-devices-dmd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cks.nice.org.uk/" TargetMode="External"/><Relationship Id="rId5" Type="http://schemas.openxmlformats.org/officeDocument/2006/relationships/hyperlink" Target="https://digital.nhs.uk/services/demographics" TargetMode="External"/><Relationship Id="rId4" Type="http://schemas.openxmlformats.org/officeDocument/2006/relationships/hyperlink" Target="https://digital.nhs.uk/services/summary-care-records-scr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developer.nhs.uk/apis/digitalmedicines-1.2.5-private-beta/" TargetMode="External"/><Relationship Id="rId7" Type="http://schemas.openxmlformats.org/officeDocument/2006/relationships/hyperlink" Target="https://digital.nhs.uk/services/fhir-apis/guidance-for-developers/digital-medicine-specification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igital.nhs.uk/services/booking-and-referral-standard" TargetMode="External"/><Relationship Id="rId5" Type="http://schemas.openxmlformats.org/officeDocument/2006/relationships/hyperlink" Target="https://digital.nhs.uk/services/interoperability-toolkit/developer-resources/itk3-test-harness/itk3-messaging-distribution-specification-versions" TargetMode="External"/><Relationship Id="rId4" Type="http://schemas.openxmlformats.org/officeDocument/2006/relationships/hyperlink" Target="https://digital.nhs.uk/services/message-exchange-for-social-care-and-health-mesh" TargetMode="Externa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mailto:pharmacy.fc683@nhs.net" TargetMode="External"/><Relationship Id="rId3" Type="http://schemas.openxmlformats.org/officeDocument/2006/relationships/hyperlink" Target="https://digital.nhs.uk/services/spine/spine-mini-service-simplified-ways-to-connect-to-spine" TargetMode="External"/><Relationship Id="rId7" Type="http://schemas.openxmlformats.org/officeDocument/2006/relationships/hyperlink" Target="mailto:pharmacy.ODScode@nhs.net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igital.nhs.uk/data-and-information/information-standards/information-standards-and-data-collections-including-extractions/publications-and-notifications/standards-and-collections/scci0052-dictionary-of-medicines-and-devices-dm-d" TargetMode="External"/><Relationship Id="rId5" Type="http://schemas.openxmlformats.org/officeDocument/2006/relationships/hyperlink" Target="https://digital.nhs.uk/services/summary-care-record-application" TargetMode="External"/><Relationship Id="rId4" Type="http://schemas.openxmlformats.org/officeDocument/2006/relationships/hyperlink" Target="https://digital.nhs.uk/developer/api-catalogue/personal-demographics-service-fhir" TargetMode="External"/><Relationship Id="rId9" Type="http://schemas.openxmlformats.org/officeDocument/2006/relationships/hyperlink" Target="https://developer.nhs.uk/apis/dos-api/byServiceType.html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developer.nhs.uk/apis/dos-api/rest_api_overview.html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if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B819A166-7571-4003-A6B8-B62034C3ED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509320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B79062F-9445-144B-A6C0-45EF8FF885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4741" y="620392"/>
            <a:ext cx="3808268" cy="5504688"/>
          </a:xfrm>
        </p:spPr>
        <p:txBody>
          <a:bodyPr>
            <a:normAutofit/>
          </a:bodyPr>
          <a:lstStyle/>
          <a:p>
            <a:r>
              <a:rPr lang="en-US" sz="4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NHS Discharge Medicines Service  Technical Toolkit  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B3C10F15-C5D7-49D8-B3AD-F7917ADB62E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96983766"/>
              </p:ext>
            </p:extLst>
          </p:nvPr>
        </p:nvGraphicFramePr>
        <p:xfrm>
          <a:off x="5479853" y="742522"/>
          <a:ext cx="6263640" cy="5504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FA3D33F-E13B-744E-91EF-AA6279C164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22F62-16E7-4744-AE2F-DC725AA31740}" type="slidenum">
              <a:rPr lang="en-US" smtClean="0"/>
              <a:t>1</a:t>
            </a:fld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E8BFAE60-DDE9-F043-A359-EABAF42BE117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0332720" y="333649"/>
            <a:ext cx="1410773" cy="573485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D45BB13B-B68A-734B-A4AF-BFA7CDD3152F}"/>
              </a:ext>
            </a:extLst>
          </p:cNvPr>
          <p:cNvSpPr txBox="1"/>
          <p:nvPr/>
        </p:nvSpPr>
        <p:spPr>
          <a:xfrm>
            <a:off x="5479853" y="6317529"/>
            <a:ext cx="62636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>
                <a:solidFill>
                  <a:srgbClr val="FF0000"/>
                </a:solidFill>
              </a:rPr>
              <a:t>29</a:t>
            </a:r>
            <a:r>
              <a:rPr lang="en-GB" sz="1600" b="1" dirty="0"/>
              <a:t> May 2022</a:t>
            </a:r>
            <a:r>
              <a:rPr lang="en-US" sz="16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			v1.1</a:t>
            </a:r>
            <a:r>
              <a:rPr lang="en-US" sz="1600" b="1" dirty="0">
                <a:solidFill>
                  <a:srgbClr val="FF0000"/>
                </a:solidFill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34214816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2" name="Rectangle 104">
            <a:extLst>
              <a:ext uri="{FF2B5EF4-FFF2-40B4-BE49-F238E27FC236}">
                <a16:creationId xmlns:a16="http://schemas.microsoft.com/office/drawing/2014/main" id="{76EFD3D9-44F0-4267-BCC1-1613E79D82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Freeform 6">
            <a:extLst>
              <a:ext uri="{FF2B5EF4-FFF2-40B4-BE49-F238E27FC236}">
                <a16:creationId xmlns:a16="http://schemas.microsoft.com/office/drawing/2014/main" id="{A779A851-95D6-41AF-937A-B0E4B7F6FA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142164" y="900814"/>
            <a:ext cx="759618" cy="5710965"/>
          </a:xfrm>
          <a:custGeom>
            <a:avLst/>
            <a:gdLst>
              <a:gd name="T0" fmla="*/ 414 w 414"/>
              <a:gd name="T1" fmla="*/ 2447 h 2447"/>
              <a:gd name="T2" fmla="*/ 0 w 414"/>
              <a:gd name="T3" fmla="*/ 2247 h 2447"/>
              <a:gd name="T4" fmla="*/ 0 w 414"/>
              <a:gd name="T5" fmla="*/ 0 h 2447"/>
              <a:gd name="T6" fmla="*/ 414 w 414"/>
              <a:gd name="T7" fmla="*/ 200 h 2447"/>
              <a:gd name="T8" fmla="*/ 414 w 414"/>
              <a:gd name="T9" fmla="*/ 2447 h 24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4" h="2447">
                <a:moveTo>
                  <a:pt x="414" y="2447"/>
                </a:moveTo>
                <a:lnTo>
                  <a:pt x="0" y="2247"/>
                </a:lnTo>
                <a:lnTo>
                  <a:pt x="0" y="0"/>
                </a:lnTo>
                <a:lnTo>
                  <a:pt x="414" y="200"/>
                </a:lnTo>
                <a:lnTo>
                  <a:pt x="414" y="244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5" name="Freeform 7">
            <a:extLst>
              <a:ext uri="{FF2B5EF4-FFF2-40B4-BE49-F238E27FC236}">
                <a16:creationId xmlns:a16="http://schemas.microsoft.com/office/drawing/2014/main" id="{953FB2E7-B6CB-429C-81EB-D9516D6D5C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144437" y="633165"/>
            <a:ext cx="482654" cy="5521414"/>
          </a:xfrm>
          <a:custGeom>
            <a:avLst/>
            <a:gdLst>
              <a:gd name="T0" fmla="*/ 209 w 209"/>
              <a:gd name="T1" fmla="*/ 2246 h 2358"/>
              <a:gd name="T2" fmla="*/ 0 w 209"/>
              <a:gd name="T3" fmla="*/ 2358 h 2358"/>
              <a:gd name="T4" fmla="*/ 0 w 209"/>
              <a:gd name="T5" fmla="*/ 111 h 2358"/>
              <a:gd name="T6" fmla="*/ 209 w 209"/>
              <a:gd name="T7" fmla="*/ 0 h 2358"/>
              <a:gd name="T8" fmla="*/ 209 w 209"/>
              <a:gd name="T9" fmla="*/ 2246 h 2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9" h="2358">
                <a:moveTo>
                  <a:pt x="209" y="2246"/>
                </a:moveTo>
                <a:lnTo>
                  <a:pt x="0" y="2358"/>
                </a:lnTo>
                <a:lnTo>
                  <a:pt x="0" y="111"/>
                </a:lnTo>
                <a:lnTo>
                  <a:pt x="209" y="0"/>
                </a:lnTo>
                <a:lnTo>
                  <a:pt x="209" y="224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1" name="Freeform: Shape 110">
            <a:extLst>
              <a:ext uri="{FF2B5EF4-FFF2-40B4-BE49-F238E27FC236}">
                <a16:creationId xmlns:a16="http://schemas.microsoft.com/office/drawing/2014/main" id="{2EC40DB1-B719-4A13-9A4D-0966B4B278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4621" y="636723"/>
            <a:ext cx="4000062" cy="5257799"/>
          </a:xfrm>
          <a:custGeom>
            <a:avLst/>
            <a:gdLst>
              <a:gd name="connsiteX0" fmla="*/ 0 w 4634682"/>
              <a:gd name="connsiteY0" fmla="*/ 0 h 5257799"/>
              <a:gd name="connsiteX1" fmla="*/ 4634682 w 4634682"/>
              <a:gd name="connsiteY1" fmla="*/ 0 h 5257799"/>
              <a:gd name="connsiteX2" fmla="*/ 4634682 w 4634682"/>
              <a:gd name="connsiteY2" fmla="*/ 5257799 h 5257799"/>
              <a:gd name="connsiteX3" fmla="*/ 0 w 4634682"/>
              <a:gd name="connsiteY3" fmla="*/ 5257799 h 52577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34682" h="5257799">
                <a:moveTo>
                  <a:pt x="0" y="0"/>
                </a:moveTo>
                <a:lnTo>
                  <a:pt x="4634682" y="0"/>
                </a:lnTo>
                <a:lnTo>
                  <a:pt x="4634682" y="5257799"/>
                </a:lnTo>
                <a:lnTo>
                  <a:pt x="0" y="5257799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13" name="Rectangle 8">
            <a:extLst>
              <a:ext uri="{FF2B5EF4-FFF2-40B4-BE49-F238E27FC236}">
                <a16:creationId xmlns:a16="http://schemas.microsoft.com/office/drawing/2014/main" id="{82211336-CFF3-412D-868A-6679C1004C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901782" y="1352302"/>
            <a:ext cx="6655597" cy="525164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" name="Content Placeholder 2">
            <a:extLst>
              <a:ext uri="{FF2B5EF4-FFF2-40B4-BE49-F238E27FC236}">
                <a16:creationId xmlns:a16="http://schemas.microsoft.com/office/drawing/2014/main" id="{5AC6EB90-B380-AD4F-8E84-F626372037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21862" y="1719618"/>
            <a:ext cx="5948831" cy="4334629"/>
          </a:xfrm>
        </p:spPr>
        <p:txBody>
          <a:bodyPr vert="horz" lIns="91440" tIns="45720" rIns="91440" bIns="45720" rtlCol="0" anchor="ctr">
            <a:noAutofit/>
          </a:bodyPr>
          <a:lstStyle/>
          <a:p>
            <a:pPr marL="0" indent="0">
              <a:buNone/>
            </a:pPr>
            <a:r>
              <a:rPr lang="en-GB" sz="1700" b="1" dirty="0">
                <a:solidFill>
                  <a:schemeClr val="bg1"/>
                </a:solidFill>
              </a:rPr>
              <a:t>User authentication</a:t>
            </a:r>
          </a:p>
          <a:p>
            <a:r>
              <a:rPr lang="en-GB" sz="1700" dirty="0">
                <a:solidFill>
                  <a:schemeClr val="bg1"/>
                </a:solidFill>
              </a:rPr>
              <a:t>Only authenticated users should access the IT platform</a:t>
            </a:r>
          </a:p>
          <a:p>
            <a:r>
              <a:rPr lang="en-GB" sz="1700" dirty="0">
                <a:solidFill>
                  <a:schemeClr val="bg1"/>
                </a:solidFill>
              </a:rPr>
              <a:t>Practitioners should register and login using their full name (as registered with </a:t>
            </a:r>
            <a:r>
              <a:rPr lang="en-GB" sz="1700" dirty="0" err="1">
                <a:solidFill>
                  <a:schemeClr val="bg1"/>
                </a:solidFill>
              </a:rPr>
              <a:t>GPhC</a:t>
            </a:r>
            <a:r>
              <a:rPr lang="en-GB" sz="1700" dirty="0">
                <a:solidFill>
                  <a:schemeClr val="bg1"/>
                </a:solidFill>
              </a:rPr>
              <a:t>) and </a:t>
            </a:r>
            <a:r>
              <a:rPr lang="en-GB" sz="1700" dirty="0" err="1">
                <a:solidFill>
                  <a:schemeClr val="bg1"/>
                </a:solidFill>
              </a:rPr>
              <a:t>GPhC</a:t>
            </a:r>
            <a:r>
              <a:rPr lang="en-GB" sz="1700" dirty="0">
                <a:solidFill>
                  <a:schemeClr val="bg1"/>
                </a:solidFill>
              </a:rPr>
              <a:t> number</a:t>
            </a:r>
          </a:p>
          <a:p>
            <a:r>
              <a:rPr lang="en-GB" sz="1700" dirty="0">
                <a:solidFill>
                  <a:schemeClr val="bg1"/>
                </a:solidFill>
              </a:rPr>
              <a:t>The pharmacy secure nhs.net shared mailbox address should be confirmed at first login at the pharmacy by the first practitioner to allow certain functionality (GP notification message)</a:t>
            </a:r>
          </a:p>
          <a:p>
            <a:pPr marL="0" indent="0">
              <a:buNone/>
            </a:pPr>
            <a:r>
              <a:rPr lang="en-GB" sz="1700" b="1" dirty="0">
                <a:solidFill>
                  <a:schemeClr val="bg1"/>
                </a:solidFill>
              </a:rPr>
              <a:t>Consultation</a:t>
            </a:r>
          </a:p>
          <a:p>
            <a:r>
              <a:rPr lang="en-GB" sz="1700" dirty="0">
                <a:solidFill>
                  <a:schemeClr val="bg1"/>
                </a:solidFill>
              </a:rPr>
              <a:t>The pharmacist should be prompted to access the SCR or an alternative available clinical record to check for concurrent medication or medical conditions</a:t>
            </a:r>
          </a:p>
          <a:p>
            <a:r>
              <a:rPr lang="en-GB" sz="1700" dirty="0">
                <a:solidFill>
                  <a:schemeClr val="bg1"/>
                </a:solidFill>
              </a:rPr>
              <a:t>The pharmacist should be prompted to review changes relating to medicine prescribing, including changes to patient condition</a:t>
            </a:r>
          </a:p>
          <a:p>
            <a:r>
              <a:rPr lang="en-GB" sz="1700" dirty="0">
                <a:solidFill>
                  <a:schemeClr val="bg1"/>
                </a:solidFill>
              </a:rPr>
              <a:t>The pharmacist </a:t>
            </a:r>
            <a:r>
              <a:rPr lang="en-GB" sz="1700" dirty="0">
                <a:solidFill>
                  <a:srgbClr val="FF0000"/>
                </a:solidFill>
              </a:rPr>
              <a:t>/ pharmacy technician </a:t>
            </a:r>
            <a:r>
              <a:rPr lang="en-GB" sz="1700" dirty="0">
                <a:solidFill>
                  <a:schemeClr val="bg1"/>
                </a:solidFill>
              </a:rPr>
              <a:t>should be prompted to signpost to general practice when changes to symptoms necessitate this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1437AC4-432A-7448-95C6-2732283DE8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707624" y="6175188"/>
            <a:ext cx="685800" cy="32004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E3622F62-16E7-4744-AE2F-DC725AA31740}" type="slidenum">
              <a:rPr lang="en-US" sz="1000">
                <a:solidFill>
                  <a:srgbClr val="FFFFFF"/>
                </a:solidFill>
              </a:rPr>
              <a:pPr>
                <a:spcAft>
                  <a:spcPts val="600"/>
                </a:spcAft>
              </a:pPr>
              <a:t>10</a:t>
            </a:fld>
            <a:endParaRPr lang="en-US" sz="1000">
              <a:solidFill>
                <a:srgbClr val="FFFFFF"/>
              </a:solidFill>
            </a:endParaRPr>
          </a:p>
        </p:txBody>
      </p:sp>
      <p:pic>
        <p:nvPicPr>
          <p:cNvPr id="76" name="Picture 75">
            <a:extLst>
              <a:ext uri="{FF2B5EF4-FFF2-40B4-BE49-F238E27FC236}">
                <a16:creationId xmlns:a16="http://schemas.microsoft.com/office/drawing/2014/main" id="{14640536-66EF-B44C-A13C-452AF1EFF9E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32720" y="333649"/>
            <a:ext cx="1410773" cy="573485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00B47E19-C969-BB42-82DC-ADF17E9AFE91}"/>
              </a:ext>
            </a:extLst>
          </p:cNvPr>
          <p:cNvSpPr txBox="1"/>
          <p:nvPr/>
        </p:nvSpPr>
        <p:spPr>
          <a:xfrm>
            <a:off x="934872" y="982272"/>
            <a:ext cx="3388419" cy="45609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General</a:t>
            </a:r>
            <a:r>
              <a:rPr lang="en-US" sz="3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Discharge Medicines Service </a:t>
            </a:r>
            <a:r>
              <a:rPr lang="en-US" sz="3600" b="1" kern="1200" dirty="0">
                <a:solidFill>
                  <a:srgbClr val="FFFFFF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IT requirements</a:t>
            </a:r>
          </a:p>
        </p:txBody>
      </p:sp>
    </p:spTree>
    <p:extLst>
      <p:ext uri="{BB962C8B-B14F-4D97-AF65-F5344CB8AC3E}">
        <p14:creationId xmlns:p14="http://schemas.microsoft.com/office/powerpoint/2010/main" val="32123702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2" name="Rectangle 104">
            <a:extLst>
              <a:ext uri="{FF2B5EF4-FFF2-40B4-BE49-F238E27FC236}">
                <a16:creationId xmlns:a16="http://schemas.microsoft.com/office/drawing/2014/main" id="{76EFD3D9-44F0-4267-BCC1-1613E79D82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Freeform 6">
            <a:extLst>
              <a:ext uri="{FF2B5EF4-FFF2-40B4-BE49-F238E27FC236}">
                <a16:creationId xmlns:a16="http://schemas.microsoft.com/office/drawing/2014/main" id="{A779A851-95D6-41AF-937A-B0E4B7F6FA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142164" y="900814"/>
            <a:ext cx="759618" cy="5710965"/>
          </a:xfrm>
          <a:custGeom>
            <a:avLst/>
            <a:gdLst>
              <a:gd name="T0" fmla="*/ 414 w 414"/>
              <a:gd name="T1" fmla="*/ 2447 h 2447"/>
              <a:gd name="T2" fmla="*/ 0 w 414"/>
              <a:gd name="T3" fmla="*/ 2247 h 2447"/>
              <a:gd name="T4" fmla="*/ 0 w 414"/>
              <a:gd name="T5" fmla="*/ 0 h 2447"/>
              <a:gd name="T6" fmla="*/ 414 w 414"/>
              <a:gd name="T7" fmla="*/ 200 h 2447"/>
              <a:gd name="T8" fmla="*/ 414 w 414"/>
              <a:gd name="T9" fmla="*/ 2447 h 24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4" h="2447">
                <a:moveTo>
                  <a:pt x="414" y="2447"/>
                </a:moveTo>
                <a:lnTo>
                  <a:pt x="0" y="2247"/>
                </a:lnTo>
                <a:lnTo>
                  <a:pt x="0" y="0"/>
                </a:lnTo>
                <a:lnTo>
                  <a:pt x="414" y="200"/>
                </a:lnTo>
                <a:lnTo>
                  <a:pt x="414" y="244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5" name="Freeform 7">
            <a:extLst>
              <a:ext uri="{FF2B5EF4-FFF2-40B4-BE49-F238E27FC236}">
                <a16:creationId xmlns:a16="http://schemas.microsoft.com/office/drawing/2014/main" id="{953FB2E7-B6CB-429C-81EB-D9516D6D5C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144437" y="633165"/>
            <a:ext cx="482654" cy="5521414"/>
          </a:xfrm>
          <a:custGeom>
            <a:avLst/>
            <a:gdLst>
              <a:gd name="T0" fmla="*/ 209 w 209"/>
              <a:gd name="T1" fmla="*/ 2246 h 2358"/>
              <a:gd name="T2" fmla="*/ 0 w 209"/>
              <a:gd name="T3" fmla="*/ 2358 h 2358"/>
              <a:gd name="T4" fmla="*/ 0 w 209"/>
              <a:gd name="T5" fmla="*/ 111 h 2358"/>
              <a:gd name="T6" fmla="*/ 209 w 209"/>
              <a:gd name="T7" fmla="*/ 0 h 2358"/>
              <a:gd name="T8" fmla="*/ 209 w 209"/>
              <a:gd name="T9" fmla="*/ 2246 h 2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9" h="2358">
                <a:moveTo>
                  <a:pt x="209" y="2246"/>
                </a:moveTo>
                <a:lnTo>
                  <a:pt x="0" y="2358"/>
                </a:lnTo>
                <a:lnTo>
                  <a:pt x="0" y="111"/>
                </a:lnTo>
                <a:lnTo>
                  <a:pt x="209" y="0"/>
                </a:lnTo>
                <a:lnTo>
                  <a:pt x="209" y="224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1" name="Freeform: Shape 110">
            <a:extLst>
              <a:ext uri="{FF2B5EF4-FFF2-40B4-BE49-F238E27FC236}">
                <a16:creationId xmlns:a16="http://schemas.microsoft.com/office/drawing/2014/main" id="{2EC40DB1-B719-4A13-9A4D-0966B4B278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4621" y="636723"/>
            <a:ext cx="4000062" cy="5257799"/>
          </a:xfrm>
          <a:custGeom>
            <a:avLst/>
            <a:gdLst>
              <a:gd name="connsiteX0" fmla="*/ 0 w 4634682"/>
              <a:gd name="connsiteY0" fmla="*/ 0 h 5257799"/>
              <a:gd name="connsiteX1" fmla="*/ 4634682 w 4634682"/>
              <a:gd name="connsiteY1" fmla="*/ 0 h 5257799"/>
              <a:gd name="connsiteX2" fmla="*/ 4634682 w 4634682"/>
              <a:gd name="connsiteY2" fmla="*/ 5257799 h 5257799"/>
              <a:gd name="connsiteX3" fmla="*/ 0 w 4634682"/>
              <a:gd name="connsiteY3" fmla="*/ 5257799 h 52577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34682" h="5257799">
                <a:moveTo>
                  <a:pt x="0" y="0"/>
                </a:moveTo>
                <a:lnTo>
                  <a:pt x="4634682" y="0"/>
                </a:lnTo>
                <a:lnTo>
                  <a:pt x="4634682" y="5257799"/>
                </a:lnTo>
                <a:lnTo>
                  <a:pt x="0" y="5257799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8583D7A-291A-A24D-B02B-B9058FDC83EB}"/>
              </a:ext>
            </a:extLst>
          </p:cNvPr>
          <p:cNvSpPr txBox="1"/>
          <p:nvPr/>
        </p:nvSpPr>
        <p:spPr>
          <a:xfrm>
            <a:off x="934872" y="982272"/>
            <a:ext cx="3388419" cy="45609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General Discharge Medicines Service IT requirements</a:t>
            </a:r>
          </a:p>
        </p:txBody>
      </p:sp>
      <p:sp>
        <p:nvSpPr>
          <p:cNvPr id="113" name="Rectangle 8">
            <a:extLst>
              <a:ext uri="{FF2B5EF4-FFF2-40B4-BE49-F238E27FC236}">
                <a16:creationId xmlns:a16="http://schemas.microsoft.com/office/drawing/2014/main" id="{82211336-CFF3-412D-868A-6679C1004C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901782" y="1352302"/>
            <a:ext cx="6655597" cy="525164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" name="Content Placeholder 2">
            <a:extLst>
              <a:ext uri="{FF2B5EF4-FFF2-40B4-BE49-F238E27FC236}">
                <a16:creationId xmlns:a16="http://schemas.microsoft.com/office/drawing/2014/main" id="{5AC6EB90-B380-AD4F-8E84-F626372037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21862" y="1719618"/>
            <a:ext cx="5948831" cy="4334629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1600" b="1" dirty="0">
                <a:solidFill>
                  <a:schemeClr val="bg1"/>
                </a:solidFill>
              </a:rPr>
              <a:t>Data reporting / recordkeeping  </a:t>
            </a:r>
            <a:r>
              <a:rPr lang="en-US" sz="1600" dirty="0">
                <a:solidFill>
                  <a:schemeClr val="bg1"/>
                </a:solidFill>
              </a:rPr>
              <a:t>- </a:t>
            </a:r>
            <a:r>
              <a:rPr lang="en-GB" sz="1600" dirty="0">
                <a:solidFill>
                  <a:schemeClr val="bg1"/>
                </a:solidFill>
              </a:rPr>
              <a:t>the IT platform must capture and share a record of the consultation i</a:t>
            </a:r>
            <a:r>
              <a:rPr lang="en-US" sz="1600" dirty="0">
                <a:solidFill>
                  <a:schemeClr val="bg1"/>
                </a:solidFill>
              </a:rPr>
              <a:t>n accordance with the </a:t>
            </a:r>
            <a:r>
              <a:rPr lang="en-US" sz="1600" b="1" dirty="0">
                <a:solidFill>
                  <a:schemeClr val="bg1"/>
                </a:solidFill>
              </a:rPr>
              <a:t>NHSEI DMS Data Specification</a:t>
            </a:r>
            <a:r>
              <a:rPr lang="en-GB" sz="1600" b="1" dirty="0">
                <a:solidFill>
                  <a:schemeClr val="bg1"/>
                </a:solidFill>
              </a:rPr>
              <a:t>, Professional Record Standards Body (PRSB) </a:t>
            </a:r>
            <a:r>
              <a:rPr lang="en-GB" sz="1600" b="1" dirty="0">
                <a:solidFill>
                  <a:schemeClr val="bg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Community Pharmacy Standard</a:t>
            </a:r>
            <a:r>
              <a:rPr lang="en-GB" sz="1600" b="1" dirty="0">
                <a:solidFill>
                  <a:schemeClr val="bg1"/>
                </a:solidFill>
              </a:rPr>
              <a:t>,</a:t>
            </a:r>
            <a:r>
              <a:rPr lang="en-GB" sz="1600" dirty="0">
                <a:solidFill>
                  <a:schemeClr val="bg1"/>
                </a:solidFill>
              </a:rPr>
              <a:t> the </a:t>
            </a:r>
            <a:r>
              <a:rPr lang="en-GB" sz="1600" dirty="0">
                <a:solidFill>
                  <a:schemeClr val="bg1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Records Management Code of Practice for Health and Social Care 2021</a:t>
            </a:r>
            <a:r>
              <a:rPr lang="en-GB" sz="1600" dirty="0">
                <a:solidFill>
                  <a:schemeClr val="bg1"/>
                </a:solidFill>
              </a:rPr>
              <a:t> and </a:t>
            </a:r>
            <a:r>
              <a:rPr lang="en-US" sz="1600" dirty="0">
                <a:solidFill>
                  <a:srgbClr val="FEFFFF"/>
                </a:solidFill>
              </a:rPr>
              <a:t>the </a:t>
            </a:r>
            <a:r>
              <a:rPr lang="en-US" sz="1600" dirty="0">
                <a:solidFill>
                  <a:schemeClr val="bg1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NHS Data Security and Protection Toolkit</a:t>
            </a:r>
            <a:r>
              <a:rPr lang="en-US" sz="1600" dirty="0">
                <a:solidFill>
                  <a:srgbClr val="FF0000"/>
                </a:solidFill>
              </a:rPr>
              <a:t>. </a:t>
            </a:r>
          </a:p>
          <a:p>
            <a:r>
              <a:rPr lang="en-US" sz="1600" dirty="0">
                <a:solidFill>
                  <a:srgbClr val="FF0000"/>
                </a:solidFill>
                <a:cs typeface="Calibri"/>
              </a:rPr>
              <a:t>Consultation management - The IT platform must be able to record each stage of the service independently in accordance with the specification.</a:t>
            </a:r>
          </a:p>
          <a:p>
            <a:r>
              <a:rPr lang="en-US" sz="1600" dirty="0">
                <a:solidFill>
                  <a:srgbClr val="FF0000"/>
                </a:solidFill>
                <a:ea typeface="+mn-lt"/>
                <a:cs typeface="+mn-lt"/>
              </a:rPr>
              <a:t>Consultation management -  Stage status – Display stage status to allow review and filtering – Display stage status  "Stage 1 / 2 / 3" &amp; "Pending”, "Closed”, "Completed".</a:t>
            </a:r>
            <a:endParaRPr lang="en-GB" sz="1600" dirty="0">
              <a:solidFill>
                <a:srgbClr val="FF0000"/>
              </a:solidFill>
            </a:endParaRPr>
          </a:p>
          <a:p>
            <a:r>
              <a:rPr lang="en-US" sz="1600" b="1" dirty="0">
                <a:solidFill>
                  <a:schemeClr val="bg1"/>
                </a:solidFill>
              </a:rPr>
              <a:t>Onward referral </a:t>
            </a:r>
            <a:r>
              <a:rPr lang="en-US" sz="1600" dirty="0">
                <a:solidFill>
                  <a:schemeClr val="bg1"/>
                </a:solidFill>
              </a:rPr>
              <a:t>- ca</a:t>
            </a:r>
            <a:r>
              <a:rPr lang="en-GB" sz="1600" dirty="0" err="1">
                <a:solidFill>
                  <a:schemeClr val="bg1"/>
                </a:solidFill>
              </a:rPr>
              <a:t>pability</a:t>
            </a:r>
            <a:r>
              <a:rPr lang="en-GB" sz="1600" dirty="0">
                <a:solidFill>
                  <a:schemeClr val="bg1"/>
                </a:solidFill>
              </a:rPr>
              <a:t> to forward the original referral </a:t>
            </a:r>
            <a:r>
              <a:rPr lang="en-GB" sz="1600" dirty="0">
                <a:solidFill>
                  <a:srgbClr val="FF0000"/>
                </a:solidFill>
              </a:rPr>
              <a:t>and details of any completed stages</a:t>
            </a:r>
            <a:r>
              <a:rPr lang="en-GB" sz="1600" dirty="0">
                <a:solidFill>
                  <a:schemeClr val="bg1"/>
                </a:solidFill>
              </a:rPr>
              <a:t> to another pharmacy (or other suitable service) if required. The Directory of Services API should be used to obtain the receiving service information. The minimum referral requirement is a PDF attachment via NHSmail </a:t>
            </a:r>
          </a:p>
          <a:p>
            <a:pPr marL="0" indent="0">
              <a:buNone/>
            </a:pPr>
            <a:endParaRPr lang="en-GB" sz="1600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1437AC4-432A-7448-95C6-2732283DE8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707624" y="6175188"/>
            <a:ext cx="685800" cy="32004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E3622F62-16E7-4744-AE2F-DC725AA31740}" type="slidenum">
              <a:rPr lang="en-US" sz="1000">
                <a:solidFill>
                  <a:srgbClr val="FFFFFF"/>
                </a:solidFill>
              </a:rPr>
              <a:pPr>
                <a:spcAft>
                  <a:spcPts val="600"/>
                </a:spcAft>
              </a:pPr>
              <a:t>11</a:t>
            </a:fld>
            <a:endParaRPr lang="en-US" sz="1000">
              <a:solidFill>
                <a:srgbClr val="FFFFFF"/>
              </a:solidFill>
            </a:endParaRPr>
          </a:p>
        </p:txBody>
      </p:sp>
      <p:pic>
        <p:nvPicPr>
          <p:cNvPr id="76" name="Picture 75">
            <a:extLst>
              <a:ext uri="{FF2B5EF4-FFF2-40B4-BE49-F238E27FC236}">
                <a16:creationId xmlns:a16="http://schemas.microsoft.com/office/drawing/2014/main" id="{14640536-66EF-B44C-A13C-452AF1EFF9E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332720" y="333649"/>
            <a:ext cx="1410773" cy="5734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56590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2" name="Rectangle 104">
            <a:extLst>
              <a:ext uri="{FF2B5EF4-FFF2-40B4-BE49-F238E27FC236}">
                <a16:creationId xmlns:a16="http://schemas.microsoft.com/office/drawing/2014/main" id="{76EFD3D9-44F0-4267-BCC1-1613E79D82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Freeform 6">
            <a:extLst>
              <a:ext uri="{FF2B5EF4-FFF2-40B4-BE49-F238E27FC236}">
                <a16:creationId xmlns:a16="http://schemas.microsoft.com/office/drawing/2014/main" id="{A779A851-95D6-41AF-937A-B0E4B7F6FA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142164" y="900814"/>
            <a:ext cx="759618" cy="5710965"/>
          </a:xfrm>
          <a:custGeom>
            <a:avLst/>
            <a:gdLst>
              <a:gd name="T0" fmla="*/ 414 w 414"/>
              <a:gd name="T1" fmla="*/ 2447 h 2447"/>
              <a:gd name="T2" fmla="*/ 0 w 414"/>
              <a:gd name="T3" fmla="*/ 2247 h 2447"/>
              <a:gd name="T4" fmla="*/ 0 w 414"/>
              <a:gd name="T5" fmla="*/ 0 h 2447"/>
              <a:gd name="T6" fmla="*/ 414 w 414"/>
              <a:gd name="T7" fmla="*/ 200 h 2447"/>
              <a:gd name="T8" fmla="*/ 414 w 414"/>
              <a:gd name="T9" fmla="*/ 2447 h 24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4" h="2447">
                <a:moveTo>
                  <a:pt x="414" y="2447"/>
                </a:moveTo>
                <a:lnTo>
                  <a:pt x="0" y="2247"/>
                </a:lnTo>
                <a:lnTo>
                  <a:pt x="0" y="0"/>
                </a:lnTo>
                <a:lnTo>
                  <a:pt x="414" y="200"/>
                </a:lnTo>
                <a:lnTo>
                  <a:pt x="414" y="244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5" name="Freeform 7">
            <a:extLst>
              <a:ext uri="{FF2B5EF4-FFF2-40B4-BE49-F238E27FC236}">
                <a16:creationId xmlns:a16="http://schemas.microsoft.com/office/drawing/2014/main" id="{953FB2E7-B6CB-429C-81EB-D9516D6D5C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144437" y="633165"/>
            <a:ext cx="482654" cy="5521414"/>
          </a:xfrm>
          <a:custGeom>
            <a:avLst/>
            <a:gdLst>
              <a:gd name="T0" fmla="*/ 209 w 209"/>
              <a:gd name="T1" fmla="*/ 2246 h 2358"/>
              <a:gd name="T2" fmla="*/ 0 w 209"/>
              <a:gd name="T3" fmla="*/ 2358 h 2358"/>
              <a:gd name="T4" fmla="*/ 0 w 209"/>
              <a:gd name="T5" fmla="*/ 111 h 2358"/>
              <a:gd name="T6" fmla="*/ 209 w 209"/>
              <a:gd name="T7" fmla="*/ 0 h 2358"/>
              <a:gd name="T8" fmla="*/ 209 w 209"/>
              <a:gd name="T9" fmla="*/ 2246 h 2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9" h="2358">
                <a:moveTo>
                  <a:pt x="209" y="2246"/>
                </a:moveTo>
                <a:lnTo>
                  <a:pt x="0" y="2358"/>
                </a:lnTo>
                <a:lnTo>
                  <a:pt x="0" y="111"/>
                </a:lnTo>
                <a:lnTo>
                  <a:pt x="209" y="0"/>
                </a:lnTo>
                <a:lnTo>
                  <a:pt x="209" y="224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1" name="Freeform: Shape 110">
            <a:extLst>
              <a:ext uri="{FF2B5EF4-FFF2-40B4-BE49-F238E27FC236}">
                <a16:creationId xmlns:a16="http://schemas.microsoft.com/office/drawing/2014/main" id="{2EC40DB1-B719-4A13-9A4D-0966B4B278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4621" y="636723"/>
            <a:ext cx="4000062" cy="5257799"/>
          </a:xfrm>
          <a:custGeom>
            <a:avLst/>
            <a:gdLst>
              <a:gd name="connsiteX0" fmla="*/ 0 w 4634682"/>
              <a:gd name="connsiteY0" fmla="*/ 0 h 5257799"/>
              <a:gd name="connsiteX1" fmla="*/ 4634682 w 4634682"/>
              <a:gd name="connsiteY1" fmla="*/ 0 h 5257799"/>
              <a:gd name="connsiteX2" fmla="*/ 4634682 w 4634682"/>
              <a:gd name="connsiteY2" fmla="*/ 5257799 h 5257799"/>
              <a:gd name="connsiteX3" fmla="*/ 0 w 4634682"/>
              <a:gd name="connsiteY3" fmla="*/ 5257799 h 52577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34682" h="5257799">
                <a:moveTo>
                  <a:pt x="0" y="0"/>
                </a:moveTo>
                <a:lnTo>
                  <a:pt x="4634682" y="0"/>
                </a:lnTo>
                <a:lnTo>
                  <a:pt x="4634682" y="5257799"/>
                </a:lnTo>
                <a:lnTo>
                  <a:pt x="0" y="5257799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13" name="Rectangle 8">
            <a:extLst>
              <a:ext uri="{FF2B5EF4-FFF2-40B4-BE49-F238E27FC236}">
                <a16:creationId xmlns:a16="http://schemas.microsoft.com/office/drawing/2014/main" id="{82211336-CFF3-412D-868A-6679C1004C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901782" y="1352302"/>
            <a:ext cx="6655597" cy="525164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" name="Content Placeholder 2">
            <a:extLst>
              <a:ext uri="{FF2B5EF4-FFF2-40B4-BE49-F238E27FC236}">
                <a16:creationId xmlns:a16="http://schemas.microsoft.com/office/drawing/2014/main" id="{5AC6EB90-B380-AD4F-8E84-F626372037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21862" y="1719618"/>
            <a:ext cx="5948831" cy="433462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tabLst>
                <a:tab pos="4953000" algn="l"/>
              </a:tabLst>
            </a:pPr>
            <a:r>
              <a:rPr lang="en-US" altLang="en-US" sz="1700" b="1" dirty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Helpdesk support </a:t>
            </a:r>
          </a:p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tabLst>
                <a:tab pos="4953000" algn="l"/>
              </a:tabLst>
            </a:pPr>
            <a:r>
              <a:rPr lang="en-US" altLang="en-US" sz="1700" dirty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IT platform suppliers are required to provide helpdesk support for the following periods:</a:t>
            </a:r>
          </a:p>
          <a:p>
            <a:pPr marL="457200" lvl="1" indent="0" fontAlgn="t">
              <a:buNone/>
            </a:pPr>
            <a:r>
              <a:rPr lang="en-GB" sz="1700" b="1" dirty="0">
                <a:solidFill>
                  <a:schemeClr val="bg1"/>
                </a:solidFill>
              </a:rPr>
              <a:t>Monday to Friday: 8am – 6pm</a:t>
            </a:r>
          </a:p>
          <a:p>
            <a:pPr marL="457200" lvl="1" indent="0" fontAlgn="t">
              <a:buNone/>
            </a:pPr>
            <a:r>
              <a:rPr lang="en-GB" sz="1700" b="1" dirty="0">
                <a:solidFill>
                  <a:schemeClr val="bg1"/>
                </a:solidFill>
              </a:rPr>
              <a:t>Weekends: 8am – 2pm</a:t>
            </a:r>
          </a:p>
          <a:p>
            <a:pPr marL="457200" lvl="1" indent="0" fontAlgn="t">
              <a:buNone/>
            </a:pPr>
            <a:r>
              <a:rPr lang="en-GB" sz="1700" b="1" dirty="0">
                <a:solidFill>
                  <a:schemeClr val="bg1"/>
                </a:solidFill>
              </a:rPr>
              <a:t>Bank holidays : Response within 24 hours</a:t>
            </a:r>
            <a:endParaRPr lang="en-US" altLang="en-US" sz="1700" dirty="0">
              <a:solidFill>
                <a:schemeClr val="bg1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tabLst>
                <a:tab pos="4953000" algn="l"/>
              </a:tabLst>
            </a:pPr>
            <a:r>
              <a:rPr lang="en-US" altLang="en-US" sz="1700" dirty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Issues affecting service provision must be acknowledged within 24 hours</a:t>
            </a:r>
            <a:endParaRPr lang="en-US" altLang="en-US" sz="17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GB" sz="1700" b="1" dirty="0">
                <a:solidFill>
                  <a:schemeClr val="bg1"/>
                </a:solidFill>
              </a:rPr>
              <a:t>Claims </a:t>
            </a:r>
          </a:p>
          <a:p>
            <a:r>
              <a:rPr lang="en-GB" sz="1700" dirty="0">
                <a:solidFill>
                  <a:srgbClr val="FF0000"/>
                </a:solidFill>
              </a:rPr>
              <a:t>Claims for payment should be made via the BSA MYS API as part of general reporting </a:t>
            </a:r>
          </a:p>
          <a:p>
            <a:r>
              <a:rPr lang="en-GB" sz="1700" dirty="0">
                <a:solidFill>
                  <a:schemeClr val="bg1"/>
                </a:solidFill>
              </a:rPr>
              <a:t>The IT platform should create a month end collated activity report for contractors to be able to reconcile their activity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1437AC4-432A-7448-95C6-2732283DE8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707624" y="6175188"/>
            <a:ext cx="685800" cy="32004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E3622F62-16E7-4744-AE2F-DC725AA31740}" type="slidenum">
              <a:rPr lang="en-US" sz="1000">
                <a:solidFill>
                  <a:srgbClr val="FFFFFF"/>
                </a:solidFill>
              </a:rPr>
              <a:pPr>
                <a:spcAft>
                  <a:spcPts val="600"/>
                </a:spcAft>
              </a:pPr>
              <a:t>12</a:t>
            </a:fld>
            <a:endParaRPr lang="en-US" sz="1000">
              <a:solidFill>
                <a:srgbClr val="FFFFFF"/>
              </a:solidFill>
            </a:endParaRPr>
          </a:p>
        </p:txBody>
      </p:sp>
      <p:pic>
        <p:nvPicPr>
          <p:cNvPr id="76" name="Picture 75">
            <a:extLst>
              <a:ext uri="{FF2B5EF4-FFF2-40B4-BE49-F238E27FC236}">
                <a16:creationId xmlns:a16="http://schemas.microsoft.com/office/drawing/2014/main" id="{14640536-66EF-B44C-A13C-452AF1EFF9E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32720" y="333649"/>
            <a:ext cx="1410773" cy="573485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7514F649-B090-7C4C-A5A1-E91F42218B6C}"/>
              </a:ext>
            </a:extLst>
          </p:cNvPr>
          <p:cNvSpPr txBox="1"/>
          <p:nvPr/>
        </p:nvSpPr>
        <p:spPr>
          <a:xfrm>
            <a:off x="934872" y="982272"/>
            <a:ext cx="3388419" cy="45609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General Discharge Medicines Service </a:t>
            </a:r>
            <a:r>
              <a:rPr lang="en-US" sz="3600" b="1" kern="1200" dirty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IT requirements</a:t>
            </a:r>
          </a:p>
        </p:txBody>
      </p:sp>
    </p:spTree>
    <p:extLst>
      <p:ext uri="{BB962C8B-B14F-4D97-AF65-F5344CB8AC3E}">
        <p14:creationId xmlns:p14="http://schemas.microsoft.com/office/powerpoint/2010/main" val="40824809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12576943-2BCB-574E-9ADB-CB06D741551C}"/>
              </a:ext>
            </a:extLst>
          </p:cNvPr>
          <p:cNvGrpSpPr/>
          <p:nvPr/>
        </p:nvGrpSpPr>
        <p:grpSpPr>
          <a:xfrm>
            <a:off x="486794" y="376969"/>
            <a:ext cx="11248006" cy="693548"/>
            <a:chOff x="0" y="3910914"/>
            <a:chExt cx="6263640" cy="503685"/>
          </a:xfrm>
        </p:grpSpPr>
        <p:sp>
          <p:nvSpPr>
            <p:cNvPr id="7" name="Rounded Rectangle 6">
              <a:extLst>
                <a:ext uri="{FF2B5EF4-FFF2-40B4-BE49-F238E27FC236}">
                  <a16:creationId xmlns:a16="http://schemas.microsoft.com/office/drawing/2014/main" id="{8014A1DA-A3AD-7140-95D4-2E7742463686}"/>
                </a:ext>
              </a:extLst>
            </p:cNvPr>
            <p:cNvSpPr/>
            <p:nvPr/>
          </p:nvSpPr>
          <p:spPr>
            <a:xfrm>
              <a:off x="0" y="3910914"/>
              <a:ext cx="6263640" cy="503685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-6758543"/>
                <a:satOff val="-17419"/>
                <a:lumOff val="-11765"/>
                <a:alphaOff val="0"/>
              </a:schemeClr>
            </a:fillRef>
            <a:effectRef idx="0">
              <a:schemeClr val="accent5">
                <a:hueOff val="-6758543"/>
                <a:satOff val="-17419"/>
                <a:lumOff val="-11765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" name="Rounded Rectangle 4">
              <a:extLst>
                <a:ext uri="{FF2B5EF4-FFF2-40B4-BE49-F238E27FC236}">
                  <a16:creationId xmlns:a16="http://schemas.microsoft.com/office/drawing/2014/main" id="{98DC5A99-A531-3D47-98BA-68546F6E1284}"/>
                </a:ext>
              </a:extLst>
            </p:cNvPr>
            <p:cNvSpPr txBox="1"/>
            <p:nvPr/>
          </p:nvSpPr>
          <p:spPr>
            <a:xfrm>
              <a:off x="24588" y="3935502"/>
              <a:ext cx="6214464" cy="45450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0010" tIns="80010" rIns="80010" bIns="80010" numCol="1" spcCol="1270" anchor="ctr" anchorCtr="0">
              <a:noAutofit/>
            </a:bodyPr>
            <a:lstStyle/>
            <a:p>
              <a:pPr lvl="0"/>
              <a:r>
                <a:rPr lang="en-US" sz="2100" b="1" dirty="0"/>
                <a:t>Key contacts </a:t>
              </a:r>
            </a:p>
          </p:txBody>
        </p:sp>
      </p:grp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D695E39-4538-2241-AAD5-B7D4C47635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22F62-16E7-4744-AE2F-DC725AA31740}" type="slidenum">
              <a:rPr lang="en-US" smtClean="0"/>
              <a:t>13</a:t>
            </a:fld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E5101AA-E2E8-1345-8DC3-F9DEE188F3D4}"/>
              </a:ext>
            </a:extLst>
          </p:cNvPr>
          <p:cNvSpPr txBox="1"/>
          <p:nvPr/>
        </p:nvSpPr>
        <p:spPr>
          <a:xfrm>
            <a:off x="575102" y="1483808"/>
            <a:ext cx="11159698" cy="175432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For more information please contact:</a:t>
            </a:r>
          </a:p>
          <a:p>
            <a:r>
              <a:rPr lang="en-US" b="1" dirty="0"/>
              <a:t>TBC, Service Manager, NHS Digital (technical development and assurance) </a:t>
            </a:r>
          </a:p>
          <a:p>
            <a:r>
              <a:rPr lang="en-US" b="1" dirty="0"/>
              <a:t>Claire Hobbs, </a:t>
            </a:r>
            <a:r>
              <a:rPr lang="en-US" b="1" dirty="0">
                <a:hlinkClick r:id="rId3"/>
              </a:rPr>
              <a:t>claire.hobbs01@nhs.net</a:t>
            </a:r>
            <a:r>
              <a:rPr lang="en-US" b="1" dirty="0"/>
              <a:t>, Senior Policy Manager - Digital Pharmacy, </a:t>
            </a:r>
            <a:r>
              <a:rPr lang="en-GB" b="1" dirty="0"/>
              <a:t>NHS England and NHS Improvement (Policy queries)</a:t>
            </a:r>
          </a:p>
          <a:p>
            <a:r>
              <a:rPr lang="en-GB" b="1" dirty="0"/>
              <a:t>Ben Tindale, </a:t>
            </a:r>
            <a:r>
              <a:rPr lang="en-GB" b="1" dirty="0">
                <a:hlinkClick r:id="rId4"/>
              </a:rPr>
              <a:t>ben.tindale@nhs.net</a:t>
            </a:r>
            <a:r>
              <a:rPr lang="en-GB" b="1" dirty="0"/>
              <a:t>, Senior Service Delivery Manager – MYS, NHS Business Services Authority (NHSBSA)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6387187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12576943-2BCB-574E-9ADB-CB06D741551C}"/>
              </a:ext>
            </a:extLst>
          </p:cNvPr>
          <p:cNvGrpSpPr/>
          <p:nvPr/>
        </p:nvGrpSpPr>
        <p:grpSpPr>
          <a:xfrm>
            <a:off x="486794" y="376969"/>
            <a:ext cx="11248006" cy="693548"/>
            <a:chOff x="0" y="3910914"/>
            <a:chExt cx="6263640" cy="503685"/>
          </a:xfrm>
        </p:grpSpPr>
        <p:sp>
          <p:nvSpPr>
            <p:cNvPr id="7" name="Rounded Rectangle 6">
              <a:extLst>
                <a:ext uri="{FF2B5EF4-FFF2-40B4-BE49-F238E27FC236}">
                  <a16:creationId xmlns:a16="http://schemas.microsoft.com/office/drawing/2014/main" id="{8014A1DA-A3AD-7140-95D4-2E7742463686}"/>
                </a:ext>
              </a:extLst>
            </p:cNvPr>
            <p:cNvSpPr/>
            <p:nvPr/>
          </p:nvSpPr>
          <p:spPr>
            <a:xfrm>
              <a:off x="0" y="3910914"/>
              <a:ext cx="6263640" cy="503685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-6758543"/>
                <a:satOff val="-17419"/>
                <a:lumOff val="-11765"/>
                <a:alphaOff val="0"/>
              </a:schemeClr>
            </a:fillRef>
            <a:effectRef idx="0">
              <a:schemeClr val="accent5">
                <a:hueOff val="-6758543"/>
                <a:satOff val="-17419"/>
                <a:lumOff val="-11765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" name="Rounded Rectangle 4">
              <a:extLst>
                <a:ext uri="{FF2B5EF4-FFF2-40B4-BE49-F238E27FC236}">
                  <a16:creationId xmlns:a16="http://schemas.microsoft.com/office/drawing/2014/main" id="{98DC5A99-A531-3D47-98BA-68546F6E1284}"/>
                </a:ext>
              </a:extLst>
            </p:cNvPr>
            <p:cNvSpPr txBox="1"/>
            <p:nvPr/>
          </p:nvSpPr>
          <p:spPr>
            <a:xfrm>
              <a:off x="24588" y="3935502"/>
              <a:ext cx="6214464" cy="45450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0010" tIns="80010" rIns="80010" bIns="80010" numCol="1" spcCol="1270" anchor="ctr" anchorCtr="0">
              <a:noAutofit/>
            </a:bodyPr>
            <a:lstStyle/>
            <a:p>
              <a:r>
                <a:rPr lang="en-GB" sz="2100" b="1" dirty="0"/>
                <a:t>Approval Sign-off Sheet</a:t>
              </a:r>
              <a:endParaRPr lang="en-GB" sz="2100" dirty="0"/>
            </a:p>
          </p:txBody>
        </p:sp>
      </p:grp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D695E39-4538-2241-AAD5-B7D4C47635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22F62-16E7-4744-AE2F-DC725AA31740}" type="slidenum">
              <a:rPr lang="en-US" smtClean="0"/>
              <a:t>14</a:t>
            </a:fld>
            <a:endParaRPr lang="en-US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223DB2B4-9588-2BAC-A496-0B2FC94A5FE5}"/>
              </a:ext>
            </a:extLst>
          </p:cNvPr>
          <p:cNvGraphicFramePr>
            <a:graphicFrameLocks noGrp="1"/>
          </p:cNvGraphicFramePr>
          <p:nvPr/>
        </p:nvGraphicFramePr>
        <p:xfrm>
          <a:off x="508871" y="2701395"/>
          <a:ext cx="11130104" cy="360608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709624">
                  <a:extLst>
                    <a:ext uri="{9D8B030D-6E8A-4147-A177-3AD203B41FA5}">
                      <a16:colId xmlns:a16="http://schemas.microsoft.com/office/drawing/2014/main" val="2426797857"/>
                    </a:ext>
                  </a:extLst>
                </a:gridCol>
                <a:gridCol w="5040047">
                  <a:extLst>
                    <a:ext uri="{9D8B030D-6E8A-4147-A177-3AD203B41FA5}">
                      <a16:colId xmlns:a16="http://schemas.microsoft.com/office/drawing/2014/main" val="921666793"/>
                    </a:ext>
                  </a:extLst>
                </a:gridCol>
                <a:gridCol w="2380433">
                  <a:extLst>
                    <a:ext uri="{9D8B030D-6E8A-4147-A177-3AD203B41FA5}">
                      <a16:colId xmlns:a16="http://schemas.microsoft.com/office/drawing/2014/main" val="2848480151"/>
                    </a:ext>
                  </a:extLst>
                </a:gridCol>
              </a:tblGrid>
              <a:tr h="901521">
                <a:tc>
                  <a:txBody>
                    <a:bodyPr/>
                    <a:lstStyle/>
                    <a:p>
                      <a:r>
                        <a:rPr lang="en-GB" sz="2100" dirty="0">
                          <a:effectLst/>
                        </a:rPr>
                        <a:t>Role and Name </a:t>
                      </a:r>
                      <a:endParaRPr lang="en-GB" sz="2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GB" sz="2100">
                          <a:effectLst/>
                        </a:rPr>
                        <a:t>Organisation</a:t>
                      </a:r>
                      <a:endParaRPr lang="en-GB" sz="2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GB" sz="2100" dirty="0">
                          <a:effectLst/>
                        </a:rPr>
                        <a:t>Date</a:t>
                      </a:r>
                      <a:endParaRPr lang="en-GB" sz="2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88242159"/>
                  </a:ext>
                </a:extLst>
              </a:tr>
              <a:tr h="901521">
                <a:tc>
                  <a:txBody>
                    <a:bodyPr/>
                    <a:lstStyle/>
                    <a:p>
                      <a:r>
                        <a:rPr lang="en-GB" sz="2100" dirty="0">
                          <a:solidFill>
                            <a:schemeClr val="tx1"/>
                          </a:solidFill>
                          <a:effectLst/>
                        </a:rPr>
                        <a:t>Project Lead </a:t>
                      </a:r>
                    </a:p>
                    <a:p>
                      <a:r>
                        <a:rPr lang="en-GB" sz="2100" b="0" dirty="0">
                          <a:solidFill>
                            <a:schemeClr val="tx1"/>
                          </a:solidFill>
                          <a:effectLst/>
                        </a:rPr>
                        <a:t>Wasim </a:t>
                      </a:r>
                      <a:r>
                        <a:rPr lang="en-GB" sz="2100" b="0">
                          <a:solidFill>
                            <a:schemeClr val="tx1"/>
                          </a:solidFill>
                          <a:effectLst/>
                        </a:rPr>
                        <a:t>Baqir</a:t>
                      </a:r>
                      <a:endParaRPr lang="en-GB" sz="21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100" dirty="0">
                          <a:solidFill>
                            <a:schemeClr val="tx1"/>
                          </a:solidFill>
                          <a:effectLst/>
                        </a:rPr>
                        <a:t>NHS England &amp; NHS Improvement</a:t>
                      </a:r>
                      <a:endParaRPr lang="en-GB" sz="2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1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21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2544792"/>
                  </a:ext>
                </a:extLst>
              </a:tr>
              <a:tr h="901521">
                <a:tc>
                  <a:txBody>
                    <a:bodyPr/>
                    <a:lstStyle/>
                    <a:p>
                      <a:r>
                        <a:rPr lang="en-GB" sz="2100" dirty="0">
                          <a:solidFill>
                            <a:schemeClr val="tx1"/>
                          </a:solidFill>
                          <a:effectLst/>
                        </a:rPr>
                        <a:t>Service Lead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100" dirty="0">
                          <a:solidFill>
                            <a:schemeClr val="tx1"/>
                          </a:solidFill>
                          <a:effectLst/>
                        </a:rPr>
                        <a:t>[INSERT]</a:t>
                      </a:r>
                      <a:endParaRPr lang="en-GB" sz="2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100" dirty="0">
                          <a:solidFill>
                            <a:schemeClr val="tx1"/>
                          </a:solidFill>
                          <a:effectLst/>
                        </a:rPr>
                        <a:t>NHS Digital </a:t>
                      </a:r>
                      <a:endParaRPr lang="en-GB" sz="2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1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21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5982561"/>
                  </a:ext>
                </a:extLst>
              </a:tr>
              <a:tr h="901521">
                <a:tc>
                  <a:txBody>
                    <a:bodyPr/>
                    <a:lstStyle/>
                    <a:p>
                      <a:r>
                        <a:rPr lang="en-GB" sz="2100" dirty="0">
                          <a:solidFill>
                            <a:schemeClr val="tx1"/>
                          </a:solidFill>
                          <a:effectLst/>
                        </a:rPr>
                        <a:t>Service Lead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100" dirty="0">
                          <a:solidFill>
                            <a:schemeClr val="tx1"/>
                          </a:solidFill>
                          <a:effectLst/>
                        </a:rPr>
                        <a:t>[INSERT]</a:t>
                      </a:r>
                      <a:endParaRPr lang="en-GB" sz="2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100">
                          <a:solidFill>
                            <a:schemeClr val="tx1"/>
                          </a:solidFill>
                          <a:effectLst/>
                        </a:rPr>
                        <a:t>NHS Business Services Authority </a:t>
                      </a:r>
                      <a:endParaRPr lang="en-GB" sz="21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2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8707420"/>
                  </a:ext>
                </a:extLst>
              </a:tr>
            </a:tbl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AD099304-8DD5-8F17-C0C0-B3FF47EDD182}"/>
              </a:ext>
            </a:extLst>
          </p:cNvPr>
          <p:cNvSpPr txBox="1"/>
          <p:nvPr/>
        </p:nvSpPr>
        <p:spPr>
          <a:xfrm>
            <a:off x="486794" y="1362567"/>
            <a:ext cx="11174258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100" dirty="0"/>
              <a:t>For approval of the </a:t>
            </a:r>
            <a:r>
              <a:rPr lang="en-GB" sz="2100" b="1" dirty="0"/>
              <a:t>Discharge Medicines Service </a:t>
            </a:r>
            <a:r>
              <a:rPr lang="en-GB" sz="2100" dirty="0"/>
              <a:t>Technical Toolkit version [INSERT]</a:t>
            </a:r>
          </a:p>
          <a:p>
            <a:r>
              <a:rPr lang="en-GB" sz="2100" dirty="0"/>
              <a:t> </a:t>
            </a:r>
          </a:p>
          <a:p>
            <a:r>
              <a:rPr lang="en-GB" sz="2100" dirty="0"/>
              <a:t>The undersigned indicate understanding and approval of this technical toolkit.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84024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12576943-2BCB-574E-9ADB-CB06D741551C}"/>
              </a:ext>
            </a:extLst>
          </p:cNvPr>
          <p:cNvGrpSpPr/>
          <p:nvPr/>
        </p:nvGrpSpPr>
        <p:grpSpPr>
          <a:xfrm>
            <a:off x="486794" y="376969"/>
            <a:ext cx="11248006" cy="693548"/>
            <a:chOff x="0" y="3910914"/>
            <a:chExt cx="6263640" cy="503685"/>
          </a:xfrm>
        </p:grpSpPr>
        <p:sp>
          <p:nvSpPr>
            <p:cNvPr id="7" name="Rounded Rectangle 6">
              <a:extLst>
                <a:ext uri="{FF2B5EF4-FFF2-40B4-BE49-F238E27FC236}">
                  <a16:creationId xmlns:a16="http://schemas.microsoft.com/office/drawing/2014/main" id="{8014A1DA-A3AD-7140-95D4-2E7742463686}"/>
                </a:ext>
              </a:extLst>
            </p:cNvPr>
            <p:cNvSpPr/>
            <p:nvPr/>
          </p:nvSpPr>
          <p:spPr>
            <a:xfrm>
              <a:off x="0" y="3910914"/>
              <a:ext cx="6263640" cy="503685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-6758543"/>
                <a:satOff val="-17419"/>
                <a:lumOff val="-11765"/>
                <a:alphaOff val="0"/>
              </a:schemeClr>
            </a:fillRef>
            <a:effectRef idx="0">
              <a:schemeClr val="accent5">
                <a:hueOff val="-6758543"/>
                <a:satOff val="-17419"/>
                <a:lumOff val="-11765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" name="Rounded Rectangle 4">
              <a:extLst>
                <a:ext uri="{FF2B5EF4-FFF2-40B4-BE49-F238E27FC236}">
                  <a16:creationId xmlns:a16="http://schemas.microsoft.com/office/drawing/2014/main" id="{98DC5A99-A531-3D47-98BA-68546F6E1284}"/>
                </a:ext>
              </a:extLst>
            </p:cNvPr>
            <p:cNvSpPr txBox="1"/>
            <p:nvPr/>
          </p:nvSpPr>
          <p:spPr>
            <a:xfrm>
              <a:off x="24588" y="3935502"/>
              <a:ext cx="6214464" cy="45450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0010" tIns="80010" rIns="80010" bIns="80010" numCol="1" spcCol="1270" anchor="ctr" anchorCtr="0">
              <a:noAutofit/>
            </a:bodyPr>
            <a:lstStyle/>
            <a:p>
              <a:r>
                <a:rPr lang="en-GB" sz="2100" b="1" dirty="0"/>
                <a:t>Reviewer Sign-off Sheet</a:t>
              </a:r>
              <a:endParaRPr lang="en-GB" sz="2100" dirty="0"/>
            </a:p>
          </p:txBody>
        </p:sp>
      </p:grp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D695E39-4538-2241-AAD5-B7D4C47635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22F62-16E7-4744-AE2F-DC725AA31740}" type="slidenum">
              <a:rPr lang="en-US" smtClean="0"/>
              <a:t>15</a:t>
            </a:fld>
            <a:endParaRPr lang="en-US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223DB2B4-9588-2BAC-A496-0B2FC94A5FE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6256504"/>
              </p:ext>
            </p:extLst>
          </p:nvPr>
        </p:nvGraphicFramePr>
        <p:xfrm>
          <a:off x="508871" y="2701395"/>
          <a:ext cx="11130104" cy="180304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709624">
                  <a:extLst>
                    <a:ext uri="{9D8B030D-6E8A-4147-A177-3AD203B41FA5}">
                      <a16:colId xmlns:a16="http://schemas.microsoft.com/office/drawing/2014/main" val="2426797857"/>
                    </a:ext>
                  </a:extLst>
                </a:gridCol>
                <a:gridCol w="5040047">
                  <a:extLst>
                    <a:ext uri="{9D8B030D-6E8A-4147-A177-3AD203B41FA5}">
                      <a16:colId xmlns:a16="http://schemas.microsoft.com/office/drawing/2014/main" val="921666793"/>
                    </a:ext>
                  </a:extLst>
                </a:gridCol>
                <a:gridCol w="2380433">
                  <a:extLst>
                    <a:ext uri="{9D8B030D-6E8A-4147-A177-3AD203B41FA5}">
                      <a16:colId xmlns:a16="http://schemas.microsoft.com/office/drawing/2014/main" val="2848480151"/>
                    </a:ext>
                  </a:extLst>
                </a:gridCol>
              </a:tblGrid>
              <a:tr h="901521">
                <a:tc>
                  <a:txBody>
                    <a:bodyPr/>
                    <a:lstStyle/>
                    <a:p>
                      <a:r>
                        <a:rPr lang="en-GB" sz="2100" dirty="0">
                          <a:effectLst/>
                        </a:rPr>
                        <a:t>Role and Name </a:t>
                      </a:r>
                      <a:endParaRPr lang="en-GB" sz="2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GB" sz="2100">
                          <a:effectLst/>
                        </a:rPr>
                        <a:t>Organisation</a:t>
                      </a:r>
                      <a:endParaRPr lang="en-GB" sz="2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GB" sz="2100" dirty="0">
                          <a:effectLst/>
                        </a:rPr>
                        <a:t>Date</a:t>
                      </a:r>
                      <a:endParaRPr lang="en-GB" sz="2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88242159"/>
                  </a:ext>
                </a:extLst>
              </a:tr>
              <a:tr h="901521">
                <a:tc>
                  <a:txBody>
                    <a:bodyPr/>
                    <a:lstStyle/>
                    <a:p>
                      <a:r>
                        <a:rPr lang="en-GB" sz="2100" dirty="0">
                          <a:solidFill>
                            <a:schemeClr val="tx1"/>
                          </a:solidFill>
                          <a:effectLst/>
                        </a:rPr>
                        <a:t>IT Lead </a:t>
                      </a: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100" dirty="0">
                          <a:solidFill>
                            <a:schemeClr val="tx1"/>
                          </a:solidFill>
                          <a:effectLst/>
                        </a:rPr>
                        <a:t>PSNC</a:t>
                      </a:r>
                      <a:endParaRPr lang="en-GB" sz="2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2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2544792"/>
                  </a:ext>
                </a:extLst>
              </a:tr>
            </a:tbl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AD099304-8DD5-8F17-C0C0-B3FF47EDD182}"/>
              </a:ext>
            </a:extLst>
          </p:cNvPr>
          <p:cNvSpPr txBox="1"/>
          <p:nvPr/>
        </p:nvSpPr>
        <p:spPr>
          <a:xfrm>
            <a:off x="486794" y="1362567"/>
            <a:ext cx="11174258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100" dirty="0"/>
              <a:t>For review of the </a:t>
            </a:r>
            <a:r>
              <a:rPr lang="en-GB" sz="2100" b="1" dirty="0"/>
              <a:t>Discharge Medicines Service </a:t>
            </a:r>
            <a:r>
              <a:rPr lang="en-GB" sz="2100" dirty="0"/>
              <a:t>Technical Toolkit version [INSERT]</a:t>
            </a:r>
          </a:p>
          <a:p>
            <a:r>
              <a:rPr lang="en-GB" sz="2100" dirty="0"/>
              <a:t> </a:t>
            </a:r>
          </a:p>
          <a:p>
            <a:r>
              <a:rPr lang="en-GB" sz="2100" dirty="0"/>
              <a:t>The undersigned indicate understanding and review of this technical toolkit.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993045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F870F61-FDC8-5E4C-B2CB-4D21E86D90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22F62-16E7-4744-AE2F-DC725AA31740}" type="slidenum">
              <a:rPr lang="en-US" smtClean="0"/>
              <a:t>16</a:t>
            </a:fld>
            <a:endParaRPr lang="en-US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A2FF3736-1577-1743-BCFF-D67470770C30}"/>
              </a:ext>
            </a:extLst>
          </p:cNvPr>
          <p:cNvGrpSpPr/>
          <p:nvPr/>
        </p:nvGrpSpPr>
        <p:grpSpPr>
          <a:xfrm>
            <a:off x="486794" y="376969"/>
            <a:ext cx="6263640" cy="503685"/>
            <a:chOff x="0" y="3910914"/>
            <a:chExt cx="6263640" cy="503685"/>
          </a:xfrm>
        </p:grpSpPr>
        <p:sp>
          <p:nvSpPr>
            <p:cNvPr id="6" name="Rounded Rectangle 5">
              <a:extLst>
                <a:ext uri="{FF2B5EF4-FFF2-40B4-BE49-F238E27FC236}">
                  <a16:creationId xmlns:a16="http://schemas.microsoft.com/office/drawing/2014/main" id="{9BCCD123-E38A-3F4D-8326-7252C6C4FCDA}"/>
                </a:ext>
              </a:extLst>
            </p:cNvPr>
            <p:cNvSpPr/>
            <p:nvPr/>
          </p:nvSpPr>
          <p:spPr>
            <a:xfrm>
              <a:off x="0" y="3910914"/>
              <a:ext cx="6263640" cy="503685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-6758543"/>
                <a:satOff val="-17419"/>
                <a:lumOff val="-11765"/>
                <a:alphaOff val="0"/>
              </a:schemeClr>
            </a:fillRef>
            <a:effectRef idx="0">
              <a:schemeClr val="accent5">
                <a:hueOff val="-6758543"/>
                <a:satOff val="-17419"/>
                <a:lumOff val="-11765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" name="Rounded Rectangle 4">
              <a:extLst>
                <a:ext uri="{FF2B5EF4-FFF2-40B4-BE49-F238E27FC236}">
                  <a16:creationId xmlns:a16="http://schemas.microsoft.com/office/drawing/2014/main" id="{FA9445DC-EDC4-A648-863A-1A2F2336524F}"/>
                </a:ext>
              </a:extLst>
            </p:cNvPr>
            <p:cNvSpPr txBox="1"/>
            <p:nvPr/>
          </p:nvSpPr>
          <p:spPr>
            <a:xfrm>
              <a:off x="24588" y="3935502"/>
              <a:ext cx="6214464" cy="45450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0010" tIns="80010" rIns="80010" bIns="80010" numCol="1" spcCol="1270" anchor="ctr" anchorCtr="0">
              <a:noAutofit/>
            </a:bodyPr>
            <a:lstStyle/>
            <a:p>
              <a:pPr marL="0" lvl="0" indent="0" algn="l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2100" b="1" kern="1200" dirty="0"/>
                <a:t>Version history </a:t>
              </a:r>
            </a:p>
          </p:txBody>
        </p:sp>
      </p:grp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D36DE042-2CD2-BD49-9046-1654F96B42F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4406246"/>
              </p:ext>
            </p:extLst>
          </p:nvPr>
        </p:nvGraphicFramePr>
        <p:xfrm>
          <a:off x="486794" y="953474"/>
          <a:ext cx="11075781" cy="1112005"/>
        </p:xfrm>
        <a:graphic>
          <a:graphicData uri="http://schemas.openxmlformats.org/drawingml/2006/table">
            <a:tbl>
              <a:tblPr>
                <a:tableStyleId>{93296810-A885-4BE3-A3E7-6D5BEEA58F35}</a:tableStyleId>
              </a:tblPr>
              <a:tblGrid>
                <a:gridCol w="978300">
                  <a:extLst>
                    <a:ext uri="{9D8B030D-6E8A-4147-A177-3AD203B41FA5}">
                      <a16:colId xmlns:a16="http://schemas.microsoft.com/office/drawing/2014/main" val="561996278"/>
                    </a:ext>
                  </a:extLst>
                </a:gridCol>
                <a:gridCol w="1884854">
                  <a:extLst>
                    <a:ext uri="{9D8B030D-6E8A-4147-A177-3AD203B41FA5}">
                      <a16:colId xmlns:a16="http://schemas.microsoft.com/office/drawing/2014/main" val="421990488"/>
                    </a:ext>
                  </a:extLst>
                </a:gridCol>
                <a:gridCol w="8212627">
                  <a:extLst>
                    <a:ext uri="{9D8B030D-6E8A-4147-A177-3AD203B41FA5}">
                      <a16:colId xmlns:a16="http://schemas.microsoft.com/office/drawing/2014/main" val="139347525"/>
                    </a:ext>
                  </a:extLst>
                </a:gridCol>
              </a:tblGrid>
              <a:tr h="192884">
                <a:tc>
                  <a:txBody>
                    <a:bodyPr/>
                    <a:lstStyle/>
                    <a:p>
                      <a:pPr algn="ctr" fontAlgn="t"/>
                      <a:r>
                        <a:rPr lang="en-GB" sz="1400" b="1" u="none" strike="noStrike" dirty="0">
                          <a:effectLst/>
                        </a:rPr>
                        <a:t>Version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ArialMT"/>
                      </a:endParaRPr>
                    </a:p>
                  </a:txBody>
                  <a:tcPr marL="9041" marR="9041" marT="904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400" b="1" u="none" strike="noStrike" dirty="0">
                          <a:effectLst/>
                        </a:rPr>
                        <a:t>Date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ArialMT"/>
                      </a:endParaRPr>
                    </a:p>
                  </a:txBody>
                  <a:tcPr marL="9041" marR="9041" marT="904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400" b="1" u="none" strike="noStrike" dirty="0">
                          <a:effectLst/>
                        </a:rPr>
                        <a:t>Rationale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ArialMT"/>
                      </a:endParaRPr>
                    </a:p>
                  </a:txBody>
                  <a:tcPr marL="9041" marR="9041" marT="9041" marB="0"/>
                </a:tc>
                <a:extLst>
                  <a:ext uri="{0D108BD9-81ED-4DB2-BD59-A6C34878D82A}">
                    <a16:rowId xmlns:a16="http://schemas.microsoft.com/office/drawing/2014/main" val="565631647"/>
                  </a:ext>
                </a:extLst>
              </a:tr>
              <a:tr h="192884">
                <a:tc>
                  <a:txBody>
                    <a:bodyPr/>
                    <a:lstStyle/>
                    <a:p>
                      <a:pPr algn="ctr" fontAlgn="t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MT"/>
                        </a:rPr>
                        <a:t>1.0</a:t>
                      </a:r>
                    </a:p>
                  </a:txBody>
                  <a:tcPr marL="9041" marR="9041" marT="904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MT"/>
                        </a:rPr>
                        <a:t>17-Mar-2022</a:t>
                      </a:r>
                    </a:p>
                  </a:txBody>
                  <a:tcPr marL="9041" marR="9041" marT="904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MT"/>
                        </a:rPr>
                        <a:t>First draft Darryl Jones NHS E/I National Commercial and Procurement Hub</a:t>
                      </a:r>
                    </a:p>
                  </a:txBody>
                  <a:tcPr marL="9041" marR="9041" marT="9041" marB="0"/>
                </a:tc>
                <a:extLst>
                  <a:ext uri="{0D108BD9-81ED-4DB2-BD59-A6C34878D82A}">
                    <a16:rowId xmlns:a16="http://schemas.microsoft.com/office/drawing/2014/main" val="3770707238"/>
                  </a:ext>
                </a:extLst>
              </a:tr>
              <a:tr h="192884">
                <a:tc>
                  <a:txBody>
                    <a:bodyPr/>
                    <a:lstStyle/>
                    <a:p>
                      <a:pPr algn="ctr" fontAlgn="t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MT"/>
                        </a:rPr>
                        <a:t>1.1</a:t>
                      </a:r>
                    </a:p>
                  </a:txBody>
                  <a:tcPr marL="9041" marR="9041" marT="904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MT"/>
                        </a:rPr>
                        <a:t>12-May-2022</a:t>
                      </a:r>
                    </a:p>
                  </a:txBody>
                  <a:tcPr marL="9041" marR="9041" marT="904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MT"/>
                        </a:rPr>
                        <a:t>Revised by Claire Hobbs, NHS England and NHS Improvement</a:t>
                      </a:r>
                    </a:p>
                  </a:txBody>
                  <a:tcPr marL="9041" marR="9041" marT="9041" marB="0"/>
                </a:tc>
                <a:extLst>
                  <a:ext uri="{0D108BD9-81ED-4DB2-BD59-A6C34878D82A}">
                    <a16:rowId xmlns:a16="http://schemas.microsoft.com/office/drawing/2014/main" val="2066075582"/>
                  </a:ext>
                </a:extLst>
              </a:tr>
              <a:tr h="192884">
                <a:tc>
                  <a:txBody>
                    <a:bodyPr/>
                    <a:lstStyle/>
                    <a:p>
                      <a:pPr algn="ctr" fontAlgn="t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MT"/>
                        </a:rPr>
                        <a:t>1.11</a:t>
                      </a:r>
                    </a:p>
                  </a:txBody>
                  <a:tcPr marL="9041" marR="9041" marT="904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MT"/>
                        </a:rPr>
                        <a:t>18-May-2022</a:t>
                      </a:r>
                    </a:p>
                  </a:txBody>
                  <a:tcPr marL="9041" marR="9041" marT="904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MT"/>
                        </a:rPr>
                        <a:t>Minor revisions</a:t>
                      </a:r>
                    </a:p>
                  </a:txBody>
                  <a:tcPr marL="9041" marR="9041" marT="9041" marB="0"/>
                </a:tc>
                <a:extLst>
                  <a:ext uri="{0D108BD9-81ED-4DB2-BD59-A6C34878D82A}">
                    <a16:rowId xmlns:a16="http://schemas.microsoft.com/office/drawing/2014/main" val="2955079670"/>
                  </a:ext>
                </a:extLst>
              </a:tr>
              <a:tr h="192884">
                <a:tc>
                  <a:txBody>
                    <a:bodyPr/>
                    <a:lstStyle/>
                    <a:p>
                      <a:pPr algn="ctr" fontAlgn="t"/>
                      <a:r>
                        <a:rPr lang="en-GB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MT"/>
                        </a:rPr>
                        <a:t>1.12</a:t>
                      </a:r>
                    </a:p>
                  </a:txBody>
                  <a:tcPr marL="9041" marR="9041" marT="904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MT"/>
                        </a:rPr>
                        <a:t>29-May-2022</a:t>
                      </a:r>
                    </a:p>
                  </a:txBody>
                  <a:tcPr marL="9041" marR="9041" marT="904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MT"/>
                        </a:rPr>
                        <a:t>Reviewed by PSNC IT and PSNC services</a:t>
                      </a:r>
                    </a:p>
                  </a:txBody>
                  <a:tcPr marL="9041" marR="9041" marT="9041" marB="0"/>
                </a:tc>
                <a:extLst>
                  <a:ext uri="{0D108BD9-81ED-4DB2-BD59-A6C34878D82A}">
                    <a16:rowId xmlns:a16="http://schemas.microsoft.com/office/drawing/2014/main" val="28198704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257723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Rectangle 129">
            <a:extLst>
              <a:ext uri="{FF2B5EF4-FFF2-40B4-BE49-F238E27FC236}">
                <a16:creationId xmlns:a16="http://schemas.microsoft.com/office/drawing/2014/main" id="{23A58148-D452-4F6F-A2FE-EED968DE19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386463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79" name="Graphic 78" descr="Laptop Secure">
            <a:extLst>
              <a:ext uri="{FF2B5EF4-FFF2-40B4-BE49-F238E27FC236}">
                <a16:creationId xmlns:a16="http://schemas.microsoft.com/office/drawing/2014/main" id="{E8C19F0F-2736-4FB9-B005-DB8F574BC86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402271" y="2122544"/>
            <a:ext cx="914400" cy="914400"/>
          </a:xfrm>
          <a:prstGeom prst="rect">
            <a:avLst/>
          </a:prstGeom>
        </p:spPr>
      </p:pic>
      <p:sp>
        <p:nvSpPr>
          <p:cNvPr id="32" name="Content Placeholder 2">
            <a:extLst>
              <a:ext uri="{FF2B5EF4-FFF2-40B4-BE49-F238E27FC236}">
                <a16:creationId xmlns:a16="http://schemas.microsoft.com/office/drawing/2014/main" id="{5AC6EB90-B380-AD4F-8E84-F626372037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46162" y="1037589"/>
            <a:ext cx="7289799" cy="5318761"/>
          </a:xfrm>
        </p:spPr>
        <p:txBody>
          <a:bodyPr anchor="ctr">
            <a:noAutofit/>
          </a:bodyPr>
          <a:lstStyle/>
          <a:p>
            <a:pPr marL="0" indent="0">
              <a:buNone/>
            </a:pPr>
            <a:r>
              <a:rPr lang="en-GB" sz="2400" dirty="0"/>
              <a:t>This NHS Discharge Medicines Service (DMS) technical toolkit is designed to provide a high-level overview of the technical components required to deliver the Discharge Medicines Service. It should be read in conjunction with the </a:t>
            </a:r>
            <a:r>
              <a:rPr lang="en-GB" sz="2400" dirty="0"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Toolkit for pharmacy staff in community, primary and secondary care</a:t>
            </a:r>
            <a:r>
              <a:rPr lang="en-GB" sz="2400" dirty="0"/>
              <a:t>.</a:t>
            </a:r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r>
              <a:rPr lang="en-GB" sz="2400" dirty="0"/>
              <a:t>The toolkit includes: </a:t>
            </a:r>
          </a:p>
          <a:p>
            <a:r>
              <a:rPr lang="en-GB" sz="2400" dirty="0"/>
              <a:t>technical flow diagram for the NHS DMS</a:t>
            </a:r>
          </a:p>
          <a:p>
            <a:r>
              <a:rPr lang="en-GB" sz="2400" dirty="0"/>
              <a:t>details of the </a:t>
            </a:r>
            <a:r>
              <a:rPr lang="en-GB" sz="2400" b="1" dirty="0"/>
              <a:t>essential</a:t>
            </a:r>
            <a:r>
              <a:rPr lang="en-GB" sz="2400" dirty="0"/>
              <a:t> technical components that system suppliers </a:t>
            </a:r>
            <a:r>
              <a:rPr lang="en-GB" sz="2400" u="sng" dirty="0"/>
              <a:t>must</a:t>
            </a:r>
            <a:r>
              <a:rPr lang="en-GB" sz="2400" dirty="0"/>
              <a:t> have in place to deliver the live service </a:t>
            </a:r>
          </a:p>
          <a:p>
            <a:r>
              <a:rPr lang="en-US" sz="2400" b="1" dirty="0"/>
              <a:t>required </a:t>
            </a:r>
            <a:r>
              <a:rPr lang="en-US" sz="2400" dirty="0"/>
              <a:t>future technical components </a:t>
            </a:r>
          </a:p>
          <a:p>
            <a:r>
              <a:rPr lang="en-US" sz="2400" b="1" dirty="0"/>
              <a:t>desirable</a:t>
            </a:r>
            <a:r>
              <a:rPr lang="en-US" sz="2400" dirty="0"/>
              <a:t> technical components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1437AC4-432A-7448-95C6-2732283DE8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E3622F62-16E7-4744-AE2F-DC725AA31740}" type="slidenum">
              <a:rPr lang="en-US" smtClean="0"/>
              <a:pPr>
                <a:spcAft>
                  <a:spcPts val="600"/>
                </a:spcAft>
              </a:pPr>
              <a:t>2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AE8D729-24D7-3649-91F2-A293235F3776}"/>
              </a:ext>
            </a:extLst>
          </p:cNvPr>
          <p:cNvSpPr txBox="1"/>
          <p:nvPr/>
        </p:nvSpPr>
        <p:spPr>
          <a:xfrm>
            <a:off x="481527" y="455779"/>
            <a:ext cx="3616150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200" b="1" dirty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NHS </a:t>
            </a:r>
            <a:r>
              <a:rPr lang="en-US" sz="4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Discharge Medicines Service Technical Toolkit </a:t>
            </a:r>
            <a:r>
              <a:rPr lang="en-US" sz="4200" b="1" dirty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Overview</a:t>
            </a:r>
          </a:p>
        </p:txBody>
      </p:sp>
      <p:pic>
        <p:nvPicPr>
          <p:cNvPr id="76" name="Picture 75">
            <a:extLst>
              <a:ext uri="{FF2B5EF4-FFF2-40B4-BE49-F238E27FC236}">
                <a16:creationId xmlns:a16="http://schemas.microsoft.com/office/drawing/2014/main" id="{14640536-66EF-B44C-A13C-452AF1EFF9E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332720" y="333649"/>
            <a:ext cx="1410773" cy="5734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44888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Rectangle 129">
            <a:extLst>
              <a:ext uri="{FF2B5EF4-FFF2-40B4-BE49-F238E27FC236}">
                <a16:creationId xmlns:a16="http://schemas.microsoft.com/office/drawing/2014/main" id="{23A58148-D452-4F6F-A2FE-EED968DE19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386463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79" name="Graphic 78" descr="Laptop Secure">
            <a:extLst>
              <a:ext uri="{FF2B5EF4-FFF2-40B4-BE49-F238E27FC236}">
                <a16:creationId xmlns:a16="http://schemas.microsoft.com/office/drawing/2014/main" id="{E8C19F0F-2736-4FB9-B005-DB8F574BC86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402271" y="2122544"/>
            <a:ext cx="914400" cy="914400"/>
          </a:xfrm>
          <a:prstGeom prst="rect">
            <a:avLst/>
          </a:prstGeom>
        </p:spPr>
      </p:pic>
      <p:sp>
        <p:nvSpPr>
          <p:cNvPr id="32" name="Content Placeholder 2">
            <a:extLst>
              <a:ext uri="{FF2B5EF4-FFF2-40B4-BE49-F238E27FC236}">
                <a16:creationId xmlns:a16="http://schemas.microsoft.com/office/drawing/2014/main" id="{5AC6EB90-B380-AD4F-8E84-F626372037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46162" y="1037589"/>
            <a:ext cx="7289799" cy="5318761"/>
          </a:xfrm>
        </p:spPr>
        <p:txBody>
          <a:bodyPr anchor="ctr">
            <a:normAutofit fontScale="85000" lnSpcReduction="20000"/>
          </a:bodyPr>
          <a:lstStyle/>
          <a:p>
            <a:pPr marL="0" indent="0">
              <a:buNone/>
            </a:pPr>
            <a:r>
              <a:rPr lang="en-GB" sz="2400" dirty="0"/>
              <a:t>The NHS Discharge Medicines Service is an </a:t>
            </a:r>
            <a:r>
              <a:rPr lang="en-GB" sz="2400" dirty="0">
                <a:solidFill>
                  <a:srgbClr val="FF0000"/>
                </a:solidFill>
              </a:rPr>
              <a:t>E</a:t>
            </a:r>
            <a:r>
              <a:rPr lang="en-GB" sz="2400" dirty="0"/>
              <a:t>ssential service for community pharmacy contractors. As an </a:t>
            </a:r>
            <a:r>
              <a:rPr lang="en-GB" sz="2400" dirty="0">
                <a:solidFill>
                  <a:srgbClr val="FF0000"/>
                </a:solidFill>
              </a:rPr>
              <a:t>E</a:t>
            </a:r>
            <a:r>
              <a:rPr lang="en-GB" sz="2400" dirty="0"/>
              <a:t>ssential service, it must be provided by all community pharmacy contractors.</a:t>
            </a:r>
          </a:p>
          <a:p>
            <a:pPr marL="0" indent="0">
              <a:buNone/>
            </a:pPr>
            <a:r>
              <a:rPr lang="en-GB" sz="2400" dirty="0"/>
              <a:t>The service has been established to:  </a:t>
            </a:r>
          </a:p>
          <a:p>
            <a:r>
              <a:rPr lang="en-GB" sz="2400" dirty="0"/>
              <a:t>ensure better communication of changes to a patient’s medication when they leave hospital </a:t>
            </a:r>
            <a:r>
              <a:rPr lang="en-GB" sz="2400" dirty="0">
                <a:solidFill>
                  <a:srgbClr val="FF0000"/>
                </a:solidFill>
              </a:rPr>
              <a:t>and improve the use of the medicines </a:t>
            </a:r>
            <a:r>
              <a:rPr lang="en-GB" sz="2400" dirty="0"/>
              <a:t>   </a:t>
            </a:r>
          </a:p>
          <a:p>
            <a:r>
              <a:rPr lang="en-GB" sz="2400" dirty="0"/>
              <a:t>reduce incidences of avoidable harm caused by medicines </a:t>
            </a:r>
            <a:r>
              <a:rPr lang="en-GB" sz="2400" dirty="0">
                <a:solidFill>
                  <a:srgbClr val="FF0000"/>
                </a:solidFill>
              </a:rPr>
              <a:t>at transfers of care</a:t>
            </a:r>
            <a:endParaRPr lang="en-GB" sz="2400" dirty="0">
              <a:solidFill>
                <a:srgbClr val="FF0000"/>
              </a:solidFill>
              <a:ea typeface="Calibri"/>
              <a:cs typeface="Calibri"/>
            </a:endParaRPr>
          </a:p>
          <a:p>
            <a:pPr algn="just"/>
            <a:r>
              <a:rPr lang="en-GB" sz="2400" dirty="0">
                <a:solidFill>
                  <a:srgbClr val="FF0000"/>
                </a:solidFill>
                <a:ea typeface="+mn-lt"/>
                <a:cs typeface="+mn-lt"/>
              </a:rPr>
              <a:t>Improve patients’ understanding of their medicines and how to take them following discharge from hospital;</a:t>
            </a:r>
            <a:endParaRPr lang="en-GB" sz="2400" dirty="0">
              <a:solidFill>
                <a:srgbClr val="FF0000"/>
              </a:solidFill>
              <a:ea typeface="Calibri" panose="020F0502020204030204"/>
              <a:cs typeface="Calibri" panose="020F0502020204030204"/>
            </a:endParaRPr>
          </a:p>
          <a:p>
            <a:pPr algn="just"/>
            <a:r>
              <a:rPr lang="en-GB" sz="2400" dirty="0">
                <a:solidFill>
                  <a:srgbClr val="FF0000"/>
                </a:solidFill>
                <a:ea typeface="+mn-lt"/>
                <a:cs typeface="+mn-lt"/>
              </a:rPr>
              <a:t>Reduce hospital readmissions; and</a:t>
            </a:r>
            <a:endParaRPr lang="en-GB" sz="2400" dirty="0">
              <a:solidFill>
                <a:srgbClr val="FF0000"/>
              </a:solidFill>
              <a:ea typeface="Calibri"/>
              <a:cs typeface="Calibri"/>
            </a:endParaRPr>
          </a:p>
          <a:p>
            <a:pPr algn="just"/>
            <a:r>
              <a:rPr lang="en-GB" sz="2400" dirty="0">
                <a:solidFill>
                  <a:srgbClr val="FF0000"/>
                </a:solidFill>
                <a:ea typeface="+mn-lt"/>
                <a:cs typeface="+mn-lt"/>
              </a:rPr>
              <a:t>Support the development of effective team-working across hospital, community and primary care networks pharmacy teams and general practice teams and provide clarity about respective roles.</a:t>
            </a:r>
            <a:endParaRPr lang="en-GB" sz="2400" dirty="0"/>
          </a:p>
          <a:p>
            <a:pPr marL="0" indent="0">
              <a:buNone/>
            </a:pPr>
            <a:r>
              <a:rPr lang="en-GB" sz="2400" dirty="0"/>
              <a:t>By referring patients to community pharmacy on discharge with information about medication changes made in hospital, community pharmacy can support patients to improve outcomes, prevent harm and reduce readmissions. 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1437AC4-432A-7448-95C6-2732283DE8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E3622F62-16E7-4744-AE2F-DC725AA31740}" type="slidenum">
              <a:rPr lang="en-US" smtClean="0"/>
              <a:pPr>
                <a:spcAft>
                  <a:spcPts val="600"/>
                </a:spcAft>
              </a:pPr>
              <a:t>3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AE8D729-24D7-3649-91F2-A293235F3776}"/>
              </a:ext>
            </a:extLst>
          </p:cNvPr>
          <p:cNvSpPr txBox="1"/>
          <p:nvPr/>
        </p:nvSpPr>
        <p:spPr>
          <a:xfrm>
            <a:off x="481527" y="455779"/>
            <a:ext cx="3616150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200" b="1" dirty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Introduction to the NHS </a:t>
            </a:r>
            <a:r>
              <a:rPr lang="en-US" sz="4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Discharge Medicines Service</a:t>
            </a:r>
            <a:endParaRPr lang="en-US" sz="4200" b="1" dirty="0">
              <a:solidFill>
                <a:schemeClr val="bg1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pic>
        <p:nvPicPr>
          <p:cNvPr id="76" name="Picture 75">
            <a:extLst>
              <a:ext uri="{FF2B5EF4-FFF2-40B4-BE49-F238E27FC236}">
                <a16:creationId xmlns:a16="http://schemas.microsoft.com/office/drawing/2014/main" id="{14640536-66EF-B44C-A13C-452AF1EFF9E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332720" y="333649"/>
            <a:ext cx="1410773" cy="5734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78625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extBox 26">
            <a:extLst>
              <a:ext uri="{FF2B5EF4-FFF2-40B4-BE49-F238E27FC236}">
                <a16:creationId xmlns:a16="http://schemas.microsoft.com/office/drawing/2014/main" id="{2BF36184-39C0-9740-BD60-F8AFF4CF53BF}"/>
              </a:ext>
            </a:extLst>
          </p:cNvPr>
          <p:cNvSpPr txBox="1"/>
          <p:nvPr/>
        </p:nvSpPr>
        <p:spPr>
          <a:xfrm>
            <a:off x="7902713" y="3345510"/>
            <a:ext cx="17082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b="1">
                <a:solidFill>
                  <a:schemeClr val="accent1">
                    <a:lumMod val="75000"/>
                  </a:schemeClr>
                </a:solidFill>
              </a:rPr>
              <a:t>FHIR </a:t>
            </a:r>
          </a:p>
          <a:p>
            <a:pPr algn="ctr"/>
            <a:r>
              <a:rPr lang="en-GB" sz="1200">
                <a:solidFill>
                  <a:schemeClr val="accent1">
                    <a:lumMod val="75000"/>
                  </a:schemeClr>
                </a:solidFill>
              </a:rPr>
              <a:t>[Backup: NHSmail] 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AABEC2F8-8CFE-9942-91AE-D18F4DF5F109}"/>
              </a:ext>
            </a:extLst>
          </p:cNvPr>
          <p:cNvSpPr txBox="1"/>
          <p:nvPr/>
        </p:nvSpPr>
        <p:spPr>
          <a:xfrm>
            <a:off x="6997033" y="3823770"/>
            <a:ext cx="2334543" cy="600164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100" b="1"/>
              <a:t>GP notification message </a:t>
            </a:r>
            <a:r>
              <a:rPr lang="en-GB" sz="1100" b="1"/>
              <a:t>Essential:</a:t>
            </a:r>
            <a:r>
              <a:rPr lang="en-GB" sz="1100"/>
              <a:t> NHS Mail with PDF attachment. </a:t>
            </a:r>
            <a:r>
              <a:rPr lang="en-GB" sz="1100" b="1"/>
              <a:t>Future: </a:t>
            </a:r>
            <a:r>
              <a:rPr lang="en-GB" sz="1100"/>
              <a:t>FHIR</a:t>
            </a:r>
          </a:p>
        </p:txBody>
      </p:sp>
      <p:sp>
        <p:nvSpPr>
          <p:cNvPr id="143" name="TextBox 142">
            <a:extLst>
              <a:ext uri="{FF2B5EF4-FFF2-40B4-BE49-F238E27FC236}">
                <a16:creationId xmlns:a16="http://schemas.microsoft.com/office/drawing/2014/main" id="{90F1A8CA-7ECD-6E4E-BD08-03846ADA5195}"/>
              </a:ext>
            </a:extLst>
          </p:cNvPr>
          <p:cNvSpPr txBox="1"/>
          <p:nvPr/>
        </p:nvSpPr>
        <p:spPr>
          <a:xfrm>
            <a:off x="8187786" y="3130645"/>
            <a:ext cx="11980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>
                <a:solidFill>
                  <a:schemeClr val="accent6">
                    <a:lumMod val="75000"/>
                  </a:schemeClr>
                </a:solidFill>
              </a:rPr>
              <a:t>NHSmail</a:t>
            </a:r>
          </a:p>
        </p:txBody>
      </p:sp>
      <p:sp>
        <p:nvSpPr>
          <p:cNvPr id="149" name="Process 148">
            <a:extLst>
              <a:ext uri="{FF2B5EF4-FFF2-40B4-BE49-F238E27FC236}">
                <a16:creationId xmlns:a16="http://schemas.microsoft.com/office/drawing/2014/main" id="{748110AA-013B-0F41-9509-FA8AA31AB97D}"/>
              </a:ext>
            </a:extLst>
          </p:cNvPr>
          <p:cNvSpPr/>
          <p:nvPr/>
        </p:nvSpPr>
        <p:spPr>
          <a:xfrm>
            <a:off x="822009" y="2862740"/>
            <a:ext cx="1493809" cy="918902"/>
          </a:xfrm>
          <a:prstGeom prst="flowChartProcess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/>
              <a:t>NHS Trust</a:t>
            </a:r>
          </a:p>
        </p:txBody>
      </p:sp>
      <p:sp>
        <p:nvSpPr>
          <p:cNvPr id="176" name="TextBox 175">
            <a:extLst>
              <a:ext uri="{FF2B5EF4-FFF2-40B4-BE49-F238E27FC236}">
                <a16:creationId xmlns:a16="http://schemas.microsoft.com/office/drawing/2014/main" id="{9C62CD72-D72E-4541-AC1B-3D1FFCEBCE6A}"/>
              </a:ext>
            </a:extLst>
          </p:cNvPr>
          <p:cNvSpPr txBox="1"/>
          <p:nvPr/>
        </p:nvSpPr>
        <p:spPr>
          <a:xfrm>
            <a:off x="10033191" y="918654"/>
            <a:ext cx="1700736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200">
                <a:solidFill>
                  <a:schemeClr val="tx1"/>
                </a:solidFill>
              </a:rPr>
              <a:t>Essential</a:t>
            </a:r>
            <a:r>
              <a:rPr lang="en-US" sz="1200"/>
              <a:t>  =    =</a:t>
            </a:r>
          </a:p>
          <a:p>
            <a:r>
              <a:rPr lang="en-US" sz="1200"/>
              <a:t>  Future          = </a:t>
            </a:r>
          </a:p>
        </p:txBody>
      </p:sp>
      <p:cxnSp>
        <p:nvCxnSpPr>
          <p:cNvPr id="179" name="Elbow Connector 178">
            <a:extLst>
              <a:ext uri="{FF2B5EF4-FFF2-40B4-BE49-F238E27FC236}">
                <a16:creationId xmlns:a16="http://schemas.microsoft.com/office/drawing/2014/main" id="{1C4C30C4-1B16-9A4E-8F03-05250A438A0A}"/>
              </a:ext>
            </a:extLst>
          </p:cNvPr>
          <p:cNvCxnSpPr>
            <a:cxnSpLocks/>
          </p:cNvCxnSpPr>
          <p:nvPr/>
        </p:nvCxnSpPr>
        <p:spPr>
          <a:xfrm flipV="1">
            <a:off x="11092921" y="1050978"/>
            <a:ext cx="521758" cy="1"/>
          </a:xfrm>
          <a:prstGeom prst="bentConnector3">
            <a:avLst>
              <a:gd name="adj1" fmla="val 50000"/>
            </a:avLst>
          </a:prstGeom>
          <a:ln>
            <a:prstDash val="dash"/>
            <a:tailEnd type="triangle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81" name="Straight Arrow Connector 180">
            <a:extLst>
              <a:ext uri="{FF2B5EF4-FFF2-40B4-BE49-F238E27FC236}">
                <a16:creationId xmlns:a16="http://schemas.microsoft.com/office/drawing/2014/main" id="{9A971580-A122-4E43-A734-B87A5B90D553}"/>
              </a:ext>
            </a:extLst>
          </p:cNvPr>
          <p:cNvCxnSpPr>
            <a:cxnSpLocks/>
          </p:cNvCxnSpPr>
          <p:nvPr/>
        </p:nvCxnSpPr>
        <p:spPr>
          <a:xfrm>
            <a:off x="11070229" y="1243599"/>
            <a:ext cx="54445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0" name="TextBox 199">
            <a:extLst>
              <a:ext uri="{FF2B5EF4-FFF2-40B4-BE49-F238E27FC236}">
                <a16:creationId xmlns:a16="http://schemas.microsoft.com/office/drawing/2014/main" id="{6C1D0B5F-1E35-AD4F-AA8B-A25D275CF1F2}"/>
              </a:ext>
            </a:extLst>
          </p:cNvPr>
          <p:cNvSpPr txBox="1"/>
          <p:nvPr/>
        </p:nvSpPr>
        <p:spPr>
          <a:xfrm>
            <a:off x="6997034" y="5387109"/>
            <a:ext cx="23345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>
                <a:solidFill>
                  <a:schemeClr val="accent6">
                    <a:lumMod val="75000"/>
                  </a:schemeClr>
                </a:solidFill>
              </a:rPr>
              <a:t>FHIR – </a:t>
            </a:r>
            <a:r>
              <a:rPr lang="en-GB" sz="1200" b="1">
                <a:solidFill>
                  <a:schemeClr val="accent6">
                    <a:lumMod val="75000"/>
                  </a:schemeClr>
                </a:solidFill>
              </a:rPr>
              <a:t> Reporting (claims and reporting) via MYS API</a:t>
            </a:r>
            <a:endParaRPr lang="en-US" sz="1200" b="1">
              <a:solidFill>
                <a:schemeClr val="accent6">
                  <a:lumMod val="75000"/>
                </a:schemeClr>
              </a:solidFill>
            </a:endParaRPr>
          </a:p>
          <a:p>
            <a:endParaRPr lang="en-US" sz="120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14" name="TextBox 213">
            <a:extLst>
              <a:ext uri="{FF2B5EF4-FFF2-40B4-BE49-F238E27FC236}">
                <a16:creationId xmlns:a16="http://schemas.microsoft.com/office/drawing/2014/main" id="{E97450AC-D2E0-DD48-B90C-D341F33BFABB}"/>
              </a:ext>
            </a:extLst>
          </p:cNvPr>
          <p:cNvSpPr txBox="1"/>
          <p:nvPr/>
        </p:nvSpPr>
        <p:spPr>
          <a:xfrm>
            <a:off x="6977794" y="5916559"/>
            <a:ext cx="2334543" cy="600164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100" b="1"/>
              <a:t>Reporting + claims </a:t>
            </a:r>
          </a:p>
          <a:p>
            <a:pPr algn="ctr"/>
            <a:r>
              <a:rPr lang="en-GB" sz="1100" b="1"/>
              <a:t>Essential</a:t>
            </a:r>
            <a:r>
              <a:rPr lang="en-GB" sz="1100"/>
              <a:t>: ALL reporting submitted via MYS API. </a:t>
            </a:r>
            <a:endParaRPr lang="en-GB" sz="1100" b="1"/>
          </a:p>
        </p:txBody>
      </p:sp>
      <p:sp>
        <p:nvSpPr>
          <p:cNvPr id="260" name="Rounded Rectangle 4">
            <a:extLst>
              <a:ext uri="{FF2B5EF4-FFF2-40B4-BE49-F238E27FC236}">
                <a16:creationId xmlns:a16="http://schemas.microsoft.com/office/drawing/2014/main" id="{C3FAA911-9030-5B44-AC46-6A61BF0C4289}"/>
              </a:ext>
            </a:extLst>
          </p:cNvPr>
          <p:cNvSpPr txBox="1"/>
          <p:nvPr/>
        </p:nvSpPr>
        <p:spPr>
          <a:xfrm>
            <a:off x="270537" y="284672"/>
            <a:ext cx="11251458" cy="368484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21920" tIns="121920" rIns="121920" bIns="121920" numCol="1" spcCol="1270" anchor="ctr" anchorCtr="0">
            <a:noAutofit/>
          </a:bodyPr>
          <a:lstStyle/>
          <a:p>
            <a:pPr marL="0" lvl="0" indent="0" algn="l" defTabSz="1422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3200" b="1" kern="1200"/>
              <a:t>Minor Illness pathway requirements</a:t>
            </a:r>
            <a:endParaRPr lang="en-US" sz="3200" kern="1200"/>
          </a:p>
        </p:txBody>
      </p:sp>
      <p:sp>
        <p:nvSpPr>
          <p:cNvPr id="266" name="Slide Number Placeholder 265">
            <a:extLst>
              <a:ext uri="{FF2B5EF4-FFF2-40B4-BE49-F238E27FC236}">
                <a16:creationId xmlns:a16="http://schemas.microsoft.com/office/drawing/2014/main" id="{82E2A42F-E2A8-8D49-8332-8254E59631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22F62-16E7-4744-AE2F-DC725AA31740}" type="slidenum">
              <a:rPr lang="en-US" smtClean="0"/>
              <a:t>4</a:t>
            </a:fld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26107995-EDDF-7049-8D74-308013BC5352}"/>
              </a:ext>
            </a:extLst>
          </p:cNvPr>
          <p:cNvSpPr/>
          <p:nvPr/>
        </p:nvSpPr>
        <p:spPr>
          <a:xfrm>
            <a:off x="10089550" y="966673"/>
            <a:ext cx="774048" cy="168612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/>
              <a:t>Essential</a:t>
            </a:r>
          </a:p>
        </p:txBody>
      </p:sp>
      <p:sp>
        <p:nvSpPr>
          <p:cNvPr id="54" name="Process 5">
            <a:extLst>
              <a:ext uri="{FF2B5EF4-FFF2-40B4-BE49-F238E27FC236}">
                <a16:creationId xmlns:a16="http://schemas.microsoft.com/office/drawing/2014/main" id="{C776D369-2494-4D1C-89E4-5E916F246568}"/>
              </a:ext>
            </a:extLst>
          </p:cNvPr>
          <p:cNvSpPr/>
          <p:nvPr/>
        </p:nvSpPr>
        <p:spPr>
          <a:xfrm>
            <a:off x="9442363" y="2882025"/>
            <a:ext cx="1489711" cy="900625"/>
          </a:xfrm>
          <a:prstGeom prst="flowChartProcess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/>
              <a:t>GP</a:t>
            </a:r>
          </a:p>
        </p:txBody>
      </p:sp>
      <p:cxnSp>
        <p:nvCxnSpPr>
          <p:cNvPr id="107" name="Elbow Connector 178">
            <a:extLst>
              <a:ext uri="{FF2B5EF4-FFF2-40B4-BE49-F238E27FC236}">
                <a16:creationId xmlns:a16="http://schemas.microsoft.com/office/drawing/2014/main" id="{5118E30A-F604-40ED-90E9-BBE9AD1AFC80}"/>
              </a:ext>
            </a:extLst>
          </p:cNvPr>
          <p:cNvCxnSpPr>
            <a:cxnSpLocks/>
            <a:stCxn id="117" idx="2"/>
          </p:cNvCxnSpPr>
          <p:nvPr/>
        </p:nvCxnSpPr>
        <p:spPr>
          <a:xfrm rot="16200000" flipH="1">
            <a:off x="6781809" y="2937156"/>
            <a:ext cx="1854692" cy="3503654"/>
          </a:xfrm>
          <a:prstGeom prst="bentConnector2">
            <a:avLst/>
          </a:prstGeom>
          <a:ln>
            <a:prstDash val="dash"/>
            <a:tailEnd type="triangle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56" name="Elbow Connector 178">
            <a:extLst>
              <a:ext uri="{FF2B5EF4-FFF2-40B4-BE49-F238E27FC236}">
                <a16:creationId xmlns:a16="http://schemas.microsoft.com/office/drawing/2014/main" id="{D2E154AB-C149-46CA-8D3E-EBC6A2120BA4}"/>
              </a:ext>
            </a:extLst>
          </p:cNvPr>
          <p:cNvCxnSpPr>
            <a:cxnSpLocks/>
          </p:cNvCxnSpPr>
          <p:nvPr/>
        </p:nvCxnSpPr>
        <p:spPr>
          <a:xfrm>
            <a:off x="2315818" y="3165146"/>
            <a:ext cx="2848507" cy="0"/>
          </a:xfrm>
          <a:prstGeom prst="straightConnector1">
            <a:avLst/>
          </a:prstGeom>
          <a:ln>
            <a:prstDash val="dash"/>
            <a:tailEnd type="triangle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58" name="Straight Arrow Connector 57">
            <a:extLst>
              <a:ext uri="{FF2B5EF4-FFF2-40B4-BE49-F238E27FC236}">
                <a16:creationId xmlns:a16="http://schemas.microsoft.com/office/drawing/2014/main" id="{43C37956-D347-4093-8333-1EEE901C2AED}"/>
              </a:ext>
            </a:extLst>
          </p:cNvPr>
          <p:cNvCxnSpPr>
            <a:cxnSpLocks/>
          </p:cNvCxnSpPr>
          <p:nvPr/>
        </p:nvCxnSpPr>
        <p:spPr>
          <a:xfrm>
            <a:off x="2315818" y="3563006"/>
            <a:ext cx="288719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TextBox 65">
            <a:extLst>
              <a:ext uri="{FF2B5EF4-FFF2-40B4-BE49-F238E27FC236}">
                <a16:creationId xmlns:a16="http://schemas.microsoft.com/office/drawing/2014/main" id="{E3013331-88AD-4CC1-8C23-82F8EA034247}"/>
              </a:ext>
            </a:extLst>
          </p:cNvPr>
          <p:cNvSpPr txBox="1"/>
          <p:nvPr/>
        </p:nvSpPr>
        <p:spPr>
          <a:xfrm>
            <a:off x="4134248" y="1456270"/>
            <a:ext cx="1198080" cy="400110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000" b="1">
                <a:solidFill>
                  <a:schemeClr val="tx1"/>
                </a:solidFill>
              </a:rPr>
              <a:t>Referral acknowledgement</a:t>
            </a:r>
          </a:p>
        </p:txBody>
      </p:sp>
      <p:cxnSp>
        <p:nvCxnSpPr>
          <p:cNvPr id="67" name="Elbow Connector 178">
            <a:extLst>
              <a:ext uri="{FF2B5EF4-FFF2-40B4-BE49-F238E27FC236}">
                <a16:creationId xmlns:a16="http://schemas.microsoft.com/office/drawing/2014/main" id="{BB9FA6BC-77E4-4CE1-BE22-61A40D3E6E36}"/>
              </a:ext>
            </a:extLst>
          </p:cNvPr>
          <p:cNvCxnSpPr>
            <a:cxnSpLocks/>
            <a:endCxn id="149" idx="0"/>
          </p:cNvCxnSpPr>
          <p:nvPr/>
        </p:nvCxnSpPr>
        <p:spPr>
          <a:xfrm rot="10800000" flipV="1">
            <a:off x="1568914" y="1645086"/>
            <a:ext cx="2565334" cy="1217653"/>
          </a:xfrm>
          <a:prstGeom prst="bentConnector2">
            <a:avLst/>
          </a:prstGeom>
          <a:ln>
            <a:prstDash val="dash"/>
            <a:tailEnd type="triangle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117" name="Process 4">
            <a:extLst>
              <a:ext uri="{FF2B5EF4-FFF2-40B4-BE49-F238E27FC236}">
                <a16:creationId xmlns:a16="http://schemas.microsoft.com/office/drawing/2014/main" id="{0CFA014F-0F41-4A66-8DB7-861913B8C50D}"/>
              </a:ext>
            </a:extLst>
          </p:cNvPr>
          <p:cNvSpPr/>
          <p:nvPr/>
        </p:nvSpPr>
        <p:spPr>
          <a:xfrm>
            <a:off x="5190613" y="2907880"/>
            <a:ext cx="1533429" cy="853757"/>
          </a:xfrm>
          <a:prstGeom prst="flowChartProcess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/>
              <a:t>Pharmacy</a:t>
            </a:r>
          </a:p>
        </p:txBody>
      </p:sp>
      <p:sp>
        <p:nvSpPr>
          <p:cNvPr id="137" name="TextBox 136">
            <a:extLst>
              <a:ext uri="{FF2B5EF4-FFF2-40B4-BE49-F238E27FC236}">
                <a16:creationId xmlns:a16="http://schemas.microsoft.com/office/drawing/2014/main" id="{768CAF56-583A-4CA8-80FD-A77E646CCAA3}"/>
              </a:ext>
            </a:extLst>
          </p:cNvPr>
          <p:cNvSpPr txBox="1"/>
          <p:nvPr/>
        </p:nvSpPr>
        <p:spPr>
          <a:xfrm>
            <a:off x="5506242" y="4488928"/>
            <a:ext cx="902169" cy="400110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000" b="1">
                <a:solidFill>
                  <a:schemeClr val="tx1"/>
                </a:solidFill>
              </a:rPr>
              <a:t>Reporting + claims</a:t>
            </a:r>
          </a:p>
        </p:txBody>
      </p:sp>
      <p:cxnSp>
        <p:nvCxnSpPr>
          <p:cNvPr id="150" name="Connector: Elbow 149">
            <a:extLst>
              <a:ext uri="{FF2B5EF4-FFF2-40B4-BE49-F238E27FC236}">
                <a16:creationId xmlns:a16="http://schemas.microsoft.com/office/drawing/2014/main" id="{AA47F3AF-D3C6-4267-A661-D86C75EFA1AB}"/>
              </a:ext>
            </a:extLst>
          </p:cNvPr>
          <p:cNvCxnSpPr>
            <a:cxnSpLocks/>
          </p:cNvCxnSpPr>
          <p:nvPr/>
        </p:nvCxnSpPr>
        <p:spPr>
          <a:xfrm flipV="1">
            <a:off x="6742661" y="3537366"/>
            <a:ext cx="2699702" cy="2564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Connector: Elbow 151">
            <a:extLst>
              <a:ext uri="{FF2B5EF4-FFF2-40B4-BE49-F238E27FC236}">
                <a16:creationId xmlns:a16="http://schemas.microsoft.com/office/drawing/2014/main" id="{CA688706-1636-4A31-8D81-DE87F74A8E0E}"/>
              </a:ext>
            </a:extLst>
          </p:cNvPr>
          <p:cNvCxnSpPr>
            <a:cxnSpLocks/>
          </p:cNvCxnSpPr>
          <p:nvPr/>
        </p:nvCxnSpPr>
        <p:spPr>
          <a:xfrm flipV="1">
            <a:off x="6742661" y="3347199"/>
            <a:ext cx="2699702" cy="3580"/>
          </a:xfrm>
          <a:prstGeom prst="straightConnector1">
            <a:avLst/>
          </a:prstGeom>
          <a:ln>
            <a:prstDash val="dash"/>
            <a:tailEnd type="triangle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59" name="TextBox 58">
            <a:extLst>
              <a:ext uri="{FF2B5EF4-FFF2-40B4-BE49-F238E27FC236}">
                <a16:creationId xmlns:a16="http://schemas.microsoft.com/office/drawing/2014/main" id="{A407E9CC-1443-964F-BA6C-DE67360B27F4}"/>
              </a:ext>
            </a:extLst>
          </p:cNvPr>
          <p:cNvSpPr txBox="1"/>
          <p:nvPr/>
        </p:nvSpPr>
        <p:spPr>
          <a:xfrm>
            <a:off x="3119296" y="1243599"/>
            <a:ext cx="11980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>
                <a:solidFill>
                  <a:schemeClr val="accent6">
                    <a:lumMod val="75000"/>
                  </a:schemeClr>
                </a:solidFill>
              </a:rPr>
              <a:t>NHSmail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2822A0A5-4EC8-3746-AEF4-36B8856F7998}"/>
              </a:ext>
            </a:extLst>
          </p:cNvPr>
          <p:cNvSpPr txBox="1"/>
          <p:nvPr/>
        </p:nvSpPr>
        <p:spPr>
          <a:xfrm>
            <a:off x="3567080" y="2888147"/>
            <a:ext cx="11980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>
                <a:solidFill>
                  <a:schemeClr val="accent6">
                    <a:lumMod val="75000"/>
                  </a:schemeClr>
                </a:solidFill>
              </a:rPr>
              <a:t>NHSmail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1B6C105D-308A-5245-AF49-8656543BFF1C}"/>
              </a:ext>
            </a:extLst>
          </p:cNvPr>
          <p:cNvSpPr txBox="1"/>
          <p:nvPr/>
        </p:nvSpPr>
        <p:spPr>
          <a:xfrm>
            <a:off x="3302799" y="3340630"/>
            <a:ext cx="170825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b="1">
                <a:solidFill>
                  <a:schemeClr val="accent1">
                    <a:lumMod val="75000"/>
                  </a:schemeClr>
                </a:solidFill>
              </a:rPr>
              <a:t>FHIR </a:t>
            </a:r>
            <a:endParaRPr lang="en-GB" sz="120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r>
              <a:rPr lang="en-GB" sz="1200">
                <a:solidFill>
                  <a:schemeClr val="accent1">
                    <a:lumMod val="75000"/>
                  </a:schemeClr>
                </a:solidFill>
              </a:rPr>
              <a:t>[Backup: NHSmail] </a:t>
            </a:r>
          </a:p>
          <a:p>
            <a:endParaRPr lang="en-US"/>
          </a:p>
        </p:txBody>
      </p:sp>
      <p:grpSp>
        <p:nvGrpSpPr>
          <p:cNvPr id="76" name="Group 75">
            <a:extLst>
              <a:ext uri="{FF2B5EF4-FFF2-40B4-BE49-F238E27FC236}">
                <a16:creationId xmlns:a16="http://schemas.microsoft.com/office/drawing/2014/main" id="{C5C4AB4B-D6C4-6640-82FA-FAAF7233C2F2}"/>
              </a:ext>
            </a:extLst>
          </p:cNvPr>
          <p:cNvGrpSpPr/>
          <p:nvPr/>
        </p:nvGrpSpPr>
        <p:grpSpPr>
          <a:xfrm>
            <a:off x="383829" y="328634"/>
            <a:ext cx="11537634" cy="496760"/>
            <a:chOff x="0" y="1416023"/>
            <a:chExt cx="6263640" cy="599040"/>
          </a:xfrm>
        </p:grpSpPr>
        <p:sp>
          <p:nvSpPr>
            <p:cNvPr id="77" name="Rounded Rectangle 76">
              <a:extLst>
                <a:ext uri="{FF2B5EF4-FFF2-40B4-BE49-F238E27FC236}">
                  <a16:creationId xmlns:a16="http://schemas.microsoft.com/office/drawing/2014/main" id="{C5937DB9-7CCA-9B49-9238-DF0CC589D02A}"/>
                </a:ext>
              </a:extLst>
            </p:cNvPr>
            <p:cNvSpPr/>
            <p:nvPr/>
          </p:nvSpPr>
          <p:spPr>
            <a:xfrm>
              <a:off x="0" y="1416023"/>
              <a:ext cx="6263640" cy="59904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-1931012"/>
                <a:satOff val="-4977"/>
                <a:lumOff val="-3361"/>
                <a:alphaOff val="0"/>
              </a:schemeClr>
            </a:fillRef>
            <a:effectRef idx="0">
              <a:schemeClr val="accent5">
                <a:hueOff val="-1931012"/>
                <a:satOff val="-4977"/>
                <a:lumOff val="-3361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8" name="Rounded Rectangle 4">
              <a:extLst>
                <a:ext uri="{FF2B5EF4-FFF2-40B4-BE49-F238E27FC236}">
                  <a16:creationId xmlns:a16="http://schemas.microsoft.com/office/drawing/2014/main" id="{2AD4B0E8-1725-7A45-A171-EDF0D19850CF}"/>
                </a:ext>
              </a:extLst>
            </p:cNvPr>
            <p:cNvSpPr txBox="1"/>
            <p:nvPr/>
          </p:nvSpPr>
          <p:spPr>
            <a:xfrm>
              <a:off x="29243" y="1445266"/>
              <a:ext cx="6205154" cy="54055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marL="0" lvl="0" indent="0" algn="l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2000" b="1" kern="1200">
                  <a:latin typeface="+mn-lt"/>
                </a:rPr>
                <a:t>NHS </a:t>
              </a:r>
              <a:r>
                <a:rPr lang="en-GB" sz="2000" b="1" kern="1200">
                  <a:solidFill>
                    <a:schemeClr val="bg1"/>
                  </a:solidFill>
                  <a:latin typeface="+mn-lt"/>
                </a:rPr>
                <a:t>Discharge Medicines Service pathway flow diagram</a:t>
              </a:r>
            </a:p>
          </p:txBody>
        </p:sp>
      </p:grpSp>
      <p:sp>
        <p:nvSpPr>
          <p:cNvPr id="36" name="Process 5">
            <a:extLst>
              <a:ext uri="{FF2B5EF4-FFF2-40B4-BE49-F238E27FC236}">
                <a16:creationId xmlns:a16="http://schemas.microsoft.com/office/drawing/2014/main" id="{0608A582-0583-102C-5C4C-4502E694B37D}"/>
              </a:ext>
            </a:extLst>
          </p:cNvPr>
          <p:cNvSpPr/>
          <p:nvPr/>
        </p:nvSpPr>
        <p:spPr>
          <a:xfrm>
            <a:off x="9452333" y="5138353"/>
            <a:ext cx="1489711" cy="900625"/>
          </a:xfrm>
          <a:prstGeom prst="flowChartProcess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/>
              <a:t>Business Services Authority (BSA)</a:t>
            </a:r>
          </a:p>
        </p:txBody>
      </p:sp>
      <p:sp>
        <p:nvSpPr>
          <p:cNvPr id="33" name="Process 32">
            <a:extLst>
              <a:ext uri="{FF2B5EF4-FFF2-40B4-BE49-F238E27FC236}">
                <a16:creationId xmlns:a16="http://schemas.microsoft.com/office/drawing/2014/main" id="{D83E6080-AB5C-E2F6-C63E-20680C5DCE5A}"/>
              </a:ext>
            </a:extLst>
          </p:cNvPr>
          <p:cNvSpPr/>
          <p:nvPr/>
        </p:nvSpPr>
        <p:spPr>
          <a:xfrm>
            <a:off x="9460982" y="1697691"/>
            <a:ext cx="1489711" cy="852523"/>
          </a:xfrm>
          <a:prstGeom prst="flowChartProcess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/>
              <a:t>Alternative Pharmacy</a:t>
            </a:r>
          </a:p>
        </p:txBody>
      </p:sp>
      <p:cxnSp>
        <p:nvCxnSpPr>
          <p:cNvPr id="34" name="Elbow Connector 33">
            <a:extLst>
              <a:ext uri="{FF2B5EF4-FFF2-40B4-BE49-F238E27FC236}">
                <a16:creationId xmlns:a16="http://schemas.microsoft.com/office/drawing/2014/main" id="{73222BC8-2D99-3873-DBE0-C3A5B2B280E1}"/>
              </a:ext>
            </a:extLst>
          </p:cNvPr>
          <p:cNvCxnSpPr>
            <a:cxnSpLocks/>
            <a:stCxn id="117" idx="0"/>
          </p:cNvCxnSpPr>
          <p:nvPr/>
        </p:nvCxnSpPr>
        <p:spPr>
          <a:xfrm rot="5400000" flipH="1" flipV="1">
            <a:off x="7240394" y="705912"/>
            <a:ext cx="918902" cy="3485035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>
            <a:extLst>
              <a:ext uri="{FF2B5EF4-FFF2-40B4-BE49-F238E27FC236}">
                <a16:creationId xmlns:a16="http://schemas.microsoft.com/office/drawing/2014/main" id="{6F8A76AA-42D3-61D7-F034-58CA7C22F5DD}"/>
              </a:ext>
            </a:extLst>
          </p:cNvPr>
          <p:cNvSpPr txBox="1"/>
          <p:nvPr/>
        </p:nvSpPr>
        <p:spPr>
          <a:xfrm>
            <a:off x="6997033" y="2054607"/>
            <a:ext cx="2334543" cy="600164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100" b="1">
                <a:solidFill>
                  <a:schemeClr val="bg1"/>
                </a:solidFill>
              </a:rPr>
              <a:t>Pharmacy notification message </a:t>
            </a:r>
            <a:r>
              <a:rPr lang="en-GB" sz="1100" b="1">
                <a:solidFill>
                  <a:schemeClr val="bg1"/>
                </a:solidFill>
              </a:rPr>
              <a:t>Essential</a:t>
            </a:r>
            <a:r>
              <a:rPr lang="en-GB" sz="1100">
                <a:solidFill>
                  <a:schemeClr val="bg1"/>
                </a:solidFill>
              </a:rPr>
              <a:t>: NHSmail to any participating pharmacy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2026C4C8-9458-62AB-DACE-472FB9F470BB}"/>
              </a:ext>
            </a:extLst>
          </p:cNvPr>
          <p:cNvSpPr txBox="1"/>
          <p:nvPr/>
        </p:nvSpPr>
        <p:spPr>
          <a:xfrm>
            <a:off x="6278640" y="1564521"/>
            <a:ext cx="11980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>
                <a:solidFill>
                  <a:schemeClr val="accent6">
                    <a:lumMod val="75000"/>
                  </a:schemeClr>
                </a:solidFill>
              </a:rPr>
              <a:t>NHSmail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5C97EDAB-BD98-6A1E-B762-CD1D001A6B34}"/>
              </a:ext>
            </a:extLst>
          </p:cNvPr>
          <p:cNvSpPr txBox="1"/>
          <p:nvPr/>
        </p:nvSpPr>
        <p:spPr>
          <a:xfrm>
            <a:off x="5957326" y="1751258"/>
            <a:ext cx="218774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b="1">
                <a:solidFill>
                  <a:schemeClr val="accent1">
                    <a:lumMod val="75000"/>
                  </a:schemeClr>
                </a:solidFill>
              </a:rPr>
              <a:t>FHIR </a:t>
            </a:r>
            <a:r>
              <a:rPr lang="en-GB" sz="1200">
                <a:solidFill>
                  <a:schemeClr val="accent1">
                    <a:lumMod val="75000"/>
                  </a:schemeClr>
                </a:solidFill>
              </a:rPr>
              <a:t>[Backup: NHS Mail] </a:t>
            </a:r>
          </a:p>
          <a:p>
            <a:endParaRPr lang="en-US"/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F691CE2B-438A-454B-99A4-989B65187475}"/>
              </a:ext>
            </a:extLst>
          </p:cNvPr>
          <p:cNvSpPr txBox="1"/>
          <p:nvPr/>
        </p:nvSpPr>
        <p:spPr>
          <a:xfrm>
            <a:off x="2441001" y="3063631"/>
            <a:ext cx="1003521" cy="553998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000" b="1">
                <a:solidFill>
                  <a:schemeClr val="tx1"/>
                </a:solidFill>
              </a:rPr>
              <a:t>NHS Trust report </a:t>
            </a:r>
          </a:p>
          <a:p>
            <a:pPr algn="ctr"/>
            <a:r>
              <a:rPr lang="en-GB" sz="1000" b="1">
                <a:solidFill>
                  <a:schemeClr val="tx1"/>
                </a:solidFill>
              </a:rPr>
              <a:t>message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9D1BCB6C-6C21-A446-98BE-EC34C1AB57FC}"/>
              </a:ext>
            </a:extLst>
          </p:cNvPr>
          <p:cNvSpPr txBox="1"/>
          <p:nvPr/>
        </p:nvSpPr>
        <p:spPr>
          <a:xfrm>
            <a:off x="6944189" y="3228945"/>
            <a:ext cx="1044217" cy="400110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000" b="1" dirty="0">
                <a:solidFill>
                  <a:schemeClr val="tx1"/>
                </a:solidFill>
              </a:rPr>
              <a:t>GP notification message</a:t>
            </a:r>
          </a:p>
        </p:txBody>
      </p:sp>
      <p:cxnSp>
        <p:nvCxnSpPr>
          <p:cNvPr id="46" name="Elbow Connector 45">
            <a:extLst>
              <a:ext uri="{FF2B5EF4-FFF2-40B4-BE49-F238E27FC236}">
                <a16:creationId xmlns:a16="http://schemas.microsoft.com/office/drawing/2014/main" id="{36D5C209-E521-A581-7D0F-4C360AE8A873}"/>
              </a:ext>
            </a:extLst>
          </p:cNvPr>
          <p:cNvCxnSpPr>
            <a:cxnSpLocks/>
          </p:cNvCxnSpPr>
          <p:nvPr/>
        </p:nvCxnSpPr>
        <p:spPr>
          <a:xfrm flipV="1">
            <a:off x="5738701" y="1801557"/>
            <a:ext cx="3715325" cy="1099896"/>
          </a:xfrm>
          <a:prstGeom prst="bentConnector3">
            <a:avLst>
              <a:gd name="adj1" fmla="val -761"/>
            </a:avLst>
          </a:prstGeom>
          <a:ln>
            <a:solidFill>
              <a:schemeClr val="accent6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>
            <a:extLst>
              <a:ext uri="{FF2B5EF4-FFF2-40B4-BE49-F238E27FC236}">
                <a16:creationId xmlns:a16="http://schemas.microsoft.com/office/drawing/2014/main" id="{E90E0666-0069-5D86-65AB-18C51464F91F}"/>
              </a:ext>
            </a:extLst>
          </p:cNvPr>
          <p:cNvSpPr txBox="1"/>
          <p:nvPr/>
        </p:nvSpPr>
        <p:spPr>
          <a:xfrm>
            <a:off x="5096126" y="2320237"/>
            <a:ext cx="1578059" cy="400110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000" b="1">
                <a:solidFill>
                  <a:schemeClr val="tx1"/>
                </a:solidFill>
              </a:rPr>
              <a:t>Pharmacy notification message (onward referral)</a:t>
            </a:r>
          </a:p>
        </p:txBody>
      </p:sp>
    </p:spTree>
    <p:extLst>
      <p:ext uri="{BB962C8B-B14F-4D97-AF65-F5344CB8AC3E}">
        <p14:creationId xmlns:p14="http://schemas.microsoft.com/office/powerpoint/2010/main" val="34358011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8517F91-B9D8-2A46-93C2-32FDC2BF2A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55748" y="5270065"/>
            <a:ext cx="2680504" cy="1165125"/>
          </a:xfrm>
          <a:prstGeom prst="flowChartProcess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None/>
            </a:pPr>
            <a:r>
              <a:rPr lang="en-US" sz="1600" dirty="0"/>
              <a:t>Pharmacy IT platform</a:t>
            </a:r>
          </a:p>
        </p:txBody>
      </p:sp>
      <p:sp>
        <p:nvSpPr>
          <p:cNvPr id="6" name="Magnetic Disk 5">
            <a:extLst>
              <a:ext uri="{FF2B5EF4-FFF2-40B4-BE49-F238E27FC236}">
                <a16:creationId xmlns:a16="http://schemas.microsoft.com/office/drawing/2014/main" id="{7AF7BEAD-EF58-734F-822A-27DC86B945FA}"/>
              </a:ext>
            </a:extLst>
          </p:cNvPr>
          <p:cNvSpPr/>
          <p:nvPr/>
        </p:nvSpPr>
        <p:spPr>
          <a:xfrm>
            <a:off x="9893879" y="1654602"/>
            <a:ext cx="1277246" cy="1253081"/>
          </a:xfrm>
          <a:prstGeom prst="flowChartMagneticDisk">
            <a:avLst/>
          </a:prstGeom>
          <a:solidFill>
            <a:schemeClr val="accent2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US" sz="1000" b="1" dirty="0">
                <a:solidFill>
                  <a:schemeClr val="tx1"/>
                </a:solidFill>
              </a:rPr>
              <a:t>FUTURE REQUIREMENT</a:t>
            </a:r>
          </a:p>
          <a:p>
            <a:pPr algn="ctr"/>
            <a:r>
              <a:rPr lang="en-US" sz="1000" dirty="0">
                <a:solidFill>
                  <a:schemeClr val="tx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Directory of Services (DoS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9" name="Magnetic Disk 8">
            <a:extLst>
              <a:ext uri="{FF2B5EF4-FFF2-40B4-BE49-F238E27FC236}">
                <a16:creationId xmlns:a16="http://schemas.microsoft.com/office/drawing/2014/main" id="{47A6890B-89A8-1441-B7CE-E55286696E73}"/>
              </a:ext>
            </a:extLst>
          </p:cNvPr>
          <p:cNvSpPr/>
          <p:nvPr/>
        </p:nvSpPr>
        <p:spPr>
          <a:xfrm>
            <a:off x="3411671" y="1744747"/>
            <a:ext cx="1277246" cy="1190963"/>
          </a:xfrm>
          <a:prstGeom prst="flowChartMagneticDisk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US" sz="1000" dirty="0">
                <a:solidFill>
                  <a:schemeClr val="tx1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Summary Care Records (SCR)</a:t>
            </a:r>
            <a:r>
              <a:rPr lang="en-US" sz="1000" dirty="0">
                <a:solidFill>
                  <a:schemeClr val="tx1"/>
                </a:solidFill>
              </a:rPr>
              <a:t> or equivalent patient clinical record</a:t>
            </a:r>
          </a:p>
        </p:txBody>
      </p:sp>
      <p:sp>
        <p:nvSpPr>
          <p:cNvPr id="10" name="Magnetic Disk 9">
            <a:extLst>
              <a:ext uri="{FF2B5EF4-FFF2-40B4-BE49-F238E27FC236}">
                <a16:creationId xmlns:a16="http://schemas.microsoft.com/office/drawing/2014/main" id="{B938A8AB-D1E3-2844-9B77-09960AC84914}"/>
              </a:ext>
            </a:extLst>
          </p:cNvPr>
          <p:cNvSpPr/>
          <p:nvPr/>
        </p:nvSpPr>
        <p:spPr>
          <a:xfrm>
            <a:off x="1633369" y="1744747"/>
            <a:ext cx="1277246" cy="1228267"/>
          </a:xfrm>
          <a:prstGeom prst="flowChartMagneticDisk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GB" sz="1000" dirty="0">
                <a:solidFill>
                  <a:schemeClr val="tx1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Personal  Demographics Service</a:t>
            </a:r>
            <a:r>
              <a:rPr lang="en-GB" sz="1000" dirty="0">
                <a:solidFill>
                  <a:schemeClr val="tx1"/>
                </a:solidFill>
                <a:effectLst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(PDS</a:t>
            </a:r>
            <a:r>
              <a:rPr lang="en-GB" sz="1000" dirty="0">
                <a:solidFill>
                  <a:schemeClr val="tx1"/>
                </a:solidFill>
                <a:effectLst/>
              </a:rPr>
              <a:t>)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60" name="Slide Number Placeholder 59">
            <a:extLst>
              <a:ext uri="{FF2B5EF4-FFF2-40B4-BE49-F238E27FC236}">
                <a16:creationId xmlns:a16="http://schemas.microsoft.com/office/drawing/2014/main" id="{94C866C7-FEF2-E542-B95A-268FC9CD82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22F62-16E7-4744-AE2F-DC725AA31740}" type="slidenum">
              <a:rPr lang="en-US" smtClean="0"/>
              <a:t>5</a:t>
            </a:fld>
            <a:endParaRPr lang="en-US"/>
          </a:p>
        </p:txBody>
      </p:sp>
      <p:sp>
        <p:nvSpPr>
          <p:cNvPr id="17" name="Magnetic Disk 16">
            <a:extLst>
              <a:ext uri="{FF2B5EF4-FFF2-40B4-BE49-F238E27FC236}">
                <a16:creationId xmlns:a16="http://schemas.microsoft.com/office/drawing/2014/main" id="{39DC36EF-CEB6-6043-8A70-0CFBF6B77134}"/>
              </a:ext>
            </a:extLst>
          </p:cNvPr>
          <p:cNvSpPr/>
          <p:nvPr/>
        </p:nvSpPr>
        <p:spPr>
          <a:xfrm>
            <a:off x="5628968" y="1656617"/>
            <a:ext cx="1277246" cy="1184365"/>
          </a:xfrm>
          <a:prstGeom prst="flowChartMagneticDisk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GB" sz="1000" dirty="0">
                <a:solidFill>
                  <a:schemeClr val="tx1"/>
                </a:solidFill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NICE Clinical Knowledge Summaries (CKS)</a:t>
            </a:r>
            <a:endParaRPr lang="en-US" sz="1000" dirty="0">
              <a:solidFill>
                <a:schemeClr val="tx1"/>
              </a:solidFill>
            </a:endParaRPr>
          </a:p>
        </p:txBody>
      </p: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8677C28F-CF3F-794A-BE6E-085FB64DBA27}"/>
              </a:ext>
            </a:extLst>
          </p:cNvPr>
          <p:cNvCxnSpPr>
            <a:cxnSpLocks/>
            <a:stCxn id="10" idx="3"/>
            <a:endCxn id="5" idx="1"/>
          </p:cNvCxnSpPr>
          <p:nvPr/>
        </p:nvCxnSpPr>
        <p:spPr>
          <a:xfrm>
            <a:off x="2271992" y="2973014"/>
            <a:ext cx="2483756" cy="287961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FC0287CA-87E6-AE47-B3BD-F618E2E83ABD}"/>
              </a:ext>
            </a:extLst>
          </p:cNvPr>
          <p:cNvSpPr txBox="1"/>
          <p:nvPr/>
        </p:nvSpPr>
        <p:spPr>
          <a:xfrm>
            <a:off x="2157968" y="3282922"/>
            <a:ext cx="1255388" cy="116955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000" dirty="0"/>
              <a:t>Providers must use PDS to validate patient details. Verifying a patient with the PDS will allow access to the SCR</a:t>
            </a:r>
          </a:p>
        </p:txBody>
      </p: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78DDBFEB-8260-DD4A-8EAA-C523FFE2143B}"/>
              </a:ext>
            </a:extLst>
          </p:cNvPr>
          <p:cNvCxnSpPr>
            <a:cxnSpLocks/>
            <a:stCxn id="9" idx="3"/>
          </p:cNvCxnSpPr>
          <p:nvPr/>
        </p:nvCxnSpPr>
        <p:spPr>
          <a:xfrm>
            <a:off x="4050294" y="2935710"/>
            <a:ext cx="1010008" cy="23539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3BDAB86E-EB41-0F45-836A-0A3977EC2D53}"/>
              </a:ext>
            </a:extLst>
          </p:cNvPr>
          <p:cNvSpPr txBox="1"/>
          <p:nvPr/>
        </p:nvSpPr>
        <p:spPr>
          <a:xfrm>
            <a:off x="3691231" y="3282922"/>
            <a:ext cx="1255388" cy="101566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000" dirty="0">
                <a:solidFill>
                  <a:srgbClr val="FF0000"/>
                </a:solidFill>
              </a:rPr>
              <a:t>Pharmacies</a:t>
            </a:r>
            <a:r>
              <a:rPr lang="en-GB" sz="1000" dirty="0">
                <a:solidFill>
                  <a:srgbClr val="7030A0"/>
                </a:solidFill>
              </a:rPr>
              <a:t> </a:t>
            </a:r>
            <a:r>
              <a:rPr lang="en-GB" sz="1000" dirty="0">
                <a:solidFill>
                  <a:schemeClr val="tx1"/>
                </a:solidFill>
              </a:rPr>
              <a:t>must have access to view SCR and/or alternative Shared Care Record Access </a:t>
            </a:r>
            <a:endParaRPr lang="en-US" sz="1000" dirty="0">
              <a:solidFill>
                <a:schemeClr val="tx1"/>
              </a:solidFill>
            </a:endParaRPr>
          </a:p>
          <a:p>
            <a:pPr algn="ctr"/>
            <a:endParaRPr lang="en-US" sz="1000" dirty="0">
              <a:solidFill>
                <a:srgbClr val="FF0000"/>
              </a:solidFill>
            </a:endParaRPr>
          </a:p>
        </p:txBody>
      </p: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25F93C17-D7A4-894C-A04A-F599E3F590B8}"/>
              </a:ext>
            </a:extLst>
          </p:cNvPr>
          <p:cNvCxnSpPr>
            <a:cxnSpLocks/>
            <a:stCxn id="17" idx="3"/>
          </p:cNvCxnSpPr>
          <p:nvPr/>
        </p:nvCxnSpPr>
        <p:spPr>
          <a:xfrm>
            <a:off x="6267591" y="2840982"/>
            <a:ext cx="562" cy="244865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8D8A8318-4FB1-1C4E-9D48-D426DD3AF3B6}"/>
              </a:ext>
            </a:extLst>
          </p:cNvPr>
          <p:cNvSpPr txBox="1"/>
          <p:nvPr/>
        </p:nvSpPr>
        <p:spPr>
          <a:xfrm>
            <a:off x="5596815" y="3236755"/>
            <a:ext cx="1255388" cy="55399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000" dirty="0">
                <a:solidFill>
                  <a:schemeClr val="tx1"/>
                </a:solidFill>
              </a:rPr>
              <a:t>CKS can be used to facilitate consultation</a:t>
            </a:r>
            <a:endParaRPr lang="en-US" sz="1000" strike="sngStrike" dirty="0">
              <a:solidFill>
                <a:schemeClr val="tx1"/>
              </a:solidFill>
            </a:endParaRPr>
          </a:p>
        </p:txBody>
      </p: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FAF86CB1-E286-D14A-8B38-94A51ED9D00E}"/>
              </a:ext>
            </a:extLst>
          </p:cNvPr>
          <p:cNvCxnSpPr>
            <a:cxnSpLocks/>
            <a:stCxn id="6" idx="3"/>
            <a:endCxn id="5" idx="3"/>
          </p:cNvCxnSpPr>
          <p:nvPr/>
        </p:nvCxnSpPr>
        <p:spPr>
          <a:xfrm flipH="1">
            <a:off x="7436252" y="2907683"/>
            <a:ext cx="3096250" cy="294494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6" name="TextBox 35">
            <a:extLst>
              <a:ext uri="{FF2B5EF4-FFF2-40B4-BE49-F238E27FC236}">
                <a16:creationId xmlns:a16="http://schemas.microsoft.com/office/drawing/2014/main" id="{E4332413-3F50-BD48-A5AC-BB12550D983F}"/>
              </a:ext>
            </a:extLst>
          </p:cNvPr>
          <p:cNvSpPr txBox="1"/>
          <p:nvPr/>
        </p:nvSpPr>
        <p:spPr>
          <a:xfrm>
            <a:off x="9375084" y="3378528"/>
            <a:ext cx="1472857" cy="707886"/>
          </a:xfrm>
          <a:prstGeom prst="rect">
            <a:avLst/>
          </a:prstGeom>
          <a:solidFill>
            <a:schemeClr val="accent2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000" dirty="0"/>
              <a:t>DoS must be used to retrieve service information for other healthcare providers</a:t>
            </a:r>
            <a:endParaRPr lang="en-US" sz="1000" strike="sngStrike" dirty="0">
              <a:solidFill>
                <a:srgbClr val="FF0000"/>
              </a:solidFill>
            </a:endParaRPr>
          </a:p>
        </p:txBody>
      </p:sp>
      <p:sp>
        <p:nvSpPr>
          <p:cNvPr id="20" name="Magnetic Disk 6">
            <a:extLst>
              <a:ext uri="{FF2B5EF4-FFF2-40B4-BE49-F238E27FC236}">
                <a16:creationId xmlns:a16="http://schemas.microsoft.com/office/drawing/2014/main" id="{CD3DA106-7B21-4717-BA10-E035F349B6ED}"/>
              </a:ext>
            </a:extLst>
          </p:cNvPr>
          <p:cNvSpPr/>
          <p:nvPr/>
        </p:nvSpPr>
        <p:spPr>
          <a:xfrm>
            <a:off x="8004918" y="1656617"/>
            <a:ext cx="1277246" cy="1252274"/>
          </a:xfrm>
          <a:prstGeom prst="flowChartMagneticDisk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US" sz="1000" dirty="0">
                <a:solidFill>
                  <a:schemeClr val="tx1"/>
                </a:solidFill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Dictionary of Medicines and Devices (</a:t>
            </a:r>
            <a:r>
              <a:rPr lang="en-US" sz="1000" dirty="0" err="1">
                <a:solidFill>
                  <a:schemeClr val="tx1"/>
                </a:solidFill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dm+d</a:t>
            </a:r>
            <a:r>
              <a:rPr lang="en-US" sz="1000" dirty="0">
                <a:solidFill>
                  <a:schemeClr val="tx1"/>
                </a:solidFill>
              </a:rPr>
              <a:t>)</a:t>
            </a:r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A77AC92A-60DA-441F-9437-E6047D1AE005}"/>
              </a:ext>
            </a:extLst>
          </p:cNvPr>
          <p:cNvCxnSpPr>
            <a:cxnSpLocks/>
            <a:stCxn id="20" idx="3"/>
          </p:cNvCxnSpPr>
          <p:nvPr/>
        </p:nvCxnSpPr>
        <p:spPr>
          <a:xfrm flipH="1">
            <a:off x="6817423" y="2908891"/>
            <a:ext cx="1826118" cy="238074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45867003-56C4-4CC6-9C8C-AFF529BF1176}"/>
              </a:ext>
            </a:extLst>
          </p:cNvPr>
          <p:cNvSpPr txBox="1"/>
          <p:nvPr/>
        </p:nvSpPr>
        <p:spPr>
          <a:xfrm>
            <a:off x="7377224" y="3246979"/>
            <a:ext cx="1255388" cy="116955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000" dirty="0"/>
              <a:t>The </a:t>
            </a:r>
            <a:r>
              <a:rPr lang="en-GB" sz="1000" dirty="0" err="1"/>
              <a:t>dm+d</a:t>
            </a:r>
            <a:r>
              <a:rPr lang="en-GB" sz="1000" dirty="0"/>
              <a:t> is a dictionary of descriptions and codes that must be used to record medicines and devices</a:t>
            </a:r>
            <a:endParaRPr lang="en-US" sz="1000" dirty="0"/>
          </a:p>
        </p:txBody>
      </p:sp>
      <p:grpSp>
        <p:nvGrpSpPr>
          <p:cNvPr id="35" name="Group 34">
            <a:extLst>
              <a:ext uri="{FF2B5EF4-FFF2-40B4-BE49-F238E27FC236}">
                <a16:creationId xmlns:a16="http://schemas.microsoft.com/office/drawing/2014/main" id="{AE040C61-D141-A847-BAFA-9CB4B6401656}"/>
              </a:ext>
            </a:extLst>
          </p:cNvPr>
          <p:cNvGrpSpPr/>
          <p:nvPr/>
        </p:nvGrpSpPr>
        <p:grpSpPr>
          <a:xfrm>
            <a:off x="422876" y="345246"/>
            <a:ext cx="11537633" cy="621967"/>
            <a:chOff x="0" y="2107223"/>
            <a:chExt cx="6263640" cy="599040"/>
          </a:xfrm>
        </p:grpSpPr>
        <p:sp>
          <p:nvSpPr>
            <p:cNvPr id="37" name="Rounded Rectangle 36">
              <a:extLst>
                <a:ext uri="{FF2B5EF4-FFF2-40B4-BE49-F238E27FC236}">
                  <a16:creationId xmlns:a16="http://schemas.microsoft.com/office/drawing/2014/main" id="{C3621590-91E8-244B-ACD7-2ECFDD916119}"/>
                </a:ext>
              </a:extLst>
            </p:cNvPr>
            <p:cNvSpPr/>
            <p:nvPr/>
          </p:nvSpPr>
          <p:spPr>
            <a:xfrm>
              <a:off x="0" y="2107223"/>
              <a:ext cx="6263640" cy="59904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-2896518"/>
                <a:satOff val="-7465"/>
                <a:lumOff val="-5042"/>
                <a:alphaOff val="0"/>
              </a:schemeClr>
            </a:fillRef>
            <a:effectRef idx="0">
              <a:schemeClr val="accent5">
                <a:hueOff val="-2896518"/>
                <a:satOff val="-7465"/>
                <a:lumOff val="-5042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8" name="Rounded Rectangle 4">
              <a:extLst>
                <a:ext uri="{FF2B5EF4-FFF2-40B4-BE49-F238E27FC236}">
                  <a16:creationId xmlns:a16="http://schemas.microsoft.com/office/drawing/2014/main" id="{46D7B22F-2B53-CE41-9724-AE18C34DF199}"/>
                </a:ext>
              </a:extLst>
            </p:cNvPr>
            <p:cNvSpPr txBox="1"/>
            <p:nvPr/>
          </p:nvSpPr>
          <p:spPr>
            <a:xfrm>
              <a:off x="29243" y="2136466"/>
              <a:ext cx="6205154" cy="54055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marL="0" lvl="0" indent="0" algn="l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2000" b="1" kern="1200" dirty="0">
                  <a:latin typeface="+mn-lt"/>
                </a:rPr>
                <a:t>NHS</a:t>
              </a:r>
              <a:r>
                <a:rPr lang="en-GB" sz="2000" b="1" kern="1200" dirty="0">
                  <a:solidFill>
                    <a:srgbClr val="FF0000"/>
                  </a:solidFill>
                  <a:latin typeface="+mn-lt"/>
                </a:rPr>
                <a:t> </a:t>
              </a:r>
              <a:r>
                <a:rPr lang="en-GB" sz="2000" b="1" kern="1200" dirty="0">
                  <a:solidFill>
                    <a:schemeClr val="bg1"/>
                  </a:solidFill>
                  <a:latin typeface="+mn-lt"/>
                </a:rPr>
                <a:t>DMS consultation technical components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4484311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BBE86B1A-DAE7-B24A-9CBC-3D22D9F9CED7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514905" y="889635"/>
          <a:ext cx="11136967" cy="5613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03159">
                  <a:extLst>
                    <a:ext uri="{9D8B030D-6E8A-4147-A177-3AD203B41FA5}">
                      <a16:colId xmlns:a16="http://schemas.microsoft.com/office/drawing/2014/main" val="3600064115"/>
                    </a:ext>
                  </a:extLst>
                </a:gridCol>
                <a:gridCol w="2777936">
                  <a:extLst>
                    <a:ext uri="{9D8B030D-6E8A-4147-A177-3AD203B41FA5}">
                      <a16:colId xmlns:a16="http://schemas.microsoft.com/office/drawing/2014/main" val="1458044718"/>
                    </a:ext>
                  </a:extLst>
                </a:gridCol>
                <a:gridCol w="2777936">
                  <a:extLst>
                    <a:ext uri="{9D8B030D-6E8A-4147-A177-3AD203B41FA5}">
                      <a16:colId xmlns:a16="http://schemas.microsoft.com/office/drawing/2014/main" val="586940511"/>
                    </a:ext>
                  </a:extLst>
                </a:gridCol>
                <a:gridCol w="2777936">
                  <a:extLst>
                    <a:ext uri="{9D8B030D-6E8A-4147-A177-3AD203B41FA5}">
                      <a16:colId xmlns:a16="http://schemas.microsoft.com/office/drawing/2014/main" val="279338825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/>
                        <a:t>Technical component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/>
                        <a:t>Essential requirement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/>
                        <a:t>Future requirement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/>
                        <a:t>Desirable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182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/>
                        <a:t>Trust report message (inbound)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/>
                        <a:t>NHSmail </a:t>
                      </a:r>
                      <a:r>
                        <a:rPr lang="en-US" sz="16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via NHS.net shared email address. </a:t>
                      </a:r>
                      <a:r>
                        <a:rPr lang="en-GB" sz="16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The referral must be able to be sent to any participating pharmacy  irrespective of IT system </a:t>
                      </a:r>
                      <a:r>
                        <a:rPr lang="en-US" sz="16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(see Directory of Services for more information)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>
                          <a:hlinkClick r:id="rId3"/>
                        </a:rPr>
                        <a:t>FHIR</a:t>
                      </a:r>
                      <a:r>
                        <a:rPr lang="en-US" sz="1600" b="1"/>
                        <a:t> </a:t>
                      </a:r>
                      <a:r>
                        <a:rPr lang="en-US" sz="1600"/>
                        <a:t>/ </a:t>
                      </a:r>
                      <a:r>
                        <a:rPr lang="en-US" sz="1600" b="1">
                          <a:hlinkClick r:id="rId4"/>
                        </a:rPr>
                        <a:t>MESH</a:t>
                      </a:r>
                      <a:r>
                        <a:rPr lang="en-US" sz="1600"/>
                        <a:t> / </a:t>
                      </a:r>
                      <a:r>
                        <a:rPr lang="en-US" sz="1600" b="1">
                          <a:hlinkClick r:id="rId5"/>
                        </a:rPr>
                        <a:t>ITK3</a:t>
                      </a:r>
                      <a:r>
                        <a:rPr lang="en-US" sz="1600"/>
                        <a:t>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/>
                        <a:t>Backup: NHSmail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/>
                        <a:t>Strategic direction: </a:t>
                      </a:r>
                      <a:r>
                        <a:rPr lang="en-GB" sz="1600">
                          <a:solidFill>
                            <a:schemeClr val="tx1"/>
                          </a:solidFill>
                          <a:hlinkClick r:id="rId6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Booking and Referral Standard (BaRS)</a:t>
                      </a:r>
                      <a:endParaRPr lang="en-US" sz="1600" b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74956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/>
                        <a:t>GP notification message (outbound)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/>
                        <a:t>NHSmail (PDF attachment). </a:t>
                      </a:r>
                      <a:r>
                        <a:rPr lang="en-US" sz="16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See Directory of Services for more information. </a:t>
                      </a:r>
                      <a:r>
                        <a:rPr lang="en-US" sz="160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>
                          <a:hlinkClick r:id="rId3"/>
                        </a:rPr>
                        <a:t>FHIR</a:t>
                      </a:r>
                      <a:r>
                        <a:rPr lang="en-US" sz="1600" b="1"/>
                        <a:t> </a:t>
                      </a:r>
                      <a:r>
                        <a:rPr lang="en-US" sz="1600"/>
                        <a:t>/ </a:t>
                      </a:r>
                      <a:r>
                        <a:rPr lang="en-US" sz="1600" b="1">
                          <a:hlinkClick r:id="rId4"/>
                        </a:rPr>
                        <a:t>MESH</a:t>
                      </a:r>
                      <a:r>
                        <a:rPr lang="en-US" sz="1600"/>
                        <a:t> / </a:t>
                      </a:r>
                      <a:r>
                        <a:rPr lang="en-US" sz="1600" b="1">
                          <a:hlinkClick r:id="rId5"/>
                        </a:rPr>
                        <a:t>ITK3</a:t>
                      </a:r>
                      <a:r>
                        <a:rPr lang="en-US" sz="1600"/>
                        <a:t>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/>
                        <a:t>Backup: NHSmail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/>
                        <a:t>Strategic direction: </a:t>
                      </a:r>
                      <a:r>
                        <a:rPr lang="en-GB" sz="1600">
                          <a:solidFill>
                            <a:schemeClr val="tx1"/>
                          </a:solidFill>
                          <a:hlinkClick r:id="rId6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Booking and Referral Standard (BaRS)</a:t>
                      </a:r>
                      <a:endParaRPr lang="en-US" sz="1600" b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b="1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79947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/>
                        <a:t>Pharmacy notification (outbound)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/>
                        <a:t>NHSmail </a:t>
                      </a:r>
                      <a:r>
                        <a:rPr lang="en-US" sz="16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via NHS.net shared email address. </a:t>
                      </a:r>
                      <a:r>
                        <a:rPr lang="en-GB" sz="16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The notification must be able to be sent to any participating pharmacy  irrespective of IT system </a:t>
                      </a:r>
                      <a:r>
                        <a:rPr lang="en-US" sz="16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(see Directory of Services for more information)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>
                          <a:hlinkClick r:id="rId7"/>
                        </a:rPr>
                        <a:t>FHIR</a:t>
                      </a:r>
                      <a:endParaRPr lang="en-US" sz="1600" b="1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/>
                        <a:t>Backup: NHSmail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/>
                        <a:t>Strategic direction: </a:t>
                      </a:r>
                      <a:r>
                        <a:rPr lang="en-GB" sz="1600">
                          <a:solidFill>
                            <a:schemeClr val="tx1"/>
                          </a:solidFill>
                          <a:hlinkClick r:id="rId6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Booking and Referral Standard (BaRS)</a:t>
                      </a:r>
                      <a:endParaRPr lang="en-US" sz="1600" b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b="1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82467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/>
                        <a:t>BSA Claims and reporting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/>
                        <a:t>FHIR. Reporting (claims </a:t>
                      </a:r>
                      <a:r>
                        <a:rPr lang="en-GB" sz="1600" b="1" u="sng"/>
                        <a:t>and</a:t>
                      </a:r>
                      <a:r>
                        <a:rPr lang="en-GB" sz="1600"/>
                        <a:t> reporting) via </a:t>
                      </a:r>
                      <a:r>
                        <a:rPr lang="en-GB" sz="1600" b="1"/>
                        <a:t>MYS API</a:t>
                      </a:r>
                      <a:endParaRPr lang="en-US" sz="16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b="1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5351209"/>
                  </a:ext>
                </a:extLst>
              </a:tr>
            </a:tbl>
          </a:graphicData>
        </a:graphic>
      </p:graphicFrame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203429B3-3E60-074A-B0B4-9310E9B013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22F62-16E7-4744-AE2F-DC725AA31740}" type="slidenum">
              <a:rPr lang="en-US" smtClean="0"/>
              <a:t>6</a:t>
            </a:fld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5D9EA320-81FE-8440-9928-91028B4747F2}"/>
              </a:ext>
            </a:extLst>
          </p:cNvPr>
          <p:cNvGrpSpPr/>
          <p:nvPr/>
        </p:nvGrpSpPr>
        <p:grpSpPr>
          <a:xfrm>
            <a:off x="514905" y="378970"/>
            <a:ext cx="11267789" cy="404460"/>
            <a:chOff x="0" y="2855693"/>
            <a:chExt cx="6263640" cy="599040"/>
          </a:xfrm>
        </p:grpSpPr>
        <p:sp>
          <p:nvSpPr>
            <p:cNvPr id="8" name="Rounded Rectangle 7">
              <a:extLst>
                <a:ext uri="{FF2B5EF4-FFF2-40B4-BE49-F238E27FC236}">
                  <a16:creationId xmlns:a16="http://schemas.microsoft.com/office/drawing/2014/main" id="{512DFAD4-DC19-AD42-887E-B9D2F36A96AF}"/>
                </a:ext>
              </a:extLst>
            </p:cNvPr>
            <p:cNvSpPr/>
            <p:nvPr/>
          </p:nvSpPr>
          <p:spPr>
            <a:xfrm>
              <a:off x="0" y="2855693"/>
              <a:ext cx="6263640" cy="59904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-3862025"/>
                <a:satOff val="-9954"/>
                <a:lumOff val="-6723"/>
                <a:alphaOff val="0"/>
              </a:schemeClr>
            </a:fillRef>
            <a:effectRef idx="0">
              <a:schemeClr val="accent5">
                <a:hueOff val="-3862025"/>
                <a:satOff val="-9954"/>
                <a:lumOff val="-6723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Rounded Rectangle 4">
              <a:extLst>
                <a:ext uri="{FF2B5EF4-FFF2-40B4-BE49-F238E27FC236}">
                  <a16:creationId xmlns:a16="http://schemas.microsoft.com/office/drawing/2014/main" id="{B0384408-7598-924B-9C81-AD342164D0BC}"/>
                </a:ext>
              </a:extLst>
            </p:cNvPr>
            <p:cNvSpPr txBox="1"/>
            <p:nvPr/>
          </p:nvSpPr>
          <p:spPr>
            <a:xfrm>
              <a:off x="29243" y="2884934"/>
              <a:ext cx="6205154" cy="54055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marL="0" lvl="0" indent="0" algn="l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2000" b="1" kern="1200">
                  <a:solidFill>
                    <a:schemeClr val="bg1"/>
                  </a:solidFill>
                  <a:latin typeface="+mn-lt"/>
                </a:rPr>
                <a:t>NHS DMS </a:t>
              </a:r>
              <a:r>
                <a:rPr lang="en-US" sz="2000" b="1" kern="1200">
                  <a:solidFill>
                    <a:schemeClr val="bg1"/>
                  </a:solidFill>
                </a:rPr>
                <a:t>essential / required / desirable components </a:t>
              </a:r>
              <a:endParaRPr lang="en-GB" sz="2000" b="1" kern="1200">
                <a:solidFill>
                  <a:schemeClr val="bg1"/>
                </a:solidFill>
                <a:latin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852560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BBE86B1A-DAE7-B24A-9CBC-3D22D9F9CED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84894634"/>
              </p:ext>
            </p:extLst>
          </p:nvPr>
        </p:nvGraphicFramePr>
        <p:xfrm>
          <a:off x="514711" y="858896"/>
          <a:ext cx="11136967" cy="5948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03159">
                  <a:extLst>
                    <a:ext uri="{9D8B030D-6E8A-4147-A177-3AD203B41FA5}">
                      <a16:colId xmlns:a16="http://schemas.microsoft.com/office/drawing/2014/main" val="3600064115"/>
                    </a:ext>
                  </a:extLst>
                </a:gridCol>
                <a:gridCol w="2777936">
                  <a:extLst>
                    <a:ext uri="{9D8B030D-6E8A-4147-A177-3AD203B41FA5}">
                      <a16:colId xmlns:a16="http://schemas.microsoft.com/office/drawing/2014/main" val="1458044718"/>
                    </a:ext>
                  </a:extLst>
                </a:gridCol>
                <a:gridCol w="2777936">
                  <a:extLst>
                    <a:ext uri="{9D8B030D-6E8A-4147-A177-3AD203B41FA5}">
                      <a16:colId xmlns:a16="http://schemas.microsoft.com/office/drawing/2014/main" val="586940511"/>
                    </a:ext>
                  </a:extLst>
                </a:gridCol>
                <a:gridCol w="2777936">
                  <a:extLst>
                    <a:ext uri="{9D8B030D-6E8A-4147-A177-3AD203B41FA5}">
                      <a16:colId xmlns:a16="http://schemas.microsoft.com/office/drawing/2014/main" val="279338825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Technical component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Essential requirement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Future requirement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Desirable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182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Personal Demographics Service (PDS)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b="1" dirty="0">
                          <a:hlinkClick r:id="rId3"/>
                        </a:rPr>
                        <a:t>Spine Mini Service</a:t>
                      </a:r>
                      <a:r>
                        <a:rPr lang="en-GB" sz="1600" b="1" dirty="0"/>
                        <a:t> / </a:t>
                      </a:r>
                      <a:r>
                        <a:rPr lang="en-GB" sz="1600" b="1" dirty="0">
                          <a:hlinkClick r:id="rId4"/>
                        </a:rPr>
                        <a:t>Personal Demographics Service - FHIR API </a:t>
                      </a:r>
                      <a:r>
                        <a:rPr lang="en-GB" sz="1600" b="1" dirty="0"/>
                        <a:t> </a:t>
                      </a:r>
                      <a:r>
                        <a:rPr lang="en-GB" sz="1600" b="0" dirty="0"/>
                        <a:t>(Application-restricted access)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dirty="0">
                          <a:hlinkClick r:id="rId4"/>
                        </a:rPr>
                        <a:t>Personal Demographics Service - FHIR API </a:t>
                      </a:r>
                      <a:r>
                        <a:rPr lang="en-GB" sz="1600" b="0" dirty="0"/>
                        <a:t>(</a:t>
                      </a:r>
                      <a:r>
                        <a:rPr lang="en-GB" sz="1600" b="0" dirty="0">
                          <a:solidFill>
                            <a:schemeClr val="tx1"/>
                          </a:solidFill>
                        </a:rPr>
                        <a:t>Healthcare worker access)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62057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/>
                        <a:t>NICE Clinical Knowledge Summaries (CKS)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Embedded hyperlink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293653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Summary Care Record (SCR)</a:t>
                      </a:r>
                      <a:r>
                        <a:rPr lang="en-US" sz="1600" dirty="0">
                          <a:solidFill>
                            <a:srgbClr val="7030A0"/>
                          </a:solidFill>
                        </a:rPr>
                        <a:t>. (</a:t>
                      </a:r>
                      <a:r>
                        <a:rPr lang="en-GB" sz="1600" dirty="0">
                          <a:solidFill>
                            <a:srgbClr val="7030A0"/>
                          </a:solidFill>
                        </a:rPr>
                        <a:t>Pharmacy may use Shared Care Record or equivalent)</a:t>
                      </a:r>
                      <a:endParaRPr lang="en-US" sz="1600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dirty="0">
                          <a:solidFill>
                            <a:schemeClr val="tx1"/>
                          </a:solidFill>
                          <a:hlinkClick r:id="rId5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Summary Care Record application (SCRa)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 or SCR 1-Click Functionality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Shared Care Record Access or Detailed Record Access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4628699"/>
                  </a:ext>
                </a:extLst>
              </a:tr>
              <a:tr h="516698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Dictionary of Medicines and Devices (dm+d)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Medicines and medical devices should be described using the </a:t>
                      </a:r>
                      <a:r>
                        <a:rPr lang="en-US" sz="1600" b="1" dirty="0">
                          <a:solidFill>
                            <a:schemeClr val="tx1"/>
                          </a:solidFill>
                          <a:hlinkClick r:id="rId6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Dictionary of Medicines and Devices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7495634"/>
                  </a:ext>
                </a:extLst>
              </a:tr>
              <a:tr h="51669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Directory of Services (DoS)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 Trust to Pharmacy referral by NHSmail (NHS Trust report message)</a:t>
                      </a:r>
                    </a:p>
                    <a:p>
                      <a:r>
                        <a:rPr lang="en-GB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Local directory of pharmacy shared email addresses held in the system (</a:t>
                      </a:r>
                      <a:r>
                        <a:rPr lang="en-GB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hlinkClick r:id="rId7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pharmacy.ODScode@nhs.net</a:t>
                      </a:r>
                      <a:r>
                        <a:rPr lang="en-GB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e.g., </a:t>
                      </a:r>
                      <a:r>
                        <a:rPr lang="en-GB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hlinkClick r:id="rId8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pharmacy.fc683@nhs.net</a:t>
                      </a:r>
                      <a:r>
                        <a:rPr lang="en-GB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 Trust to Pharmacy referral by NHSmail using Endpoint details (NHS Trust report message)</a:t>
                      </a:r>
                    </a:p>
                    <a:p>
                      <a:r>
                        <a:rPr lang="en-GB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DoS Proof of Concept API </a:t>
                      </a:r>
                      <a:r>
                        <a:rPr lang="en-GB" sz="1600" kern="1200" dirty="0">
                          <a:solidFill>
                            <a:schemeClr val="tx1"/>
                          </a:solidFill>
                          <a:highlight>
                            <a:srgbClr val="FFFF00"/>
                          </a:highlight>
                          <a:latin typeface="+mn-lt"/>
                          <a:ea typeface="+mn-ea"/>
                          <a:cs typeface="+mn-cs"/>
                          <a:hlinkClick r:id="rId9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search by Service Type</a:t>
                      </a:r>
                      <a:r>
                        <a:rPr lang="en-GB" sz="1600" kern="1200" dirty="0">
                          <a:solidFill>
                            <a:schemeClr val="tx1"/>
                          </a:solidFill>
                          <a:highlight>
                            <a:srgbClr val="FFFF00"/>
                          </a:highlight>
                          <a:latin typeface="+mn-lt"/>
                          <a:ea typeface="+mn-ea"/>
                          <a:cs typeface="+mn-cs"/>
                        </a:rPr>
                        <a:t> (ID 13 ‘Pharmacy’) </a:t>
                      </a:r>
                      <a:r>
                        <a:rPr lang="en-GB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and location to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dirty="0"/>
                        <a:t>Continued overleaf. </a:t>
                      </a:r>
                      <a:endParaRPr lang="en-GB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6592621"/>
                  </a:ext>
                </a:extLst>
              </a:tr>
            </a:tbl>
          </a:graphicData>
        </a:graphic>
      </p:graphicFrame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203429B3-3E60-074A-B0B4-9310E9B013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22F62-16E7-4744-AE2F-DC725AA31740}" type="slidenum">
              <a:rPr lang="en-US" smtClean="0"/>
              <a:t>7</a:t>
            </a:fld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5D9EA320-81FE-8440-9928-91028B4747F2}"/>
              </a:ext>
            </a:extLst>
          </p:cNvPr>
          <p:cNvGrpSpPr/>
          <p:nvPr/>
        </p:nvGrpSpPr>
        <p:grpSpPr>
          <a:xfrm>
            <a:off x="462105" y="368335"/>
            <a:ext cx="11267789" cy="404460"/>
            <a:chOff x="0" y="2855693"/>
            <a:chExt cx="6263640" cy="599040"/>
          </a:xfrm>
        </p:grpSpPr>
        <p:sp>
          <p:nvSpPr>
            <p:cNvPr id="8" name="Rounded Rectangle 7">
              <a:extLst>
                <a:ext uri="{FF2B5EF4-FFF2-40B4-BE49-F238E27FC236}">
                  <a16:creationId xmlns:a16="http://schemas.microsoft.com/office/drawing/2014/main" id="{512DFAD4-DC19-AD42-887E-B9D2F36A96AF}"/>
                </a:ext>
              </a:extLst>
            </p:cNvPr>
            <p:cNvSpPr/>
            <p:nvPr/>
          </p:nvSpPr>
          <p:spPr>
            <a:xfrm>
              <a:off x="0" y="2855693"/>
              <a:ext cx="6263640" cy="59904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-3862025"/>
                <a:satOff val="-9954"/>
                <a:lumOff val="-6723"/>
                <a:alphaOff val="0"/>
              </a:schemeClr>
            </a:fillRef>
            <a:effectRef idx="0">
              <a:schemeClr val="accent5">
                <a:hueOff val="-3862025"/>
                <a:satOff val="-9954"/>
                <a:lumOff val="-6723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Rounded Rectangle 4">
              <a:extLst>
                <a:ext uri="{FF2B5EF4-FFF2-40B4-BE49-F238E27FC236}">
                  <a16:creationId xmlns:a16="http://schemas.microsoft.com/office/drawing/2014/main" id="{B0384408-7598-924B-9C81-AD342164D0BC}"/>
                </a:ext>
              </a:extLst>
            </p:cNvPr>
            <p:cNvSpPr txBox="1"/>
            <p:nvPr/>
          </p:nvSpPr>
          <p:spPr>
            <a:xfrm>
              <a:off x="29243" y="2884935"/>
              <a:ext cx="6205154" cy="54055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marL="0" lvl="0" indent="0" algn="l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2000" b="1" kern="1200" dirty="0">
                  <a:solidFill>
                    <a:schemeClr val="bg1"/>
                  </a:solidFill>
                  <a:latin typeface="+mn-lt"/>
                </a:rPr>
                <a:t>NHS DMS </a:t>
              </a:r>
              <a:r>
                <a:rPr lang="en-US" sz="2000" b="1" kern="1200" dirty="0">
                  <a:solidFill>
                    <a:schemeClr val="bg1"/>
                  </a:solidFill>
                </a:rPr>
                <a:t>essential / required / desirable components </a:t>
              </a:r>
              <a:endParaRPr lang="en-GB" sz="2000" b="1" kern="1200" dirty="0">
                <a:solidFill>
                  <a:schemeClr val="bg1"/>
                </a:solidFill>
                <a:latin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966503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BBE86B1A-DAE7-B24A-9CBC-3D22D9F9CED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25338658"/>
              </p:ext>
            </p:extLst>
          </p:nvPr>
        </p:nvGraphicFramePr>
        <p:xfrm>
          <a:off x="514905" y="889635"/>
          <a:ext cx="11136967" cy="5826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03159">
                  <a:extLst>
                    <a:ext uri="{9D8B030D-6E8A-4147-A177-3AD203B41FA5}">
                      <a16:colId xmlns:a16="http://schemas.microsoft.com/office/drawing/2014/main" val="3600064115"/>
                    </a:ext>
                  </a:extLst>
                </a:gridCol>
                <a:gridCol w="2777936">
                  <a:extLst>
                    <a:ext uri="{9D8B030D-6E8A-4147-A177-3AD203B41FA5}">
                      <a16:colId xmlns:a16="http://schemas.microsoft.com/office/drawing/2014/main" val="1458044718"/>
                    </a:ext>
                  </a:extLst>
                </a:gridCol>
                <a:gridCol w="2637453">
                  <a:extLst>
                    <a:ext uri="{9D8B030D-6E8A-4147-A177-3AD203B41FA5}">
                      <a16:colId xmlns:a16="http://schemas.microsoft.com/office/drawing/2014/main" val="586940511"/>
                    </a:ext>
                  </a:extLst>
                </a:gridCol>
                <a:gridCol w="2918419">
                  <a:extLst>
                    <a:ext uri="{9D8B030D-6E8A-4147-A177-3AD203B41FA5}">
                      <a16:colId xmlns:a16="http://schemas.microsoft.com/office/drawing/2014/main" val="279338825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Technical component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Essential requirement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Future requirement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Desirable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182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Directory of Services (DoS)</a:t>
                      </a:r>
                    </a:p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b="1" u="none" dirty="0"/>
                        <a:t>2. Pharmacy to GP notification by NHSmail (GP notification message)</a:t>
                      </a:r>
                    </a:p>
                    <a:p>
                      <a:r>
                        <a:rPr lang="en-GB" sz="1600" u="none" dirty="0"/>
                        <a:t>Local directory of GP practice email addresses held in system. </a:t>
                      </a:r>
                      <a:endParaRPr lang="en-GB" sz="1600" dirty="0"/>
                    </a:p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return DMS providers within a 37.5 mile radius.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Results should contain Public name (or Service Name), Address, Postcode, Public telephone, Opening Times, Specified Dates and Endpoint information.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u="none" dirty="0">
                          <a:solidFill>
                            <a:schemeClr val="tx1"/>
                          </a:solidFill>
                        </a:rPr>
                        <a:t>2. Pharmacy to GP notification (GP notification message)</a:t>
                      </a:r>
                      <a:endParaRPr lang="en-GB" sz="16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DoS Proof of Concept API </a:t>
                      </a:r>
                      <a:r>
                        <a:rPr lang="en-GB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search byODSCode </a:t>
                      </a:r>
                      <a:r>
                        <a:rPr lang="en-GB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 return details of the matching GP Practice and retrieve the </a:t>
                      </a:r>
                      <a:r>
                        <a:rPr lang="en-GB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secure email using ‘</a:t>
                      </a:r>
                      <a:r>
                        <a:rPr lang="en-GB" sz="1600" dirty="0">
                          <a:solidFill>
                            <a:schemeClr val="tx1"/>
                          </a:solidFill>
                        </a:rPr>
                        <a:t>Endpoint’ information</a:t>
                      </a:r>
                      <a:endParaRPr lang="en-GB" sz="1600" b="1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68675790"/>
                  </a:ext>
                </a:extLst>
              </a:tr>
            </a:tbl>
          </a:graphicData>
        </a:graphic>
      </p:graphicFrame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203429B3-3E60-074A-B0B4-9310E9B013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22F62-16E7-4744-AE2F-DC725AA31740}" type="slidenum">
              <a:rPr lang="en-US" smtClean="0"/>
              <a:t>8</a:t>
            </a:fld>
            <a:endParaRPr lang="en-US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D665F21E-F4CD-704E-BF49-BF63B4843A36}"/>
              </a:ext>
            </a:extLst>
          </p:cNvPr>
          <p:cNvGrpSpPr/>
          <p:nvPr/>
        </p:nvGrpSpPr>
        <p:grpSpPr>
          <a:xfrm>
            <a:off x="514905" y="378970"/>
            <a:ext cx="11267789" cy="404460"/>
            <a:chOff x="0" y="2855693"/>
            <a:chExt cx="6263640" cy="599040"/>
          </a:xfrm>
        </p:grpSpPr>
        <p:sp>
          <p:nvSpPr>
            <p:cNvPr id="9" name="Rounded Rectangle 8">
              <a:extLst>
                <a:ext uri="{FF2B5EF4-FFF2-40B4-BE49-F238E27FC236}">
                  <a16:creationId xmlns:a16="http://schemas.microsoft.com/office/drawing/2014/main" id="{3164F6B9-304A-5C44-916A-B6A003E528BA}"/>
                </a:ext>
              </a:extLst>
            </p:cNvPr>
            <p:cNvSpPr/>
            <p:nvPr/>
          </p:nvSpPr>
          <p:spPr>
            <a:xfrm>
              <a:off x="0" y="2855693"/>
              <a:ext cx="6263640" cy="59904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-3862025"/>
                <a:satOff val="-9954"/>
                <a:lumOff val="-6723"/>
                <a:alphaOff val="0"/>
              </a:schemeClr>
            </a:fillRef>
            <a:effectRef idx="0">
              <a:schemeClr val="accent5">
                <a:hueOff val="-3862025"/>
                <a:satOff val="-9954"/>
                <a:lumOff val="-6723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4" name="Rounded Rectangle 4">
              <a:extLst>
                <a:ext uri="{FF2B5EF4-FFF2-40B4-BE49-F238E27FC236}">
                  <a16:creationId xmlns:a16="http://schemas.microsoft.com/office/drawing/2014/main" id="{91EDC04E-ECD9-5149-97FB-741481B4BEC7}"/>
                </a:ext>
              </a:extLst>
            </p:cNvPr>
            <p:cNvSpPr txBox="1"/>
            <p:nvPr/>
          </p:nvSpPr>
          <p:spPr>
            <a:xfrm>
              <a:off x="29243" y="2884934"/>
              <a:ext cx="6205154" cy="54055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marL="0" lvl="0" indent="0" algn="l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2000" b="1" kern="1200" dirty="0">
                  <a:solidFill>
                    <a:schemeClr val="tx1"/>
                  </a:solidFill>
                  <a:latin typeface="+mn-lt"/>
                </a:rPr>
                <a:t>NHS DMS </a:t>
              </a:r>
              <a:r>
                <a:rPr lang="en-US" sz="2000" b="1" kern="1200" dirty="0">
                  <a:solidFill>
                    <a:schemeClr val="tx1"/>
                  </a:solidFill>
                </a:rPr>
                <a:t>essential / required / desirable components </a:t>
              </a:r>
              <a:endParaRPr lang="en-GB" sz="2000" b="1" kern="1200" dirty="0">
                <a:solidFill>
                  <a:schemeClr val="tx1"/>
                </a:solidFill>
                <a:latin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993204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2" name="Rectangle 104">
            <a:extLst>
              <a:ext uri="{FF2B5EF4-FFF2-40B4-BE49-F238E27FC236}">
                <a16:creationId xmlns:a16="http://schemas.microsoft.com/office/drawing/2014/main" id="{76EFD3D9-44F0-4267-BCC1-1613E79D82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Freeform 6">
            <a:extLst>
              <a:ext uri="{FF2B5EF4-FFF2-40B4-BE49-F238E27FC236}">
                <a16:creationId xmlns:a16="http://schemas.microsoft.com/office/drawing/2014/main" id="{A779A851-95D6-41AF-937A-B0E4B7F6FA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142164" y="900814"/>
            <a:ext cx="759618" cy="5710965"/>
          </a:xfrm>
          <a:custGeom>
            <a:avLst/>
            <a:gdLst>
              <a:gd name="T0" fmla="*/ 414 w 414"/>
              <a:gd name="T1" fmla="*/ 2447 h 2447"/>
              <a:gd name="T2" fmla="*/ 0 w 414"/>
              <a:gd name="T3" fmla="*/ 2247 h 2447"/>
              <a:gd name="T4" fmla="*/ 0 w 414"/>
              <a:gd name="T5" fmla="*/ 0 h 2447"/>
              <a:gd name="T6" fmla="*/ 414 w 414"/>
              <a:gd name="T7" fmla="*/ 200 h 2447"/>
              <a:gd name="T8" fmla="*/ 414 w 414"/>
              <a:gd name="T9" fmla="*/ 2447 h 24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4" h="2447">
                <a:moveTo>
                  <a:pt x="414" y="2447"/>
                </a:moveTo>
                <a:lnTo>
                  <a:pt x="0" y="2247"/>
                </a:lnTo>
                <a:lnTo>
                  <a:pt x="0" y="0"/>
                </a:lnTo>
                <a:lnTo>
                  <a:pt x="414" y="200"/>
                </a:lnTo>
                <a:lnTo>
                  <a:pt x="414" y="244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5" name="Freeform 7">
            <a:extLst>
              <a:ext uri="{FF2B5EF4-FFF2-40B4-BE49-F238E27FC236}">
                <a16:creationId xmlns:a16="http://schemas.microsoft.com/office/drawing/2014/main" id="{953FB2E7-B6CB-429C-81EB-D9516D6D5C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144437" y="633165"/>
            <a:ext cx="482654" cy="5521414"/>
          </a:xfrm>
          <a:custGeom>
            <a:avLst/>
            <a:gdLst>
              <a:gd name="T0" fmla="*/ 209 w 209"/>
              <a:gd name="T1" fmla="*/ 2246 h 2358"/>
              <a:gd name="T2" fmla="*/ 0 w 209"/>
              <a:gd name="T3" fmla="*/ 2358 h 2358"/>
              <a:gd name="T4" fmla="*/ 0 w 209"/>
              <a:gd name="T5" fmla="*/ 111 h 2358"/>
              <a:gd name="T6" fmla="*/ 209 w 209"/>
              <a:gd name="T7" fmla="*/ 0 h 2358"/>
              <a:gd name="T8" fmla="*/ 209 w 209"/>
              <a:gd name="T9" fmla="*/ 2246 h 2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9" h="2358">
                <a:moveTo>
                  <a:pt x="209" y="2246"/>
                </a:moveTo>
                <a:lnTo>
                  <a:pt x="0" y="2358"/>
                </a:lnTo>
                <a:lnTo>
                  <a:pt x="0" y="111"/>
                </a:lnTo>
                <a:lnTo>
                  <a:pt x="209" y="0"/>
                </a:lnTo>
                <a:lnTo>
                  <a:pt x="209" y="224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1" name="Freeform: Shape 110">
            <a:extLst>
              <a:ext uri="{FF2B5EF4-FFF2-40B4-BE49-F238E27FC236}">
                <a16:creationId xmlns:a16="http://schemas.microsoft.com/office/drawing/2014/main" id="{2EC40DB1-B719-4A13-9A4D-0966B4B278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4621" y="636723"/>
            <a:ext cx="4000062" cy="5257799"/>
          </a:xfrm>
          <a:custGeom>
            <a:avLst/>
            <a:gdLst>
              <a:gd name="connsiteX0" fmla="*/ 0 w 4634682"/>
              <a:gd name="connsiteY0" fmla="*/ 0 h 5257799"/>
              <a:gd name="connsiteX1" fmla="*/ 4634682 w 4634682"/>
              <a:gd name="connsiteY1" fmla="*/ 0 h 5257799"/>
              <a:gd name="connsiteX2" fmla="*/ 4634682 w 4634682"/>
              <a:gd name="connsiteY2" fmla="*/ 5257799 h 5257799"/>
              <a:gd name="connsiteX3" fmla="*/ 0 w 4634682"/>
              <a:gd name="connsiteY3" fmla="*/ 5257799 h 52577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34682" h="5257799">
                <a:moveTo>
                  <a:pt x="0" y="0"/>
                </a:moveTo>
                <a:lnTo>
                  <a:pt x="4634682" y="0"/>
                </a:lnTo>
                <a:lnTo>
                  <a:pt x="4634682" y="5257799"/>
                </a:lnTo>
                <a:lnTo>
                  <a:pt x="0" y="5257799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13" name="Rectangle 8">
            <a:extLst>
              <a:ext uri="{FF2B5EF4-FFF2-40B4-BE49-F238E27FC236}">
                <a16:creationId xmlns:a16="http://schemas.microsoft.com/office/drawing/2014/main" id="{82211336-CFF3-412D-868A-6679C1004C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901782" y="1352302"/>
            <a:ext cx="6655597" cy="525164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" name="Content Placeholder 2">
            <a:extLst>
              <a:ext uri="{FF2B5EF4-FFF2-40B4-BE49-F238E27FC236}">
                <a16:creationId xmlns:a16="http://schemas.microsoft.com/office/drawing/2014/main" id="{5AC6EB90-B380-AD4F-8E84-F626372037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21862" y="1719618"/>
            <a:ext cx="5948831" cy="4334629"/>
          </a:xfrm>
        </p:spPr>
        <p:txBody>
          <a:bodyPr vert="horz" lIns="91440" tIns="45720" rIns="91440" bIns="45720" rtlCol="0" anchor="ctr">
            <a:noAutofit/>
          </a:bodyPr>
          <a:lstStyle/>
          <a:p>
            <a:pPr marL="0" indent="0">
              <a:buNone/>
            </a:pPr>
            <a:r>
              <a:rPr lang="en-US" sz="1800" dirty="0">
                <a:solidFill>
                  <a:srgbClr val="FEFFFF"/>
                </a:solidFill>
              </a:rPr>
              <a:t>The IT platform </a:t>
            </a:r>
            <a:r>
              <a:rPr lang="en-US" sz="1800" b="1" u="sng" dirty="0">
                <a:solidFill>
                  <a:srgbClr val="FEFFFF"/>
                </a:solidFill>
              </a:rPr>
              <a:t>must</a:t>
            </a:r>
            <a:r>
              <a:rPr lang="en-US" sz="1800" dirty="0">
                <a:solidFill>
                  <a:srgbClr val="FEFFFF"/>
                </a:solidFill>
              </a:rPr>
              <a:t> conform to the requirements defined below:</a:t>
            </a:r>
            <a:endParaRPr lang="en-US" sz="1800" b="1" dirty="0">
              <a:solidFill>
                <a:srgbClr val="FEFFFF"/>
              </a:solidFill>
            </a:endParaRPr>
          </a:p>
          <a:p>
            <a:pPr marL="0"/>
            <a:r>
              <a:rPr lang="en-US" sz="1800" b="1" dirty="0">
                <a:solidFill>
                  <a:srgbClr val="FEFFFF"/>
                </a:solidFill>
              </a:rPr>
              <a:t>Referral management </a:t>
            </a:r>
          </a:p>
          <a:p>
            <a:pPr lvl="1"/>
            <a:r>
              <a:rPr lang="en-US" sz="1800" dirty="0">
                <a:solidFill>
                  <a:schemeClr val="bg1"/>
                </a:solidFill>
              </a:rPr>
              <a:t>Referral receipt  - Notification / alert  of any referral received by the pharmacy </a:t>
            </a:r>
          </a:p>
          <a:p>
            <a:pPr lvl="1"/>
            <a:r>
              <a:rPr lang="en-US" sz="1800" dirty="0">
                <a:solidFill>
                  <a:schemeClr val="bg1"/>
                </a:solidFill>
              </a:rPr>
              <a:t>Display a list of outstanding referrals due to be actioned</a:t>
            </a:r>
          </a:p>
          <a:p>
            <a:pPr lvl="1"/>
            <a:r>
              <a:rPr lang="en-US" sz="1800" dirty="0">
                <a:solidFill>
                  <a:srgbClr val="FEFFFF"/>
                </a:solidFill>
              </a:rPr>
              <a:t>Referral status – Display Referral status – Display referral status "Pending”, "Closed”, "Accepted”, "Completed"</a:t>
            </a:r>
          </a:p>
          <a:p>
            <a:pPr lvl="1"/>
            <a:r>
              <a:rPr lang="en-US" sz="1800" dirty="0">
                <a:solidFill>
                  <a:srgbClr val="FEFFFF"/>
                </a:solidFill>
              </a:rPr>
              <a:t>Receipt / acceptance of referral must be communicated electronically to Trust Discharge Service</a:t>
            </a:r>
          </a:p>
          <a:p>
            <a:r>
              <a:rPr lang="en-US" sz="1800" dirty="0">
                <a:solidFill>
                  <a:srgbClr val="FEFFFF"/>
                </a:solidFill>
              </a:rPr>
              <a:t>Make available “Manual Entry” service templates to manage referrals received by NHSmail / referrals where information is recorded incorrectly by the referrer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1437AC4-432A-7448-95C6-2732283DE8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707624" y="6175188"/>
            <a:ext cx="685800" cy="32004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E3622F62-16E7-4744-AE2F-DC725AA31740}" type="slidenum">
              <a:rPr lang="en-US" sz="1000">
                <a:solidFill>
                  <a:srgbClr val="FFFFFF"/>
                </a:solidFill>
              </a:rPr>
              <a:pPr>
                <a:spcAft>
                  <a:spcPts val="600"/>
                </a:spcAft>
              </a:pPr>
              <a:t>9</a:t>
            </a:fld>
            <a:endParaRPr lang="en-US" sz="1000">
              <a:solidFill>
                <a:srgbClr val="FFFFFF"/>
              </a:solidFill>
            </a:endParaRPr>
          </a:p>
        </p:txBody>
      </p:sp>
      <p:pic>
        <p:nvPicPr>
          <p:cNvPr id="76" name="Picture 75">
            <a:extLst>
              <a:ext uri="{FF2B5EF4-FFF2-40B4-BE49-F238E27FC236}">
                <a16:creationId xmlns:a16="http://schemas.microsoft.com/office/drawing/2014/main" id="{14640536-66EF-B44C-A13C-452AF1EFF9E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32720" y="333649"/>
            <a:ext cx="1410773" cy="573485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ABE0A21E-8817-D44B-8280-3A65D073CC82}"/>
              </a:ext>
            </a:extLst>
          </p:cNvPr>
          <p:cNvSpPr txBox="1"/>
          <p:nvPr/>
        </p:nvSpPr>
        <p:spPr>
          <a:xfrm>
            <a:off x="934872" y="982272"/>
            <a:ext cx="3388419" cy="45609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General Discharge Medicines Service </a:t>
            </a:r>
            <a:r>
              <a:rPr lang="en-US" sz="3600" b="1" kern="1200" dirty="0">
                <a:solidFill>
                  <a:srgbClr val="FFFFFF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IT requirements</a:t>
            </a:r>
          </a:p>
        </p:txBody>
      </p:sp>
    </p:spTree>
    <p:extLst>
      <p:ext uri="{BB962C8B-B14F-4D97-AF65-F5344CB8AC3E}">
        <p14:creationId xmlns:p14="http://schemas.microsoft.com/office/powerpoint/2010/main" val="21304809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0104AC5EFDF52428FC7C6B883A37B04" ma:contentTypeVersion="6" ma:contentTypeDescription="Create a new document." ma:contentTypeScope="" ma:versionID="65ec2f25027c7a5c0dd82ba7e409d386">
  <xsd:schema xmlns:xsd="http://www.w3.org/2001/XMLSchema" xmlns:xs="http://www.w3.org/2001/XMLSchema" xmlns:p="http://schemas.microsoft.com/office/2006/metadata/properties" xmlns:ns2="d5e062ed-d8a0-4bec-a01d-f11d3287eb8d" xmlns:ns3="a4e91d95-1bef-4702-bcf0-56a695116d1b" targetNamespace="http://schemas.microsoft.com/office/2006/metadata/properties" ma:root="true" ma:fieldsID="7379b2f15ab018eb8123de6ffd819aa4" ns2:_="" ns3:_="">
    <xsd:import namespace="d5e062ed-d8a0-4bec-a01d-f11d3287eb8d"/>
    <xsd:import namespace="a4e91d95-1bef-4702-bcf0-56a695116d1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5e062ed-d8a0-4bec-a01d-f11d3287eb8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e91d95-1bef-4702-bcf0-56a695116d1b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08EC8F1-1B28-498D-B517-FAE002959EDF}">
  <ds:schemaRefs>
    <ds:schemaRef ds:uri="http://www.w3.org/XML/1998/namespace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purl.org/dc/terms/"/>
    <ds:schemaRef ds:uri="d5e062ed-d8a0-4bec-a01d-f11d3287eb8d"/>
    <ds:schemaRef ds:uri="http://schemas.microsoft.com/office/2006/documentManagement/types"/>
    <ds:schemaRef ds:uri="a4e91d95-1bef-4702-bcf0-56a695116d1b"/>
    <ds:schemaRef ds:uri="http://purl.org/dc/dcmitype/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6411F457-5687-486B-86A4-51F83C49FFF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5e062ed-d8a0-4bec-a01d-f11d3287eb8d"/>
    <ds:schemaRef ds:uri="a4e91d95-1bef-4702-bcf0-56a695116d1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53C283E8-AE63-4B10-9401-8CB45FB81C49}">
  <ds:schemaRefs>
    <ds:schemaRef ds:uri="http://schemas.microsoft.com/sharepoint/v3/contenttype/forms"/>
  </ds:schemaRefs>
</ds:datastoreItem>
</file>

<file path=docMetadata/LabelInfo.xml><?xml version="1.0" encoding="utf-8"?>
<clbl:labelList xmlns:clbl="http://schemas.microsoft.com/office/2020/mipLabelMetadata">
  <clbl:label id="{37c354b2-85b0-47f5-b222-07b48d774ee3}" enabled="0" method="" siteId="{37c354b2-85b0-47f5-b222-07b48d774ee3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{83FC967B-EE8D-0044-B630-E1241D34D79D}tf16401378</Template>
  <TotalTime>46643</TotalTime>
  <Words>2250</Words>
  <Application>Microsoft Office PowerPoint</Application>
  <PresentationFormat>Widescreen</PresentationFormat>
  <Paragraphs>288</Paragraphs>
  <Slides>16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ArialMT</vt:lpstr>
      <vt:lpstr>Calibri</vt:lpstr>
      <vt:lpstr>Calibri Light</vt:lpstr>
      <vt:lpstr>Segoe UI</vt:lpstr>
      <vt:lpstr>Office Theme</vt:lpstr>
      <vt:lpstr>NHS Discharge Medicines Service  Technical Toolkit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NHS Community Pharmacist Consultation Service Technical Requirements</dc:title>
  <dc:creator>Claire Adamson</dc:creator>
  <cp:lastModifiedBy>Daniel Ah-Thion</cp:lastModifiedBy>
  <cp:revision>294</cp:revision>
  <dcterms:created xsi:type="dcterms:W3CDTF">2021-05-17T15:36:18Z</dcterms:created>
  <dcterms:modified xsi:type="dcterms:W3CDTF">2022-05-30T17:24:12Z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0x010100D0104AC5EFDF52428FC7C6B883A37B04</vt:lpwstr>
  </property>
</Properties>
</file>