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3"/>
  </p:notesMasterIdLst>
  <p:sldIdLst>
    <p:sldId id="263" r:id="rId5"/>
    <p:sldId id="267" r:id="rId6"/>
    <p:sldId id="269" r:id="rId7"/>
    <p:sldId id="286" r:id="rId8"/>
    <p:sldId id="287" r:id="rId9"/>
    <p:sldId id="264" r:id="rId10"/>
    <p:sldId id="292" r:id="rId11"/>
    <p:sldId id="295" r:id="rId12"/>
    <p:sldId id="293" r:id="rId13"/>
    <p:sldId id="283" r:id="rId14"/>
    <p:sldId id="288" r:id="rId15"/>
    <p:sldId id="289" r:id="rId16"/>
    <p:sldId id="290" r:id="rId17"/>
    <p:sldId id="291" r:id="rId18"/>
    <p:sldId id="268" r:id="rId19"/>
    <p:sldId id="285" r:id="rId20"/>
    <p:sldId id="294" r:id="rId21"/>
    <p:sldId id="26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anne Garland" initials="LG" lastIdx="13" clrIdx="0">
    <p:extLst>
      <p:ext uri="{19B8F6BF-5375-455C-9EA6-DF929625EA0E}">
        <p15:presenceInfo xmlns:p15="http://schemas.microsoft.com/office/powerpoint/2012/main" userId="S::LEGA1@hscic.gov.uk::5942056c-b13b-4c56-ae1a-7a9ca5b29f67" providerId="AD"/>
      </p:ext>
    </p:extLst>
  </p:cmAuthor>
  <p:cmAuthor id="2" name="Claire Adamson-Hobbs" initials="CH" lastIdx="8" clrIdx="1">
    <p:extLst>
      <p:ext uri="{19B8F6BF-5375-455C-9EA6-DF929625EA0E}">
        <p15:presenceInfo xmlns:p15="http://schemas.microsoft.com/office/powerpoint/2012/main" userId="Claire Adamson-Hobbs" providerId="None"/>
      </p:ext>
    </p:extLst>
  </p:cmAuthor>
  <p:cmAuthor id="3" name="Rosie Taylor" initials="RT" lastIdx="5" clrIdx="2">
    <p:extLst>
      <p:ext uri="{19B8F6BF-5375-455C-9EA6-DF929625EA0E}">
        <p15:presenceInfo xmlns:p15="http://schemas.microsoft.com/office/powerpoint/2012/main" userId="Rosie Taylor" providerId="None"/>
      </p:ext>
    </p:extLst>
  </p:cmAuthor>
  <p:cmAuthor id="4" name="Guest User" initials="GU" lastIdx="10" clrIdx="3">
    <p:extLst>
      <p:ext uri="{19B8F6BF-5375-455C-9EA6-DF929625EA0E}">
        <p15:presenceInfo xmlns:p15="http://schemas.microsoft.com/office/powerpoint/2012/main" userId="S::urn:spo:anon#5f34fae717b2d32c4afd4e23be61e5a998c8e5248bd7bdf8b868b64b524d9451::" providerId="AD"/>
      </p:ext>
    </p:extLst>
  </p:cmAuthor>
  <p:cmAuthor id="5" name="Daniel Ah-Thion" initials="DAT" lastIdx="12" clrIdx="4">
    <p:extLst>
      <p:ext uri="{19B8F6BF-5375-455C-9EA6-DF929625EA0E}">
        <p15:presenceInfo xmlns:p15="http://schemas.microsoft.com/office/powerpoint/2012/main" userId="S::Daniel.Ah-Thion@psnc.org.uk::d34e9db3-4ce5-4440-a69b-422d020d0d6e" providerId="AD"/>
      </p:ext>
    </p:extLst>
  </p:cmAuthor>
  <p:cmAuthor id="6" name="Alastair Buxton" initials="AB" lastIdx="1" clrIdx="5">
    <p:extLst>
      <p:ext uri="{19B8F6BF-5375-455C-9EA6-DF929625EA0E}">
        <p15:presenceInfo xmlns:p15="http://schemas.microsoft.com/office/powerpoint/2012/main" userId="Alastair Buxt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A067BB-EC7C-43E8-93F2-172EE2915FF9}" v="7" dt="2022-05-30T17:18:13.586"/>
    <p1510:client id="{39CBA336-5F4A-4FEA-8145-0DAC89B53A2B}" v="15" dt="2022-05-29T21:37:02.0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841" autoAdjust="0"/>
  </p:normalViewPr>
  <p:slideViewPr>
    <p:cSldViewPr snapToGrid="0">
      <p:cViewPr varScale="1">
        <p:scale>
          <a:sx n="97" d="100"/>
          <a:sy n="97" d="100"/>
        </p:scale>
        <p:origin x="37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Ah-Thion" userId="d34e9db3-4ce5-4440-a69b-422d020d0d6e" providerId="ADAL" clId="{29CF355B-56D9-4B73-8F5C-7DAC3ACEFD51}"/>
    <pc:docChg chg="custSel modSld">
      <pc:chgData name="Daniel Ah-Thion" userId="d34e9db3-4ce5-4440-a69b-422d020d0d6e" providerId="ADAL" clId="{29CF355B-56D9-4B73-8F5C-7DAC3ACEFD51}" dt="2022-05-29T21:48:47.241" v="0" actId="207"/>
      <pc:docMkLst>
        <pc:docMk/>
      </pc:docMkLst>
      <pc:sldChg chg="modSp mod">
        <pc:chgData name="Daniel Ah-Thion" userId="d34e9db3-4ce5-4440-a69b-422d020d0d6e" providerId="ADAL" clId="{29CF355B-56D9-4B73-8F5C-7DAC3ACEFD51}" dt="2022-05-29T21:48:47.241" v="0" actId="207"/>
        <pc:sldMkLst>
          <pc:docMk/>
          <pc:sldMk cId="625772387" sldId="266"/>
        </pc:sldMkLst>
        <pc:graphicFrameChg chg="modGraphic">
          <ac:chgData name="Daniel Ah-Thion" userId="d34e9db3-4ce5-4440-a69b-422d020d0d6e" providerId="ADAL" clId="{29CF355B-56D9-4B73-8F5C-7DAC3ACEFD51}" dt="2022-05-29T21:48:47.241" v="0" actId="207"/>
          <ac:graphicFrameMkLst>
            <pc:docMk/>
            <pc:sldMk cId="625772387" sldId="266"/>
            <ac:graphicFrameMk id="8" creationId="{D36DE042-2CD2-BD49-9046-1654F96B42F0}"/>
          </ac:graphicFrameMkLst>
        </pc:graphicFrameChg>
      </pc:sldChg>
    </pc:docChg>
  </pc:docChgLst>
  <pc:docChgLst>
    <pc:chgData name="Daniel Ah-Thion" userId="d34e9db3-4ce5-4440-a69b-422d020d0d6e" providerId="ADAL" clId="{6B5C818C-83A8-4253-AC93-6D3C678739B2}"/>
    <pc:docChg chg="custSel">
      <pc:chgData name="Daniel Ah-Thion" userId="d34e9db3-4ce5-4440-a69b-422d020d0d6e" providerId="ADAL" clId="{6B5C818C-83A8-4253-AC93-6D3C678739B2}" dt="2022-05-30T17:25:47.518" v="25" actId="1592"/>
      <pc:docMkLst>
        <pc:docMk/>
      </pc:docMkLst>
      <pc:sldChg chg="delCm">
        <pc:chgData name="Daniel Ah-Thion" userId="d34e9db3-4ce5-4440-a69b-422d020d0d6e" providerId="ADAL" clId="{6B5C818C-83A8-4253-AC93-6D3C678739B2}" dt="2022-05-30T17:25:47.496" v="3" actId="1592"/>
        <pc:sldMkLst>
          <pc:docMk/>
          <pc:sldMk cId="3421481646" sldId="263"/>
        </pc:sldMkLst>
      </pc:sldChg>
      <pc:sldChg chg="delCm">
        <pc:chgData name="Daniel Ah-Thion" userId="d34e9db3-4ce5-4440-a69b-422d020d0d6e" providerId="ADAL" clId="{6B5C818C-83A8-4253-AC93-6D3C678739B2}" dt="2022-05-30T17:25:47.496" v="5" actId="1592"/>
        <pc:sldMkLst>
          <pc:docMk/>
          <pc:sldMk cId="2974488803" sldId="267"/>
        </pc:sldMkLst>
      </pc:sldChg>
      <pc:sldChg chg="delCm">
        <pc:chgData name="Daniel Ah-Thion" userId="d34e9db3-4ce5-4440-a69b-422d020d0d6e" providerId="ADAL" clId="{6B5C818C-83A8-4253-AC93-6D3C678739B2}" dt="2022-05-30T17:25:47.496" v="6" actId="1592"/>
        <pc:sldMkLst>
          <pc:docMk/>
          <pc:sldMk cId="2337862542" sldId="269"/>
        </pc:sldMkLst>
      </pc:sldChg>
      <pc:sldChg chg="delCm">
        <pc:chgData name="Daniel Ah-Thion" userId="d34e9db3-4ce5-4440-a69b-422d020d0d6e" providerId="ADAL" clId="{6B5C818C-83A8-4253-AC93-6D3C678739B2}" dt="2022-05-30T17:25:47.516" v="20" actId="1592"/>
        <pc:sldMkLst>
          <pc:docMk/>
          <pc:sldMk cId="1803779384" sldId="283"/>
        </pc:sldMkLst>
      </pc:sldChg>
      <pc:sldChg chg="delCm">
        <pc:chgData name="Daniel Ah-Thion" userId="d34e9db3-4ce5-4440-a69b-422d020d0d6e" providerId="ADAL" clId="{6B5C818C-83A8-4253-AC93-6D3C678739B2}" dt="2022-05-30T17:25:47.511" v="11" actId="1592"/>
        <pc:sldMkLst>
          <pc:docMk/>
          <pc:sldMk cId="3679794385" sldId="286"/>
        </pc:sldMkLst>
      </pc:sldChg>
      <pc:sldChg chg="delCm">
        <pc:chgData name="Daniel Ah-Thion" userId="d34e9db3-4ce5-4440-a69b-422d020d0d6e" providerId="ADAL" clId="{6B5C818C-83A8-4253-AC93-6D3C678739B2}" dt="2022-05-30T17:25:47.511" v="14" actId="1592"/>
        <pc:sldMkLst>
          <pc:docMk/>
          <pc:sldMk cId="402784739" sldId="287"/>
        </pc:sldMkLst>
      </pc:sldChg>
      <pc:sldChg chg="delCm">
        <pc:chgData name="Daniel Ah-Thion" userId="d34e9db3-4ce5-4440-a69b-422d020d0d6e" providerId="ADAL" clId="{6B5C818C-83A8-4253-AC93-6D3C678739B2}" dt="2022-05-30T17:25:47.517" v="21" actId="1592"/>
        <pc:sldMkLst>
          <pc:docMk/>
          <pc:sldMk cId="961318480" sldId="289"/>
        </pc:sldMkLst>
      </pc:sldChg>
      <pc:sldChg chg="delCm">
        <pc:chgData name="Daniel Ah-Thion" userId="d34e9db3-4ce5-4440-a69b-422d020d0d6e" providerId="ADAL" clId="{6B5C818C-83A8-4253-AC93-6D3C678739B2}" dt="2022-05-30T17:25:47.518" v="24" actId="1592"/>
        <pc:sldMkLst>
          <pc:docMk/>
          <pc:sldMk cId="1733078839" sldId="290"/>
        </pc:sldMkLst>
      </pc:sldChg>
      <pc:sldChg chg="delCm">
        <pc:chgData name="Daniel Ah-Thion" userId="d34e9db3-4ce5-4440-a69b-422d020d0d6e" providerId="ADAL" clId="{6B5C818C-83A8-4253-AC93-6D3C678739B2}" dt="2022-05-30T17:25:47.518" v="25" actId="1592"/>
        <pc:sldMkLst>
          <pc:docMk/>
          <pc:sldMk cId="2580912279" sldId="291"/>
        </pc:sldMkLst>
      </pc:sldChg>
      <pc:sldChg chg="delCm">
        <pc:chgData name="Daniel Ah-Thion" userId="d34e9db3-4ce5-4440-a69b-422d020d0d6e" providerId="ADAL" clId="{6B5C818C-83A8-4253-AC93-6D3C678739B2}" dt="2022-05-30T17:25:47.511" v="16" actId="1592"/>
        <pc:sldMkLst>
          <pc:docMk/>
          <pc:sldMk cId="1105826017" sldId="292"/>
        </pc:sldMkLst>
      </pc:sldChg>
      <pc:sldChg chg="delCm">
        <pc:chgData name="Daniel Ah-Thion" userId="d34e9db3-4ce5-4440-a69b-422d020d0d6e" providerId="ADAL" clId="{6B5C818C-83A8-4253-AC93-6D3C678739B2}" dt="2022-05-30T17:25:47.516" v="18" actId="1592"/>
        <pc:sldMkLst>
          <pc:docMk/>
          <pc:sldMk cId="3932978441" sldId="293"/>
        </pc:sldMkLst>
      </pc:sldChg>
      <pc:sldChg chg="delCm">
        <pc:chgData name="Daniel Ah-Thion" userId="d34e9db3-4ce5-4440-a69b-422d020d0d6e" providerId="ADAL" clId="{6B5C818C-83A8-4253-AC93-6D3C678739B2}" dt="2022-05-30T17:25:47.511" v="17" actId="1592"/>
        <pc:sldMkLst>
          <pc:docMk/>
          <pc:sldMk cId="1038947560" sldId="295"/>
        </pc:sldMkLst>
      </pc:sldChg>
    </pc:docChg>
  </pc:docChgLst>
  <pc:docChgLst>
    <pc:chgData name="Daniel Ah-Thion" userId="d34e9db3-4ce5-4440-a69b-422d020d0d6e" providerId="ADAL" clId="{18A067BB-EC7C-43E8-93F2-172EE2915FF9}"/>
    <pc:docChg chg="undo custSel modSld">
      <pc:chgData name="Daniel Ah-Thion" userId="d34e9db3-4ce5-4440-a69b-422d020d0d6e" providerId="ADAL" clId="{18A067BB-EC7C-43E8-93F2-172EE2915FF9}" dt="2022-05-30T17:18:33.796" v="226"/>
      <pc:docMkLst>
        <pc:docMk/>
      </pc:docMkLst>
      <pc:sldChg chg="modNotesTx">
        <pc:chgData name="Daniel Ah-Thion" userId="d34e9db3-4ce5-4440-a69b-422d020d0d6e" providerId="ADAL" clId="{18A067BB-EC7C-43E8-93F2-172EE2915FF9}" dt="2022-05-30T17:13:07.177" v="22"/>
        <pc:sldMkLst>
          <pc:docMk/>
          <pc:sldMk cId="3421481646" sldId="263"/>
        </pc:sldMkLst>
      </pc:sldChg>
      <pc:sldChg chg="modNotesTx">
        <pc:chgData name="Daniel Ah-Thion" userId="d34e9db3-4ce5-4440-a69b-422d020d0d6e" providerId="ADAL" clId="{18A067BB-EC7C-43E8-93F2-172EE2915FF9}" dt="2022-05-30T16:31:22.422" v="5"/>
        <pc:sldMkLst>
          <pc:docMk/>
          <pc:sldMk cId="2693011507" sldId="264"/>
        </pc:sldMkLst>
      </pc:sldChg>
      <pc:sldChg chg="modNotesTx">
        <pc:chgData name="Daniel Ah-Thion" userId="d34e9db3-4ce5-4440-a69b-422d020d0d6e" providerId="ADAL" clId="{18A067BB-EC7C-43E8-93F2-172EE2915FF9}" dt="2022-05-30T17:13:24.544" v="27" actId="313"/>
        <pc:sldMkLst>
          <pc:docMk/>
          <pc:sldMk cId="2974488803" sldId="267"/>
        </pc:sldMkLst>
      </pc:sldChg>
      <pc:sldChg chg="modNotesTx">
        <pc:chgData name="Daniel Ah-Thion" userId="d34e9db3-4ce5-4440-a69b-422d020d0d6e" providerId="ADAL" clId="{18A067BB-EC7C-43E8-93F2-172EE2915FF9}" dt="2022-05-30T17:13:30.276" v="28"/>
        <pc:sldMkLst>
          <pc:docMk/>
          <pc:sldMk cId="2337862542" sldId="269"/>
        </pc:sldMkLst>
      </pc:sldChg>
      <pc:sldChg chg="modNotesTx">
        <pc:chgData name="Daniel Ah-Thion" userId="d34e9db3-4ce5-4440-a69b-422d020d0d6e" providerId="ADAL" clId="{18A067BB-EC7C-43E8-93F2-172EE2915FF9}" dt="2022-05-30T16:31:27.989" v="9"/>
        <pc:sldMkLst>
          <pc:docMk/>
          <pc:sldMk cId="1803779384" sldId="283"/>
        </pc:sldMkLst>
      </pc:sldChg>
      <pc:sldChg chg="modCm modNotesTx">
        <pc:chgData name="Daniel Ah-Thion" userId="d34e9db3-4ce5-4440-a69b-422d020d0d6e" providerId="ADAL" clId="{18A067BB-EC7C-43E8-93F2-172EE2915FF9}" dt="2022-05-30T17:15:10.683" v="83"/>
        <pc:sldMkLst>
          <pc:docMk/>
          <pc:sldMk cId="3679794385" sldId="286"/>
        </pc:sldMkLst>
      </pc:sldChg>
      <pc:sldChg chg="modSp mod modCm modNotesTx">
        <pc:chgData name="Daniel Ah-Thion" userId="d34e9db3-4ce5-4440-a69b-422d020d0d6e" providerId="ADAL" clId="{18A067BB-EC7C-43E8-93F2-172EE2915FF9}" dt="2022-05-30T17:15:44.122" v="126"/>
        <pc:sldMkLst>
          <pc:docMk/>
          <pc:sldMk cId="402784739" sldId="287"/>
        </pc:sldMkLst>
        <pc:spChg chg="mod">
          <ac:chgData name="Daniel Ah-Thion" userId="d34e9db3-4ce5-4440-a69b-422d020d0d6e" providerId="ADAL" clId="{18A067BB-EC7C-43E8-93F2-172EE2915FF9}" dt="2022-05-30T17:15:30.452" v="110" actId="20577"/>
          <ac:spMkLst>
            <pc:docMk/>
            <pc:sldMk cId="402784739" sldId="287"/>
            <ac:spMk id="25" creationId="{3BDAB86E-EB41-0F45-836A-0A3977EC2D53}"/>
          </ac:spMkLst>
        </pc:spChg>
      </pc:sldChg>
      <pc:sldChg chg="modNotesTx">
        <pc:chgData name="Daniel Ah-Thion" userId="d34e9db3-4ce5-4440-a69b-422d020d0d6e" providerId="ADAL" clId="{18A067BB-EC7C-43E8-93F2-172EE2915FF9}" dt="2022-05-30T16:31:29.309" v="10"/>
        <pc:sldMkLst>
          <pc:docMk/>
          <pc:sldMk cId="575479056" sldId="288"/>
        </pc:sldMkLst>
      </pc:sldChg>
      <pc:sldChg chg="modNotesTx">
        <pc:chgData name="Daniel Ah-Thion" userId="d34e9db3-4ce5-4440-a69b-422d020d0d6e" providerId="ADAL" clId="{18A067BB-EC7C-43E8-93F2-172EE2915FF9}" dt="2022-05-30T17:17:14.081" v="160"/>
        <pc:sldMkLst>
          <pc:docMk/>
          <pc:sldMk cId="961318480" sldId="289"/>
        </pc:sldMkLst>
      </pc:sldChg>
      <pc:sldChg chg="modCm modNotesTx">
        <pc:chgData name="Daniel Ah-Thion" userId="d34e9db3-4ce5-4440-a69b-422d020d0d6e" providerId="ADAL" clId="{18A067BB-EC7C-43E8-93F2-172EE2915FF9}" dt="2022-05-30T17:18:17.827" v="207"/>
        <pc:sldMkLst>
          <pc:docMk/>
          <pc:sldMk cId="1733078839" sldId="290"/>
        </pc:sldMkLst>
      </pc:sldChg>
      <pc:sldChg chg="modNotesTx">
        <pc:chgData name="Daniel Ah-Thion" userId="d34e9db3-4ce5-4440-a69b-422d020d0d6e" providerId="ADAL" clId="{18A067BB-EC7C-43E8-93F2-172EE2915FF9}" dt="2022-05-30T17:18:33.796" v="226"/>
        <pc:sldMkLst>
          <pc:docMk/>
          <pc:sldMk cId="2580912279" sldId="291"/>
        </pc:sldMkLst>
      </pc:sldChg>
      <pc:sldChg chg="modNotesTx">
        <pc:chgData name="Daniel Ah-Thion" userId="d34e9db3-4ce5-4440-a69b-422d020d0d6e" providerId="ADAL" clId="{18A067BB-EC7C-43E8-93F2-172EE2915FF9}" dt="2022-05-30T17:15:58.779" v="143" actId="20577"/>
        <pc:sldMkLst>
          <pc:docMk/>
          <pc:sldMk cId="1105826017" sldId="292"/>
        </pc:sldMkLst>
      </pc:sldChg>
      <pc:sldChg chg="modNotesTx">
        <pc:chgData name="Daniel Ah-Thion" userId="d34e9db3-4ce5-4440-a69b-422d020d0d6e" providerId="ADAL" clId="{18A067BB-EC7C-43E8-93F2-172EE2915FF9}" dt="2022-05-30T17:16:58.831" v="159"/>
        <pc:sldMkLst>
          <pc:docMk/>
          <pc:sldMk cId="3932978441" sldId="293"/>
        </pc:sldMkLst>
      </pc:sldChg>
      <pc:sldChg chg="modNotesTx">
        <pc:chgData name="Daniel Ah-Thion" userId="d34e9db3-4ce5-4440-a69b-422d020d0d6e" providerId="ADAL" clId="{18A067BB-EC7C-43E8-93F2-172EE2915FF9}" dt="2022-05-30T17:16:50.785" v="158" actId="114"/>
        <pc:sldMkLst>
          <pc:docMk/>
          <pc:sldMk cId="1038947560" sldId="295"/>
        </pc:sldMkLst>
      </pc:sldChg>
    </pc:docChg>
  </pc:docChgLst>
</pc:chgInfo>
</file>

<file path=ppt/diagrams/_rels/data1.xml.rels><?xml version="1.0" encoding="UTF-8" standalone="yes"?>
<Relationships xmlns="http://schemas.openxmlformats.org/package/2006/relationships"><Relationship Id="rId1"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C104FA-D03E-4EA6-BF0B-7376D4EAB9D4}"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44B85F8-E0BB-4B28-8D58-22ED1D070BE3}">
      <dgm:prSet custT="1"/>
      <dgm:spPr/>
      <dgm:t>
        <a:bodyPr/>
        <a:lstStyle/>
        <a:p>
          <a:r>
            <a:rPr lang="en-US" sz="1800" b="1"/>
            <a:t>Version history						17</a:t>
          </a: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A29B07F2-8903-41B2-8A33-15ACF66608D8}" type="parTrans" cxnId="{0292A274-82B0-4E92-9B2A-0ED1629CDEBB}">
      <dgm:prSet/>
      <dgm:spPr/>
      <dgm:t>
        <a:bodyPr/>
        <a:lstStyle/>
        <a:p>
          <a:endParaRPr lang="en-US" sz="1800" b="1"/>
        </a:p>
      </dgm:t>
    </dgm:pt>
    <dgm:pt modelId="{D52D09E2-3CED-4A93-A5B1-B5D9AA3D4A68}" type="sibTrans" cxnId="{0292A274-82B0-4E92-9B2A-0ED1629CDEBB}">
      <dgm:prSet/>
      <dgm:spPr/>
      <dgm:t>
        <a:bodyPr/>
        <a:lstStyle/>
        <a:p>
          <a:endParaRPr lang="en-US" sz="1800" b="1"/>
        </a:p>
      </dgm:t>
    </dgm:pt>
    <dgm:pt modelId="{8535DAC5-59EC-1244-BD00-906F00E4CB55}">
      <dgm:prSet custT="1"/>
      <dgm:spPr/>
      <dgm:t>
        <a:bodyPr/>
        <a:lstStyle/>
        <a:p>
          <a:r>
            <a:rPr lang="en-US" sz="1800" b="1">
              <a:solidFill>
                <a:schemeClr val="bg1"/>
              </a:solidFill>
              <a:latin typeface="+mn-lt"/>
              <a:ea typeface="+mj-ea"/>
              <a:cs typeface="Arial" panose="020B0604020202020204" pitchFamily="34" charset="0"/>
            </a:rPr>
            <a:t>NHS New Medicines Service toolkit overview		2</a:t>
          </a:r>
        </a:p>
      </dgm:t>
    </dgm:pt>
    <dgm:pt modelId="{26732410-5F6B-CE4F-9AF4-C30D71DCB790}" type="parTrans" cxnId="{3D787875-4CCC-7B48-BAAF-B7D7F0893919}">
      <dgm:prSet/>
      <dgm:spPr/>
      <dgm:t>
        <a:bodyPr/>
        <a:lstStyle/>
        <a:p>
          <a:endParaRPr lang="en-GB" sz="1800" b="1"/>
        </a:p>
      </dgm:t>
    </dgm:pt>
    <dgm:pt modelId="{73137B52-192F-9E4F-8E3D-C3CAD0767009}" type="sibTrans" cxnId="{3D787875-4CCC-7B48-BAAF-B7D7F0893919}">
      <dgm:prSet/>
      <dgm:spPr/>
      <dgm:t>
        <a:bodyPr/>
        <a:lstStyle/>
        <a:p>
          <a:endParaRPr lang="en-GB" sz="1800" b="1"/>
        </a:p>
      </dgm:t>
    </dgm:pt>
    <dgm:pt modelId="{1320C51B-7A16-F442-A485-D45AF2C7BAB5}">
      <dgm:prSet custT="1"/>
      <dgm:spPr/>
      <dgm:t>
        <a:bodyPr/>
        <a:lstStyle/>
        <a:p>
          <a:r>
            <a:rPr lang="en-US" sz="1800" b="1" dirty="0">
              <a:solidFill>
                <a:schemeClr val="bg1"/>
              </a:solidFill>
              <a:latin typeface="+mn-lt"/>
              <a:ea typeface="+mj-ea"/>
              <a:cs typeface="Arial" panose="020B0604020202020204" pitchFamily="34" charset="0"/>
            </a:rPr>
            <a:t>Scope of NHS </a:t>
          </a:r>
          <a:r>
            <a:rPr lang="en-US" sz="1800" b="1" dirty="0">
              <a:solidFill>
                <a:srgbClr val="7030A0"/>
              </a:solidFill>
              <a:highlight>
                <a:srgbClr val="FFFF00"/>
              </a:highlight>
              <a:latin typeface="+mn-lt"/>
              <a:ea typeface="+mj-ea"/>
              <a:cs typeface="Arial" panose="020B0604020202020204" pitchFamily="34" charset="0"/>
            </a:rPr>
            <a:t>New</a:t>
          </a:r>
          <a:r>
            <a:rPr lang="en-US" sz="1800" b="1" dirty="0">
              <a:solidFill>
                <a:schemeClr val="bg1"/>
              </a:solidFill>
              <a:latin typeface="+mn-lt"/>
              <a:ea typeface="+mj-ea"/>
              <a:cs typeface="Arial" panose="020B0604020202020204" pitchFamily="34" charset="0"/>
            </a:rPr>
            <a:t> Medicines Service			3</a:t>
          </a:r>
          <a:endParaRPr lang="en-GB" sz="1800" b="1" dirty="0">
            <a:latin typeface="+mn-lt"/>
          </a:endParaRPr>
        </a:p>
      </dgm:t>
    </dgm:pt>
    <dgm:pt modelId="{793D1F05-4698-F540-B8B1-6E073DFC0CB5}" type="parTrans" cxnId="{CAFF8404-0F42-0545-B3EC-C53FBB73CA1B}">
      <dgm:prSet/>
      <dgm:spPr/>
      <dgm:t>
        <a:bodyPr/>
        <a:lstStyle/>
        <a:p>
          <a:endParaRPr lang="en-GB" sz="1800" b="1"/>
        </a:p>
      </dgm:t>
    </dgm:pt>
    <dgm:pt modelId="{76531201-FAFE-004D-8290-FA5F00DA3E87}" type="sibTrans" cxnId="{CAFF8404-0F42-0545-B3EC-C53FBB73CA1B}">
      <dgm:prSet/>
      <dgm:spPr/>
      <dgm:t>
        <a:bodyPr/>
        <a:lstStyle/>
        <a:p>
          <a:endParaRPr lang="en-GB" sz="1800" b="1"/>
        </a:p>
      </dgm:t>
    </dgm:pt>
    <dgm:pt modelId="{AFEF8685-DFA6-4C0E-A10F-D87EB3ADBFC9}">
      <dgm:prSet custT="1"/>
      <dgm:spPr/>
      <dgm:t>
        <a:bodyPr/>
        <a:lstStyle/>
        <a:p>
          <a:r>
            <a:rPr lang="en-GB" sz="1800" b="1">
              <a:latin typeface="+mn-lt"/>
            </a:rPr>
            <a:t>NHS New Medicines Service pathway flow diagram	4</a:t>
          </a:r>
        </a:p>
      </dgm:t>
    </dgm:pt>
    <dgm:pt modelId="{8630E1C0-8BF0-437A-984D-628657505E7F}" type="parTrans" cxnId="{C60DBB5F-ABFC-43F1-BA05-7EE1F7E0BA25}">
      <dgm:prSet/>
      <dgm:spPr/>
      <dgm:t>
        <a:bodyPr/>
        <a:lstStyle/>
        <a:p>
          <a:endParaRPr lang="en-GB" sz="1800" b="1"/>
        </a:p>
      </dgm:t>
    </dgm:pt>
    <dgm:pt modelId="{FDD8D48A-5B86-4E71-86B5-4B467B81F54F}" type="sibTrans" cxnId="{C60DBB5F-ABFC-43F1-BA05-7EE1F7E0BA25}">
      <dgm:prSet/>
      <dgm:spPr/>
      <dgm:t>
        <a:bodyPr/>
        <a:lstStyle/>
        <a:p>
          <a:endParaRPr lang="en-GB" sz="1800" b="1"/>
        </a:p>
      </dgm:t>
    </dgm:pt>
    <dgm:pt modelId="{89FEFCB1-99AE-4B32-A640-BE61B49DC4B4}">
      <dgm:prSet custT="1"/>
      <dgm:spPr/>
      <dgm:t>
        <a:bodyPr/>
        <a:lstStyle/>
        <a:p>
          <a:r>
            <a:rPr lang="en-GB" sz="1800" b="1">
              <a:latin typeface="+mn-lt"/>
            </a:rPr>
            <a:t>NHS New Medicines Service </a:t>
          </a:r>
          <a:r>
            <a:rPr lang="en-US" sz="1800" b="1"/>
            <a:t>technical components		5</a:t>
          </a:r>
          <a:endParaRPr lang="en-GB" sz="1800" b="1">
            <a:latin typeface="+mn-lt"/>
          </a:endParaRPr>
        </a:p>
      </dgm:t>
    </dgm:pt>
    <dgm:pt modelId="{0C57E477-C48E-4BD5-A639-DDC4FA5C6E51}" type="parTrans" cxnId="{FB71957C-D248-4E23-8968-A7105104E7B5}">
      <dgm:prSet/>
      <dgm:spPr/>
      <dgm:t>
        <a:bodyPr/>
        <a:lstStyle/>
        <a:p>
          <a:endParaRPr lang="en-GB" sz="1800" b="1"/>
        </a:p>
      </dgm:t>
    </dgm:pt>
    <dgm:pt modelId="{604B8A7E-5A88-4643-8508-0E6A3BD1B79E}" type="sibTrans" cxnId="{FB71957C-D248-4E23-8968-A7105104E7B5}">
      <dgm:prSet/>
      <dgm:spPr/>
      <dgm:t>
        <a:bodyPr/>
        <a:lstStyle/>
        <a:p>
          <a:endParaRPr lang="en-GB" sz="1800" b="1"/>
        </a:p>
      </dgm:t>
    </dgm:pt>
    <dgm:pt modelId="{F3390EA6-E2F4-411E-8C8E-F7E8F89FAB0F}">
      <dgm:prSet custT="1"/>
      <dgm:spPr/>
      <dgm:t>
        <a:bodyPr/>
        <a:lstStyle/>
        <a:p>
          <a:r>
            <a:rPr lang="en-GB" sz="1800" b="1">
              <a:latin typeface="+mn-lt"/>
            </a:rPr>
            <a:t>NHS New Medicines Service </a:t>
          </a:r>
          <a:r>
            <a:rPr lang="en-US" sz="1800" b="1"/>
            <a:t>essential / required /		6 </a:t>
          </a:r>
        </a:p>
        <a:p>
          <a:r>
            <a:rPr lang="en-US" sz="1800" b="1"/>
            <a:t>desirable components </a:t>
          </a:r>
          <a:endParaRPr lang="en-GB" sz="1800" b="1">
            <a:latin typeface="+mn-lt"/>
          </a:endParaRPr>
        </a:p>
      </dgm:t>
    </dgm:pt>
    <dgm:pt modelId="{301E83B8-4804-4F59-B8F9-7B0B50B48084}" type="parTrans" cxnId="{C65C7663-58D7-49C2-A698-2D32F10E37FD}">
      <dgm:prSet/>
      <dgm:spPr/>
      <dgm:t>
        <a:bodyPr/>
        <a:lstStyle/>
        <a:p>
          <a:endParaRPr lang="en-GB" sz="1800" b="1"/>
        </a:p>
      </dgm:t>
    </dgm:pt>
    <dgm:pt modelId="{23C3E4DF-7CB5-4D19-BC17-F4124B4229C8}" type="sibTrans" cxnId="{C65C7663-58D7-49C2-A698-2D32F10E37FD}">
      <dgm:prSet/>
      <dgm:spPr/>
      <dgm:t>
        <a:bodyPr/>
        <a:lstStyle/>
        <a:p>
          <a:endParaRPr lang="en-GB" sz="1800" b="1"/>
        </a:p>
      </dgm:t>
    </dgm:pt>
    <dgm:pt modelId="{915E4CCB-E143-4442-BD80-3767B42C52BD}">
      <dgm:prSet custT="1"/>
      <dgm:spPr/>
      <dgm:t>
        <a:bodyPr/>
        <a:lstStyle/>
        <a:p>
          <a:r>
            <a:rPr lang="en-GB" sz="1800" b="1" dirty="0">
              <a:latin typeface="+mn-lt"/>
            </a:rPr>
            <a:t>NHS New Medicines Service general requirements		11</a:t>
          </a:r>
        </a:p>
      </dgm:t>
    </dgm:pt>
    <dgm:pt modelId="{B39BBA92-0197-4D79-BB1B-3297F7112233}" type="parTrans" cxnId="{D297365B-5E69-48A2-B780-C9E03C85072C}">
      <dgm:prSet/>
      <dgm:spPr/>
      <dgm:t>
        <a:bodyPr/>
        <a:lstStyle/>
        <a:p>
          <a:endParaRPr lang="en-GB" sz="1800" b="1"/>
        </a:p>
      </dgm:t>
    </dgm:pt>
    <dgm:pt modelId="{654F571A-FB07-4D73-9305-70168A763A0A}" type="sibTrans" cxnId="{D297365B-5E69-48A2-B780-C9E03C85072C}">
      <dgm:prSet/>
      <dgm:spPr/>
      <dgm:t>
        <a:bodyPr/>
        <a:lstStyle/>
        <a:p>
          <a:endParaRPr lang="en-GB" sz="1800" b="1"/>
        </a:p>
      </dgm:t>
    </dgm:pt>
    <dgm:pt modelId="{CC29367B-3812-4FD2-B8E4-1E3133B7515D}">
      <dgm:prSet custT="1"/>
      <dgm:spPr/>
      <dgm:t>
        <a:bodyPr/>
        <a:lstStyle/>
        <a:p>
          <a:r>
            <a:rPr lang="en-GB" sz="1800" b="1">
              <a:latin typeface="+mn-lt"/>
            </a:rPr>
            <a:t>Contact details						15 </a:t>
          </a:r>
        </a:p>
      </dgm:t>
    </dgm:pt>
    <dgm:pt modelId="{56C59FA5-735A-4AAA-B5C2-469A166BB766}" type="parTrans" cxnId="{1BFBCD83-28AB-42CD-8040-B2E6061332B2}">
      <dgm:prSet/>
      <dgm:spPr/>
      <dgm:t>
        <a:bodyPr/>
        <a:lstStyle/>
        <a:p>
          <a:endParaRPr lang="en-GB" sz="1800" b="1"/>
        </a:p>
      </dgm:t>
    </dgm:pt>
    <dgm:pt modelId="{0DBD6EE3-92D4-4045-833F-2659FD2ECBE9}" type="sibTrans" cxnId="{1BFBCD83-28AB-42CD-8040-B2E6061332B2}">
      <dgm:prSet/>
      <dgm:spPr/>
      <dgm:t>
        <a:bodyPr/>
        <a:lstStyle/>
        <a:p>
          <a:endParaRPr lang="en-GB" sz="1800" b="1"/>
        </a:p>
      </dgm:t>
    </dgm:pt>
    <dgm:pt modelId="{A412AD93-C6F7-0746-9ADC-DD5F37E18FB8}">
      <dgm:prSet custT="1"/>
      <dgm:spPr/>
      <dgm:t>
        <a:bodyPr/>
        <a:lstStyle/>
        <a:p>
          <a:r>
            <a:rPr lang="en-GB" sz="1800" b="1"/>
            <a:t>Approval Sign-off Sheet					16</a:t>
          </a:r>
        </a:p>
      </dgm:t>
    </dgm:pt>
    <dgm:pt modelId="{503B9206-3B79-2E4E-B267-3947A1F01178}" type="parTrans" cxnId="{82D8D09D-7F6C-1D4D-8D30-4534B6F28133}">
      <dgm:prSet/>
      <dgm:spPr/>
      <dgm:t>
        <a:bodyPr/>
        <a:lstStyle/>
        <a:p>
          <a:endParaRPr lang="en-GB" sz="1800" b="1"/>
        </a:p>
      </dgm:t>
    </dgm:pt>
    <dgm:pt modelId="{D0F80FA7-DFEC-2743-9076-C514C12E60A3}" type="sibTrans" cxnId="{82D8D09D-7F6C-1D4D-8D30-4534B6F28133}">
      <dgm:prSet/>
      <dgm:spPr/>
      <dgm:t>
        <a:bodyPr/>
        <a:lstStyle/>
        <a:p>
          <a:endParaRPr lang="en-GB" sz="1800" b="1"/>
        </a:p>
      </dgm:t>
    </dgm:pt>
    <dgm:pt modelId="{F23B8956-5450-A747-BFC8-D264DBE9A4D7}" type="pres">
      <dgm:prSet presAssocID="{44C104FA-D03E-4EA6-BF0B-7376D4EAB9D4}" presName="linear" presStyleCnt="0">
        <dgm:presLayoutVars>
          <dgm:animLvl val="lvl"/>
          <dgm:resizeHandles val="exact"/>
        </dgm:presLayoutVars>
      </dgm:prSet>
      <dgm:spPr/>
    </dgm:pt>
    <dgm:pt modelId="{A910F633-AB85-AD42-BC32-092E013E2B3F}" type="pres">
      <dgm:prSet presAssocID="{8535DAC5-59EC-1244-BD00-906F00E4CB55}" presName="parentText" presStyleLbl="node1" presStyleIdx="0" presStyleCnt="9">
        <dgm:presLayoutVars>
          <dgm:chMax val="0"/>
          <dgm:bulletEnabled val="1"/>
        </dgm:presLayoutVars>
      </dgm:prSet>
      <dgm:spPr/>
    </dgm:pt>
    <dgm:pt modelId="{8206519E-32A1-F647-B395-99363333C1EB}" type="pres">
      <dgm:prSet presAssocID="{73137B52-192F-9E4F-8E3D-C3CAD0767009}" presName="spacer" presStyleCnt="0"/>
      <dgm:spPr/>
    </dgm:pt>
    <dgm:pt modelId="{401FD981-6462-6D44-8806-02603955DA36}" type="pres">
      <dgm:prSet presAssocID="{1320C51B-7A16-F442-A485-D45AF2C7BAB5}" presName="parentText" presStyleLbl="node1" presStyleIdx="1" presStyleCnt="9">
        <dgm:presLayoutVars>
          <dgm:chMax val="0"/>
          <dgm:bulletEnabled val="1"/>
        </dgm:presLayoutVars>
      </dgm:prSet>
      <dgm:spPr/>
    </dgm:pt>
    <dgm:pt modelId="{94F3946E-0EE6-3849-BDA7-B5F621A0901D}" type="pres">
      <dgm:prSet presAssocID="{76531201-FAFE-004D-8290-FA5F00DA3E87}" presName="spacer" presStyleCnt="0"/>
      <dgm:spPr/>
    </dgm:pt>
    <dgm:pt modelId="{4B1FC7EA-6970-4821-8CB6-CE589E710341}" type="pres">
      <dgm:prSet presAssocID="{AFEF8685-DFA6-4C0E-A10F-D87EB3ADBFC9}" presName="parentText" presStyleLbl="node1" presStyleIdx="2" presStyleCnt="9">
        <dgm:presLayoutVars>
          <dgm:chMax val="0"/>
          <dgm:bulletEnabled val="1"/>
        </dgm:presLayoutVars>
      </dgm:prSet>
      <dgm:spPr/>
    </dgm:pt>
    <dgm:pt modelId="{30A4783F-A471-47BF-9F68-F611339C8014}" type="pres">
      <dgm:prSet presAssocID="{FDD8D48A-5B86-4E71-86B5-4B467B81F54F}" presName="spacer" presStyleCnt="0"/>
      <dgm:spPr/>
    </dgm:pt>
    <dgm:pt modelId="{4F6DEB1C-49AC-499C-B69F-A1350D3B19ED}" type="pres">
      <dgm:prSet presAssocID="{89FEFCB1-99AE-4B32-A640-BE61B49DC4B4}" presName="parentText" presStyleLbl="node1" presStyleIdx="3" presStyleCnt="9" custLinFactY="601" custLinFactNeighborX="912" custLinFactNeighborY="100000">
        <dgm:presLayoutVars>
          <dgm:chMax val="0"/>
          <dgm:bulletEnabled val="1"/>
        </dgm:presLayoutVars>
      </dgm:prSet>
      <dgm:spPr/>
    </dgm:pt>
    <dgm:pt modelId="{7D4745C1-CA62-4510-B285-EA16A48A6911}" type="pres">
      <dgm:prSet presAssocID="{604B8A7E-5A88-4643-8508-0E6A3BD1B79E}" presName="spacer" presStyleCnt="0"/>
      <dgm:spPr/>
    </dgm:pt>
    <dgm:pt modelId="{993704B3-66FE-4A34-9DD1-32B3B109F27B}" type="pres">
      <dgm:prSet presAssocID="{F3390EA6-E2F4-411E-8C8E-F7E8F89FAB0F}" presName="parentText" presStyleLbl="node1" presStyleIdx="4" presStyleCnt="9">
        <dgm:presLayoutVars>
          <dgm:chMax val="0"/>
          <dgm:bulletEnabled val="1"/>
        </dgm:presLayoutVars>
      </dgm:prSet>
      <dgm:spPr/>
    </dgm:pt>
    <dgm:pt modelId="{B6F28141-3301-4768-A239-DA7743CE4327}" type="pres">
      <dgm:prSet presAssocID="{23C3E4DF-7CB5-4D19-BC17-F4124B4229C8}" presName="spacer" presStyleCnt="0"/>
      <dgm:spPr/>
    </dgm:pt>
    <dgm:pt modelId="{D1E65BAA-CD75-4D81-8D9D-852324955162}" type="pres">
      <dgm:prSet presAssocID="{915E4CCB-E143-4442-BD80-3767B42C52BD}" presName="parentText" presStyleLbl="node1" presStyleIdx="5" presStyleCnt="9">
        <dgm:presLayoutVars>
          <dgm:chMax val="0"/>
          <dgm:bulletEnabled val="1"/>
        </dgm:presLayoutVars>
      </dgm:prSet>
      <dgm:spPr/>
    </dgm:pt>
    <dgm:pt modelId="{21263156-08AE-4747-B2A3-7002F0FEA343}" type="pres">
      <dgm:prSet presAssocID="{654F571A-FB07-4D73-9305-70168A763A0A}" presName="spacer" presStyleCnt="0"/>
      <dgm:spPr/>
    </dgm:pt>
    <dgm:pt modelId="{234A5AC2-2ABC-43D2-95ED-B252B9F4A413}" type="pres">
      <dgm:prSet presAssocID="{CC29367B-3812-4FD2-B8E4-1E3133B7515D}" presName="parentText" presStyleLbl="node1" presStyleIdx="6" presStyleCnt="9">
        <dgm:presLayoutVars>
          <dgm:chMax val="0"/>
          <dgm:bulletEnabled val="1"/>
        </dgm:presLayoutVars>
      </dgm:prSet>
      <dgm:spPr/>
    </dgm:pt>
    <dgm:pt modelId="{AE18B31B-B213-4ED0-8BF1-D668FFB298FC}" type="pres">
      <dgm:prSet presAssocID="{0DBD6EE3-92D4-4045-833F-2659FD2ECBE9}" presName="spacer" presStyleCnt="0"/>
      <dgm:spPr/>
    </dgm:pt>
    <dgm:pt modelId="{2FAB490D-A31A-474B-ABB6-0B2C8980851C}" type="pres">
      <dgm:prSet presAssocID="{A412AD93-C6F7-0746-9ADC-DD5F37E18FB8}" presName="parentText" presStyleLbl="node1" presStyleIdx="7" presStyleCnt="9">
        <dgm:presLayoutVars>
          <dgm:chMax val="0"/>
          <dgm:bulletEnabled val="1"/>
        </dgm:presLayoutVars>
      </dgm:prSet>
      <dgm:spPr/>
    </dgm:pt>
    <dgm:pt modelId="{4AE77767-703D-5D47-807E-0EBFCE620BC2}" type="pres">
      <dgm:prSet presAssocID="{D0F80FA7-DFEC-2743-9076-C514C12E60A3}" presName="spacer" presStyleCnt="0"/>
      <dgm:spPr/>
    </dgm:pt>
    <dgm:pt modelId="{3B5B75AA-1CC2-F646-A94A-5DB016E435E6}" type="pres">
      <dgm:prSet presAssocID="{D44B85F8-E0BB-4B28-8D58-22ED1D070BE3}" presName="parentText" presStyleLbl="node1" presStyleIdx="8" presStyleCnt="9">
        <dgm:presLayoutVars>
          <dgm:chMax val="0"/>
          <dgm:bulletEnabled val="1"/>
        </dgm:presLayoutVars>
      </dgm:prSet>
      <dgm:spPr/>
    </dgm:pt>
  </dgm:ptLst>
  <dgm:cxnLst>
    <dgm:cxn modelId="{CAFF8404-0F42-0545-B3EC-C53FBB73CA1B}" srcId="{44C104FA-D03E-4EA6-BF0B-7376D4EAB9D4}" destId="{1320C51B-7A16-F442-A485-D45AF2C7BAB5}" srcOrd="1" destOrd="0" parTransId="{793D1F05-4698-F540-B8B1-6E073DFC0CB5}" sibTransId="{76531201-FAFE-004D-8290-FA5F00DA3E87}"/>
    <dgm:cxn modelId="{4ED40C19-A655-BE4F-9CF3-1DD82F99DAE4}" type="presOf" srcId="{44C104FA-D03E-4EA6-BF0B-7376D4EAB9D4}" destId="{F23B8956-5450-A747-BFC8-D264DBE9A4D7}" srcOrd="0" destOrd="0" presId="urn:microsoft.com/office/officeart/2005/8/layout/vList2"/>
    <dgm:cxn modelId="{D297365B-5E69-48A2-B780-C9E03C85072C}" srcId="{44C104FA-D03E-4EA6-BF0B-7376D4EAB9D4}" destId="{915E4CCB-E143-4442-BD80-3767B42C52BD}" srcOrd="5" destOrd="0" parTransId="{B39BBA92-0197-4D79-BB1B-3297F7112233}" sibTransId="{654F571A-FB07-4D73-9305-70168A763A0A}"/>
    <dgm:cxn modelId="{34955D5C-B223-D24A-B655-2BD42C1B8FC8}" type="presOf" srcId="{1320C51B-7A16-F442-A485-D45AF2C7BAB5}" destId="{401FD981-6462-6D44-8806-02603955DA36}" srcOrd="0" destOrd="0" presId="urn:microsoft.com/office/officeart/2005/8/layout/vList2"/>
    <dgm:cxn modelId="{C60DBB5F-ABFC-43F1-BA05-7EE1F7E0BA25}" srcId="{44C104FA-D03E-4EA6-BF0B-7376D4EAB9D4}" destId="{AFEF8685-DFA6-4C0E-A10F-D87EB3ADBFC9}" srcOrd="2" destOrd="0" parTransId="{8630E1C0-8BF0-437A-984D-628657505E7F}" sibTransId="{FDD8D48A-5B86-4E71-86B5-4B467B81F54F}"/>
    <dgm:cxn modelId="{C65C7663-58D7-49C2-A698-2D32F10E37FD}" srcId="{44C104FA-D03E-4EA6-BF0B-7376D4EAB9D4}" destId="{F3390EA6-E2F4-411E-8C8E-F7E8F89FAB0F}" srcOrd="4" destOrd="0" parTransId="{301E83B8-4804-4F59-B8F9-7B0B50B48084}" sibTransId="{23C3E4DF-7CB5-4D19-BC17-F4124B4229C8}"/>
    <dgm:cxn modelId="{0292A274-82B0-4E92-9B2A-0ED1629CDEBB}" srcId="{44C104FA-D03E-4EA6-BF0B-7376D4EAB9D4}" destId="{D44B85F8-E0BB-4B28-8D58-22ED1D070BE3}" srcOrd="8" destOrd="0" parTransId="{A29B07F2-8903-41B2-8A33-15ACF66608D8}" sibTransId="{D52D09E2-3CED-4A93-A5B1-B5D9AA3D4A68}"/>
    <dgm:cxn modelId="{3D787875-4CCC-7B48-BAAF-B7D7F0893919}" srcId="{44C104FA-D03E-4EA6-BF0B-7376D4EAB9D4}" destId="{8535DAC5-59EC-1244-BD00-906F00E4CB55}" srcOrd="0" destOrd="0" parTransId="{26732410-5F6B-CE4F-9AF4-C30D71DCB790}" sibTransId="{73137B52-192F-9E4F-8E3D-C3CAD0767009}"/>
    <dgm:cxn modelId="{FB71957C-D248-4E23-8968-A7105104E7B5}" srcId="{44C104FA-D03E-4EA6-BF0B-7376D4EAB9D4}" destId="{89FEFCB1-99AE-4B32-A640-BE61B49DC4B4}" srcOrd="3" destOrd="0" parTransId="{0C57E477-C48E-4BD5-A639-DDC4FA5C6E51}" sibTransId="{604B8A7E-5A88-4643-8508-0E6A3BD1B79E}"/>
    <dgm:cxn modelId="{1BFBCD83-28AB-42CD-8040-B2E6061332B2}" srcId="{44C104FA-D03E-4EA6-BF0B-7376D4EAB9D4}" destId="{CC29367B-3812-4FD2-B8E4-1E3133B7515D}" srcOrd="6" destOrd="0" parTransId="{56C59FA5-735A-4AAA-B5C2-469A166BB766}" sibTransId="{0DBD6EE3-92D4-4045-833F-2659FD2ECBE9}"/>
    <dgm:cxn modelId="{46D05F88-FBD7-48C7-A943-089A95E20FB8}" type="presOf" srcId="{CC29367B-3812-4FD2-B8E4-1E3133B7515D}" destId="{234A5AC2-2ABC-43D2-95ED-B252B9F4A413}" srcOrd="0" destOrd="0" presId="urn:microsoft.com/office/officeart/2005/8/layout/vList2"/>
    <dgm:cxn modelId="{16B5CB8E-E883-4F3F-8B2D-89366CA3ED5C}" type="presOf" srcId="{AFEF8685-DFA6-4C0E-A10F-D87EB3ADBFC9}" destId="{4B1FC7EA-6970-4821-8CB6-CE589E710341}" srcOrd="0" destOrd="0" presId="urn:microsoft.com/office/officeart/2005/8/layout/vList2"/>
    <dgm:cxn modelId="{82D8D09D-7F6C-1D4D-8D30-4534B6F28133}" srcId="{44C104FA-D03E-4EA6-BF0B-7376D4EAB9D4}" destId="{A412AD93-C6F7-0746-9ADC-DD5F37E18FB8}" srcOrd="7" destOrd="0" parTransId="{503B9206-3B79-2E4E-B267-3947A1F01178}" sibTransId="{D0F80FA7-DFEC-2743-9076-C514C12E60A3}"/>
    <dgm:cxn modelId="{73E40DAE-C3BC-4C88-AE3E-3714813A1530}" type="presOf" srcId="{915E4CCB-E143-4442-BD80-3767B42C52BD}" destId="{D1E65BAA-CD75-4D81-8D9D-852324955162}" srcOrd="0" destOrd="0" presId="urn:microsoft.com/office/officeart/2005/8/layout/vList2"/>
    <dgm:cxn modelId="{3FD3F8B0-1422-47D7-974A-E1E23E74C406}" type="presOf" srcId="{F3390EA6-E2F4-411E-8C8E-F7E8F89FAB0F}" destId="{993704B3-66FE-4A34-9DD1-32B3B109F27B}" srcOrd="0" destOrd="0" presId="urn:microsoft.com/office/officeart/2005/8/layout/vList2"/>
    <dgm:cxn modelId="{CDF022BE-89AB-488B-8D4B-F29F83380D19}" type="presOf" srcId="{89FEFCB1-99AE-4B32-A640-BE61B49DC4B4}" destId="{4F6DEB1C-49AC-499C-B69F-A1350D3B19ED}" srcOrd="0" destOrd="0" presId="urn:microsoft.com/office/officeart/2005/8/layout/vList2"/>
    <dgm:cxn modelId="{AD9827CB-F3FB-0C45-9F2A-4D6D8163BAA6}" type="presOf" srcId="{D44B85F8-E0BB-4B28-8D58-22ED1D070BE3}" destId="{3B5B75AA-1CC2-F646-A94A-5DB016E435E6}" srcOrd="0" destOrd="0" presId="urn:microsoft.com/office/officeart/2005/8/layout/vList2"/>
    <dgm:cxn modelId="{A24740E9-2C16-8C4A-BFCF-6E6EEE3441AF}" type="presOf" srcId="{8535DAC5-59EC-1244-BD00-906F00E4CB55}" destId="{A910F633-AB85-AD42-BC32-092E013E2B3F}" srcOrd="0" destOrd="0" presId="urn:microsoft.com/office/officeart/2005/8/layout/vList2"/>
    <dgm:cxn modelId="{4F788AF0-BC29-CC43-BDC0-ED76DF291764}" type="presOf" srcId="{A412AD93-C6F7-0746-9ADC-DD5F37E18FB8}" destId="{2FAB490D-A31A-474B-ABB6-0B2C8980851C}" srcOrd="0" destOrd="0" presId="urn:microsoft.com/office/officeart/2005/8/layout/vList2"/>
    <dgm:cxn modelId="{8155DAA7-B45F-074A-BD47-0071789FCF5D}" type="presParOf" srcId="{F23B8956-5450-A747-BFC8-D264DBE9A4D7}" destId="{A910F633-AB85-AD42-BC32-092E013E2B3F}" srcOrd="0" destOrd="0" presId="urn:microsoft.com/office/officeart/2005/8/layout/vList2"/>
    <dgm:cxn modelId="{2DA0F761-054D-A044-831F-5B9991319D28}" type="presParOf" srcId="{F23B8956-5450-A747-BFC8-D264DBE9A4D7}" destId="{8206519E-32A1-F647-B395-99363333C1EB}" srcOrd="1" destOrd="0" presId="urn:microsoft.com/office/officeart/2005/8/layout/vList2"/>
    <dgm:cxn modelId="{C4890BA9-2BC1-C04B-93B7-130E59F1522F}" type="presParOf" srcId="{F23B8956-5450-A747-BFC8-D264DBE9A4D7}" destId="{401FD981-6462-6D44-8806-02603955DA36}" srcOrd="2" destOrd="0" presId="urn:microsoft.com/office/officeart/2005/8/layout/vList2"/>
    <dgm:cxn modelId="{7CBAA63E-EC43-CD4D-B063-D9DDACF328BD}" type="presParOf" srcId="{F23B8956-5450-A747-BFC8-D264DBE9A4D7}" destId="{94F3946E-0EE6-3849-BDA7-B5F621A0901D}" srcOrd="3" destOrd="0" presId="urn:microsoft.com/office/officeart/2005/8/layout/vList2"/>
    <dgm:cxn modelId="{ED7AF85F-5DE1-414A-B40C-5890FE872914}" type="presParOf" srcId="{F23B8956-5450-A747-BFC8-D264DBE9A4D7}" destId="{4B1FC7EA-6970-4821-8CB6-CE589E710341}" srcOrd="4" destOrd="0" presId="urn:microsoft.com/office/officeart/2005/8/layout/vList2"/>
    <dgm:cxn modelId="{07EFB9EE-CF25-40DE-8D55-75FBD7977FF5}" type="presParOf" srcId="{F23B8956-5450-A747-BFC8-D264DBE9A4D7}" destId="{30A4783F-A471-47BF-9F68-F611339C8014}" srcOrd="5" destOrd="0" presId="urn:microsoft.com/office/officeart/2005/8/layout/vList2"/>
    <dgm:cxn modelId="{97F26116-51AE-43A6-8893-605C6A5A784E}" type="presParOf" srcId="{F23B8956-5450-A747-BFC8-D264DBE9A4D7}" destId="{4F6DEB1C-49AC-499C-B69F-A1350D3B19ED}" srcOrd="6" destOrd="0" presId="urn:microsoft.com/office/officeart/2005/8/layout/vList2"/>
    <dgm:cxn modelId="{6F21DC8B-5FD3-476D-AC6A-FB511BF425EF}" type="presParOf" srcId="{F23B8956-5450-A747-BFC8-D264DBE9A4D7}" destId="{7D4745C1-CA62-4510-B285-EA16A48A6911}" srcOrd="7" destOrd="0" presId="urn:microsoft.com/office/officeart/2005/8/layout/vList2"/>
    <dgm:cxn modelId="{B94F3E72-E1CC-4582-8058-65300E9A4B36}" type="presParOf" srcId="{F23B8956-5450-A747-BFC8-D264DBE9A4D7}" destId="{993704B3-66FE-4A34-9DD1-32B3B109F27B}" srcOrd="8" destOrd="0" presId="urn:microsoft.com/office/officeart/2005/8/layout/vList2"/>
    <dgm:cxn modelId="{35BEC94F-E1F7-4668-B356-D2B316D144C3}" type="presParOf" srcId="{F23B8956-5450-A747-BFC8-D264DBE9A4D7}" destId="{B6F28141-3301-4768-A239-DA7743CE4327}" srcOrd="9" destOrd="0" presId="urn:microsoft.com/office/officeart/2005/8/layout/vList2"/>
    <dgm:cxn modelId="{EDD369CE-AB61-4843-AC7F-6175F42E11AB}" type="presParOf" srcId="{F23B8956-5450-A747-BFC8-D264DBE9A4D7}" destId="{D1E65BAA-CD75-4D81-8D9D-852324955162}" srcOrd="10" destOrd="0" presId="urn:microsoft.com/office/officeart/2005/8/layout/vList2"/>
    <dgm:cxn modelId="{935927F0-7EF8-4073-9038-2A2CDAD274B3}" type="presParOf" srcId="{F23B8956-5450-A747-BFC8-D264DBE9A4D7}" destId="{21263156-08AE-4747-B2A3-7002F0FEA343}" srcOrd="11" destOrd="0" presId="urn:microsoft.com/office/officeart/2005/8/layout/vList2"/>
    <dgm:cxn modelId="{1F07FBC6-CE75-4955-9174-DE764DBD2B6E}" type="presParOf" srcId="{F23B8956-5450-A747-BFC8-D264DBE9A4D7}" destId="{234A5AC2-2ABC-43D2-95ED-B252B9F4A413}" srcOrd="12" destOrd="0" presId="urn:microsoft.com/office/officeart/2005/8/layout/vList2"/>
    <dgm:cxn modelId="{6EBE5CD6-1334-43D1-91D4-AC11AED465A7}" type="presParOf" srcId="{F23B8956-5450-A747-BFC8-D264DBE9A4D7}" destId="{AE18B31B-B213-4ED0-8BF1-D668FFB298FC}" srcOrd="13" destOrd="0" presId="urn:microsoft.com/office/officeart/2005/8/layout/vList2"/>
    <dgm:cxn modelId="{C9A37C55-1AD9-C240-880A-12CE4DC10C3D}" type="presParOf" srcId="{F23B8956-5450-A747-BFC8-D264DBE9A4D7}" destId="{2FAB490D-A31A-474B-ABB6-0B2C8980851C}" srcOrd="14" destOrd="0" presId="urn:microsoft.com/office/officeart/2005/8/layout/vList2"/>
    <dgm:cxn modelId="{0C334A64-0956-2949-994F-44EEC30F9419}" type="presParOf" srcId="{F23B8956-5450-A747-BFC8-D264DBE9A4D7}" destId="{4AE77767-703D-5D47-807E-0EBFCE620BC2}" srcOrd="15" destOrd="0" presId="urn:microsoft.com/office/officeart/2005/8/layout/vList2"/>
    <dgm:cxn modelId="{7FD2B3B2-4345-DA44-836B-1D27D69741C9}" type="presParOf" srcId="{F23B8956-5450-A747-BFC8-D264DBE9A4D7}" destId="{3B5B75AA-1CC2-F646-A94A-5DB016E435E6}" srcOrd="1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10F633-AB85-AD42-BC32-092E013E2B3F}">
      <dsp:nvSpPr>
        <dsp:cNvPr id="0" name=""/>
        <dsp:cNvSpPr/>
      </dsp:nvSpPr>
      <dsp:spPr>
        <a:xfrm>
          <a:off x="0" y="1377"/>
          <a:ext cx="6263640" cy="60198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solidFill>
                <a:schemeClr val="bg1"/>
              </a:solidFill>
              <a:latin typeface="+mn-lt"/>
              <a:ea typeface="+mj-ea"/>
              <a:cs typeface="Arial" panose="020B0604020202020204" pitchFamily="34" charset="0"/>
            </a:rPr>
            <a:t>NHS New Medicines Service toolkit overview		2</a:t>
          </a:r>
        </a:p>
      </dsp:txBody>
      <dsp:txXfrm>
        <a:off x="29387" y="30764"/>
        <a:ext cx="6204866" cy="543214"/>
      </dsp:txXfrm>
    </dsp:sp>
    <dsp:sp modelId="{401FD981-6462-6D44-8806-02603955DA36}">
      <dsp:nvSpPr>
        <dsp:cNvPr id="0" name=""/>
        <dsp:cNvSpPr/>
      </dsp:nvSpPr>
      <dsp:spPr>
        <a:xfrm>
          <a:off x="0" y="613870"/>
          <a:ext cx="6263640" cy="601988"/>
        </a:xfrm>
        <a:prstGeom prst="roundRect">
          <a:avLst/>
        </a:prstGeom>
        <a:solidFill>
          <a:schemeClr val="accent5">
            <a:hueOff val="-844818"/>
            <a:satOff val="-2177"/>
            <a:lumOff val="-1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solidFill>
                <a:schemeClr val="bg1"/>
              </a:solidFill>
              <a:latin typeface="+mn-lt"/>
              <a:ea typeface="+mj-ea"/>
              <a:cs typeface="Arial" panose="020B0604020202020204" pitchFamily="34" charset="0"/>
            </a:rPr>
            <a:t>Scope of NHS </a:t>
          </a:r>
          <a:r>
            <a:rPr lang="en-US" sz="1800" b="1" kern="1200" dirty="0">
              <a:solidFill>
                <a:srgbClr val="7030A0"/>
              </a:solidFill>
              <a:highlight>
                <a:srgbClr val="FFFF00"/>
              </a:highlight>
              <a:latin typeface="+mn-lt"/>
              <a:ea typeface="+mj-ea"/>
              <a:cs typeface="Arial" panose="020B0604020202020204" pitchFamily="34" charset="0"/>
            </a:rPr>
            <a:t>New</a:t>
          </a:r>
          <a:r>
            <a:rPr lang="en-US" sz="1800" b="1" kern="1200" dirty="0">
              <a:solidFill>
                <a:schemeClr val="bg1"/>
              </a:solidFill>
              <a:latin typeface="+mn-lt"/>
              <a:ea typeface="+mj-ea"/>
              <a:cs typeface="Arial" panose="020B0604020202020204" pitchFamily="34" charset="0"/>
            </a:rPr>
            <a:t> Medicines Service			3</a:t>
          </a:r>
          <a:endParaRPr lang="en-GB" sz="1800" b="1" kern="1200" dirty="0">
            <a:latin typeface="+mn-lt"/>
          </a:endParaRPr>
        </a:p>
      </dsp:txBody>
      <dsp:txXfrm>
        <a:off x="29387" y="643257"/>
        <a:ext cx="6204866" cy="543214"/>
      </dsp:txXfrm>
    </dsp:sp>
    <dsp:sp modelId="{4B1FC7EA-6970-4821-8CB6-CE589E710341}">
      <dsp:nvSpPr>
        <dsp:cNvPr id="0" name=""/>
        <dsp:cNvSpPr/>
      </dsp:nvSpPr>
      <dsp:spPr>
        <a:xfrm>
          <a:off x="0" y="1226363"/>
          <a:ext cx="6263640" cy="601988"/>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b="1" kern="1200">
              <a:latin typeface="+mn-lt"/>
            </a:rPr>
            <a:t>NHS New Medicines Service pathway flow diagram	4</a:t>
          </a:r>
        </a:p>
      </dsp:txBody>
      <dsp:txXfrm>
        <a:off x="29387" y="1255750"/>
        <a:ext cx="6204866" cy="543214"/>
      </dsp:txXfrm>
    </dsp:sp>
    <dsp:sp modelId="{4F6DEB1C-49AC-499C-B69F-A1350D3B19ED}">
      <dsp:nvSpPr>
        <dsp:cNvPr id="0" name=""/>
        <dsp:cNvSpPr/>
      </dsp:nvSpPr>
      <dsp:spPr>
        <a:xfrm>
          <a:off x="0" y="1852979"/>
          <a:ext cx="6263640" cy="601988"/>
        </a:xfrm>
        <a:prstGeom prst="roundRect">
          <a:avLst/>
        </a:prstGeom>
        <a:solidFill>
          <a:schemeClr val="accent5">
            <a:hueOff val="-2534453"/>
            <a:satOff val="-6532"/>
            <a:lumOff val="-4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b="1" kern="1200">
              <a:latin typeface="+mn-lt"/>
            </a:rPr>
            <a:t>NHS New Medicines Service </a:t>
          </a:r>
          <a:r>
            <a:rPr lang="en-US" sz="1800" b="1" kern="1200"/>
            <a:t>technical components		5</a:t>
          </a:r>
          <a:endParaRPr lang="en-GB" sz="1800" b="1" kern="1200">
            <a:latin typeface="+mn-lt"/>
          </a:endParaRPr>
        </a:p>
      </dsp:txBody>
      <dsp:txXfrm>
        <a:off x="29387" y="1882366"/>
        <a:ext cx="6204866" cy="543214"/>
      </dsp:txXfrm>
    </dsp:sp>
    <dsp:sp modelId="{993704B3-66FE-4A34-9DD1-32B3B109F27B}">
      <dsp:nvSpPr>
        <dsp:cNvPr id="0" name=""/>
        <dsp:cNvSpPr/>
      </dsp:nvSpPr>
      <dsp:spPr>
        <a:xfrm>
          <a:off x="0" y="2451349"/>
          <a:ext cx="6263640" cy="601988"/>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b="1" kern="1200">
              <a:latin typeface="+mn-lt"/>
            </a:rPr>
            <a:t>NHS New Medicines Service </a:t>
          </a:r>
          <a:r>
            <a:rPr lang="en-US" sz="1800" b="1" kern="1200"/>
            <a:t>essential / required /		6 </a:t>
          </a:r>
        </a:p>
        <a:p>
          <a:pPr marL="0" lvl="0" indent="0" algn="l" defTabSz="800100">
            <a:lnSpc>
              <a:spcPct val="90000"/>
            </a:lnSpc>
            <a:spcBef>
              <a:spcPct val="0"/>
            </a:spcBef>
            <a:spcAft>
              <a:spcPct val="35000"/>
            </a:spcAft>
            <a:buNone/>
          </a:pPr>
          <a:r>
            <a:rPr lang="en-US" sz="1800" b="1" kern="1200"/>
            <a:t>desirable components </a:t>
          </a:r>
          <a:endParaRPr lang="en-GB" sz="1800" b="1" kern="1200">
            <a:latin typeface="+mn-lt"/>
          </a:endParaRPr>
        </a:p>
      </dsp:txBody>
      <dsp:txXfrm>
        <a:off x="29387" y="2480736"/>
        <a:ext cx="6204866" cy="543214"/>
      </dsp:txXfrm>
    </dsp:sp>
    <dsp:sp modelId="{D1E65BAA-CD75-4D81-8D9D-852324955162}">
      <dsp:nvSpPr>
        <dsp:cNvPr id="0" name=""/>
        <dsp:cNvSpPr/>
      </dsp:nvSpPr>
      <dsp:spPr>
        <a:xfrm>
          <a:off x="0" y="3063842"/>
          <a:ext cx="6263640" cy="601988"/>
        </a:xfrm>
        <a:prstGeom prst="roundRect">
          <a:avLst/>
        </a:prstGeom>
        <a:solidFill>
          <a:schemeClr val="accent5">
            <a:hueOff val="-4224089"/>
            <a:satOff val="-10887"/>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b="1" kern="1200" dirty="0">
              <a:latin typeface="+mn-lt"/>
            </a:rPr>
            <a:t>NHS New Medicines Service general requirements		11</a:t>
          </a:r>
        </a:p>
      </dsp:txBody>
      <dsp:txXfrm>
        <a:off x="29387" y="3093229"/>
        <a:ext cx="6204866" cy="543214"/>
      </dsp:txXfrm>
    </dsp:sp>
    <dsp:sp modelId="{234A5AC2-2ABC-43D2-95ED-B252B9F4A413}">
      <dsp:nvSpPr>
        <dsp:cNvPr id="0" name=""/>
        <dsp:cNvSpPr/>
      </dsp:nvSpPr>
      <dsp:spPr>
        <a:xfrm>
          <a:off x="0" y="3676335"/>
          <a:ext cx="6263640" cy="601988"/>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b="1" kern="1200">
              <a:latin typeface="+mn-lt"/>
            </a:rPr>
            <a:t>Contact details						15 </a:t>
          </a:r>
        </a:p>
      </dsp:txBody>
      <dsp:txXfrm>
        <a:off x="29387" y="3705722"/>
        <a:ext cx="6204866" cy="543214"/>
      </dsp:txXfrm>
    </dsp:sp>
    <dsp:sp modelId="{2FAB490D-A31A-474B-ABB6-0B2C8980851C}">
      <dsp:nvSpPr>
        <dsp:cNvPr id="0" name=""/>
        <dsp:cNvSpPr/>
      </dsp:nvSpPr>
      <dsp:spPr>
        <a:xfrm>
          <a:off x="0" y="4288828"/>
          <a:ext cx="6263640" cy="601988"/>
        </a:xfrm>
        <a:prstGeom prst="roundRect">
          <a:avLst/>
        </a:prstGeom>
        <a:solidFill>
          <a:schemeClr val="accent5">
            <a:hueOff val="-5913725"/>
            <a:satOff val="-15242"/>
            <a:lumOff val="-102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b="1" kern="1200"/>
            <a:t>Approval Sign-off Sheet					16</a:t>
          </a:r>
        </a:p>
      </dsp:txBody>
      <dsp:txXfrm>
        <a:off x="29387" y="4318215"/>
        <a:ext cx="6204866" cy="543214"/>
      </dsp:txXfrm>
    </dsp:sp>
    <dsp:sp modelId="{3B5B75AA-1CC2-F646-A94A-5DB016E435E6}">
      <dsp:nvSpPr>
        <dsp:cNvPr id="0" name=""/>
        <dsp:cNvSpPr/>
      </dsp:nvSpPr>
      <dsp:spPr>
        <a:xfrm>
          <a:off x="0" y="4901321"/>
          <a:ext cx="6263640" cy="601988"/>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Version history						17</a:t>
          </a:r>
        </a:p>
      </dsp:txBody>
      <dsp:txXfrm>
        <a:off x="29387" y="4930708"/>
        <a:ext cx="6204866" cy="54321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669195-CAE3-E94A-9ABA-28EFA1650062}" type="datetimeFigureOut">
              <a:rPr lang="en-US" smtClean="0"/>
              <a:t>5/30/2022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980A7D-DB19-0448-A7AA-845AF7753969}" type="slidenum">
              <a:rPr lang="en-US" smtClean="0"/>
              <a:t>‹#›</a:t>
            </a:fld>
            <a:endParaRPr lang="en-US"/>
          </a:p>
        </p:txBody>
      </p:sp>
    </p:spTree>
    <p:extLst>
      <p:ext uri="{BB962C8B-B14F-4D97-AF65-F5344CB8AC3E}">
        <p14:creationId xmlns:p14="http://schemas.microsoft.com/office/powerpoint/2010/main" val="2016137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Collated comments so far have included:</a:t>
            </a:r>
          </a:p>
          <a:p>
            <a:endParaRPr lang="en-GB" dirty="0"/>
          </a:p>
          <a:p>
            <a:pPr marL="285750" indent="-285750">
              <a:buFont typeface="Arial" panose="020B0604020202020204" pitchFamily="34" charset="0"/>
              <a:buChar char="•"/>
            </a:pPr>
            <a:r>
              <a:rPr lang="en-GB" sz="1800" dirty="0">
                <a:effectLst/>
                <a:latin typeface="Segoe UI" panose="020B0502040204020203" pitchFamily="34" charset="0"/>
              </a:rPr>
              <a:t>'New Medicines Service', needs to be changed to 'New Medicine Service' in multiple points</a:t>
            </a:r>
          </a:p>
          <a:p>
            <a:pPr marL="285750" indent="-285750">
              <a:buFont typeface="Arial" panose="020B0604020202020204" pitchFamily="34" charset="0"/>
              <a:buChar char="•"/>
            </a:pPr>
            <a:r>
              <a:rPr lang="en-GB" sz="1800" dirty="0">
                <a:effectLst/>
                <a:latin typeface="Segoe UI" panose="020B0502040204020203" pitchFamily="34" charset="0"/>
              </a:rPr>
              <a:t>Typo: 'Mew' needs changing to 'New'.</a:t>
            </a:r>
            <a:endParaRPr lang="en-GB" dirty="0"/>
          </a:p>
          <a:p>
            <a:endParaRPr lang="en-GB" dirty="0"/>
          </a:p>
        </p:txBody>
      </p:sp>
      <p:sp>
        <p:nvSpPr>
          <p:cNvPr id="4" name="Slide Number Placeholder 3"/>
          <p:cNvSpPr>
            <a:spLocks noGrp="1"/>
          </p:cNvSpPr>
          <p:nvPr>
            <p:ph type="sldNum" sz="quarter" idx="5"/>
          </p:nvPr>
        </p:nvSpPr>
        <p:spPr/>
        <p:txBody>
          <a:bodyPr/>
          <a:lstStyle/>
          <a:p>
            <a:fld id="{FE980A7D-DB19-0448-A7AA-845AF7753969}" type="slidenum">
              <a:rPr lang="en-US" smtClean="0"/>
              <a:t>1</a:t>
            </a:fld>
            <a:endParaRPr lang="en-US"/>
          </a:p>
        </p:txBody>
      </p:sp>
    </p:spTree>
    <p:extLst>
      <p:ext uri="{BB962C8B-B14F-4D97-AF65-F5344CB8AC3E}">
        <p14:creationId xmlns:p14="http://schemas.microsoft.com/office/powerpoint/2010/main" val="7550205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Collated comments so far have included:</a:t>
            </a:r>
          </a:p>
          <a:p>
            <a:endParaRPr lang="en-GB" dirty="0"/>
          </a:p>
          <a:p>
            <a:pPr marL="285750" indent="-285750">
              <a:buFont typeface="Arial" panose="020B0604020202020204" pitchFamily="34" charset="0"/>
              <a:buChar char="•"/>
            </a:pPr>
            <a:r>
              <a:rPr lang="en-GB" sz="1200" dirty="0">
                <a:effectLst/>
                <a:latin typeface="Segoe UI" panose="020B0502040204020203" pitchFamily="34" charset="0"/>
              </a:rPr>
              <a:t>xxx</a:t>
            </a:r>
            <a:endParaRPr lang="en-GB" dirty="0"/>
          </a:p>
          <a:p>
            <a:endParaRPr lang="en-GB" dirty="0"/>
          </a:p>
        </p:txBody>
      </p:sp>
      <p:sp>
        <p:nvSpPr>
          <p:cNvPr id="4" name="Slide Number Placeholder 3"/>
          <p:cNvSpPr>
            <a:spLocks noGrp="1"/>
          </p:cNvSpPr>
          <p:nvPr>
            <p:ph type="sldNum" sz="quarter" idx="5"/>
          </p:nvPr>
        </p:nvSpPr>
        <p:spPr/>
        <p:txBody>
          <a:bodyPr/>
          <a:lstStyle/>
          <a:p>
            <a:fld id="{FE980A7D-DB19-0448-A7AA-845AF7753969}" type="slidenum">
              <a:rPr lang="en-US" smtClean="0"/>
              <a:t>10</a:t>
            </a:fld>
            <a:endParaRPr lang="en-US"/>
          </a:p>
        </p:txBody>
      </p:sp>
    </p:spTree>
    <p:extLst>
      <p:ext uri="{BB962C8B-B14F-4D97-AF65-F5344CB8AC3E}">
        <p14:creationId xmlns:p14="http://schemas.microsoft.com/office/powerpoint/2010/main" val="1358805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Collated comments so far have included:</a:t>
            </a:r>
          </a:p>
          <a:p>
            <a:endParaRPr lang="en-GB" dirty="0"/>
          </a:p>
          <a:p>
            <a:pPr marL="285750" indent="-285750">
              <a:buFont typeface="Arial" panose="020B0604020202020204" pitchFamily="34" charset="0"/>
              <a:buChar char="•"/>
            </a:pPr>
            <a:r>
              <a:rPr lang="en-GB" sz="1200" dirty="0">
                <a:effectLst/>
                <a:latin typeface="Segoe UI" panose="020B0502040204020203" pitchFamily="34" charset="0"/>
              </a:rPr>
              <a:t>xxx</a:t>
            </a:r>
            <a:endParaRPr lang="en-GB"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E980A7D-DB19-0448-A7AA-845AF775396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07713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Collated comments so far have included:</a:t>
            </a:r>
          </a:p>
          <a:p>
            <a:endParaRPr lang="en-GB" dirty="0"/>
          </a:p>
          <a:p>
            <a:pPr marL="285750" indent="-285750">
              <a:buFont typeface="Arial" panose="020B0604020202020204" pitchFamily="34" charset="0"/>
              <a:buChar char="•"/>
            </a:pPr>
            <a:r>
              <a:rPr lang="en-GB" sz="1800" dirty="0">
                <a:effectLst/>
                <a:latin typeface="Segoe UI" panose="020B0502040204020203" pitchFamily="34" charset="0"/>
              </a:rPr>
              <a:t>Logging in using full name, i.e. including any middle names registered with GPhC seems an unnecessary requirement. System will often use an email address as a login name.</a:t>
            </a:r>
            <a:endParaRPr lang="en-GB"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E980A7D-DB19-0448-A7AA-845AF775396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865892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Collated comments so far have included:</a:t>
            </a:r>
          </a:p>
          <a:p>
            <a:endParaRPr lang="en-GB"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a:effectLst/>
                <a:latin typeface="Segoe UI" panose="020B0502040204020203" pitchFamily="34" charset="0"/>
              </a:rPr>
              <a:t>Not all here currently part of the service specification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a:effectLst/>
                <a:latin typeface="Segoe UI" panose="020B0502040204020203" pitchFamily="34" charset="0"/>
              </a:rPr>
              <a:t>Including requirements for quarterly data reporting. Although the reporting to MYS will remove the quarterly reporting requirements, so they are not needed.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a:effectLst/>
                <a:latin typeface="Segoe UI" panose="020B0502040204020203" pitchFamily="34" charset="0"/>
              </a:rPr>
              <a:t>Re data reporting: Is this stating supplier must complete the data security toolkit themselves, or confirm the pharmacy has completed it within the DSPTK window (annual). I wasn't completely clear so may be worth minor adjustment.</a:t>
            </a:r>
            <a:endParaRPr lang="en-GB" sz="1800" dirty="0">
              <a:effectLst/>
              <a:latin typeface="Arial" panose="020B0604020202020204" pitchFamily="34" charset="0"/>
            </a:endParaRPr>
          </a:p>
          <a:p>
            <a:pPr marL="285750" indent="-285750">
              <a:buFont typeface="Arial" panose="020B0604020202020204" pitchFamily="34" charset="0"/>
              <a:buChar char="•"/>
            </a:pPr>
            <a:endParaRPr lang="en-GB"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E980A7D-DB19-0448-A7AA-845AF775396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109859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Collated comments so far have included:</a:t>
            </a:r>
          </a:p>
          <a:p>
            <a:endParaRPr lang="en-GB" dirty="0"/>
          </a:p>
          <a:p>
            <a:pPr marL="285750" indent="-285750">
              <a:buFont typeface="Arial" panose="020B0604020202020204" pitchFamily="34" charset="0"/>
              <a:buChar char="•"/>
            </a:pPr>
            <a:r>
              <a:rPr lang="en-GB" sz="1200" dirty="0">
                <a:effectLst/>
                <a:latin typeface="Segoe UI" panose="020B0502040204020203" pitchFamily="34" charset="0"/>
              </a:rPr>
              <a:t>Re time interval, </a:t>
            </a:r>
            <a:r>
              <a:rPr lang="en-GB" sz="1800" dirty="0">
                <a:effectLst/>
                <a:latin typeface="Segoe UI" panose="020B0502040204020203" pitchFamily="34" charset="0"/>
              </a:rPr>
              <a:t>Check with BSA </a:t>
            </a:r>
            <a:endParaRPr lang="en-GB"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E980A7D-DB19-0448-A7AA-845AF775396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20001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980A7D-DB19-0448-A7AA-845AF7753969}" type="slidenum">
              <a:rPr lang="en-US" smtClean="0"/>
              <a:t>15</a:t>
            </a:fld>
            <a:endParaRPr lang="en-US"/>
          </a:p>
        </p:txBody>
      </p:sp>
    </p:spTree>
    <p:extLst>
      <p:ext uri="{BB962C8B-B14F-4D97-AF65-F5344CB8AC3E}">
        <p14:creationId xmlns:p14="http://schemas.microsoft.com/office/powerpoint/2010/main" val="16889598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980A7D-DB19-0448-A7AA-845AF7753969}" type="slidenum">
              <a:rPr lang="en-US" smtClean="0"/>
              <a:t>16</a:t>
            </a:fld>
            <a:endParaRPr lang="en-US"/>
          </a:p>
        </p:txBody>
      </p:sp>
    </p:spTree>
    <p:extLst>
      <p:ext uri="{BB962C8B-B14F-4D97-AF65-F5344CB8AC3E}">
        <p14:creationId xmlns:p14="http://schemas.microsoft.com/office/powerpoint/2010/main" val="14010776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980A7D-DB19-0448-A7AA-845AF7753969}" type="slidenum">
              <a:rPr lang="en-US" smtClean="0"/>
              <a:t>17</a:t>
            </a:fld>
            <a:endParaRPr lang="en-US"/>
          </a:p>
        </p:txBody>
      </p:sp>
    </p:spTree>
    <p:extLst>
      <p:ext uri="{BB962C8B-B14F-4D97-AF65-F5344CB8AC3E}">
        <p14:creationId xmlns:p14="http://schemas.microsoft.com/office/powerpoint/2010/main" val="12623925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980A7D-DB19-0448-A7AA-845AF7753969}" type="slidenum">
              <a:rPr lang="en-US" smtClean="0"/>
              <a:t>18</a:t>
            </a:fld>
            <a:endParaRPr lang="en-US"/>
          </a:p>
        </p:txBody>
      </p:sp>
    </p:spTree>
    <p:extLst>
      <p:ext uri="{BB962C8B-B14F-4D97-AF65-F5344CB8AC3E}">
        <p14:creationId xmlns:p14="http://schemas.microsoft.com/office/powerpoint/2010/main" val="1184573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Collated comments so far have included:</a:t>
            </a:r>
          </a:p>
          <a:p>
            <a:endParaRPr lang="en-GB" dirty="0"/>
          </a:p>
          <a:p>
            <a:pPr marL="285750" indent="-285750">
              <a:buFont typeface="Arial" panose="020B0604020202020204" pitchFamily="34" charset="0"/>
              <a:buChar char="•"/>
            </a:pPr>
            <a:r>
              <a:rPr lang="en-GB" sz="1800" dirty="0">
                <a:effectLst/>
                <a:latin typeface="Segoe UI" panose="020B0502040204020203" pitchFamily="34" charset="0"/>
              </a:rPr>
              <a:t>Add 'the' before 'New Medicines Service’.</a:t>
            </a:r>
            <a:endParaRPr lang="en-GB" sz="1200" dirty="0">
              <a:effectLst/>
              <a:latin typeface="+mn-lt"/>
            </a:endParaRPr>
          </a:p>
          <a:p>
            <a:pPr marL="285750" indent="-285750">
              <a:buFont typeface="Arial" panose="020B0604020202020204" pitchFamily="34" charset="0"/>
              <a:buChar char="•"/>
            </a:pPr>
            <a:r>
              <a:rPr lang="en-GB" sz="1800" dirty="0">
                <a:effectLst/>
                <a:latin typeface="Segoe UI" panose="020B0502040204020203" pitchFamily="34" charset="0"/>
              </a:rPr>
              <a:t>Suggest linking to the page rather than the document and then if the spec gets updated the link will still be correct: https://www.england.nhs.uk/publication/advanced-service-specification-nhs-new-medicine-service-nms/</a:t>
            </a:r>
            <a:endParaRPr lang="en-GB" sz="1800" dirty="0">
              <a:effectLst/>
              <a:latin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FE980A7D-DB19-0448-A7AA-845AF7753969}" type="slidenum">
              <a:rPr lang="en-US" smtClean="0"/>
              <a:t>2</a:t>
            </a:fld>
            <a:endParaRPr lang="en-US"/>
          </a:p>
        </p:txBody>
      </p:sp>
    </p:spTree>
    <p:extLst>
      <p:ext uri="{BB962C8B-B14F-4D97-AF65-F5344CB8AC3E}">
        <p14:creationId xmlns:p14="http://schemas.microsoft.com/office/powerpoint/2010/main" val="2161008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Collated comments so far have included:</a:t>
            </a:r>
          </a:p>
          <a:p>
            <a:endParaRPr lang="en-GB" dirty="0"/>
          </a:p>
          <a:p>
            <a:pPr marL="285750" indent="-285750">
              <a:buFont typeface="Arial" panose="020B0604020202020204" pitchFamily="34" charset="0"/>
              <a:buChar char="•"/>
            </a:pPr>
            <a:r>
              <a:rPr lang="en-GB" sz="1800" dirty="0">
                <a:effectLst/>
                <a:latin typeface="Segoe UI" panose="020B0502040204020203" pitchFamily="34" charset="0"/>
              </a:rPr>
              <a:t>'Advanced' not advanced</a:t>
            </a:r>
            <a:endParaRPr lang="en-GB" dirty="0"/>
          </a:p>
          <a:p>
            <a:endParaRPr lang="en-GB" dirty="0"/>
          </a:p>
        </p:txBody>
      </p:sp>
      <p:sp>
        <p:nvSpPr>
          <p:cNvPr id="4" name="Slide Number Placeholder 3"/>
          <p:cNvSpPr>
            <a:spLocks noGrp="1"/>
          </p:cNvSpPr>
          <p:nvPr>
            <p:ph type="sldNum" sz="quarter" idx="5"/>
          </p:nvPr>
        </p:nvSpPr>
        <p:spPr/>
        <p:txBody>
          <a:bodyPr/>
          <a:lstStyle/>
          <a:p>
            <a:fld id="{FE980A7D-DB19-0448-A7AA-845AF7753969}" type="slidenum">
              <a:rPr lang="en-US" smtClean="0"/>
              <a:t>3</a:t>
            </a:fld>
            <a:endParaRPr lang="en-US"/>
          </a:p>
        </p:txBody>
      </p:sp>
    </p:spTree>
    <p:extLst>
      <p:ext uri="{BB962C8B-B14F-4D97-AF65-F5344CB8AC3E}">
        <p14:creationId xmlns:p14="http://schemas.microsoft.com/office/powerpoint/2010/main" val="582380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Collated comments so far have included:</a:t>
            </a:r>
          </a:p>
          <a:p>
            <a:endParaRPr lang="en-GB" dirty="0"/>
          </a:p>
          <a:p>
            <a:pPr marL="285750" indent="-285750">
              <a:buFont typeface="Arial" panose="020B0604020202020204" pitchFamily="34" charset="0"/>
              <a:buChar char="•"/>
            </a:pPr>
            <a:r>
              <a:rPr lang="en-GB" sz="1800" dirty="0">
                <a:effectLst/>
                <a:latin typeface="Segoe UI" panose="020B0502040204020203" pitchFamily="34" charset="0"/>
              </a:rPr>
              <a:t>Suggest using NHSmail throughout as per NHS Digital terminology (this slide + further slides)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a:effectLst/>
                <a:latin typeface="Segoe UI" panose="020B0502040204020203" pitchFamily="34" charset="0"/>
              </a:rPr>
              <a:t>Re ‘NHS Trust report message’ box: NHS Trust message may also be via system used for referral to the Discharge Medicines Service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a:effectLst/>
                <a:latin typeface="Segoe UI" panose="020B0502040204020203" pitchFamily="34" charset="0"/>
              </a:rPr>
              <a:t>There is no facility in the specification for onward referral to an alternative pharmacy of patients for NMS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a:effectLst/>
                <a:latin typeface="Segoe UI" panose="020B0502040204020203" pitchFamily="34" charset="0"/>
              </a:rPr>
              <a:t>Re </a:t>
            </a:r>
            <a:r>
              <a:rPr lang="en-GB" sz="1800" i="1" dirty="0">
                <a:effectLst/>
                <a:latin typeface="Segoe UI" panose="020B0502040204020203" pitchFamily="34" charset="0"/>
              </a:rPr>
              <a:t>GP notification message </a:t>
            </a:r>
            <a:r>
              <a:rPr lang="en-GB" sz="1800" dirty="0">
                <a:effectLst/>
                <a:latin typeface="Segoe UI" panose="020B0502040204020203" pitchFamily="34" charset="0"/>
              </a:rPr>
              <a:t>box: GP notification to acknowledge referral from GP practice. Also required for referral when patient is having problems with medication.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a:effectLst/>
                <a:latin typeface="Segoe UI" panose="020B0502040204020203" pitchFamily="34" charset="0"/>
              </a:rPr>
              <a:t>Re </a:t>
            </a:r>
            <a:r>
              <a:rPr lang="en-GB" sz="1800" b="1" dirty="0"/>
              <a:t>Reporting + claims box: </a:t>
            </a:r>
            <a:r>
              <a:rPr lang="en-GB" sz="1800" dirty="0">
                <a:effectLst/>
                <a:latin typeface="Segoe UI" panose="020B0502040204020203" pitchFamily="34" charset="0"/>
              </a:rPr>
              <a:t>Needs to include quarterly reporting requirements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800" dirty="0">
              <a:effectLst/>
              <a:latin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800" dirty="0">
              <a:effectLst/>
              <a:latin typeface="Arial" panose="020B0604020202020204" pitchFamily="34" charset="0"/>
            </a:endParaRPr>
          </a:p>
          <a:p>
            <a:pPr marL="285750" indent="-285750">
              <a:buFont typeface="Arial" panose="020B0604020202020204" pitchFamily="34" charset="0"/>
              <a:buChar char="•"/>
            </a:pPr>
            <a:endParaRPr lang="en-GB" sz="1800" dirty="0">
              <a:effectLst/>
              <a:latin typeface="Segoe UI" panose="020B0502040204020203" pitchFamily="34" charset="0"/>
            </a:endParaRPr>
          </a:p>
          <a:p>
            <a:pPr marL="285750" indent="-285750">
              <a:buFont typeface="Arial" panose="020B0604020202020204" pitchFamily="34" charset="0"/>
              <a:buChar char="•"/>
            </a:pPr>
            <a:endParaRPr lang="en-GB" dirty="0"/>
          </a:p>
          <a:p>
            <a:endParaRPr lang="en-GB" dirty="0"/>
          </a:p>
        </p:txBody>
      </p:sp>
      <p:sp>
        <p:nvSpPr>
          <p:cNvPr id="4" name="Slide Number Placeholder 3"/>
          <p:cNvSpPr>
            <a:spLocks noGrp="1"/>
          </p:cNvSpPr>
          <p:nvPr>
            <p:ph type="sldNum" sz="quarter" idx="5"/>
          </p:nvPr>
        </p:nvSpPr>
        <p:spPr/>
        <p:txBody>
          <a:bodyPr/>
          <a:lstStyle/>
          <a:p>
            <a:fld id="{FE980A7D-DB19-0448-A7AA-845AF7753969}" type="slidenum">
              <a:rPr lang="en-US" smtClean="0"/>
              <a:t>4</a:t>
            </a:fld>
            <a:endParaRPr lang="en-US"/>
          </a:p>
        </p:txBody>
      </p:sp>
    </p:spTree>
    <p:extLst>
      <p:ext uri="{BB962C8B-B14F-4D97-AF65-F5344CB8AC3E}">
        <p14:creationId xmlns:p14="http://schemas.microsoft.com/office/powerpoint/2010/main" val="1329429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Collated comments so far have included:</a:t>
            </a:r>
          </a:p>
          <a:p>
            <a:endParaRPr lang="en-GB" dirty="0"/>
          </a:p>
          <a:p>
            <a:pPr marL="285750" indent="-285750">
              <a:buFont typeface="Arial" panose="020B0604020202020204" pitchFamily="34" charset="0"/>
              <a:buChar char="•"/>
            </a:pPr>
            <a:r>
              <a:rPr lang="en-GB" sz="1800" dirty="0">
                <a:effectLst/>
                <a:latin typeface="Segoe UI" panose="020B0502040204020203" pitchFamily="34" charset="0"/>
              </a:rPr>
              <a:t>CKS required?</a:t>
            </a:r>
          </a:p>
          <a:p>
            <a:pPr marL="285750" indent="-285750">
              <a:buFont typeface="Arial" panose="020B0604020202020204" pitchFamily="34" charset="0"/>
              <a:buChar char="•"/>
            </a:pPr>
            <a:r>
              <a:rPr lang="en-GB" sz="1800" dirty="0">
                <a:effectLst/>
                <a:latin typeface="Segoe UI" panose="020B0502040204020203" pitchFamily="34" charset="0"/>
              </a:rPr>
              <a:t>An end bracket added</a:t>
            </a:r>
          </a:p>
          <a:p>
            <a:pPr marL="285750" indent="-285750">
              <a:buFont typeface="Arial" panose="020B0604020202020204" pitchFamily="34" charset="0"/>
              <a:buChar char="•"/>
            </a:pPr>
            <a:r>
              <a:rPr lang="en-GB" sz="1800" dirty="0">
                <a:effectLst/>
                <a:latin typeface="Segoe UI" panose="020B0502040204020203" pitchFamily="34" charset="0"/>
              </a:rPr>
              <a:t>Re SCR: 'Pharmacies' so clearer not system essential requirement at this point</a:t>
            </a:r>
            <a:endParaRPr lang="en-GB" dirty="0"/>
          </a:p>
          <a:p>
            <a:endParaRPr lang="en-GB" dirty="0"/>
          </a:p>
        </p:txBody>
      </p:sp>
      <p:sp>
        <p:nvSpPr>
          <p:cNvPr id="4" name="Slide Number Placeholder 3"/>
          <p:cNvSpPr>
            <a:spLocks noGrp="1"/>
          </p:cNvSpPr>
          <p:nvPr>
            <p:ph type="sldNum" sz="quarter" idx="5"/>
          </p:nvPr>
        </p:nvSpPr>
        <p:spPr/>
        <p:txBody>
          <a:bodyPr/>
          <a:lstStyle/>
          <a:p>
            <a:fld id="{FE980A7D-DB19-0448-A7AA-845AF7753969}" type="slidenum">
              <a:rPr lang="en-US" smtClean="0"/>
              <a:t>5</a:t>
            </a:fld>
            <a:endParaRPr lang="en-US"/>
          </a:p>
        </p:txBody>
      </p:sp>
    </p:spTree>
    <p:extLst>
      <p:ext uri="{BB962C8B-B14F-4D97-AF65-F5344CB8AC3E}">
        <p14:creationId xmlns:p14="http://schemas.microsoft.com/office/powerpoint/2010/main" val="1438383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Collated comments so far have included:</a:t>
            </a:r>
          </a:p>
          <a:p>
            <a:endParaRPr lang="en-GB" dirty="0"/>
          </a:p>
          <a:p>
            <a:pPr marL="285750" indent="-285750">
              <a:buFont typeface="Arial" panose="020B0604020202020204" pitchFamily="34" charset="0"/>
              <a:buChar char="•"/>
            </a:pPr>
            <a:r>
              <a:rPr lang="en-GB" sz="1200" dirty="0">
                <a:effectLst/>
                <a:latin typeface="Segoe UI" panose="020B0502040204020203" pitchFamily="34" charset="0"/>
              </a:rPr>
              <a:t>xxx</a:t>
            </a:r>
            <a:endParaRPr lang="en-GB" dirty="0"/>
          </a:p>
          <a:p>
            <a:endParaRPr lang="en-GB" dirty="0"/>
          </a:p>
        </p:txBody>
      </p:sp>
      <p:sp>
        <p:nvSpPr>
          <p:cNvPr id="4" name="Slide Number Placeholder 3"/>
          <p:cNvSpPr>
            <a:spLocks noGrp="1"/>
          </p:cNvSpPr>
          <p:nvPr>
            <p:ph type="sldNum" sz="quarter" idx="5"/>
          </p:nvPr>
        </p:nvSpPr>
        <p:spPr/>
        <p:txBody>
          <a:bodyPr/>
          <a:lstStyle/>
          <a:p>
            <a:fld id="{FE980A7D-DB19-0448-A7AA-845AF7753969}" type="slidenum">
              <a:rPr lang="en-US" smtClean="0"/>
              <a:t>6</a:t>
            </a:fld>
            <a:endParaRPr lang="en-US"/>
          </a:p>
        </p:txBody>
      </p:sp>
    </p:spTree>
    <p:extLst>
      <p:ext uri="{BB962C8B-B14F-4D97-AF65-F5344CB8AC3E}">
        <p14:creationId xmlns:p14="http://schemas.microsoft.com/office/powerpoint/2010/main" val="2713428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Collated comments so far have included:</a:t>
            </a:r>
          </a:p>
          <a:p>
            <a:endParaRPr lang="en-GB" dirty="0"/>
          </a:p>
          <a:p>
            <a:pPr marL="285750" indent="-285750">
              <a:buFont typeface="Arial" panose="020B0604020202020204" pitchFamily="34" charset="0"/>
              <a:buChar char="•"/>
            </a:pPr>
            <a:r>
              <a:rPr lang="en-GB" sz="1200" dirty="0">
                <a:effectLst/>
                <a:latin typeface="Segoe UI" panose="020B0502040204020203" pitchFamily="34" charset="0"/>
              </a:rPr>
              <a:t>ShCR a desirable </a:t>
            </a:r>
            <a:endParaRPr lang="en-GB" dirty="0"/>
          </a:p>
          <a:p>
            <a:endParaRPr lang="en-GB" dirty="0"/>
          </a:p>
        </p:txBody>
      </p:sp>
      <p:sp>
        <p:nvSpPr>
          <p:cNvPr id="4" name="Slide Number Placeholder 3"/>
          <p:cNvSpPr>
            <a:spLocks noGrp="1"/>
          </p:cNvSpPr>
          <p:nvPr>
            <p:ph type="sldNum" sz="quarter" idx="5"/>
          </p:nvPr>
        </p:nvSpPr>
        <p:spPr/>
        <p:txBody>
          <a:bodyPr/>
          <a:lstStyle/>
          <a:p>
            <a:fld id="{FE980A7D-DB19-0448-A7AA-845AF7753969}" type="slidenum">
              <a:rPr lang="en-US" smtClean="0"/>
              <a:t>7</a:t>
            </a:fld>
            <a:endParaRPr lang="en-US"/>
          </a:p>
        </p:txBody>
      </p:sp>
    </p:spTree>
    <p:extLst>
      <p:ext uri="{BB962C8B-B14F-4D97-AF65-F5344CB8AC3E}">
        <p14:creationId xmlns:p14="http://schemas.microsoft.com/office/powerpoint/2010/main" val="39315828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Collated comments so far have included:</a:t>
            </a:r>
          </a:p>
          <a:p>
            <a:endParaRPr lang="en-GB" dirty="0"/>
          </a:p>
          <a:p>
            <a:pPr marL="285750" indent="-285750">
              <a:buFont typeface="Arial" panose="020B0604020202020204" pitchFamily="34" charset="0"/>
              <a:buChar char="•"/>
            </a:pPr>
            <a:r>
              <a:rPr lang="en-GB" sz="1200" dirty="0">
                <a:effectLst/>
                <a:latin typeface="Segoe UI" panose="020B0502040204020203" pitchFamily="34" charset="0"/>
              </a:rPr>
              <a:t>Re box, </a:t>
            </a:r>
            <a:r>
              <a:rPr lang="en-GB" sz="1200" i="1" dirty="0">
                <a:effectLst/>
                <a:latin typeface="Segoe UI" panose="020B0502040204020203" pitchFamily="34" charset="0"/>
              </a:rPr>
              <a:t>GP to Pharmacy referral (GP report message)</a:t>
            </a:r>
            <a:r>
              <a:rPr lang="en-GB" sz="1200" dirty="0">
                <a:effectLst/>
                <a:latin typeface="Segoe UI" panose="020B0502040204020203" pitchFamily="34" charset="0"/>
              </a:rPr>
              <a:t>: </a:t>
            </a:r>
            <a:r>
              <a:rPr lang="en-GB" sz="1800" dirty="0">
                <a:effectLst/>
                <a:latin typeface="Segoe UI" panose="020B0502040204020203" pitchFamily="34" charset="0"/>
              </a:rPr>
              <a:t>A link to the patient's EPS nominated pharmacy would be more appropriate in most cases, as the pharmacy need to dispense the item to be able to provide the service.</a:t>
            </a:r>
            <a:endParaRPr lang="en-GB"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E980A7D-DB19-0448-A7AA-845AF775396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867621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Collated comments so far have included:</a:t>
            </a:r>
          </a:p>
          <a:p>
            <a:endParaRPr lang="en-GB"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a:effectLst/>
                <a:latin typeface="Segoe UI" panose="020B0502040204020203" pitchFamily="34" charset="0"/>
              </a:rPr>
              <a:t>Unique identifier?</a:t>
            </a:r>
            <a:endParaRPr lang="en-GB" sz="1800" dirty="0">
              <a:effectLst/>
              <a:latin typeface="Arial" panose="020B0604020202020204" pitchFamily="34" charset="0"/>
            </a:endParaRPr>
          </a:p>
          <a:p>
            <a:pPr marL="285750" indent="-285750">
              <a:buFont typeface="Arial" panose="020B0604020202020204" pitchFamily="34" charset="0"/>
              <a:buChar char="•"/>
            </a:pPr>
            <a:endParaRPr lang="en-GB"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E980A7D-DB19-0448-A7AA-845AF775396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55975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8F9C1-1453-E542-90C3-37E65E92A73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A92A9CDA-5EBC-BB4B-9B64-D674CA351C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4BE9DF7B-DC0D-724F-BFCC-8A05C4C04CA5}"/>
              </a:ext>
            </a:extLst>
          </p:cNvPr>
          <p:cNvSpPr>
            <a:spLocks noGrp="1"/>
          </p:cNvSpPr>
          <p:nvPr>
            <p:ph type="dt" sz="half" idx="10"/>
          </p:nvPr>
        </p:nvSpPr>
        <p:spPr/>
        <p:txBody>
          <a:bodyPr/>
          <a:lstStyle/>
          <a:p>
            <a:fld id="{9BDE1657-8743-3B46-8841-3E2C560947B7}" type="datetime1">
              <a:rPr lang="en-GB" smtClean="0"/>
              <a:t>30/05/2022</a:t>
            </a:fld>
            <a:endParaRPr lang="en-US"/>
          </a:p>
        </p:txBody>
      </p:sp>
      <p:sp>
        <p:nvSpPr>
          <p:cNvPr id="5" name="Footer Placeholder 4">
            <a:extLst>
              <a:ext uri="{FF2B5EF4-FFF2-40B4-BE49-F238E27FC236}">
                <a16:creationId xmlns:a16="http://schemas.microsoft.com/office/drawing/2014/main" id="{A970D6A9-C2ED-3144-9002-2FC9562C8506}"/>
              </a:ext>
            </a:extLst>
          </p:cNvPr>
          <p:cNvSpPr>
            <a:spLocks noGrp="1"/>
          </p:cNvSpPr>
          <p:nvPr>
            <p:ph type="ftr" sz="quarter" idx="11"/>
          </p:nvPr>
        </p:nvSpPr>
        <p:spPr/>
        <p:txBody>
          <a:bodyPr/>
          <a:lstStyle/>
          <a:p>
            <a:r>
              <a:rPr lang="en-US"/>
              <a:t>Claire Hobbs</a:t>
            </a:r>
          </a:p>
        </p:txBody>
      </p:sp>
      <p:sp>
        <p:nvSpPr>
          <p:cNvPr id="6" name="Slide Number Placeholder 5">
            <a:extLst>
              <a:ext uri="{FF2B5EF4-FFF2-40B4-BE49-F238E27FC236}">
                <a16:creationId xmlns:a16="http://schemas.microsoft.com/office/drawing/2014/main" id="{56FECB38-C08E-1044-9628-D0AEE3DFFA7B}"/>
              </a:ext>
            </a:extLst>
          </p:cNvPr>
          <p:cNvSpPr>
            <a:spLocks noGrp="1"/>
          </p:cNvSpPr>
          <p:nvPr>
            <p:ph type="sldNum" sz="quarter" idx="12"/>
          </p:nvPr>
        </p:nvSpPr>
        <p:spPr/>
        <p:txBody>
          <a:bodyPr/>
          <a:lstStyle/>
          <a:p>
            <a:fld id="{E3622F62-16E7-4744-AE2F-DC725AA31740}" type="slidenum">
              <a:rPr lang="en-US" smtClean="0"/>
              <a:t>‹#›</a:t>
            </a:fld>
            <a:endParaRPr lang="en-US"/>
          </a:p>
        </p:txBody>
      </p:sp>
    </p:spTree>
    <p:extLst>
      <p:ext uri="{BB962C8B-B14F-4D97-AF65-F5344CB8AC3E}">
        <p14:creationId xmlns:p14="http://schemas.microsoft.com/office/powerpoint/2010/main" val="156363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BB87E-8557-7642-B41D-4F6DA4011E8D}"/>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B088CDA-41CD-EF42-ADD2-07AED625CC7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1128845-FF6D-E84F-94FC-2F73EB8AAFD0}"/>
              </a:ext>
            </a:extLst>
          </p:cNvPr>
          <p:cNvSpPr>
            <a:spLocks noGrp="1"/>
          </p:cNvSpPr>
          <p:nvPr>
            <p:ph type="dt" sz="half" idx="10"/>
          </p:nvPr>
        </p:nvSpPr>
        <p:spPr/>
        <p:txBody>
          <a:bodyPr/>
          <a:lstStyle/>
          <a:p>
            <a:fld id="{BDEDB6B6-8CDF-F64D-91D9-BA0F5BCC16CF}" type="datetime1">
              <a:rPr lang="en-GB" smtClean="0"/>
              <a:t>30/05/2022</a:t>
            </a:fld>
            <a:endParaRPr lang="en-US"/>
          </a:p>
        </p:txBody>
      </p:sp>
      <p:sp>
        <p:nvSpPr>
          <p:cNvPr id="5" name="Footer Placeholder 4">
            <a:extLst>
              <a:ext uri="{FF2B5EF4-FFF2-40B4-BE49-F238E27FC236}">
                <a16:creationId xmlns:a16="http://schemas.microsoft.com/office/drawing/2014/main" id="{8433F9FD-445B-0E4D-9313-652477DA14E1}"/>
              </a:ext>
            </a:extLst>
          </p:cNvPr>
          <p:cNvSpPr>
            <a:spLocks noGrp="1"/>
          </p:cNvSpPr>
          <p:nvPr>
            <p:ph type="ftr" sz="quarter" idx="11"/>
          </p:nvPr>
        </p:nvSpPr>
        <p:spPr/>
        <p:txBody>
          <a:bodyPr/>
          <a:lstStyle/>
          <a:p>
            <a:r>
              <a:rPr lang="en-US"/>
              <a:t>Claire Hobbs</a:t>
            </a:r>
          </a:p>
        </p:txBody>
      </p:sp>
      <p:sp>
        <p:nvSpPr>
          <p:cNvPr id="6" name="Slide Number Placeholder 5">
            <a:extLst>
              <a:ext uri="{FF2B5EF4-FFF2-40B4-BE49-F238E27FC236}">
                <a16:creationId xmlns:a16="http://schemas.microsoft.com/office/drawing/2014/main" id="{8E76A7A5-5C72-FE4C-87D0-1C30FF045F9B}"/>
              </a:ext>
            </a:extLst>
          </p:cNvPr>
          <p:cNvSpPr>
            <a:spLocks noGrp="1"/>
          </p:cNvSpPr>
          <p:nvPr>
            <p:ph type="sldNum" sz="quarter" idx="12"/>
          </p:nvPr>
        </p:nvSpPr>
        <p:spPr/>
        <p:txBody>
          <a:bodyPr/>
          <a:lstStyle/>
          <a:p>
            <a:fld id="{E3622F62-16E7-4744-AE2F-DC725AA31740}" type="slidenum">
              <a:rPr lang="en-US" smtClean="0"/>
              <a:t>‹#›</a:t>
            </a:fld>
            <a:endParaRPr lang="en-US"/>
          </a:p>
        </p:txBody>
      </p:sp>
    </p:spTree>
    <p:extLst>
      <p:ext uri="{BB962C8B-B14F-4D97-AF65-F5344CB8AC3E}">
        <p14:creationId xmlns:p14="http://schemas.microsoft.com/office/powerpoint/2010/main" val="3134654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03F5BA-0028-B442-B7AE-9BC77434CF6B}"/>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4F91753-6F30-2744-87F1-F5437C7E302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048983E-9174-0341-9EFC-FC62DC7EA366}"/>
              </a:ext>
            </a:extLst>
          </p:cNvPr>
          <p:cNvSpPr>
            <a:spLocks noGrp="1"/>
          </p:cNvSpPr>
          <p:nvPr>
            <p:ph type="dt" sz="half" idx="10"/>
          </p:nvPr>
        </p:nvSpPr>
        <p:spPr/>
        <p:txBody>
          <a:bodyPr/>
          <a:lstStyle/>
          <a:p>
            <a:fld id="{F950A716-C04B-1F49-A413-24B1468A98B7}" type="datetime1">
              <a:rPr lang="en-GB" smtClean="0"/>
              <a:t>30/05/2022</a:t>
            </a:fld>
            <a:endParaRPr lang="en-US"/>
          </a:p>
        </p:txBody>
      </p:sp>
      <p:sp>
        <p:nvSpPr>
          <p:cNvPr id="5" name="Footer Placeholder 4">
            <a:extLst>
              <a:ext uri="{FF2B5EF4-FFF2-40B4-BE49-F238E27FC236}">
                <a16:creationId xmlns:a16="http://schemas.microsoft.com/office/drawing/2014/main" id="{15689119-2636-0D44-A3C4-86F43011CD42}"/>
              </a:ext>
            </a:extLst>
          </p:cNvPr>
          <p:cNvSpPr>
            <a:spLocks noGrp="1"/>
          </p:cNvSpPr>
          <p:nvPr>
            <p:ph type="ftr" sz="quarter" idx="11"/>
          </p:nvPr>
        </p:nvSpPr>
        <p:spPr/>
        <p:txBody>
          <a:bodyPr/>
          <a:lstStyle/>
          <a:p>
            <a:r>
              <a:rPr lang="en-US"/>
              <a:t>Claire Hobbs</a:t>
            </a:r>
          </a:p>
        </p:txBody>
      </p:sp>
      <p:sp>
        <p:nvSpPr>
          <p:cNvPr id="6" name="Slide Number Placeholder 5">
            <a:extLst>
              <a:ext uri="{FF2B5EF4-FFF2-40B4-BE49-F238E27FC236}">
                <a16:creationId xmlns:a16="http://schemas.microsoft.com/office/drawing/2014/main" id="{F76E7F8B-2CF9-624C-B54F-1509718BDE3E}"/>
              </a:ext>
            </a:extLst>
          </p:cNvPr>
          <p:cNvSpPr>
            <a:spLocks noGrp="1"/>
          </p:cNvSpPr>
          <p:nvPr>
            <p:ph type="sldNum" sz="quarter" idx="12"/>
          </p:nvPr>
        </p:nvSpPr>
        <p:spPr/>
        <p:txBody>
          <a:bodyPr/>
          <a:lstStyle/>
          <a:p>
            <a:fld id="{E3622F62-16E7-4744-AE2F-DC725AA31740}" type="slidenum">
              <a:rPr lang="en-US" smtClean="0"/>
              <a:t>‹#›</a:t>
            </a:fld>
            <a:endParaRPr lang="en-US"/>
          </a:p>
        </p:txBody>
      </p:sp>
    </p:spTree>
    <p:extLst>
      <p:ext uri="{BB962C8B-B14F-4D97-AF65-F5344CB8AC3E}">
        <p14:creationId xmlns:p14="http://schemas.microsoft.com/office/powerpoint/2010/main" val="1359817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C2DD2-4C47-3E4F-9618-254222F9E93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B32EF5D-920A-3348-817B-C0F27F155CD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A838D8D-D9AC-1441-989A-FBDD574DA2B7}"/>
              </a:ext>
            </a:extLst>
          </p:cNvPr>
          <p:cNvSpPr>
            <a:spLocks noGrp="1"/>
          </p:cNvSpPr>
          <p:nvPr>
            <p:ph type="dt" sz="half" idx="10"/>
          </p:nvPr>
        </p:nvSpPr>
        <p:spPr/>
        <p:txBody>
          <a:bodyPr/>
          <a:lstStyle/>
          <a:p>
            <a:fld id="{B705336F-A2A0-1847-AE1F-DFD7560723BA}" type="datetime1">
              <a:rPr lang="en-GB" smtClean="0"/>
              <a:t>30/05/2022</a:t>
            </a:fld>
            <a:endParaRPr lang="en-US"/>
          </a:p>
        </p:txBody>
      </p:sp>
      <p:sp>
        <p:nvSpPr>
          <p:cNvPr id="5" name="Footer Placeholder 4">
            <a:extLst>
              <a:ext uri="{FF2B5EF4-FFF2-40B4-BE49-F238E27FC236}">
                <a16:creationId xmlns:a16="http://schemas.microsoft.com/office/drawing/2014/main" id="{D9F20389-6B8C-D447-8DDE-4B0F9E194587}"/>
              </a:ext>
            </a:extLst>
          </p:cNvPr>
          <p:cNvSpPr>
            <a:spLocks noGrp="1"/>
          </p:cNvSpPr>
          <p:nvPr>
            <p:ph type="ftr" sz="quarter" idx="11"/>
          </p:nvPr>
        </p:nvSpPr>
        <p:spPr/>
        <p:txBody>
          <a:bodyPr/>
          <a:lstStyle/>
          <a:p>
            <a:r>
              <a:rPr lang="en-US"/>
              <a:t>Claire Hobbs</a:t>
            </a:r>
          </a:p>
        </p:txBody>
      </p:sp>
      <p:sp>
        <p:nvSpPr>
          <p:cNvPr id="6" name="Slide Number Placeholder 5">
            <a:extLst>
              <a:ext uri="{FF2B5EF4-FFF2-40B4-BE49-F238E27FC236}">
                <a16:creationId xmlns:a16="http://schemas.microsoft.com/office/drawing/2014/main" id="{7090F528-9A41-F447-825D-977A2A8AB878}"/>
              </a:ext>
            </a:extLst>
          </p:cNvPr>
          <p:cNvSpPr>
            <a:spLocks noGrp="1"/>
          </p:cNvSpPr>
          <p:nvPr>
            <p:ph type="sldNum" sz="quarter" idx="12"/>
          </p:nvPr>
        </p:nvSpPr>
        <p:spPr/>
        <p:txBody>
          <a:bodyPr/>
          <a:lstStyle/>
          <a:p>
            <a:fld id="{E3622F62-16E7-4744-AE2F-DC725AA31740}" type="slidenum">
              <a:rPr lang="en-US" smtClean="0"/>
              <a:t>‹#›</a:t>
            </a:fld>
            <a:endParaRPr lang="en-US"/>
          </a:p>
        </p:txBody>
      </p:sp>
    </p:spTree>
    <p:extLst>
      <p:ext uri="{BB962C8B-B14F-4D97-AF65-F5344CB8AC3E}">
        <p14:creationId xmlns:p14="http://schemas.microsoft.com/office/powerpoint/2010/main" val="2111431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DA618-16D8-084C-821B-DF039680303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A9BA0D6C-6A31-DB47-961D-199DC6774A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A628E72-1CD4-3E44-B5E4-78FB8470ECBF}"/>
              </a:ext>
            </a:extLst>
          </p:cNvPr>
          <p:cNvSpPr>
            <a:spLocks noGrp="1"/>
          </p:cNvSpPr>
          <p:nvPr>
            <p:ph type="dt" sz="half" idx="10"/>
          </p:nvPr>
        </p:nvSpPr>
        <p:spPr/>
        <p:txBody>
          <a:bodyPr/>
          <a:lstStyle/>
          <a:p>
            <a:fld id="{EBA5FB42-920B-0441-BA35-192F90C6E25A}" type="datetime1">
              <a:rPr lang="en-GB" smtClean="0"/>
              <a:t>30/05/2022</a:t>
            </a:fld>
            <a:endParaRPr lang="en-US"/>
          </a:p>
        </p:txBody>
      </p:sp>
      <p:sp>
        <p:nvSpPr>
          <p:cNvPr id="5" name="Footer Placeholder 4">
            <a:extLst>
              <a:ext uri="{FF2B5EF4-FFF2-40B4-BE49-F238E27FC236}">
                <a16:creationId xmlns:a16="http://schemas.microsoft.com/office/drawing/2014/main" id="{52C078F2-74A6-AD4E-9D5F-3EEB095FDF9D}"/>
              </a:ext>
            </a:extLst>
          </p:cNvPr>
          <p:cNvSpPr>
            <a:spLocks noGrp="1"/>
          </p:cNvSpPr>
          <p:nvPr>
            <p:ph type="ftr" sz="quarter" idx="11"/>
          </p:nvPr>
        </p:nvSpPr>
        <p:spPr/>
        <p:txBody>
          <a:bodyPr/>
          <a:lstStyle/>
          <a:p>
            <a:r>
              <a:rPr lang="en-US"/>
              <a:t>Claire Hobbs</a:t>
            </a:r>
          </a:p>
        </p:txBody>
      </p:sp>
      <p:sp>
        <p:nvSpPr>
          <p:cNvPr id="6" name="Slide Number Placeholder 5">
            <a:extLst>
              <a:ext uri="{FF2B5EF4-FFF2-40B4-BE49-F238E27FC236}">
                <a16:creationId xmlns:a16="http://schemas.microsoft.com/office/drawing/2014/main" id="{F981E232-E269-BF44-9629-247814A38F17}"/>
              </a:ext>
            </a:extLst>
          </p:cNvPr>
          <p:cNvSpPr>
            <a:spLocks noGrp="1"/>
          </p:cNvSpPr>
          <p:nvPr>
            <p:ph type="sldNum" sz="quarter" idx="12"/>
          </p:nvPr>
        </p:nvSpPr>
        <p:spPr/>
        <p:txBody>
          <a:bodyPr/>
          <a:lstStyle/>
          <a:p>
            <a:fld id="{E3622F62-16E7-4744-AE2F-DC725AA31740}" type="slidenum">
              <a:rPr lang="en-US" smtClean="0"/>
              <a:t>‹#›</a:t>
            </a:fld>
            <a:endParaRPr lang="en-US"/>
          </a:p>
        </p:txBody>
      </p:sp>
    </p:spTree>
    <p:extLst>
      <p:ext uri="{BB962C8B-B14F-4D97-AF65-F5344CB8AC3E}">
        <p14:creationId xmlns:p14="http://schemas.microsoft.com/office/powerpoint/2010/main" val="3099093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5901C-2912-FE42-81F7-CBDA2F403E6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728464C-A9B1-0444-AB83-210525E1BAF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8D1478F9-59E1-324C-ACBC-75F35680086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0E9E84FB-0712-8A4F-B1A7-4E4CD9241E2D}"/>
              </a:ext>
            </a:extLst>
          </p:cNvPr>
          <p:cNvSpPr>
            <a:spLocks noGrp="1"/>
          </p:cNvSpPr>
          <p:nvPr>
            <p:ph type="dt" sz="half" idx="10"/>
          </p:nvPr>
        </p:nvSpPr>
        <p:spPr/>
        <p:txBody>
          <a:bodyPr/>
          <a:lstStyle/>
          <a:p>
            <a:fld id="{1FAADFF2-EBF7-AF45-83B7-DB9E582AA251}" type="datetime1">
              <a:rPr lang="en-GB" smtClean="0"/>
              <a:t>30/05/2022</a:t>
            </a:fld>
            <a:endParaRPr lang="en-US"/>
          </a:p>
        </p:txBody>
      </p:sp>
      <p:sp>
        <p:nvSpPr>
          <p:cNvPr id="6" name="Footer Placeholder 5">
            <a:extLst>
              <a:ext uri="{FF2B5EF4-FFF2-40B4-BE49-F238E27FC236}">
                <a16:creationId xmlns:a16="http://schemas.microsoft.com/office/drawing/2014/main" id="{5B320306-4684-F748-9965-739C21CDA551}"/>
              </a:ext>
            </a:extLst>
          </p:cNvPr>
          <p:cNvSpPr>
            <a:spLocks noGrp="1"/>
          </p:cNvSpPr>
          <p:nvPr>
            <p:ph type="ftr" sz="quarter" idx="11"/>
          </p:nvPr>
        </p:nvSpPr>
        <p:spPr/>
        <p:txBody>
          <a:bodyPr/>
          <a:lstStyle/>
          <a:p>
            <a:r>
              <a:rPr lang="en-US"/>
              <a:t>Claire Hobbs</a:t>
            </a:r>
          </a:p>
        </p:txBody>
      </p:sp>
      <p:sp>
        <p:nvSpPr>
          <p:cNvPr id="7" name="Slide Number Placeholder 6">
            <a:extLst>
              <a:ext uri="{FF2B5EF4-FFF2-40B4-BE49-F238E27FC236}">
                <a16:creationId xmlns:a16="http://schemas.microsoft.com/office/drawing/2014/main" id="{A8EDF731-6451-B24B-9699-0A93D1CD477F}"/>
              </a:ext>
            </a:extLst>
          </p:cNvPr>
          <p:cNvSpPr>
            <a:spLocks noGrp="1"/>
          </p:cNvSpPr>
          <p:nvPr>
            <p:ph type="sldNum" sz="quarter" idx="12"/>
          </p:nvPr>
        </p:nvSpPr>
        <p:spPr/>
        <p:txBody>
          <a:bodyPr/>
          <a:lstStyle/>
          <a:p>
            <a:fld id="{E3622F62-16E7-4744-AE2F-DC725AA31740}" type="slidenum">
              <a:rPr lang="en-US" smtClean="0"/>
              <a:t>‹#›</a:t>
            </a:fld>
            <a:endParaRPr lang="en-US"/>
          </a:p>
        </p:txBody>
      </p:sp>
    </p:spTree>
    <p:extLst>
      <p:ext uri="{BB962C8B-B14F-4D97-AF65-F5344CB8AC3E}">
        <p14:creationId xmlns:p14="http://schemas.microsoft.com/office/powerpoint/2010/main" val="329993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F7AC7-29D0-A744-999C-AF5AC3E3AB4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7A8D338-5F5E-5743-BD15-7945BA11F5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CFEF38A-856D-1446-AF5E-51BD62F3123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8E524FA2-5746-7446-9852-B1589F3041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B438051-97DB-CD42-B32B-CE4EC86F700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3C2B1095-2497-1B49-B5EA-DC0F8520290C}"/>
              </a:ext>
            </a:extLst>
          </p:cNvPr>
          <p:cNvSpPr>
            <a:spLocks noGrp="1"/>
          </p:cNvSpPr>
          <p:nvPr>
            <p:ph type="dt" sz="half" idx="10"/>
          </p:nvPr>
        </p:nvSpPr>
        <p:spPr/>
        <p:txBody>
          <a:bodyPr/>
          <a:lstStyle/>
          <a:p>
            <a:fld id="{793ADE66-91EB-9449-9C42-E3957495D362}" type="datetime1">
              <a:rPr lang="en-GB" smtClean="0"/>
              <a:t>30/05/2022</a:t>
            </a:fld>
            <a:endParaRPr lang="en-US"/>
          </a:p>
        </p:txBody>
      </p:sp>
      <p:sp>
        <p:nvSpPr>
          <p:cNvPr id="8" name="Footer Placeholder 7">
            <a:extLst>
              <a:ext uri="{FF2B5EF4-FFF2-40B4-BE49-F238E27FC236}">
                <a16:creationId xmlns:a16="http://schemas.microsoft.com/office/drawing/2014/main" id="{22273DF9-E3F3-B34C-A0F4-BDE6B375ED7D}"/>
              </a:ext>
            </a:extLst>
          </p:cNvPr>
          <p:cNvSpPr>
            <a:spLocks noGrp="1"/>
          </p:cNvSpPr>
          <p:nvPr>
            <p:ph type="ftr" sz="quarter" idx="11"/>
          </p:nvPr>
        </p:nvSpPr>
        <p:spPr/>
        <p:txBody>
          <a:bodyPr/>
          <a:lstStyle/>
          <a:p>
            <a:r>
              <a:rPr lang="en-US"/>
              <a:t>Claire Hobbs</a:t>
            </a:r>
          </a:p>
        </p:txBody>
      </p:sp>
      <p:sp>
        <p:nvSpPr>
          <p:cNvPr id="9" name="Slide Number Placeholder 8">
            <a:extLst>
              <a:ext uri="{FF2B5EF4-FFF2-40B4-BE49-F238E27FC236}">
                <a16:creationId xmlns:a16="http://schemas.microsoft.com/office/drawing/2014/main" id="{3EEEDF71-BEDD-8247-B06F-8132B0E10A7B}"/>
              </a:ext>
            </a:extLst>
          </p:cNvPr>
          <p:cNvSpPr>
            <a:spLocks noGrp="1"/>
          </p:cNvSpPr>
          <p:nvPr>
            <p:ph type="sldNum" sz="quarter" idx="12"/>
          </p:nvPr>
        </p:nvSpPr>
        <p:spPr/>
        <p:txBody>
          <a:bodyPr/>
          <a:lstStyle/>
          <a:p>
            <a:fld id="{E3622F62-16E7-4744-AE2F-DC725AA31740}" type="slidenum">
              <a:rPr lang="en-US" smtClean="0"/>
              <a:t>‹#›</a:t>
            </a:fld>
            <a:endParaRPr lang="en-US"/>
          </a:p>
        </p:txBody>
      </p:sp>
    </p:spTree>
    <p:extLst>
      <p:ext uri="{BB962C8B-B14F-4D97-AF65-F5344CB8AC3E}">
        <p14:creationId xmlns:p14="http://schemas.microsoft.com/office/powerpoint/2010/main" val="866534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C2B15-1C49-BF4C-AD26-FFAA47A727B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31627F69-9491-ED4E-9ECC-EA03DC75519F}"/>
              </a:ext>
            </a:extLst>
          </p:cNvPr>
          <p:cNvSpPr>
            <a:spLocks noGrp="1"/>
          </p:cNvSpPr>
          <p:nvPr>
            <p:ph type="dt" sz="half" idx="10"/>
          </p:nvPr>
        </p:nvSpPr>
        <p:spPr/>
        <p:txBody>
          <a:bodyPr/>
          <a:lstStyle/>
          <a:p>
            <a:fld id="{29E0E62A-856C-EC4F-B57D-64CF07AAAE28}" type="datetime1">
              <a:rPr lang="en-GB" smtClean="0"/>
              <a:t>30/05/2022</a:t>
            </a:fld>
            <a:endParaRPr lang="en-US"/>
          </a:p>
        </p:txBody>
      </p:sp>
      <p:sp>
        <p:nvSpPr>
          <p:cNvPr id="4" name="Footer Placeholder 3">
            <a:extLst>
              <a:ext uri="{FF2B5EF4-FFF2-40B4-BE49-F238E27FC236}">
                <a16:creationId xmlns:a16="http://schemas.microsoft.com/office/drawing/2014/main" id="{AD9340F3-91B2-9141-B1F8-365E85E50999}"/>
              </a:ext>
            </a:extLst>
          </p:cNvPr>
          <p:cNvSpPr>
            <a:spLocks noGrp="1"/>
          </p:cNvSpPr>
          <p:nvPr>
            <p:ph type="ftr" sz="quarter" idx="11"/>
          </p:nvPr>
        </p:nvSpPr>
        <p:spPr/>
        <p:txBody>
          <a:bodyPr/>
          <a:lstStyle/>
          <a:p>
            <a:r>
              <a:rPr lang="en-US"/>
              <a:t>Claire Hobbs</a:t>
            </a:r>
          </a:p>
        </p:txBody>
      </p:sp>
      <p:sp>
        <p:nvSpPr>
          <p:cNvPr id="5" name="Slide Number Placeholder 4">
            <a:extLst>
              <a:ext uri="{FF2B5EF4-FFF2-40B4-BE49-F238E27FC236}">
                <a16:creationId xmlns:a16="http://schemas.microsoft.com/office/drawing/2014/main" id="{F314460E-E344-A542-A1AC-409D1AC17664}"/>
              </a:ext>
            </a:extLst>
          </p:cNvPr>
          <p:cNvSpPr>
            <a:spLocks noGrp="1"/>
          </p:cNvSpPr>
          <p:nvPr>
            <p:ph type="sldNum" sz="quarter" idx="12"/>
          </p:nvPr>
        </p:nvSpPr>
        <p:spPr/>
        <p:txBody>
          <a:bodyPr/>
          <a:lstStyle/>
          <a:p>
            <a:fld id="{E3622F62-16E7-4744-AE2F-DC725AA31740}" type="slidenum">
              <a:rPr lang="en-US" smtClean="0"/>
              <a:t>‹#›</a:t>
            </a:fld>
            <a:endParaRPr lang="en-US"/>
          </a:p>
        </p:txBody>
      </p:sp>
    </p:spTree>
    <p:extLst>
      <p:ext uri="{BB962C8B-B14F-4D97-AF65-F5344CB8AC3E}">
        <p14:creationId xmlns:p14="http://schemas.microsoft.com/office/powerpoint/2010/main" val="1709262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DBFC13-EE9B-874F-8251-D2153EAFD26A}"/>
              </a:ext>
            </a:extLst>
          </p:cNvPr>
          <p:cNvSpPr>
            <a:spLocks noGrp="1"/>
          </p:cNvSpPr>
          <p:nvPr>
            <p:ph type="dt" sz="half" idx="10"/>
          </p:nvPr>
        </p:nvSpPr>
        <p:spPr/>
        <p:txBody>
          <a:bodyPr/>
          <a:lstStyle/>
          <a:p>
            <a:fld id="{59527209-C38E-624F-B79A-1A743090CA0E}" type="datetime1">
              <a:rPr lang="en-GB" smtClean="0"/>
              <a:t>30/05/2022</a:t>
            </a:fld>
            <a:endParaRPr lang="en-US"/>
          </a:p>
        </p:txBody>
      </p:sp>
      <p:sp>
        <p:nvSpPr>
          <p:cNvPr id="3" name="Footer Placeholder 2">
            <a:extLst>
              <a:ext uri="{FF2B5EF4-FFF2-40B4-BE49-F238E27FC236}">
                <a16:creationId xmlns:a16="http://schemas.microsoft.com/office/drawing/2014/main" id="{0D47265B-FC94-2B4E-911E-E6787A42B3FC}"/>
              </a:ext>
            </a:extLst>
          </p:cNvPr>
          <p:cNvSpPr>
            <a:spLocks noGrp="1"/>
          </p:cNvSpPr>
          <p:nvPr>
            <p:ph type="ftr" sz="quarter" idx="11"/>
          </p:nvPr>
        </p:nvSpPr>
        <p:spPr/>
        <p:txBody>
          <a:bodyPr/>
          <a:lstStyle/>
          <a:p>
            <a:r>
              <a:rPr lang="en-US"/>
              <a:t>Claire Hobbs</a:t>
            </a:r>
          </a:p>
        </p:txBody>
      </p:sp>
      <p:sp>
        <p:nvSpPr>
          <p:cNvPr id="4" name="Slide Number Placeholder 3">
            <a:extLst>
              <a:ext uri="{FF2B5EF4-FFF2-40B4-BE49-F238E27FC236}">
                <a16:creationId xmlns:a16="http://schemas.microsoft.com/office/drawing/2014/main" id="{A4B1BC07-F15E-874D-9946-180EB9A8AC4B}"/>
              </a:ext>
            </a:extLst>
          </p:cNvPr>
          <p:cNvSpPr>
            <a:spLocks noGrp="1"/>
          </p:cNvSpPr>
          <p:nvPr>
            <p:ph type="sldNum" sz="quarter" idx="12"/>
          </p:nvPr>
        </p:nvSpPr>
        <p:spPr/>
        <p:txBody>
          <a:bodyPr/>
          <a:lstStyle/>
          <a:p>
            <a:fld id="{E3622F62-16E7-4744-AE2F-DC725AA31740}" type="slidenum">
              <a:rPr lang="en-US" smtClean="0"/>
              <a:t>‹#›</a:t>
            </a:fld>
            <a:endParaRPr lang="en-US"/>
          </a:p>
        </p:txBody>
      </p:sp>
    </p:spTree>
    <p:extLst>
      <p:ext uri="{BB962C8B-B14F-4D97-AF65-F5344CB8AC3E}">
        <p14:creationId xmlns:p14="http://schemas.microsoft.com/office/powerpoint/2010/main" val="1362910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43C39-DDC5-E24D-A4B1-27AE425A6A3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38C460E5-9FB2-4240-B943-2367427927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E8136FA7-336E-EB41-A8E5-9D90D22192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FFFEC87-01F0-2E43-994E-898C9A6DA86E}"/>
              </a:ext>
            </a:extLst>
          </p:cNvPr>
          <p:cNvSpPr>
            <a:spLocks noGrp="1"/>
          </p:cNvSpPr>
          <p:nvPr>
            <p:ph type="dt" sz="half" idx="10"/>
          </p:nvPr>
        </p:nvSpPr>
        <p:spPr/>
        <p:txBody>
          <a:bodyPr/>
          <a:lstStyle/>
          <a:p>
            <a:fld id="{3BE6C561-AE78-7A4D-868D-37D6481B8689}" type="datetime1">
              <a:rPr lang="en-GB" smtClean="0"/>
              <a:t>30/05/2022</a:t>
            </a:fld>
            <a:endParaRPr lang="en-US"/>
          </a:p>
        </p:txBody>
      </p:sp>
      <p:sp>
        <p:nvSpPr>
          <p:cNvPr id="6" name="Footer Placeholder 5">
            <a:extLst>
              <a:ext uri="{FF2B5EF4-FFF2-40B4-BE49-F238E27FC236}">
                <a16:creationId xmlns:a16="http://schemas.microsoft.com/office/drawing/2014/main" id="{BC5F2F60-4BE2-1844-8BCC-5F5A508FE172}"/>
              </a:ext>
            </a:extLst>
          </p:cNvPr>
          <p:cNvSpPr>
            <a:spLocks noGrp="1"/>
          </p:cNvSpPr>
          <p:nvPr>
            <p:ph type="ftr" sz="quarter" idx="11"/>
          </p:nvPr>
        </p:nvSpPr>
        <p:spPr/>
        <p:txBody>
          <a:bodyPr/>
          <a:lstStyle/>
          <a:p>
            <a:r>
              <a:rPr lang="en-US"/>
              <a:t>Claire Hobbs</a:t>
            </a:r>
          </a:p>
        </p:txBody>
      </p:sp>
      <p:sp>
        <p:nvSpPr>
          <p:cNvPr id="7" name="Slide Number Placeholder 6">
            <a:extLst>
              <a:ext uri="{FF2B5EF4-FFF2-40B4-BE49-F238E27FC236}">
                <a16:creationId xmlns:a16="http://schemas.microsoft.com/office/drawing/2014/main" id="{2E89E3BF-D41C-4543-97A3-252D6E148D56}"/>
              </a:ext>
            </a:extLst>
          </p:cNvPr>
          <p:cNvSpPr>
            <a:spLocks noGrp="1"/>
          </p:cNvSpPr>
          <p:nvPr>
            <p:ph type="sldNum" sz="quarter" idx="12"/>
          </p:nvPr>
        </p:nvSpPr>
        <p:spPr/>
        <p:txBody>
          <a:bodyPr/>
          <a:lstStyle/>
          <a:p>
            <a:fld id="{E3622F62-16E7-4744-AE2F-DC725AA31740}" type="slidenum">
              <a:rPr lang="en-US" smtClean="0"/>
              <a:t>‹#›</a:t>
            </a:fld>
            <a:endParaRPr lang="en-US"/>
          </a:p>
        </p:txBody>
      </p:sp>
    </p:spTree>
    <p:extLst>
      <p:ext uri="{BB962C8B-B14F-4D97-AF65-F5344CB8AC3E}">
        <p14:creationId xmlns:p14="http://schemas.microsoft.com/office/powerpoint/2010/main" val="3946981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AA87C-8B00-A341-853F-16A582279F3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A3DEC363-C91C-4F42-B818-0B8EECCF57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6D4395F-5706-3948-ADF0-5B0FC7A462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11505BF-5F7F-504D-85A1-B9C143A13C02}"/>
              </a:ext>
            </a:extLst>
          </p:cNvPr>
          <p:cNvSpPr>
            <a:spLocks noGrp="1"/>
          </p:cNvSpPr>
          <p:nvPr>
            <p:ph type="dt" sz="half" idx="10"/>
          </p:nvPr>
        </p:nvSpPr>
        <p:spPr/>
        <p:txBody>
          <a:bodyPr/>
          <a:lstStyle/>
          <a:p>
            <a:fld id="{6B3DDB4C-7D7C-6548-B106-AD7077340B09}" type="datetime1">
              <a:rPr lang="en-GB" smtClean="0"/>
              <a:t>30/05/2022</a:t>
            </a:fld>
            <a:endParaRPr lang="en-US"/>
          </a:p>
        </p:txBody>
      </p:sp>
      <p:sp>
        <p:nvSpPr>
          <p:cNvPr id="6" name="Footer Placeholder 5">
            <a:extLst>
              <a:ext uri="{FF2B5EF4-FFF2-40B4-BE49-F238E27FC236}">
                <a16:creationId xmlns:a16="http://schemas.microsoft.com/office/drawing/2014/main" id="{F76C325C-5213-3C40-85D9-82128C4A70AB}"/>
              </a:ext>
            </a:extLst>
          </p:cNvPr>
          <p:cNvSpPr>
            <a:spLocks noGrp="1"/>
          </p:cNvSpPr>
          <p:nvPr>
            <p:ph type="ftr" sz="quarter" idx="11"/>
          </p:nvPr>
        </p:nvSpPr>
        <p:spPr/>
        <p:txBody>
          <a:bodyPr/>
          <a:lstStyle/>
          <a:p>
            <a:r>
              <a:rPr lang="en-US"/>
              <a:t>Claire Hobbs</a:t>
            </a:r>
          </a:p>
        </p:txBody>
      </p:sp>
      <p:sp>
        <p:nvSpPr>
          <p:cNvPr id="7" name="Slide Number Placeholder 6">
            <a:extLst>
              <a:ext uri="{FF2B5EF4-FFF2-40B4-BE49-F238E27FC236}">
                <a16:creationId xmlns:a16="http://schemas.microsoft.com/office/drawing/2014/main" id="{C9177309-9488-624E-B137-E1E6FE5F7CE1}"/>
              </a:ext>
            </a:extLst>
          </p:cNvPr>
          <p:cNvSpPr>
            <a:spLocks noGrp="1"/>
          </p:cNvSpPr>
          <p:nvPr>
            <p:ph type="sldNum" sz="quarter" idx="12"/>
          </p:nvPr>
        </p:nvSpPr>
        <p:spPr/>
        <p:txBody>
          <a:bodyPr/>
          <a:lstStyle/>
          <a:p>
            <a:fld id="{E3622F62-16E7-4744-AE2F-DC725AA31740}" type="slidenum">
              <a:rPr lang="en-US" smtClean="0"/>
              <a:t>‹#›</a:t>
            </a:fld>
            <a:endParaRPr lang="en-US"/>
          </a:p>
        </p:txBody>
      </p:sp>
    </p:spTree>
    <p:extLst>
      <p:ext uri="{BB962C8B-B14F-4D97-AF65-F5344CB8AC3E}">
        <p14:creationId xmlns:p14="http://schemas.microsoft.com/office/powerpoint/2010/main" val="370665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807CE5-50E2-5A45-A5B8-FE30312E3C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1B6622B-5F39-4C42-8FF4-D1938D7B11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9D80FCB-464C-A74F-B84E-F6B9356434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86F02D-8C9A-194B-8987-1FA8513DDBBE}" type="datetime1">
              <a:rPr lang="en-GB" smtClean="0"/>
              <a:t>30/05/2022</a:t>
            </a:fld>
            <a:endParaRPr lang="en-US"/>
          </a:p>
        </p:txBody>
      </p:sp>
      <p:sp>
        <p:nvSpPr>
          <p:cNvPr id="5" name="Footer Placeholder 4">
            <a:extLst>
              <a:ext uri="{FF2B5EF4-FFF2-40B4-BE49-F238E27FC236}">
                <a16:creationId xmlns:a16="http://schemas.microsoft.com/office/drawing/2014/main" id="{6C9CC20E-5EFF-F54A-954F-6FCB610C20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Claire Hobbs</a:t>
            </a:r>
          </a:p>
        </p:txBody>
      </p:sp>
      <p:sp>
        <p:nvSpPr>
          <p:cNvPr id="6" name="Slide Number Placeholder 5">
            <a:extLst>
              <a:ext uri="{FF2B5EF4-FFF2-40B4-BE49-F238E27FC236}">
                <a16:creationId xmlns:a16="http://schemas.microsoft.com/office/drawing/2014/main" id="{F30E2D03-9E28-4C42-8BB8-BB6B0850F2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622F62-16E7-4744-AE2F-DC725AA31740}" type="slidenum">
              <a:rPr lang="en-US" smtClean="0"/>
              <a:t>‹#›</a:t>
            </a:fld>
            <a:endParaRPr lang="en-US"/>
          </a:p>
        </p:txBody>
      </p:sp>
    </p:spTree>
    <p:extLst>
      <p:ext uri="{BB962C8B-B14F-4D97-AF65-F5344CB8AC3E}">
        <p14:creationId xmlns:p14="http://schemas.microsoft.com/office/powerpoint/2010/main" val="1744136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tif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pharmacy.ODScode@nhs.ne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developer.nhs.uk/apis/dos-api/byServiceType.html" TargetMode="External"/><Relationship Id="rId4" Type="http://schemas.openxmlformats.org/officeDocument/2006/relationships/hyperlink" Target="mailto:pharmacy.fc683@nhs.net"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heprsb.org/standards/communitypharmacystandardstage2/"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tiff"/><Relationship Id="rId5" Type="http://schemas.openxmlformats.org/officeDocument/2006/relationships/hyperlink" Target="https://www.dsptoolkit.nhs.uk/" TargetMode="External"/><Relationship Id="rId4" Type="http://schemas.openxmlformats.org/officeDocument/2006/relationships/hyperlink" Target="https://www.nhsx.nhs.uk/information-governance/guidance/records-management-code/"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claire.hobbs01@nhs.net"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mailto:ben.tindale@nhs.net"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tiff"/><Relationship Id="rId5" Type="http://schemas.openxmlformats.org/officeDocument/2006/relationships/hyperlink" Target="https://www.england.nhs.uk/wp-content/uploads/2021/10/B0936-service-specification-nhs-nms-advanced-service.pdf" TargetMode="External"/><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tiff"/><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digital.nhs.uk/services/directory-of-services-dos" TargetMode="External"/><Relationship Id="rId7" Type="http://schemas.openxmlformats.org/officeDocument/2006/relationships/hyperlink" Target="https://www.nhsbsa.nhs.uk/pharmacies-gp-practices-and-appliance-contractors/dictionary-medicines-and-devices-dmd"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cks.nice.org.uk/" TargetMode="External"/><Relationship Id="rId5" Type="http://schemas.openxmlformats.org/officeDocument/2006/relationships/hyperlink" Target="https://digital.nhs.uk/services/demographics" TargetMode="External"/><Relationship Id="rId4" Type="http://schemas.openxmlformats.org/officeDocument/2006/relationships/hyperlink" Target="https://digital.nhs.uk/services/summary-care-records-scr"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digital.nhs.uk/services/fhir-apis/guidance-for-developers/digital-medicine-specification" TargetMode="External"/><Relationship Id="rId7" Type="http://schemas.openxmlformats.org/officeDocument/2006/relationships/hyperlink" Target="https://digital.nhs.uk/services/interoperability-toolkit/developer-resources/itk3-test-harness/itk3-messaging-distribution-specification-version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digital.nhs.uk/services/message-exchange-for-social-care-and-health-mesh" TargetMode="External"/><Relationship Id="rId5" Type="http://schemas.openxmlformats.org/officeDocument/2006/relationships/hyperlink" Target="https://developer.nhs.uk/apis/digitalmedicines-1.2.5-private-beta/" TargetMode="External"/><Relationship Id="rId4" Type="http://schemas.openxmlformats.org/officeDocument/2006/relationships/hyperlink" Target="https://digital.nhs.uk/services/booking-and-referral-standard"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digital.nhs.uk/services/fhir-apis/guidance-for-developers/digital-medicine-specificatio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digital.nhs.uk/services/summary-care-record-application" TargetMode="External"/><Relationship Id="rId5" Type="http://schemas.openxmlformats.org/officeDocument/2006/relationships/hyperlink" Target="https://digital.nhs.uk/developer/api-catalogue/personal-demographics-service-fhir" TargetMode="External"/><Relationship Id="rId4" Type="http://schemas.openxmlformats.org/officeDocument/2006/relationships/hyperlink" Target="https://digital.nhs.uk/services/booking-and-referral-standard"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digital.nhs.uk/data-and-information/information-standards/information-standards-and-data-collections-including-extractions/publications-and-notifications/standards-and-collections/scci0052-dictionary-of-medicines-and-devices-dm-d"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developer.nhs.uk/apis/dos-api/byServiceType.html" TargetMode="External"/><Relationship Id="rId5" Type="http://schemas.openxmlformats.org/officeDocument/2006/relationships/hyperlink" Target="mailto:pharmacy.fc683@nhs.net" TargetMode="External"/><Relationship Id="rId4" Type="http://schemas.openxmlformats.org/officeDocument/2006/relationships/hyperlink" Target="mailto:pharmacy.ODScode@nhs.net"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mailto:pharmacy.ODScode@nhs.ne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developer.nhs.uk/apis/dos-api/rest_api_overview.html" TargetMode="External"/><Relationship Id="rId5" Type="http://schemas.openxmlformats.org/officeDocument/2006/relationships/hyperlink" Target="https://developer.nhs.uk/apis/dos-api/byServiceType.html" TargetMode="External"/><Relationship Id="rId4" Type="http://schemas.openxmlformats.org/officeDocument/2006/relationships/hyperlink" Target="mailto:pharmacy.fc683@nhs.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79062F-9445-144B-A6C0-45EF8FF885BE}"/>
              </a:ext>
            </a:extLst>
          </p:cNvPr>
          <p:cNvSpPr>
            <a:spLocks noGrp="1"/>
          </p:cNvSpPr>
          <p:nvPr>
            <p:ph type="title"/>
          </p:nvPr>
        </p:nvSpPr>
        <p:spPr>
          <a:xfrm>
            <a:off x="524741" y="620392"/>
            <a:ext cx="3808268" cy="5504688"/>
          </a:xfrm>
        </p:spPr>
        <p:txBody>
          <a:bodyPr>
            <a:normAutofit/>
          </a:bodyPr>
          <a:lstStyle/>
          <a:p>
            <a:r>
              <a:rPr lang="en-US" sz="4200" b="1" dirty="0">
                <a:solidFill>
                  <a:schemeClr val="bg1"/>
                </a:solidFill>
                <a:latin typeface="Arial"/>
                <a:cs typeface="Arial"/>
              </a:rPr>
              <a:t>NHS New Medicine</a:t>
            </a:r>
            <a:r>
              <a:rPr lang="en-US" sz="4200" b="1" strike="sngStrike" dirty="0">
                <a:solidFill>
                  <a:srgbClr val="7030A0"/>
                </a:solidFill>
                <a:highlight>
                  <a:srgbClr val="FFFF00"/>
                </a:highlight>
                <a:latin typeface="Arial"/>
                <a:cs typeface="Arial"/>
              </a:rPr>
              <a:t>s</a:t>
            </a:r>
            <a:r>
              <a:rPr lang="en-US" sz="4200" b="1" dirty="0">
                <a:solidFill>
                  <a:schemeClr val="bg1"/>
                </a:solidFill>
                <a:latin typeface="Arial"/>
                <a:cs typeface="Arial"/>
              </a:rPr>
              <a:t> Service Technical Toolkit  </a:t>
            </a:r>
            <a:endParaRPr lang="en-US" sz="4200" b="1" dirty="0">
              <a:solidFill>
                <a:schemeClr val="bg1"/>
              </a:solidFill>
              <a:latin typeface="Arial" panose="020B0604020202020204" pitchFamily="34" charset="0"/>
              <a:cs typeface="Arial" panose="020B0604020202020204" pitchFamily="34" charset="0"/>
            </a:endParaRPr>
          </a:p>
        </p:txBody>
      </p:sp>
      <p:graphicFrame>
        <p:nvGraphicFramePr>
          <p:cNvPr id="5" name="Content Placeholder 2">
            <a:extLst>
              <a:ext uri="{FF2B5EF4-FFF2-40B4-BE49-F238E27FC236}">
                <a16:creationId xmlns:a16="http://schemas.microsoft.com/office/drawing/2014/main" id="{B3C10F15-C5D7-49D8-B3AD-F7917ADB62EE}"/>
              </a:ext>
            </a:extLst>
          </p:cNvPr>
          <p:cNvGraphicFramePr>
            <a:graphicFrameLocks noGrp="1"/>
          </p:cNvGraphicFramePr>
          <p:nvPr>
            <p:ph idx="1"/>
            <p:extLst>
              <p:ext uri="{D42A27DB-BD31-4B8C-83A1-F6EECF244321}">
                <p14:modId xmlns:p14="http://schemas.microsoft.com/office/powerpoint/2010/main" val="28265599"/>
              </p:ext>
            </p:extLst>
          </p:nvPr>
        </p:nvGraphicFramePr>
        <p:xfrm>
          <a:off x="5346482" y="781343"/>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1FA3D33F-E13B-744E-91EF-AA6279C1642F}"/>
              </a:ext>
            </a:extLst>
          </p:cNvPr>
          <p:cNvSpPr>
            <a:spLocks noGrp="1"/>
          </p:cNvSpPr>
          <p:nvPr>
            <p:ph type="sldNum" sz="quarter" idx="12"/>
          </p:nvPr>
        </p:nvSpPr>
        <p:spPr/>
        <p:txBody>
          <a:bodyPr/>
          <a:lstStyle/>
          <a:p>
            <a:fld id="{E3622F62-16E7-4744-AE2F-DC725AA31740}" type="slidenum">
              <a:rPr lang="en-US" smtClean="0"/>
              <a:t>1</a:t>
            </a:fld>
            <a:endParaRPr lang="en-US"/>
          </a:p>
        </p:txBody>
      </p:sp>
      <p:pic>
        <p:nvPicPr>
          <p:cNvPr id="10" name="Picture 9">
            <a:extLst>
              <a:ext uri="{FF2B5EF4-FFF2-40B4-BE49-F238E27FC236}">
                <a16:creationId xmlns:a16="http://schemas.microsoft.com/office/drawing/2014/main" id="{E8BFAE60-DDE9-F043-A359-EABAF42BE117}"/>
              </a:ext>
            </a:extLst>
          </p:cNvPr>
          <p:cNvPicPr>
            <a:picLocks noChangeAspect="1"/>
          </p:cNvPicPr>
          <p:nvPr/>
        </p:nvPicPr>
        <p:blipFill>
          <a:blip r:embed="rId8"/>
          <a:stretch>
            <a:fillRect/>
          </a:stretch>
        </p:blipFill>
        <p:spPr>
          <a:xfrm>
            <a:off x="10332720" y="333649"/>
            <a:ext cx="1410773" cy="573485"/>
          </a:xfrm>
          <a:prstGeom prst="rect">
            <a:avLst/>
          </a:prstGeom>
        </p:spPr>
      </p:pic>
      <p:sp>
        <p:nvSpPr>
          <p:cNvPr id="11" name="TextBox 10">
            <a:extLst>
              <a:ext uri="{FF2B5EF4-FFF2-40B4-BE49-F238E27FC236}">
                <a16:creationId xmlns:a16="http://schemas.microsoft.com/office/drawing/2014/main" id="{D45BB13B-B68A-734B-A4AF-BFA7CDD3152F}"/>
              </a:ext>
            </a:extLst>
          </p:cNvPr>
          <p:cNvSpPr txBox="1"/>
          <p:nvPr/>
        </p:nvSpPr>
        <p:spPr>
          <a:xfrm>
            <a:off x="5478780" y="6198512"/>
            <a:ext cx="6263640" cy="338554"/>
          </a:xfrm>
          <a:prstGeom prst="rect">
            <a:avLst/>
          </a:prstGeom>
          <a:noFill/>
        </p:spPr>
        <p:txBody>
          <a:bodyPr wrap="square" rtlCol="0">
            <a:spAutoFit/>
          </a:bodyPr>
          <a:lstStyle/>
          <a:p>
            <a:r>
              <a:rPr lang="en-GB" sz="1600" b="1" dirty="0">
                <a:solidFill>
                  <a:srgbClr val="FF0000"/>
                </a:solidFill>
              </a:rPr>
              <a:t>29</a:t>
            </a:r>
            <a:r>
              <a:rPr lang="en-GB" sz="1600" b="1" dirty="0">
                <a:solidFill>
                  <a:schemeClr val="tx1">
                    <a:lumMod val="50000"/>
                    <a:lumOff val="50000"/>
                  </a:schemeClr>
                </a:solidFill>
              </a:rPr>
              <a:t> May 2022</a:t>
            </a:r>
            <a:r>
              <a:rPr lang="en-US" sz="1600" b="1" dirty="0">
                <a:solidFill>
                  <a:schemeClr val="tx1">
                    <a:lumMod val="50000"/>
                    <a:lumOff val="50000"/>
                  </a:schemeClr>
                </a:solidFill>
              </a:rPr>
              <a:t>			v1.2.1</a:t>
            </a:r>
            <a:r>
              <a:rPr lang="en-US" sz="1600" b="1" dirty="0">
                <a:solidFill>
                  <a:srgbClr val="7030A0"/>
                </a:solidFill>
              </a:rPr>
              <a:t>3</a:t>
            </a:r>
          </a:p>
        </p:txBody>
      </p:sp>
    </p:spTree>
    <p:extLst>
      <p:ext uri="{BB962C8B-B14F-4D97-AF65-F5344CB8AC3E}">
        <p14:creationId xmlns:p14="http://schemas.microsoft.com/office/powerpoint/2010/main" val="3421481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BE86B1A-DAE7-B24A-9CBC-3D22D9F9CED7}"/>
              </a:ext>
            </a:extLst>
          </p:cNvPr>
          <p:cNvGraphicFramePr>
            <a:graphicFrameLocks noGrp="1"/>
          </p:cNvGraphicFramePr>
          <p:nvPr>
            <p:ph idx="1"/>
            <p:extLst>
              <p:ext uri="{D42A27DB-BD31-4B8C-83A1-F6EECF244321}">
                <p14:modId xmlns:p14="http://schemas.microsoft.com/office/powerpoint/2010/main" val="589395446"/>
              </p:ext>
            </p:extLst>
          </p:nvPr>
        </p:nvGraphicFramePr>
        <p:xfrm>
          <a:off x="540128" y="889635"/>
          <a:ext cx="11111744" cy="4119880"/>
        </p:xfrm>
        <a:graphic>
          <a:graphicData uri="http://schemas.openxmlformats.org/drawingml/2006/table">
            <a:tbl>
              <a:tblPr firstRow="1" bandRow="1">
                <a:tableStyleId>{5C22544A-7EE6-4342-B048-85BDC9FD1C3A}</a:tableStyleId>
              </a:tblPr>
              <a:tblGrid>
                <a:gridCol w="2777936">
                  <a:extLst>
                    <a:ext uri="{9D8B030D-6E8A-4147-A177-3AD203B41FA5}">
                      <a16:colId xmlns:a16="http://schemas.microsoft.com/office/drawing/2014/main" val="3600064115"/>
                    </a:ext>
                  </a:extLst>
                </a:gridCol>
                <a:gridCol w="2777936">
                  <a:extLst>
                    <a:ext uri="{9D8B030D-6E8A-4147-A177-3AD203B41FA5}">
                      <a16:colId xmlns:a16="http://schemas.microsoft.com/office/drawing/2014/main" val="1458044718"/>
                    </a:ext>
                  </a:extLst>
                </a:gridCol>
                <a:gridCol w="2777936">
                  <a:extLst>
                    <a:ext uri="{9D8B030D-6E8A-4147-A177-3AD203B41FA5}">
                      <a16:colId xmlns:a16="http://schemas.microsoft.com/office/drawing/2014/main" val="586940511"/>
                    </a:ext>
                  </a:extLst>
                </a:gridCol>
                <a:gridCol w="2777936">
                  <a:extLst>
                    <a:ext uri="{9D8B030D-6E8A-4147-A177-3AD203B41FA5}">
                      <a16:colId xmlns:a16="http://schemas.microsoft.com/office/drawing/2014/main" val="2793388258"/>
                    </a:ext>
                  </a:extLst>
                </a:gridCol>
              </a:tblGrid>
              <a:tr h="370840">
                <a:tc>
                  <a:txBody>
                    <a:bodyPr/>
                    <a:lstStyle/>
                    <a:p>
                      <a:r>
                        <a:rPr lang="en-US" sz="1600"/>
                        <a:t>Technical component </a:t>
                      </a:r>
                    </a:p>
                  </a:txBody>
                  <a:tcPr/>
                </a:tc>
                <a:tc>
                  <a:txBody>
                    <a:bodyPr/>
                    <a:lstStyle/>
                    <a:p>
                      <a:r>
                        <a:rPr lang="en-US" sz="1600"/>
                        <a:t>Essential requirement </a:t>
                      </a:r>
                    </a:p>
                  </a:txBody>
                  <a:tcPr/>
                </a:tc>
                <a:tc>
                  <a:txBody>
                    <a:bodyPr/>
                    <a:lstStyle/>
                    <a:p>
                      <a:r>
                        <a:rPr lang="en-US" sz="1600"/>
                        <a:t>Future requirement </a:t>
                      </a:r>
                    </a:p>
                  </a:txBody>
                  <a:tcPr/>
                </a:tc>
                <a:tc>
                  <a:txBody>
                    <a:bodyPr/>
                    <a:lstStyle/>
                    <a:p>
                      <a:r>
                        <a:rPr lang="en-US" sz="1600"/>
                        <a:t>Desirable</a:t>
                      </a:r>
                    </a:p>
                  </a:txBody>
                  <a:tcPr/>
                </a:tc>
                <a:extLst>
                  <a:ext uri="{0D108BD9-81ED-4DB2-BD59-A6C34878D82A}">
                    <a16:rowId xmlns:a16="http://schemas.microsoft.com/office/drawing/2014/main" val="17018224"/>
                  </a:ext>
                </a:extLst>
              </a:tr>
              <a:tr h="3708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solidFill>
                            <a:schemeClr val="tx1"/>
                          </a:solidFill>
                        </a:rPr>
                        <a:t>Directory of Services (DoS)</a:t>
                      </a:r>
                    </a:p>
                    <a:p>
                      <a:pPr marL="0" lvl="0" indent="0" algn="l">
                        <a:lnSpc>
                          <a:spcPct val="100000"/>
                        </a:lnSpc>
                        <a:spcBef>
                          <a:spcPts val="0"/>
                        </a:spcBef>
                        <a:spcAft>
                          <a:spcPts val="0"/>
                        </a:spcAft>
                        <a:buNone/>
                      </a:pPr>
                      <a:endParaRPr lang="en-US" sz="160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i="0" kern="1200" dirty="0">
                          <a:solidFill>
                            <a:schemeClr val="dk1"/>
                          </a:solidFill>
                          <a:effectLst/>
                          <a:latin typeface="+mn-lt"/>
                          <a:ea typeface="+mn-ea"/>
                          <a:cs typeface="+mn-cs"/>
                        </a:rPr>
                        <a:t>4. Pharmacy to Pharmacy referral by NHSmail (Pharmacy notification message)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kern="1200" dirty="0">
                          <a:solidFill>
                            <a:schemeClr val="dk1"/>
                          </a:solidFill>
                          <a:effectLst/>
                          <a:latin typeface="+mn-lt"/>
                          <a:ea typeface="+mn-ea"/>
                          <a:cs typeface="+mn-cs"/>
                        </a:rPr>
                        <a:t>L</a:t>
                      </a:r>
                      <a:r>
                        <a:rPr lang="en-GB" sz="1600" kern="1200" dirty="0">
                          <a:solidFill>
                            <a:schemeClr val="dk1"/>
                          </a:solidFill>
                          <a:latin typeface="+mn-lt"/>
                          <a:ea typeface="+mn-ea"/>
                          <a:cs typeface="+mn-cs"/>
                        </a:rPr>
                        <a:t>ocal directory of pharmacy service information (</a:t>
                      </a:r>
                      <a:r>
                        <a:rPr lang="en-GB" sz="1600" dirty="0"/>
                        <a:t>Results should contain Service Name, Address, Postcode, Public telephone, Opening Times</a:t>
                      </a:r>
                      <a:r>
                        <a:rPr lang="en-GB" sz="1600" kern="1200" dirty="0">
                          <a:solidFill>
                            <a:schemeClr val="dk1"/>
                          </a:solidFill>
                          <a:latin typeface="+mn-lt"/>
                          <a:ea typeface="+mn-ea"/>
                          <a:cs typeface="+mn-cs"/>
                        </a:rPr>
                        <a:t>) and shared email address (</a:t>
                      </a:r>
                      <a:r>
                        <a:rPr lang="en-GB" sz="1600" kern="1200" dirty="0">
                          <a:solidFill>
                            <a:schemeClr val="dk1"/>
                          </a:solidFill>
                          <a:latin typeface="+mn-lt"/>
                          <a:ea typeface="+mn-ea"/>
                          <a:cs typeface="+mn-cs"/>
                          <a:hlinkClick r:id="rId3">
                            <a:extLst>
                              <a:ext uri="{A12FA001-AC4F-418D-AE19-62706E023703}">
                                <ahyp:hlinkClr xmlns:ahyp="http://schemas.microsoft.com/office/drawing/2018/hyperlinkcolor" val="tx"/>
                              </a:ext>
                            </a:extLst>
                          </a:hlinkClick>
                        </a:rPr>
                        <a:t>pharmacy.ODScode@nhs.net</a:t>
                      </a:r>
                      <a:r>
                        <a:rPr lang="en-GB" sz="1600" kern="1200" dirty="0">
                          <a:solidFill>
                            <a:schemeClr val="dk1"/>
                          </a:solidFill>
                          <a:latin typeface="+mn-lt"/>
                          <a:ea typeface="+mn-ea"/>
                          <a:cs typeface="+mn-cs"/>
                        </a:rPr>
                        <a:t> e.g., </a:t>
                      </a:r>
                      <a:r>
                        <a:rPr lang="en-GB" sz="1600" kern="1200" dirty="0">
                          <a:solidFill>
                            <a:schemeClr val="dk1"/>
                          </a:solidFill>
                          <a:latin typeface="+mn-lt"/>
                          <a:ea typeface="+mn-ea"/>
                          <a:cs typeface="+mn-cs"/>
                          <a:hlinkClick r:id="rId4">
                            <a:extLst>
                              <a:ext uri="{A12FA001-AC4F-418D-AE19-62706E023703}">
                                <ahyp:hlinkClr xmlns:ahyp="http://schemas.microsoft.com/office/drawing/2018/hyperlinkcolor" val="tx"/>
                              </a:ext>
                            </a:extLst>
                          </a:hlinkClick>
                        </a:rPr>
                        <a:t>pharmacy.fc683@nhs.net</a:t>
                      </a:r>
                      <a:r>
                        <a:rPr lang="en-GB" sz="1600" kern="1200" dirty="0">
                          <a:solidFill>
                            <a:schemeClr val="dk1"/>
                          </a:solidFill>
                          <a:latin typeface="+mn-lt"/>
                          <a:ea typeface="+mn-ea"/>
                          <a:cs typeface="+mn-cs"/>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i="0" kern="1200" dirty="0">
                          <a:solidFill>
                            <a:schemeClr val="dk1"/>
                          </a:solidFill>
                          <a:effectLst/>
                          <a:latin typeface="+mn-lt"/>
                          <a:ea typeface="+mn-ea"/>
                          <a:cs typeface="+mn-cs"/>
                        </a:rPr>
                        <a:t>4. Pharmacy to Pharmacy referral (Pharmacy notification message)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kern="1200" dirty="0">
                          <a:solidFill>
                            <a:schemeClr val="dk1"/>
                          </a:solidFill>
                          <a:effectLst/>
                          <a:latin typeface="+mn-lt"/>
                          <a:ea typeface="+mn-ea"/>
                          <a:cs typeface="+mn-cs"/>
                        </a:rPr>
                        <a:t>DoS Proof of Concept API </a:t>
                      </a:r>
                      <a:r>
                        <a:rPr lang="en-GB" sz="1600" b="1" i="0" kern="1200" dirty="0">
                          <a:solidFill>
                            <a:schemeClr val="dk1"/>
                          </a:solidFill>
                          <a:effectLst/>
                          <a:highlight>
                            <a:srgbClr val="FFFF00"/>
                          </a:highlight>
                          <a:latin typeface="+mn-lt"/>
                          <a:ea typeface="+mn-ea"/>
                          <a:cs typeface="+mn-cs"/>
                          <a:hlinkClick r:id="rId5"/>
                        </a:rPr>
                        <a:t>search by Service Type</a:t>
                      </a:r>
                      <a:r>
                        <a:rPr lang="en-GB" sz="1600" b="1" i="0" kern="1200" dirty="0">
                          <a:solidFill>
                            <a:schemeClr val="dk1"/>
                          </a:solidFill>
                          <a:effectLst/>
                          <a:highlight>
                            <a:srgbClr val="FFFF00"/>
                          </a:highlight>
                          <a:latin typeface="+mn-lt"/>
                          <a:ea typeface="+mn-ea"/>
                          <a:cs typeface="+mn-cs"/>
                        </a:rPr>
                        <a:t> </a:t>
                      </a:r>
                      <a:r>
                        <a:rPr lang="en-GB" sz="1600" dirty="0"/>
                        <a:t>(I</a:t>
                      </a:r>
                      <a:r>
                        <a:rPr lang="en-GB" sz="1600" b="0" i="0" u="none" strike="noStrike" kern="1200" dirty="0">
                          <a:solidFill>
                            <a:schemeClr val="dk1"/>
                          </a:solidFill>
                          <a:effectLst/>
                          <a:latin typeface="+mn-lt"/>
                          <a:ea typeface="+mn-ea"/>
                          <a:cs typeface="+mn-cs"/>
                        </a:rPr>
                        <a:t>D </a:t>
                      </a:r>
                      <a:r>
                        <a:rPr lang="en-GB" sz="1600" b="0" i="0" u="none" strike="noStrike" kern="1200" dirty="0">
                          <a:solidFill>
                            <a:schemeClr val="dk1"/>
                          </a:solidFill>
                          <a:effectLst/>
                          <a:highlight>
                            <a:srgbClr val="FFFF00"/>
                          </a:highlight>
                          <a:latin typeface="+mn-lt"/>
                          <a:ea typeface="+mn-ea"/>
                          <a:cs typeface="+mn-cs"/>
                        </a:rPr>
                        <a:t>TBC</a:t>
                      </a:r>
                      <a:r>
                        <a:rPr lang="en-GB" sz="1600" b="0" i="0" u="none" strike="noStrike" kern="1200" dirty="0">
                          <a:solidFill>
                            <a:schemeClr val="dk1"/>
                          </a:solidFill>
                          <a:effectLst/>
                          <a:latin typeface="+mn-lt"/>
                          <a:ea typeface="+mn-ea"/>
                          <a:cs typeface="+mn-cs"/>
                        </a:rPr>
                        <a:t>) </a:t>
                      </a:r>
                      <a:r>
                        <a:rPr lang="en-GB" sz="1600" dirty="0"/>
                        <a:t>and location to return NMS </a:t>
                      </a:r>
                      <a:r>
                        <a:rPr lang="en-GB" sz="1600" kern="1200" dirty="0">
                          <a:solidFill>
                            <a:schemeClr val="dk1"/>
                          </a:solidFill>
                          <a:latin typeface="+mn-lt"/>
                          <a:ea typeface="+mn-ea"/>
                          <a:cs typeface="+mn-cs"/>
                        </a:rPr>
                        <a:t>Service providers </a:t>
                      </a:r>
                      <a:r>
                        <a:rPr lang="en-GB" sz="1600" dirty="0"/>
                        <a:t>within a 37.5 mile radius. Results should</a:t>
                      </a:r>
                      <a:endParaRPr lang="en-GB" sz="16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contain Public name (or Service Name), Address, Postcode, Public telephone, Opening Times, Specified Dates and </a:t>
                      </a:r>
                      <a:r>
                        <a:rPr lang="en-GB" sz="1600" kern="1200" dirty="0">
                          <a:solidFill>
                            <a:schemeClr val="dk1"/>
                          </a:solidFill>
                          <a:latin typeface="+mn-lt"/>
                          <a:ea typeface="+mn-ea"/>
                          <a:cs typeface="+mn-cs"/>
                        </a:rPr>
                        <a:t>Endpoint details. </a:t>
                      </a:r>
                    </a:p>
                    <a:p>
                      <a:pPr lvl="0">
                        <a:buNone/>
                      </a:pPr>
                      <a:endParaRPr lang="en-US" sz="1600" dirty="0">
                        <a:solidFill>
                          <a:srgbClr val="FF0000"/>
                        </a:solidFill>
                      </a:endParaRPr>
                    </a:p>
                  </a:txBody>
                  <a:tcPr/>
                </a:tc>
                <a:tc>
                  <a:txBody>
                    <a:bodyPr/>
                    <a:lstStyle/>
                    <a:p>
                      <a:pPr marL="0" lvl="0" indent="0" algn="l" defTabSz="914400">
                        <a:lnSpc>
                          <a:spcPct val="100000"/>
                        </a:lnSpc>
                        <a:spcBef>
                          <a:spcPts val="0"/>
                        </a:spcBef>
                        <a:spcAft>
                          <a:spcPts val="0"/>
                        </a:spcAft>
                        <a:buNone/>
                        <a:tabLst/>
                        <a:defRPr/>
                      </a:pPr>
                      <a:endParaRPr lang="en-US" sz="1600" dirty="0"/>
                    </a:p>
                  </a:txBody>
                  <a:tcPr/>
                </a:tc>
                <a:extLst>
                  <a:ext uri="{0D108BD9-81ED-4DB2-BD59-A6C34878D82A}">
                    <a16:rowId xmlns:a16="http://schemas.microsoft.com/office/drawing/2014/main" val="1643016623"/>
                  </a:ext>
                </a:extLst>
              </a:tr>
            </a:tbl>
          </a:graphicData>
        </a:graphic>
      </p:graphicFrame>
      <p:grpSp>
        <p:nvGrpSpPr>
          <p:cNvPr id="10" name="Group 9">
            <a:extLst>
              <a:ext uri="{FF2B5EF4-FFF2-40B4-BE49-F238E27FC236}">
                <a16:creationId xmlns:a16="http://schemas.microsoft.com/office/drawing/2014/main" id="{7FEADE2C-8289-E44E-BC5B-72C2D6E0ADB0}"/>
              </a:ext>
            </a:extLst>
          </p:cNvPr>
          <p:cNvGrpSpPr/>
          <p:nvPr/>
        </p:nvGrpSpPr>
        <p:grpSpPr>
          <a:xfrm>
            <a:off x="497957" y="376969"/>
            <a:ext cx="11199671" cy="448221"/>
            <a:chOff x="0" y="2218419"/>
            <a:chExt cx="6263640" cy="503685"/>
          </a:xfrm>
        </p:grpSpPr>
        <p:sp>
          <p:nvSpPr>
            <p:cNvPr id="11" name="Rounded Rectangle 10">
              <a:extLst>
                <a:ext uri="{FF2B5EF4-FFF2-40B4-BE49-F238E27FC236}">
                  <a16:creationId xmlns:a16="http://schemas.microsoft.com/office/drawing/2014/main" id="{0CF0283D-AC27-3341-84C4-8E2237C9C92F}"/>
                </a:ext>
              </a:extLst>
            </p:cNvPr>
            <p:cNvSpPr/>
            <p:nvPr/>
          </p:nvSpPr>
          <p:spPr>
            <a:xfrm>
              <a:off x="0" y="2218419"/>
              <a:ext cx="6263640" cy="503685"/>
            </a:xfrm>
            <a:prstGeom prst="roundRect">
              <a:avLst/>
            </a:prstGeom>
          </p:spPr>
          <p:style>
            <a:lnRef idx="2">
              <a:schemeClr val="lt1">
                <a:hueOff val="0"/>
                <a:satOff val="0"/>
                <a:lumOff val="0"/>
                <a:alphaOff val="0"/>
              </a:schemeClr>
            </a:lnRef>
            <a:fillRef idx="1">
              <a:schemeClr val="accent5">
                <a:hueOff val="-2703417"/>
                <a:satOff val="-6968"/>
                <a:lumOff val="-4706"/>
                <a:alphaOff val="0"/>
              </a:schemeClr>
            </a:fillRef>
            <a:effectRef idx="0">
              <a:schemeClr val="accent5">
                <a:hueOff val="-2703417"/>
                <a:satOff val="-6968"/>
                <a:lumOff val="-4706"/>
                <a:alphaOff val="0"/>
              </a:schemeClr>
            </a:effectRef>
            <a:fontRef idx="minor">
              <a:schemeClr val="lt1"/>
            </a:fontRef>
          </p:style>
        </p:sp>
        <p:sp>
          <p:nvSpPr>
            <p:cNvPr id="12" name="Rounded Rectangle 4">
              <a:extLst>
                <a:ext uri="{FF2B5EF4-FFF2-40B4-BE49-F238E27FC236}">
                  <a16:creationId xmlns:a16="http://schemas.microsoft.com/office/drawing/2014/main" id="{8638F784-7611-FB49-9B76-F95788E677DD}"/>
                </a:ext>
              </a:extLst>
            </p:cNvPr>
            <p:cNvSpPr txBox="1"/>
            <p:nvPr/>
          </p:nvSpPr>
          <p:spPr>
            <a:xfrm>
              <a:off x="24588" y="2243007"/>
              <a:ext cx="6214464" cy="4545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r>
                <a:rPr lang="en-US" sz="2100" b="1" dirty="0"/>
                <a:t>New Medicine</a:t>
              </a:r>
              <a:r>
                <a:rPr lang="en-US" sz="2100" b="1" dirty="0">
                  <a:highlight>
                    <a:srgbClr val="FFFF00"/>
                  </a:highlight>
                </a:rPr>
                <a:t>s</a:t>
              </a:r>
              <a:r>
                <a:rPr lang="en-US" sz="2100" b="1" dirty="0"/>
                <a:t> Service</a:t>
              </a:r>
              <a:r>
                <a:rPr kumimoji="0" lang="en-US" sz="2100" b="1" i="0" u="none" strike="noStrike" kern="1200" cap="none" spc="0" normalizeH="0" baseline="0" noProof="0" dirty="0">
                  <a:ln>
                    <a:noFill/>
                  </a:ln>
                  <a:effectLst/>
                  <a:uLnTx/>
                  <a:uFillTx/>
                  <a:latin typeface="Calibri" panose="020F0502020204030204"/>
                  <a:ea typeface="+mn-ea"/>
                  <a:cs typeface="+mn-cs"/>
                </a:rPr>
                <a:t>/ required / desirable components</a:t>
              </a:r>
              <a:r>
                <a:rPr lang="en-US" sz="2100" b="1" dirty="0">
                  <a:latin typeface="Calibri" panose="020F0502020204030204"/>
                </a:rPr>
                <a:t> </a:t>
              </a:r>
              <a:endParaRPr kumimoji="0" lang="en-US" sz="2100" b="1"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3" name="Slide Number Placeholder 12">
            <a:extLst>
              <a:ext uri="{FF2B5EF4-FFF2-40B4-BE49-F238E27FC236}">
                <a16:creationId xmlns:a16="http://schemas.microsoft.com/office/drawing/2014/main" id="{203429B3-3E60-074A-B0B4-9310E9B0138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622F62-16E7-4744-AE2F-DC725AA3174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3779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2" name="Rectangle 104">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4"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5"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1" name="Freeform: Shape 110">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3"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 name="Content Placeholder 2">
            <a:extLst>
              <a:ext uri="{FF2B5EF4-FFF2-40B4-BE49-F238E27FC236}">
                <a16:creationId xmlns:a16="http://schemas.microsoft.com/office/drawing/2014/main" id="{5AC6EB90-B380-AD4F-8E84-F62637203734}"/>
              </a:ext>
            </a:extLst>
          </p:cNvPr>
          <p:cNvSpPr>
            <a:spLocks noGrp="1"/>
          </p:cNvSpPr>
          <p:nvPr>
            <p:ph idx="1"/>
          </p:nvPr>
        </p:nvSpPr>
        <p:spPr>
          <a:xfrm>
            <a:off x="5221862" y="1719618"/>
            <a:ext cx="5948831" cy="4334629"/>
          </a:xfrm>
        </p:spPr>
        <p:txBody>
          <a:bodyPr vert="horz" lIns="91440" tIns="45720" rIns="91440" bIns="45720" rtlCol="0" anchor="ctr">
            <a:noAutofit/>
          </a:bodyPr>
          <a:lstStyle/>
          <a:p>
            <a:pPr marL="0" indent="0">
              <a:buNone/>
            </a:pPr>
            <a:r>
              <a:rPr lang="en-US" sz="1800" dirty="0">
                <a:solidFill>
                  <a:srgbClr val="FEFFFF"/>
                </a:solidFill>
              </a:rPr>
              <a:t>The IT platform </a:t>
            </a:r>
            <a:r>
              <a:rPr lang="en-US" sz="1800" b="1" u="sng" dirty="0">
                <a:solidFill>
                  <a:srgbClr val="FEFFFF"/>
                </a:solidFill>
              </a:rPr>
              <a:t>must</a:t>
            </a:r>
            <a:r>
              <a:rPr lang="en-US" sz="1800" dirty="0">
                <a:solidFill>
                  <a:srgbClr val="FEFFFF"/>
                </a:solidFill>
              </a:rPr>
              <a:t> conform to the requirements defined below:</a:t>
            </a:r>
            <a:endParaRPr lang="en-US" sz="1800" b="1" dirty="0">
              <a:solidFill>
                <a:srgbClr val="FEFFFF"/>
              </a:solidFill>
            </a:endParaRPr>
          </a:p>
          <a:p>
            <a:pPr marL="0"/>
            <a:r>
              <a:rPr lang="en-US" sz="1800" b="1" dirty="0">
                <a:solidFill>
                  <a:srgbClr val="FEFFFF"/>
                </a:solidFill>
              </a:rPr>
              <a:t>Referral management </a:t>
            </a:r>
          </a:p>
          <a:p>
            <a:pPr lvl="1"/>
            <a:r>
              <a:rPr lang="en-US" sz="1800" dirty="0">
                <a:solidFill>
                  <a:schemeClr val="bg1"/>
                </a:solidFill>
              </a:rPr>
              <a:t>Referral receipt  - Notification / alert  of any referral received by the pharmacy </a:t>
            </a:r>
          </a:p>
          <a:p>
            <a:pPr lvl="1"/>
            <a:r>
              <a:rPr lang="en-US" sz="1800" dirty="0">
                <a:solidFill>
                  <a:schemeClr val="bg1"/>
                </a:solidFill>
              </a:rPr>
              <a:t>Display a list of outstanding referrals due to be actioned</a:t>
            </a:r>
          </a:p>
          <a:p>
            <a:pPr lvl="1"/>
            <a:r>
              <a:rPr lang="en-US" sz="1800" dirty="0">
                <a:solidFill>
                  <a:srgbClr val="FEFFFF"/>
                </a:solidFill>
              </a:rPr>
              <a:t>Referral status – Display Referral status – Display referral status "Pending”, "Closed”, "Accepted”, "Completed"</a:t>
            </a:r>
          </a:p>
          <a:p>
            <a:r>
              <a:rPr lang="en-US" sz="1800" dirty="0">
                <a:solidFill>
                  <a:srgbClr val="FEFFFF"/>
                </a:solidFill>
              </a:rPr>
              <a:t>Make available “Manual Entry” service templates to manage referrals received by NHSmail / referrals where information is recorded incorrectly by the referrer</a:t>
            </a:r>
          </a:p>
        </p:txBody>
      </p:sp>
      <p:sp>
        <p:nvSpPr>
          <p:cNvPr id="4" name="Slide Number Placeholder 3">
            <a:extLst>
              <a:ext uri="{FF2B5EF4-FFF2-40B4-BE49-F238E27FC236}">
                <a16:creationId xmlns:a16="http://schemas.microsoft.com/office/drawing/2014/main" id="{61437AC4-432A-7448-95C6-2732283DE88D}"/>
              </a:ext>
            </a:extLst>
          </p:cNvPr>
          <p:cNvSpPr>
            <a:spLocks noGrp="1"/>
          </p:cNvSpPr>
          <p:nvPr>
            <p:ph type="sldNum" sz="quarter" idx="12"/>
          </p:nvPr>
        </p:nvSpPr>
        <p:spPr>
          <a:xfrm>
            <a:off x="10707624" y="6175188"/>
            <a:ext cx="685800" cy="320040"/>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E3622F62-16E7-4744-AE2F-DC725AA31740}" type="slidenum">
              <a:rPr kumimoji="0" lang="en-US" sz="1000" b="0" i="0" u="none" strike="noStrike" kern="1200" cap="none" spc="0" normalizeH="0" baseline="0" noProof="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11</a:t>
            </a:fld>
            <a:endParaRPr kumimoji="0" lang="en-US" sz="10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76" name="Picture 75">
            <a:extLst>
              <a:ext uri="{FF2B5EF4-FFF2-40B4-BE49-F238E27FC236}">
                <a16:creationId xmlns:a16="http://schemas.microsoft.com/office/drawing/2014/main" id="{14640536-66EF-B44C-A13C-452AF1EFF9E7}"/>
              </a:ext>
            </a:extLst>
          </p:cNvPr>
          <p:cNvPicPr>
            <a:picLocks noChangeAspect="1"/>
          </p:cNvPicPr>
          <p:nvPr/>
        </p:nvPicPr>
        <p:blipFill>
          <a:blip r:embed="rId3"/>
          <a:stretch>
            <a:fillRect/>
          </a:stretch>
        </p:blipFill>
        <p:spPr>
          <a:xfrm>
            <a:off x="10332720" y="333649"/>
            <a:ext cx="1410773" cy="573485"/>
          </a:xfrm>
          <a:prstGeom prst="rect">
            <a:avLst/>
          </a:prstGeom>
        </p:spPr>
      </p:pic>
      <p:sp>
        <p:nvSpPr>
          <p:cNvPr id="11" name="TextBox 10">
            <a:extLst>
              <a:ext uri="{FF2B5EF4-FFF2-40B4-BE49-F238E27FC236}">
                <a16:creationId xmlns:a16="http://schemas.microsoft.com/office/drawing/2014/main" id="{ABE0A21E-8817-D44B-8280-3A65D073CC82}"/>
              </a:ext>
            </a:extLst>
          </p:cNvPr>
          <p:cNvSpPr txBox="1"/>
          <p:nvPr/>
        </p:nvSpPr>
        <p:spPr>
          <a:xfrm>
            <a:off x="934872" y="982272"/>
            <a:ext cx="3388419" cy="456097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3600" b="1" i="0" u="none" strike="noStrike" kern="1200" cap="none" spc="0" normalizeH="0" baseline="0" noProof="0" dirty="0">
                <a:ln>
                  <a:noFill/>
                </a:ln>
                <a:effectLst/>
                <a:uLnTx/>
                <a:uFillTx/>
                <a:latin typeface="Arial"/>
                <a:cs typeface="Arial"/>
              </a:rPr>
              <a:t>General New Medicine</a:t>
            </a:r>
            <a:r>
              <a:rPr kumimoji="0" lang="en-US" sz="3600" b="1" i="0" u="none" strike="noStrike" kern="1200" cap="none" spc="0" normalizeH="0" baseline="0" noProof="0" dirty="0">
                <a:ln>
                  <a:noFill/>
                </a:ln>
                <a:effectLst/>
                <a:highlight>
                  <a:srgbClr val="FFFF00"/>
                </a:highlight>
                <a:uLnTx/>
                <a:uFillTx/>
                <a:latin typeface="Arial"/>
                <a:cs typeface="Arial"/>
              </a:rPr>
              <a:t>s</a:t>
            </a:r>
            <a:r>
              <a:rPr kumimoji="0" lang="en-US" sz="3600" b="1" i="0" u="none" strike="noStrike" kern="1200" cap="none" spc="0" normalizeH="0" baseline="0" noProof="0" dirty="0">
                <a:ln>
                  <a:noFill/>
                </a:ln>
                <a:effectLst/>
                <a:uLnTx/>
                <a:uFillTx/>
                <a:latin typeface="Arial"/>
                <a:cs typeface="Arial"/>
              </a:rPr>
              <a:t> Service </a:t>
            </a:r>
            <a:r>
              <a:rPr kumimoji="0" lang="en-US" sz="3600" b="1" i="0" u="none" strike="noStrike" kern="1200" cap="none" spc="0" normalizeH="0" baseline="0" noProof="0" dirty="0">
                <a:ln>
                  <a:noFill/>
                </a:ln>
                <a:solidFill>
                  <a:srgbClr val="FFFFFF"/>
                </a:solidFill>
                <a:effectLst/>
                <a:uLnTx/>
                <a:uFillTx/>
                <a:latin typeface="Arial"/>
                <a:cs typeface="Arial"/>
              </a:rPr>
              <a:t>IT requirements</a:t>
            </a:r>
          </a:p>
        </p:txBody>
      </p:sp>
    </p:spTree>
    <p:extLst>
      <p:ext uri="{BB962C8B-B14F-4D97-AF65-F5344CB8AC3E}">
        <p14:creationId xmlns:p14="http://schemas.microsoft.com/office/powerpoint/2010/main" val="575479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2" name="Rectangle 104">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4"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5"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1" name="Freeform: Shape 110">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3"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 name="Content Placeholder 2">
            <a:extLst>
              <a:ext uri="{FF2B5EF4-FFF2-40B4-BE49-F238E27FC236}">
                <a16:creationId xmlns:a16="http://schemas.microsoft.com/office/drawing/2014/main" id="{5AC6EB90-B380-AD4F-8E84-F62637203734}"/>
              </a:ext>
            </a:extLst>
          </p:cNvPr>
          <p:cNvSpPr>
            <a:spLocks noGrp="1"/>
          </p:cNvSpPr>
          <p:nvPr>
            <p:ph idx="1"/>
          </p:nvPr>
        </p:nvSpPr>
        <p:spPr>
          <a:xfrm>
            <a:off x="5221862" y="1719618"/>
            <a:ext cx="5948831" cy="4334629"/>
          </a:xfrm>
        </p:spPr>
        <p:txBody>
          <a:bodyPr vert="horz" lIns="91440" tIns="45720" rIns="91440" bIns="45720" rtlCol="0" anchor="ctr">
            <a:noAutofit/>
          </a:bodyPr>
          <a:lstStyle/>
          <a:p>
            <a:pPr marL="0" indent="0">
              <a:buNone/>
            </a:pPr>
            <a:r>
              <a:rPr lang="en-GB" sz="1700" b="1" dirty="0">
                <a:solidFill>
                  <a:schemeClr val="bg1"/>
                </a:solidFill>
              </a:rPr>
              <a:t>User authentication</a:t>
            </a:r>
          </a:p>
          <a:p>
            <a:r>
              <a:rPr lang="en-GB" sz="1700" dirty="0">
                <a:solidFill>
                  <a:schemeClr val="bg1"/>
                </a:solidFill>
              </a:rPr>
              <a:t>Only authenticated users should access the IT platform</a:t>
            </a:r>
          </a:p>
          <a:p>
            <a:r>
              <a:rPr lang="en-GB" sz="1700" dirty="0">
                <a:solidFill>
                  <a:schemeClr val="bg1"/>
                </a:solidFill>
              </a:rPr>
              <a:t>Practitioners should register and login using their full name (as registered with GPhC) and GPhC number</a:t>
            </a:r>
          </a:p>
          <a:p>
            <a:r>
              <a:rPr lang="en-GB" sz="1700" dirty="0">
                <a:solidFill>
                  <a:schemeClr val="bg1"/>
                </a:solidFill>
              </a:rPr>
              <a:t>The pharmacy secure nhs.net shared mailbox address should be confirmed at first login at the pharmacy by the first practitioner to allow certain functionality (GP notification message)</a:t>
            </a:r>
          </a:p>
          <a:p>
            <a:pPr marL="0" indent="0">
              <a:buNone/>
            </a:pPr>
            <a:r>
              <a:rPr lang="en-GB" sz="1700" b="1" dirty="0">
                <a:solidFill>
                  <a:schemeClr val="bg1"/>
                </a:solidFill>
              </a:rPr>
              <a:t>Consultation</a:t>
            </a:r>
          </a:p>
          <a:p>
            <a:r>
              <a:rPr lang="en-GB" sz="1700" dirty="0">
                <a:solidFill>
                  <a:schemeClr val="bg1"/>
                </a:solidFill>
              </a:rPr>
              <a:t>The pharmacist should be prompted to access the SCR or an alternative available clinical record to check for concurrent medication or medical conditions</a:t>
            </a:r>
          </a:p>
          <a:p>
            <a:r>
              <a:rPr lang="en-GB" sz="1700" dirty="0">
                <a:solidFill>
                  <a:schemeClr val="bg1"/>
                </a:solidFill>
              </a:rPr>
              <a:t>The pharmacist should be prompted to review changes relating to medicine prescribing, including changes to patient condition</a:t>
            </a:r>
          </a:p>
          <a:p>
            <a:r>
              <a:rPr lang="en-GB" sz="1700" dirty="0">
                <a:solidFill>
                  <a:schemeClr val="bg1"/>
                </a:solidFill>
              </a:rPr>
              <a:t>The pharmacist should be prompted to signpost to general practice when changes to symptoms necessitate this </a:t>
            </a:r>
          </a:p>
        </p:txBody>
      </p:sp>
      <p:sp>
        <p:nvSpPr>
          <p:cNvPr id="4" name="Slide Number Placeholder 3">
            <a:extLst>
              <a:ext uri="{FF2B5EF4-FFF2-40B4-BE49-F238E27FC236}">
                <a16:creationId xmlns:a16="http://schemas.microsoft.com/office/drawing/2014/main" id="{61437AC4-432A-7448-95C6-2732283DE88D}"/>
              </a:ext>
            </a:extLst>
          </p:cNvPr>
          <p:cNvSpPr>
            <a:spLocks noGrp="1"/>
          </p:cNvSpPr>
          <p:nvPr>
            <p:ph type="sldNum" sz="quarter" idx="12"/>
          </p:nvPr>
        </p:nvSpPr>
        <p:spPr>
          <a:xfrm>
            <a:off x="10707624" y="6175188"/>
            <a:ext cx="685800" cy="320040"/>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E3622F62-16E7-4744-AE2F-DC725AA31740}" type="slidenum">
              <a:rPr kumimoji="0" lang="en-US" sz="1000" b="0" i="0" u="none" strike="noStrike" kern="1200" cap="none" spc="0" normalizeH="0" baseline="0" noProof="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12</a:t>
            </a:fld>
            <a:endParaRPr kumimoji="0" lang="en-US" sz="10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76" name="Picture 75">
            <a:extLst>
              <a:ext uri="{FF2B5EF4-FFF2-40B4-BE49-F238E27FC236}">
                <a16:creationId xmlns:a16="http://schemas.microsoft.com/office/drawing/2014/main" id="{14640536-66EF-B44C-A13C-452AF1EFF9E7}"/>
              </a:ext>
            </a:extLst>
          </p:cNvPr>
          <p:cNvPicPr>
            <a:picLocks noChangeAspect="1"/>
          </p:cNvPicPr>
          <p:nvPr/>
        </p:nvPicPr>
        <p:blipFill>
          <a:blip r:embed="rId3"/>
          <a:stretch>
            <a:fillRect/>
          </a:stretch>
        </p:blipFill>
        <p:spPr>
          <a:xfrm>
            <a:off x="10332720" y="333649"/>
            <a:ext cx="1410773" cy="573485"/>
          </a:xfrm>
          <a:prstGeom prst="rect">
            <a:avLst/>
          </a:prstGeom>
        </p:spPr>
      </p:pic>
      <p:sp>
        <p:nvSpPr>
          <p:cNvPr id="11" name="TextBox 10">
            <a:extLst>
              <a:ext uri="{FF2B5EF4-FFF2-40B4-BE49-F238E27FC236}">
                <a16:creationId xmlns:a16="http://schemas.microsoft.com/office/drawing/2014/main" id="{00B47E19-C969-BB42-82DC-ADF17E9AFE91}"/>
              </a:ext>
            </a:extLst>
          </p:cNvPr>
          <p:cNvSpPr txBox="1"/>
          <p:nvPr/>
        </p:nvSpPr>
        <p:spPr>
          <a:xfrm>
            <a:off x="934872" y="982272"/>
            <a:ext cx="3388419" cy="456097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3600" b="1" i="0" u="none" strike="noStrike" kern="1200" cap="none" spc="0" normalizeH="0" baseline="0" noProof="0" dirty="0">
                <a:ln>
                  <a:noFill/>
                </a:ln>
                <a:effectLst/>
                <a:uLnTx/>
                <a:uFillTx/>
                <a:latin typeface="Arial"/>
                <a:cs typeface="Arial"/>
              </a:rPr>
              <a:t>General</a:t>
            </a:r>
            <a:r>
              <a:rPr kumimoji="0" lang="en-US" sz="3600" b="1" i="0" u="none" strike="noStrike" kern="1200" cap="none" spc="0" normalizeH="0" baseline="0" noProof="0" dirty="0">
                <a:ln>
                  <a:noFill/>
                </a:ln>
                <a:solidFill>
                  <a:srgbClr val="FF0000"/>
                </a:solidFill>
                <a:effectLst/>
                <a:uLnTx/>
                <a:uFillTx/>
                <a:latin typeface="Arial"/>
                <a:cs typeface="Arial"/>
              </a:rPr>
              <a:t> </a:t>
            </a:r>
            <a:r>
              <a:rPr kumimoji="0" lang="en-US" sz="3600" b="1" i="0" u="none" strike="noStrike" kern="1200" cap="none" spc="0" normalizeH="0" baseline="0" noProof="0" dirty="0">
                <a:ln>
                  <a:noFill/>
                </a:ln>
                <a:effectLst/>
                <a:uLnTx/>
                <a:uFillTx/>
                <a:latin typeface="Arial"/>
                <a:cs typeface="Arial"/>
              </a:rPr>
              <a:t>New Medicine</a:t>
            </a:r>
            <a:r>
              <a:rPr kumimoji="0" lang="en-US" sz="3600" b="1" i="0" u="none" strike="noStrike" kern="1200" cap="none" spc="0" normalizeH="0" baseline="0" noProof="0" dirty="0">
                <a:ln>
                  <a:noFill/>
                </a:ln>
                <a:effectLst/>
                <a:highlight>
                  <a:srgbClr val="FFFF00"/>
                </a:highlight>
                <a:uLnTx/>
                <a:uFillTx/>
                <a:latin typeface="Arial"/>
                <a:cs typeface="Arial"/>
              </a:rPr>
              <a:t>s</a:t>
            </a:r>
            <a:r>
              <a:rPr kumimoji="0" lang="en-US" sz="3600" b="1" i="0" u="none" strike="noStrike" kern="1200" cap="none" spc="0" normalizeH="0" baseline="0" noProof="0" dirty="0">
                <a:ln>
                  <a:noFill/>
                </a:ln>
                <a:effectLst/>
                <a:uLnTx/>
                <a:uFillTx/>
                <a:latin typeface="Arial"/>
                <a:cs typeface="Arial"/>
              </a:rPr>
              <a:t> Service </a:t>
            </a:r>
            <a:r>
              <a:rPr kumimoji="0" lang="en-US" sz="3600" b="1" i="0" u="none" strike="noStrike" kern="1200" cap="none" spc="0" normalizeH="0" baseline="0" noProof="0" dirty="0">
                <a:ln>
                  <a:noFill/>
                </a:ln>
                <a:solidFill>
                  <a:srgbClr val="FFFFFF"/>
                </a:solidFill>
                <a:effectLst/>
                <a:uLnTx/>
                <a:uFillTx/>
                <a:latin typeface="Arial"/>
                <a:cs typeface="Arial"/>
              </a:rPr>
              <a:t>IT requirements</a:t>
            </a:r>
          </a:p>
        </p:txBody>
      </p:sp>
    </p:spTree>
    <p:extLst>
      <p:ext uri="{BB962C8B-B14F-4D97-AF65-F5344CB8AC3E}">
        <p14:creationId xmlns:p14="http://schemas.microsoft.com/office/powerpoint/2010/main" val="961318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2" name="Rectangle 104">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4"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5"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1" name="Freeform: Shape 110">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78583D7A-291A-A24D-B02B-B9058FDC83EB}"/>
              </a:ext>
            </a:extLst>
          </p:cNvPr>
          <p:cNvSpPr txBox="1"/>
          <p:nvPr/>
        </p:nvSpPr>
        <p:spPr>
          <a:xfrm>
            <a:off x="934872" y="982272"/>
            <a:ext cx="3388419" cy="456097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3600" b="1" i="0" u="none" strike="noStrike" kern="1200" cap="none" spc="0" normalizeH="0" baseline="0" noProof="0" dirty="0">
                <a:ln>
                  <a:noFill/>
                </a:ln>
                <a:effectLst/>
                <a:uLnTx/>
                <a:uFillTx/>
                <a:latin typeface="Arial"/>
                <a:cs typeface="Arial"/>
              </a:rPr>
              <a:t>General New Medicine</a:t>
            </a:r>
            <a:r>
              <a:rPr kumimoji="0" lang="en-US" sz="3600" b="1" i="0" u="none" strike="noStrike" kern="1200" cap="none" spc="0" normalizeH="0" baseline="0" noProof="0" dirty="0">
                <a:ln>
                  <a:noFill/>
                </a:ln>
                <a:effectLst/>
                <a:highlight>
                  <a:srgbClr val="FFFF00"/>
                </a:highlight>
                <a:uLnTx/>
                <a:uFillTx/>
                <a:latin typeface="Arial"/>
                <a:cs typeface="Arial"/>
              </a:rPr>
              <a:t>s</a:t>
            </a:r>
            <a:r>
              <a:rPr kumimoji="0" lang="en-US" sz="3600" b="1" i="0" u="none" strike="noStrike" kern="1200" cap="none" spc="0" normalizeH="0" baseline="0" noProof="0" dirty="0">
                <a:ln>
                  <a:noFill/>
                </a:ln>
                <a:effectLst/>
                <a:uLnTx/>
                <a:uFillTx/>
                <a:latin typeface="Arial"/>
                <a:cs typeface="Arial"/>
              </a:rPr>
              <a:t> Service IT requirements</a:t>
            </a:r>
          </a:p>
        </p:txBody>
      </p:sp>
      <p:sp>
        <p:nvSpPr>
          <p:cNvPr id="113"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 name="Content Placeholder 2">
            <a:extLst>
              <a:ext uri="{FF2B5EF4-FFF2-40B4-BE49-F238E27FC236}">
                <a16:creationId xmlns:a16="http://schemas.microsoft.com/office/drawing/2014/main" id="{5AC6EB90-B380-AD4F-8E84-F62637203734}"/>
              </a:ext>
            </a:extLst>
          </p:cNvPr>
          <p:cNvSpPr>
            <a:spLocks noGrp="1"/>
          </p:cNvSpPr>
          <p:nvPr>
            <p:ph idx="1"/>
          </p:nvPr>
        </p:nvSpPr>
        <p:spPr>
          <a:xfrm>
            <a:off x="5221862" y="1719618"/>
            <a:ext cx="5948831" cy="4334629"/>
          </a:xfrm>
        </p:spPr>
        <p:txBody>
          <a:bodyPr vert="horz" lIns="91440" tIns="45720" rIns="91440" bIns="45720" rtlCol="0" anchor="ctr">
            <a:noAutofit/>
          </a:bodyPr>
          <a:lstStyle/>
          <a:p>
            <a:r>
              <a:rPr lang="en-US" sz="1800" b="1" dirty="0">
                <a:solidFill>
                  <a:schemeClr val="bg1"/>
                </a:solidFill>
              </a:rPr>
              <a:t>Data reporting / recordkeeping  </a:t>
            </a:r>
            <a:r>
              <a:rPr lang="en-US" sz="1800" dirty="0">
                <a:solidFill>
                  <a:schemeClr val="bg1"/>
                </a:solidFill>
              </a:rPr>
              <a:t>- </a:t>
            </a:r>
            <a:r>
              <a:rPr lang="en-GB" sz="1800" dirty="0">
                <a:solidFill>
                  <a:schemeClr val="bg1"/>
                </a:solidFill>
              </a:rPr>
              <a:t>the IT platform must capture and share a record of the consultation </a:t>
            </a:r>
            <a:r>
              <a:rPr lang="en-GB" sz="1800" dirty="0" err="1">
                <a:solidFill>
                  <a:schemeClr val="bg1"/>
                </a:solidFill>
              </a:rPr>
              <a:t>i</a:t>
            </a:r>
            <a:r>
              <a:rPr lang="en-US" sz="1800" dirty="0">
                <a:solidFill>
                  <a:schemeClr val="bg1"/>
                </a:solidFill>
              </a:rPr>
              <a:t>n accordance with the </a:t>
            </a:r>
            <a:r>
              <a:rPr lang="en-US" sz="1800" b="1" dirty="0">
                <a:solidFill>
                  <a:schemeClr val="bg1"/>
                </a:solidFill>
              </a:rPr>
              <a:t>NHSEI NMS Data Specification</a:t>
            </a:r>
            <a:r>
              <a:rPr lang="en-GB" sz="1800" b="1" dirty="0">
                <a:solidFill>
                  <a:schemeClr val="bg1"/>
                </a:solidFill>
              </a:rPr>
              <a:t>, Professional Record Standards Body (PRSB) </a:t>
            </a:r>
            <a:r>
              <a:rPr lang="en-GB" sz="1800" b="1" dirty="0">
                <a:solidFill>
                  <a:schemeClr val="bg1"/>
                </a:solidFill>
                <a:hlinkClick r:id="rId3">
                  <a:extLst>
                    <a:ext uri="{A12FA001-AC4F-418D-AE19-62706E023703}">
                      <ahyp:hlinkClr xmlns:ahyp="http://schemas.microsoft.com/office/drawing/2018/hyperlinkcolor" val="tx"/>
                    </a:ext>
                  </a:extLst>
                </a:hlinkClick>
              </a:rPr>
              <a:t>Community Pharmacy Standard</a:t>
            </a:r>
            <a:r>
              <a:rPr lang="en-GB" sz="1800" b="1" dirty="0">
                <a:solidFill>
                  <a:schemeClr val="bg1"/>
                </a:solidFill>
              </a:rPr>
              <a:t>,</a:t>
            </a:r>
            <a:r>
              <a:rPr lang="en-GB" sz="1800" dirty="0">
                <a:solidFill>
                  <a:schemeClr val="bg1"/>
                </a:solidFill>
              </a:rPr>
              <a:t> the </a:t>
            </a:r>
            <a:r>
              <a:rPr lang="en-GB" sz="1800" dirty="0">
                <a:solidFill>
                  <a:schemeClr val="bg1"/>
                </a:solidFill>
                <a:hlinkClick r:id="rId4">
                  <a:extLst>
                    <a:ext uri="{A12FA001-AC4F-418D-AE19-62706E023703}">
                      <ahyp:hlinkClr xmlns:ahyp="http://schemas.microsoft.com/office/drawing/2018/hyperlinkcolor" val="tx"/>
                    </a:ext>
                  </a:extLst>
                </a:hlinkClick>
              </a:rPr>
              <a:t>Records Management Code of Practice for Health and Social Care 2021</a:t>
            </a:r>
            <a:r>
              <a:rPr lang="en-GB" sz="1800" dirty="0">
                <a:solidFill>
                  <a:schemeClr val="bg1"/>
                </a:solidFill>
              </a:rPr>
              <a:t> and </a:t>
            </a:r>
            <a:r>
              <a:rPr lang="en-US" sz="1800" dirty="0">
                <a:solidFill>
                  <a:srgbClr val="FEFFFF"/>
                </a:solidFill>
              </a:rPr>
              <a:t>the </a:t>
            </a:r>
            <a:r>
              <a:rPr lang="en-US" sz="1800" dirty="0">
                <a:solidFill>
                  <a:schemeClr val="bg1"/>
                </a:solidFill>
                <a:hlinkClick r:id="rId5">
                  <a:extLst>
                    <a:ext uri="{A12FA001-AC4F-418D-AE19-62706E023703}">
                      <ahyp:hlinkClr xmlns:ahyp="http://schemas.microsoft.com/office/drawing/2018/hyperlinkcolor" val="tx"/>
                    </a:ext>
                  </a:extLst>
                </a:hlinkClick>
              </a:rPr>
              <a:t>NHS Data Security and Protection Toolkit</a:t>
            </a:r>
            <a:r>
              <a:rPr lang="en-US" sz="1800" dirty="0">
                <a:solidFill>
                  <a:srgbClr val="FF0000"/>
                </a:solidFill>
              </a:rPr>
              <a:t>. </a:t>
            </a:r>
            <a:endParaRPr lang="en-GB" sz="1800" dirty="0">
              <a:solidFill>
                <a:srgbClr val="FF0000"/>
              </a:solidFill>
            </a:endParaRPr>
          </a:p>
          <a:p>
            <a:r>
              <a:rPr lang="en-US" sz="1800" b="1" dirty="0">
                <a:solidFill>
                  <a:schemeClr val="bg1"/>
                </a:solidFill>
                <a:highlight>
                  <a:srgbClr val="FFFF00"/>
                </a:highlight>
              </a:rPr>
              <a:t>Onward referral </a:t>
            </a:r>
            <a:r>
              <a:rPr lang="en-US" sz="1800" dirty="0">
                <a:solidFill>
                  <a:schemeClr val="bg1"/>
                </a:solidFill>
                <a:highlight>
                  <a:srgbClr val="FFFF00"/>
                </a:highlight>
              </a:rPr>
              <a:t>- </a:t>
            </a:r>
            <a:r>
              <a:rPr lang="en-GB" sz="1800" dirty="0">
                <a:solidFill>
                  <a:schemeClr val="bg1"/>
                </a:solidFill>
                <a:highlight>
                  <a:srgbClr val="FFFF00"/>
                </a:highlight>
              </a:rPr>
              <a:t>capability to forward the original referral to another pharmacy (or other suitable service) if required. The Directory of Services API should be used to obtain the receiving service information. The minimum referral requirement is a PDF attachment via NHS Mail </a:t>
            </a:r>
            <a:endParaRPr lang="en-GB" sz="1800" dirty="0">
              <a:solidFill>
                <a:schemeClr val="bg1"/>
              </a:solidFill>
              <a:highlight>
                <a:srgbClr val="FFFF00"/>
              </a:highlight>
              <a:ea typeface="Calibri"/>
              <a:cs typeface="Calibri"/>
            </a:endParaRPr>
          </a:p>
          <a:p>
            <a:pPr marL="0" indent="0">
              <a:buNone/>
            </a:pPr>
            <a:endParaRPr lang="en-GB" sz="1600" dirty="0">
              <a:solidFill>
                <a:srgbClr val="FF0000"/>
              </a:solidFill>
            </a:endParaRPr>
          </a:p>
        </p:txBody>
      </p:sp>
      <p:sp>
        <p:nvSpPr>
          <p:cNvPr id="4" name="Slide Number Placeholder 3">
            <a:extLst>
              <a:ext uri="{FF2B5EF4-FFF2-40B4-BE49-F238E27FC236}">
                <a16:creationId xmlns:a16="http://schemas.microsoft.com/office/drawing/2014/main" id="{61437AC4-432A-7448-95C6-2732283DE88D}"/>
              </a:ext>
            </a:extLst>
          </p:cNvPr>
          <p:cNvSpPr>
            <a:spLocks noGrp="1"/>
          </p:cNvSpPr>
          <p:nvPr>
            <p:ph type="sldNum" sz="quarter" idx="12"/>
          </p:nvPr>
        </p:nvSpPr>
        <p:spPr>
          <a:xfrm>
            <a:off x="10707624" y="6175188"/>
            <a:ext cx="685800" cy="320040"/>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E3622F62-16E7-4744-AE2F-DC725AA31740}" type="slidenum">
              <a:rPr kumimoji="0" lang="en-US" sz="1000" b="0" i="0" u="none" strike="noStrike" kern="1200" cap="none" spc="0" normalizeH="0" baseline="0" noProof="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13</a:t>
            </a:fld>
            <a:endParaRPr kumimoji="0" lang="en-US" sz="10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76" name="Picture 75">
            <a:extLst>
              <a:ext uri="{FF2B5EF4-FFF2-40B4-BE49-F238E27FC236}">
                <a16:creationId xmlns:a16="http://schemas.microsoft.com/office/drawing/2014/main" id="{14640536-66EF-B44C-A13C-452AF1EFF9E7}"/>
              </a:ext>
            </a:extLst>
          </p:cNvPr>
          <p:cNvPicPr>
            <a:picLocks noChangeAspect="1"/>
          </p:cNvPicPr>
          <p:nvPr/>
        </p:nvPicPr>
        <p:blipFill>
          <a:blip r:embed="rId6"/>
          <a:stretch>
            <a:fillRect/>
          </a:stretch>
        </p:blipFill>
        <p:spPr>
          <a:xfrm>
            <a:off x="10332720" y="333649"/>
            <a:ext cx="1410773" cy="573485"/>
          </a:xfrm>
          <a:prstGeom prst="rect">
            <a:avLst/>
          </a:prstGeom>
        </p:spPr>
      </p:pic>
    </p:spTree>
    <p:extLst>
      <p:ext uri="{BB962C8B-B14F-4D97-AF65-F5344CB8AC3E}">
        <p14:creationId xmlns:p14="http://schemas.microsoft.com/office/powerpoint/2010/main" val="1733078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2" name="Rectangle 104">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4"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5"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1" name="Freeform: Shape 110">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3"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 name="Content Placeholder 2">
            <a:extLst>
              <a:ext uri="{FF2B5EF4-FFF2-40B4-BE49-F238E27FC236}">
                <a16:creationId xmlns:a16="http://schemas.microsoft.com/office/drawing/2014/main" id="{5AC6EB90-B380-AD4F-8E84-F62637203734}"/>
              </a:ext>
            </a:extLst>
          </p:cNvPr>
          <p:cNvSpPr>
            <a:spLocks noGrp="1"/>
          </p:cNvSpPr>
          <p:nvPr>
            <p:ph idx="1"/>
          </p:nvPr>
        </p:nvSpPr>
        <p:spPr>
          <a:xfrm>
            <a:off x="5221862" y="1719618"/>
            <a:ext cx="5948831" cy="4334629"/>
          </a:xfrm>
        </p:spPr>
        <p:txBody>
          <a:bodyPr vert="horz" lIns="91440" tIns="45720" rIns="91440" bIns="45720" rtlCol="0" anchor="ctr">
            <a:normAutofit/>
          </a:bodyPr>
          <a:lstStyle/>
          <a:p>
            <a:pPr marL="0" indent="0" eaLnBrk="0" fontAlgn="base" hangingPunct="0">
              <a:lnSpc>
                <a:spcPct val="100000"/>
              </a:lnSpc>
              <a:spcBef>
                <a:spcPct val="0"/>
              </a:spcBef>
              <a:spcAft>
                <a:spcPct val="0"/>
              </a:spcAft>
              <a:buNone/>
              <a:tabLst>
                <a:tab pos="4953000" algn="l"/>
              </a:tabLst>
            </a:pPr>
            <a:r>
              <a:rPr lang="en-US" altLang="en-US" sz="1700" b="1">
                <a:solidFill>
                  <a:schemeClr val="bg1"/>
                </a:solidFill>
                <a:ea typeface="Calibri" panose="020F0502020204030204" pitchFamily="34" charset="0"/>
                <a:cs typeface="Times New Roman" panose="02020603050405020304" pitchFamily="18" charset="0"/>
              </a:rPr>
              <a:t>Helpdesk support </a:t>
            </a:r>
          </a:p>
          <a:p>
            <a:pPr eaLnBrk="0" fontAlgn="base" hangingPunct="0">
              <a:lnSpc>
                <a:spcPct val="100000"/>
              </a:lnSpc>
              <a:spcBef>
                <a:spcPct val="0"/>
              </a:spcBef>
              <a:spcAft>
                <a:spcPct val="0"/>
              </a:spcAft>
              <a:tabLst>
                <a:tab pos="4953000" algn="l"/>
              </a:tabLst>
            </a:pPr>
            <a:r>
              <a:rPr lang="en-US" altLang="en-US" sz="1700">
                <a:solidFill>
                  <a:schemeClr val="bg1"/>
                </a:solidFill>
                <a:ea typeface="Calibri" panose="020F0502020204030204" pitchFamily="34" charset="0"/>
                <a:cs typeface="Times New Roman" panose="02020603050405020304" pitchFamily="18" charset="0"/>
              </a:rPr>
              <a:t>IT platform suppliers are required to provide helpdesk support for the following periods:</a:t>
            </a:r>
          </a:p>
          <a:p>
            <a:pPr marL="457200" lvl="1" indent="0" fontAlgn="t">
              <a:buNone/>
            </a:pPr>
            <a:r>
              <a:rPr lang="en-GB" sz="1700" b="1">
                <a:solidFill>
                  <a:schemeClr val="bg1"/>
                </a:solidFill>
              </a:rPr>
              <a:t>Monday to Friday: 8am – 6pm</a:t>
            </a:r>
          </a:p>
          <a:p>
            <a:pPr marL="457200" lvl="1" indent="0" fontAlgn="t">
              <a:buNone/>
            </a:pPr>
            <a:r>
              <a:rPr lang="en-GB" sz="1700" b="1">
                <a:solidFill>
                  <a:schemeClr val="bg1"/>
                </a:solidFill>
              </a:rPr>
              <a:t>Weekends: 8am – 2pm</a:t>
            </a:r>
          </a:p>
          <a:p>
            <a:pPr marL="457200" lvl="1" indent="0" fontAlgn="t">
              <a:buNone/>
            </a:pPr>
            <a:r>
              <a:rPr lang="en-GB" sz="1700" b="1">
                <a:solidFill>
                  <a:schemeClr val="bg1"/>
                </a:solidFill>
              </a:rPr>
              <a:t>Bank holidays : Response within 24 hours</a:t>
            </a:r>
            <a:endParaRPr lang="en-US" altLang="en-US" sz="1700">
              <a:solidFill>
                <a:schemeClr val="bg1"/>
              </a:solidFill>
              <a:ea typeface="Calibri" panose="020F0502020204030204" pitchFamily="34" charset="0"/>
              <a:cs typeface="Times New Roman" panose="02020603050405020304" pitchFamily="18" charset="0"/>
            </a:endParaRPr>
          </a:p>
          <a:p>
            <a:pPr eaLnBrk="0" fontAlgn="base" hangingPunct="0">
              <a:lnSpc>
                <a:spcPct val="100000"/>
              </a:lnSpc>
              <a:spcBef>
                <a:spcPct val="0"/>
              </a:spcBef>
              <a:spcAft>
                <a:spcPct val="0"/>
              </a:spcAft>
              <a:tabLst>
                <a:tab pos="4953000" algn="l"/>
              </a:tabLst>
            </a:pPr>
            <a:r>
              <a:rPr lang="en-US" altLang="en-US" sz="1700">
                <a:solidFill>
                  <a:schemeClr val="bg1"/>
                </a:solidFill>
                <a:ea typeface="Calibri" panose="020F0502020204030204" pitchFamily="34" charset="0"/>
                <a:cs typeface="Times New Roman" panose="02020603050405020304" pitchFamily="18" charset="0"/>
              </a:rPr>
              <a:t>Issues affecting service provision must be acknowledged within 24 hours</a:t>
            </a:r>
            <a:endParaRPr lang="en-US" altLang="en-US" sz="1700">
              <a:solidFill>
                <a:schemeClr val="bg1"/>
              </a:solidFill>
            </a:endParaRPr>
          </a:p>
          <a:p>
            <a:pPr marL="0" indent="0">
              <a:buNone/>
            </a:pPr>
            <a:r>
              <a:rPr lang="en-GB" sz="1700" b="1">
                <a:solidFill>
                  <a:schemeClr val="bg1"/>
                </a:solidFill>
              </a:rPr>
              <a:t>Claims </a:t>
            </a:r>
          </a:p>
          <a:p>
            <a:r>
              <a:rPr lang="en-GB" sz="1700">
                <a:solidFill>
                  <a:schemeClr val="bg1"/>
                </a:solidFill>
              </a:rPr>
              <a:t>Claims for payment should be made </a:t>
            </a:r>
            <a:r>
              <a:rPr lang="en-GB" sz="1700">
                <a:highlight>
                  <a:srgbClr val="FFFF00"/>
                </a:highlight>
              </a:rPr>
              <a:t>[INSERT TIME INTERVAL] </a:t>
            </a:r>
            <a:r>
              <a:rPr lang="en-GB" sz="1700">
                <a:solidFill>
                  <a:schemeClr val="bg1"/>
                </a:solidFill>
              </a:rPr>
              <a:t>via the BSA MYS API as part of general reporting </a:t>
            </a:r>
          </a:p>
          <a:p>
            <a:r>
              <a:rPr lang="en-GB" sz="1700">
                <a:solidFill>
                  <a:schemeClr val="bg1"/>
                </a:solidFill>
              </a:rPr>
              <a:t>The IT platform should create a month end collated activity report for contractors to be able to reconcile their activity </a:t>
            </a:r>
          </a:p>
        </p:txBody>
      </p:sp>
      <p:sp>
        <p:nvSpPr>
          <p:cNvPr id="4" name="Slide Number Placeholder 3">
            <a:extLst>
              <a:ext uri="{FF2B5EF4-FFF2-40B4-BE49-F238E27FC236}">
                <a16:creationId xmlns:a16="http://schemas.microsoft.com/office/drawing/2014/main" id="{61437AC4-432A-7448-95C6-2732283DE88D}"/>
              </a:ext>
            </a:extLst>
          </p:cNvPr>
          <p:cNvSpPr>
            <a:spLocks noGrp="1"/>
          </p:cNvSpPr>
          <p:nvPr>
            <p:ph type="sldNum" sz="quarter" idx="12"/>
          </p:nvPr>
        </p:nvSpPr>
        <p:spPr>
          <a:xfrm>
            <a:off x="10707624" y="6175188"/>
            <a:ext cx="685800" cy="320040"/>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E3622F62-16E7-4744-AE2F-DC725AA31740}" type="slidenum">
              <a:rPr kumimoji="0" lang="en-US" sz="1000" b="0" i="0" u="none" strike="noStrike" kern="1200" cap="none" spc="0" normalizeH="0" baseline="0" noProof="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14</a:t>
            </a:fld>
            <a:endParaRPr kumimoji="0" lang="en-US" sz="10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76" name="Picture 75">
            <a:extLst>
              <a:ext uri="{FF2B5EF4-FFF2-40B4-BE49-F238E27FC236}">
                <a16:creationId xmlns:a16="http://schemas.microsoft.com/office/drawing/2014/main" id="{14640536-66EF-B44C-A13C-452AF1EFF9E7}"/>
              </a:ext>
            </a:extLst>
          </p:cNvPr>
          <p:cNvPicPr>
            <a:picLocks noChangeAspect="1"/>
          </p:cNvPicPr>
          <p:nvPr/>
        </p:nvPicPr>
        <p:blipFill>
          <a:blip r:embed="rId3"/>
          <a:stretch>
            <a:fillRect/>
          </a:stretch>
        </p:blipFill>
        <p:spPr>
          <a:xfrm>
            <a:off x="10332720" y="333649"/>
            <a:ext cx="1410773" cy="573485"/>
          </a:xfrm>
          <a:prstGeom prst="rect">
            <a:avLst/>
          </a:prstGeom>
        </p:spPr>
      </p:pic>
      <p:sp>
        <p:nvSpPr>
          <p:cNvPr id="11" name="TextBox 10">
            <a:extLst>
              <a:ext uri="{FF2B5EF4-FFF2-40B4-BE49-F238E27FC236}">
                <a16:creationId xmlns:a16="http://schemas.microsoft.com/office/drawing/2014/main" id="{7514F649-B090-7C4C-A5A1-E91F42218B6C}"/>
              </a:ext>
            </a:extLst>
          </p:cNvPr>
          <p:cNvSpPr txBox="1"/>
          <p:nvPr/>
        </p:nvSpPr>
        <p:spPr>
          <a:xfrm>
            <a:off x="934872" y="982272"/>
            <a:ext cx="3388419" cy="456097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3600" b="1" i="0" u="none" strike="noStrike" kern="1200" cap="none" spc="0" normalizeH="0" baseline="0" noProof="0" dirty="0">
                <a:ln>
                  <a:noFill/>
                </a:ln>
                <a:effectLst/>
                <a:uLnTx/>
                <a:uFillTx/>
                <a:latin typeface="Arial"/>
                <a:cs typeface="Arial"/>
              </a:rPr>
              <a:t>General New Medicine</a:t>
            </a:r>
            <a:r>
              <a:rPr kumimoji="0" lang="en-US" sz="3600" b="1" i="0" u="none" strike="noStrike" kern="1200" cap="none" spc="0" normalizeH="0" baseline="0" noProof="0" dirty="0">
                <a:ln>
                  <a:noFill/>
                </a:ln>
                <a:effectLst/>
                <a:highlight>
                  <a:srgbClr val="FFFF00"/>
                </a:highlight>
                <a:uLnTx/>
                <a:uFillTx/>
                <a:latin typeface="Arial"/>
                <a:cs typeface="Arial"/>
              </a:rPr>
              <a:t>s</a:t>
            </a:r>
            <a:r>
              <a:rPr kumimoji="0" lang="en-US" sz="3600" b="1" i="0" u="none" strike="noStrike" kern="1200" cap="none" spc="0" normalizeH="0" baseline="0" noProof="0" dirty="0">
                <a:ln>
                  <a:noFill/>
                </a:ln>
                <a:effectLst/>
                <a:uLnTx/>
                <a:uFillTx/>
                <a:latin typeface="Arial"/>
                <a:cs typeface="Arial"/>
              </a:rPr>
              <a:t> Service IT requirements</a:t>
            </a:r>
          </a:p>
        </p:txBody>
      </p:sp>
    </p:spTree>
    <p:extLst>
      <p:ext uri="{BB962C8B-B14F-4D97-AF65-F5344CB8AC3E}">
        <p14:creationId xmlns:p14="http://schemas.microsoft.com/office/powerpoint/2010/main" val="2580912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12576943-2BCB-574E-9ADB-CB06D741551C}"/>
              </a:ext>
            </a:extLst>
          </p:cNvPr>
          <p:cNvGrpSpPr/>
          <p:nvPr/>
        </p:nvGrpSpPr>
        <p:grpSpPr>
          <a:xfrm>
            <a:off x="486794" y="376969"/>
            <a:ext cx="11248006" cy="693548"/>
            <a:chOff x="0" y="3910914"/>
            <a:chExt cx="6263640" cy="503685"/>
          </a:xfrm>
        </p:grpSpPr>
        <p:sp>
          <p:nvSpPr>
            <p:cNvPr id="7" name="Rounded Rectangle 6">
              <a:extLst>
                <a:ext uri="{FF2B5EF4-FFF2-40B4-BE49-F238E27FC236}">
                  <a16:creationId xmlns:a16="http://schemas.microsoft.com/office/drawing/2014/main" id="{8014A1DA-A3AD-7140-95D4-2E7742463686}"/>
                </a:ext>
              </a:extLst>
            </p:cNvPr>
            <p:cNvSpPr/>
            <p:nvPr/>
          </p:nvSpPr>
          <p:spPr>
            <a:xfrm>
              <a:off x="0" y="3910914"/>
              <a:ext cx="6263640" cy="503685"/>
            </a:xfrm>
            <a:prstGeom prst="roundRect">
              <a:avLst/>
            </a:prstGeom>
          </p:spPr>
          <p:style>
            <a:lnRef idx="2">
              <a:schemeClr val="lt1">
                <a:hueOff val="0"/>
                <a:satOff val="0"/>
                <a:lumOff val="0"/>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sp>
        <p:sp>
          <p:nvSpPr>
            <p:cNvPr id="8" name="Rounded Rectangle 4">
              <a:extLst>
                <a:ext uri="{FF2B5EF4-FFF2-40B4-BE49-F238E27FC236}">
                  <a16:creationId xmlns:a16="http://schemas.microsoft.com/office/drawing/2014/main" id="{98DC5A99-A531-3D47-98BA-68546F6E1284}"/>
                </a:ext>
              </a:extLst>
            </p:cNvPr>
            <p:cNvSpPr txBox="1"/>
            <p:nvPr/>
          </p:nvSpPr>
          <p:spPr>
            <a:xfrm>
              <a:off x="24588" y="3935502"/>
              <a:ext cx="6214464" cy="4545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lvl="0"/>
              <a:r>
                <a:rPr lang="en-US" sz="2100" b="1"/>
                <a:t>Key contacts </a:t>
              </a:r>
            </a:p>
          </p:txBody>
        </p:sp>
      </p:grpSp>
      <p:sp>
        <p:nvSpPr>
          <p:cNvPr id="9" name="Slide Number Placeholder 8">
            <a:extLst>
              <a:ext uri="{FF2B5EF4-FFF2-40B4-BE49-F238E27FC236}">
                <a16:creationId xmlns:a16="http://schemas.microsoft.com/office/drawing/2014/main" id="{BD695E39-4538-2241-AAD5-B7D4C4763516}"/>
              </a:ext>
            </a:extLst>
          </p:cNvPr>
          <p:cNvSpPr>
            <a:spLocks noGrp="1"/>
          </p:cNvSpPr>
          <p:nvPr>
            <p:ph type="sldNum" sz="quarter" idx="12"/>
          </p:nvPr>
        </p:nvSpPr>
        <p:spPr/>
        <p:txBody>
          <a:bodyPr/>
          <a:lstStyle/>
          <a:p>
            <a:fld id="{E3622F62-16E7-4744-AE2F-DC725AA31740}" type="slidenum">
              <a:rPr lang="en-US" smtClean="0"/>
              <a:t>15</a:t>
            </a:fld>
            <a:endParaRPr lang="en-US"/>
          </a:p>
        </p:txBody>
      </p:sp>
      <p:sp>
        <p:nvSpPr>
          <p:cNvPr id="2" name="TextBox 1">
            <a:extLst>
              <a:ext uri="{FF2B5EF4-FFF2-40B4-BE49-F238E27FC236}">
                <a16:creationId xmlns:a16="http://schemas.microsoft.com/office/drawing/2014/main" id="{DE5101AA-E2E8-1345-8DC3-F9DEE188F3D4}"/>
              </a:ext>
            </a:extLst>
          </p:cNvPr>
          <p:cNvSpPr txBox="1"/>
          <p:nvPr/>
        </p:nvSpPr>
        <p:spPr>
          <a:xfrm>
            <a:off x="575102" y="1483808"/>
            <a:ext cx="11159698" cy="175432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t>For more information please contact:</a:t>
            </a:r>
          </a:p>
          <a:p>
            <a:r>
              <a:rPr lang="en-US" b="1"/>
              <a:t>TBC, Service Manager, NHS Digital (technical development and assurance) </a:t>
            </a:r>
          </a:p>
          <a:p>
            <a:r>
              <a:rPr lang="en-US" b="1"/>
              <a:t>Claire Hobbs, </a:t>
            </a:r>
            <a:r>
              <a:rPr lang="en-US" b="1">
                <a:hlinkClick r:id="rId3"/>
              </a:rPr>
              <a:t>claire.hobbs01@nhs.net</a:t>
            </a:r>
            <a:r>
              <a:rPr lang="en-US" b="1"/>
              <a:t>, Senior Policy Manager - Digital Pharmacy, </a:t>
            </a:r>
            <a:r>
              <a:rPr lang="en-GB" b="1"/>
              <a:t>NHS England and NHS Improvement (Policy queries)</a:t>
            </a:r>
          </a:p>
          <a:p>
            <a:r>
              <a:rPr lang="en-GB" b="1"/>
              <a:t>Ben Tindale, </a:t>
            </a:r>
            <a:r>
              <a:rPr lang="en-GB" b="1">
                <a:hlinkClick r:id="rId4"/>
              </a:rPr>
              <a:t>ben.tindale@nhs.net</a:t>
            </a:r>
            <a:r>
              <a:rPr lang="en-GB" b="1"/>
              <a:t>, Senior Service Delivery Manager – MYS, NHS Business Services Authority (NHSBSA)</a:t>
            </a:r>
            <a:endParaRPr lang="en-US" b="1"/>
          </a:p>
        </p:txBody>
      </p:sp>
    </p:spTree>
    <p:extLst>
      <p:ext uri="{BB962C8B-B14F-4D97-AF65-F5344CB8AC3E}">
        <p14:creationId xmlns:p14="http://schemas.microsoft.com/office/powerpoint/2010/main" val="3638718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12576943-2BCB-574E-9ADB-CB06D741551C}"/>
              </a:ext>
            </a:extLst>
          </p:cNvPr>
          <p:cNvGrpSpPr/>
          <p:nvPr/>
        </p:nvGrpSpPr>
        <p:grpSpPr>
          <a:xfrm>
            <a:off x="486794" y="376969"/>
            <a:ext cx="11248006" cy="693548"/>
            <a:chOff x="0" y="3910914"/>
            <a:chExt cx="6263640" cy="503685"/>
          </a:xfrm>
        </p:grpSpPr>
        <p:sp>
          <p:nvSpPr>
            <p:cNvPr id="7" name="Rounded Rectangle 6">
              <a:extLst>
                <a:ext uri="{FF2B5EF4-FFF2-40B4-BE49-F238E27FC236}">
                  <a16:creationId xmlns:a16="http://schemas.microsoft.com/office/drawing/2014/main" id="{8014A1DA-A3AD-7140-95D4-2E7742463686}"/>
                </a:ext>
              </a:extLst>
            </p:cNvPr>
            <p:cNvSpPr/>
            <p:nvPr/>
          </p:nvSpPr>
          <p:spPr>
            <a:xfrm>
              <a:off x="0" y="3910914"/>
              <a:ext cx="6263640" cy="503685"/>
            </a:xfrm>
            <a:prstGeom prst="roundRect">
              <a:avLst/>
            </a:prstGeom>
          </p:spPr>
          <p:style>
            <a:lnRef idx="2">
              <a:schemeClr val="lt1">
                <a:hueOff val="0"/>
                <a:satOff val="0"/>
                <a:lumOff val="0"/>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sp>
        <p:sp>
          <p:nvSpPr>
            <p:cNvPr id="8" name="Rounded Rectangle 4">
              <a:extLst>
                <a:ext uri="{FF2B5EF4-FFF2-40B4-BE49-F238E27FC236}">
                  <a16:creationId xmlns:a16="http://schemas.microsoft.com/office/drawing/2014/main" id="{98DC5A99-A531-3D47-98BA-68546F6E1284}"/>
                </a:ext>
              </a:extLst>
            </p:cNvPr>
            <p:cNvSpPr txBox="1"/>
            <p:nvPr/>
          </p:nvSpPr>
          <p:spPr>
            <a:xfrm>
              <a:off x="24588" y="3935502"/>
              <a:ext cx="6214464" cy="4545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r>
                <a:rPr lang="en-GB" sz="2100" b="1"/>
                <a:t>Approval Sign-off Sheet</a:t>
              </a:r>
              <a:endParaRPr lang="en-GB" sz="2100"/>
            </a:p>
          </p:txBody>
        </p:sp>
      </p:grpSp>
      <p:sp>
        <p:nvSpPr>
          <p:cNvPr id="9" name="Slide Number Placeholder 8">
            <a:extLst>
              <a:ext uri="{FF2B5EF4-FFF2-40B4-BE49-F238E27FC236}">
                <a16:creationId xmlns:a16="http://schemas.microsoft.com/office/drawing/2014/main" id="{BD695E39-4538-2241-AAD5-B7D4C4763516}"/>
              </a:ext>
            </a:extLst>
          </p:cNvPr>
          <p:cNvSpPr>
            <a:spLocks noGrp="1"/>
          </p:cNvSpPr>
          <p:nvPr>
            <p:ph type="sldNum" sz="quarter" idx="12"/>
          </p:nvPr>
        </p:nvSpPr>
        <p:spPr/>
        <p:txBody>
          <a:bodyPr/>
          <a:lstStyle/>
          <a:p>
            <a:fld id="{E3622F62-16E7-4744-AE2F-DC725AA31740}" type="slidenum">
              <a:rPr lang="en-US" smtClean="0"/>
              <a:t>16</a:t>
            </a:fld>
            <a:endParaRPr lang="en-US"/>
          </a:p>
        </p:txBody>
      </p:sp>
      <p:graphicFrame>
        <p:nvGraphicFramePr>
          <p:cNvPr id="5" name="Table 4">
            <a:extLst>
              <a:ext uri="{FF2B5EF4-FFF2-40B4-BE49-F238E27FC236}">
                <a16:creationId xmlns:a16="http://schemas.microsoft.com/office/drawing/2014/main" id="{223DB2B4-9588-2BAC-A496-0B2FC94A5FE5}"/>
              </a:ext>
            </a:extLst>
          </p:cNvPr>
          <p:cNvGraphicFramePr>
            <a:graphicFrameLocks noGrp="1"/>
          </p:cNvGraphicFramePr>
          <p:nvPr>
            <p:extLst>
              <p:ext uri="{D42A27DB-BD31-4B8C-83A1-F6EECF244321}">
                <p14:modId xmlns:p14="http://schemas.microsoft.com/office/powerpoint/2010/main" val="3649252205"/>
              </p:ext>
            </p:extLst>
          </p:nvPr>
        </p:nvGraphicFramePr>
        <p:xfrm>
          <a:off x="508871" y="2701395"/>
          <a:ext cx="11130104" cy="3606084"/>
        </p:xfrm>
        <a:graphic>
          <a:graphicData uri="http://schemas.openxmlformats.org/drawingml/2006/table">
            <a:tbl>
              <a:tblPr firstRow="1" firstCol="1" bandRow="1">
                <a:tableStyleId>{5C22544A-7EE6-4342-B048-85BDC9FD1C3A}</a:tableStyleId>
              </a:tblPr>
              <a:tblGrid>
                <a:gridCol w="3709624">
                  <a:extLst>
                    <a:ext uri="{9D8B030D-6E8A-4147-A177-3AD203B41FA5}">
                      <a16:colId xmlns:a16="http://schemas.microsoft.com/office/drawing/2014/main" val="2426797857"/>
                    </a:ext>
                  </a:extLst>
                </a:gridCol>
                <a:gridCol w="5040047">
                  <a:extLst>
                    <a:ext uri="{9D8B030D-6E8A-4147-A177-3AD203B41FA5}">
                      <a16:colId xmlns:a16="http://schemas.microsoft.com/office/drawing/2014/main" val="921666793"/>
                    </a:ext>
                  </a:extLst>
                </a:gridCol>
                <a:gridCol w="2380433">
                  <a:extLst>
                    <a:ext uri="{9D8B030D-6E8A-4147-A177-3AD203B41FA5}">
                      <a16:colId xmlns:a16="http://schemas.microsoft.com/office/drawing/2014/main" val="2848480151"/>
                    </a:ext>
                  </a:extLst>
                </a:gridCol>
              </a:tblGrid>
              <a:tr h="901521">
                <a:tc>
                  <a:txBody>
                    <a:bodyPr/>
                    <a:lstStyle/>
                    <a:p>
                      <a:r>
                        <a:rPr lang="en-GB" sz="2100">
                          <a:effectLst/>
                        </a:rPr>
                        <a:t>Role and Name </a:t>
                      </a:r>
                      <a:endParaRPr lang="en-GB" sz="2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2100">
                          <a:effectLst/>
                        </a:rPr>
                        <a:t>Organisation</a:t>
                      </a:r>
                      <a:endParaRPr lang="en-GB" sz="2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2100">
                          <a:effectLst/>
                        </a:rPr>
                        <a:t>Date</a:t>
                      </a:r>
                      <a:endParaRPr lang="en-GB" sz="2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88242159"/>
                  </a:ext>
                </a:extLst>
              </a:tr>
              <a:tr h="901521">
                <a:tc>
                  <a:txBody>
                    <a:bodyPr/>
                    <a:lstStyle/>
                    <a:p>
                      <a:r>
                        <a:rPr lang="en-GB" sz="2100">
                          <a:solidFill>
                            <a:schemeClr val="tx1"/>
                          </a:solidFill>
                          <a:effectLst/>
                        </a:rPr>
                        <a:t>Project Lead </a:t>
                      </a:r>
                    </a:p>
                    <a:p>
                      <a:r>
                        <a:rPr lang="en-GB" sz="2100" b="0" err="1">
                          <a:solidFill>
                            <a:schemeClr val="tx1"/>
                          </a:solidFill>
                          <a:effectLst/>
                        </a:rPr>
                        <a:t>Hammaad</a:t>
                      </a:r>
                      <a:r>
                        <a:rPr lang="en-GB" sz="2100" b="0">
                          <a:solidFill>
                            <a:schemeClr val="tx1"/>
                          </a:solidFill>
                          <a:effectLst/>
                        </a:rPr>
                        <a:t> Patel </a:t>
                      </a:r>
                      <a:endParaRPr lang="en-GB" sz="2100" b="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r>
                        <a:rPr lang="en-GB" sz="2100">
                          <a:solidFill>
                            <a:schemeClr val="tx1"/>
                          </a:solidFill>
                          <a:effectLst/>
                        </a:rPr>
                        <a:t>NHS England &amp; NHS Improvement</a:t>
                      </a:r>
                      <a:endParaRPr lang="en-GB" sz="21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r>
                        <a:rPr lang="en-GB" sz="2100">
                          <a:solidFill>
                            <a:schemeClr val="tx1"/>
                          </a:solidFill>
                          <a:effectLst/>
                        </a:rPr>
                        <a:t> </a:t>
                      </a:r>
                      <a:endParaRPr lang="en-GB" sz="21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extLst>
                  <a:ext uri="{0D108BD9-81ED-4DB2-BD59-A6C34878D82A}">
                    <a16:rowId xmlns:a16="http://schemas.microsoft.com/office/drawing/2014/main" val="2232544792"/>
                  </a:ext>
                </a:extLst>
              </a:tr>
              <a:tr h="901521">
                <a:tc>
                  <a:txBody>
                    <a:bodyPr/>
                    <a:lstStyle/>
                    <a:p>
                      <a:r>
                        <a:rPr lang="en-GB" sz="2100">
                          <a:solidFill>
                            <a:schemeClr val="tx1"/>
                          </a:solidFill>
                          <a:effectLst/>
                        </a:rPr>
                        <a:t>Service Lead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100">
                          <a:solidFill>
                            <a:schemeClr val="tx1"/>
                          </a:solidFill>
                          <a:effectLst/>
                        </a:rPr>
                        <a:t>[INSERT]</a:t>
                      </a:r>
                      <a:endParaRPr lang="en-GB" sz="21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r>
                        <a:rPr lang="en-GB" sz="2100">
                          <a:solidFill>
                            <a:schemeClr val="tx1"/>
                          </a:solidFill>
                          <a:effectLst/>
                        </a:rPr>
                        <a:t>NHS Digital </a:t>
                      </a:r>
                      <a:endParaRPr lang="en-GB" sz="21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r>
                        <a:rPr lang="en-GB" sz="2100">
                          <a:solidFill>
                            <a:schemeClr val="tx1"/>
                          </a:solidFill>
                          <a:effectLst/>
                        </a:rPr>
                        <a:t> </a:t>
                      </a:r>
                      <a:endParaRPr lang="en-GB" sz="21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extLst>
                  <a:ext uri="{0D108BD9-81ED-4DB2-BD59-A6C34878D82A}">
                    <a16:rowId xmlns:a16="http://schemas.microsoft.com/office/drawing/2014/main" val="2715982561"/>
                  </a:ext>
                </a:extLst>
              </a:tr>
              <a:tr h="901521">
                <a:tc>
                  <a:txBody>
                    <a:bodyPr/>
                    <a:lstStyle/>
                    <a:p>
                      <a:r>
                        <a:rPr lang="en-GB" sz="2100">
                          <a:solidFill>
                            <a:schemeClr val="tx1"/>
                          </a:solidFill>
                          <a:effectLst/>
                        </a:rPr>
                        <a:t>Service Lead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100">
                          <a:solidFill>
                            <a:schemeClr val="tx1"/>
                          </a:solidFill>
                          <a:effectLst/>
                        </a:rPr>
                        <a:t>[INSERT]</a:t>
                      </a:r>
                      <a:endParaRPr lang="en-GB" sz="21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r>
                        <a:rPr lang="en-GB" sz="2100">
                          <a:solidFill>
                            <a:schemeClr val="tx1"/>
                          </a:solidFill>
                          <a:effectLst/>
                        </a:rPr>
                        <a:t>NHS Business Services Authority </a:t>
                      </a:r>
                      <a:endParaRPr lang="en-GB" sz="21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r>
                        <a:rPr lang="en-GB" sz="2100">
                          <a:solidFill>
                            <a:schemeClr val="tx1"/>
                          </a:solidFill>
                          <a:effectLst/>
                        </a:rPr>
                        <a:t> </a:t>
                      </a:r>
                      <a:endParaRPr lang="en-GB" sz="21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extLst>
                  <a:ext uri="{0D108BD9-81ED-4DB2-BD59-A6C34878D82A}">
                    <a16:rowId xmlns:a16="http://schemas.microsoft.com/office/drawing/2014/main" val="528707420"/>
                  </a:ext>
                </a:extLst>
              </a:tr>
            </a:tbl>
          </a:graphicData>
        </a:graphic>
      </p:graphicFrame>
      <p:sp>
        <p:nvSpPr>
          <p:cNvPr id="10" name="TextBox 9">
            <a:extLst>
              <a:ext uri="{FF2B5EF4-FFF2-40B4-BE49-F238E27FC236}">
                <a16:creationId xmlns:a16="http://schemas.microsoft.com/office/drawing/2014/main" id="{AD099304-8DD5-8F17-C0C0-B3FF47EDD182}"/>
              </a:ext>
            </a:extLst>
          </p:cNvPr>
          <p:cNvSpPr txBox="1"/>
          <p:nvPr/>
        </p:nvSpPr>
        <p:spPr>
          <a:xfrm>
            <a:off x="486794" y="1362567"/>
            <a:ext cx="11174258" cy="1338828"/>
          </a:xfrm>
          <a:prstGeom prst="rect">
            <a:avLst/>
          </a:prstGeom>
          <a:noFill/>
        </p:spPr>
        <p:txBody>
          <a:bodyPr wrap="square" lIns="91440" tIns="45720" rIns="91440" bIns="45720" rtlCol="0" anchor="t">
            <a:spAutoFit/>
          </a:bodyPr>
          <a:lstStyle/>
          <a:p>
            <a:r>
              <a:rPr lang="en-GB" sz="2100" dirty="0"/>
              <a:t>For approval of the </a:t>
            </a:r>
            <a:r>
              <a:rPr lang="en-GB" sz="2100" b="1" dirty="0"/>
              <a:t>New Medicine</a:t>
            </a:r>
            <a:r>
              <a:rPr lang="en-GB" sz="2100" b="1" dirty="0">
                <a:highlight>
                  <a:srgbClr val="FFFF00"/>
                </a:highlight>
              </a:rPr>
              <a:t>s </a:t>
            </a:r>
            <a:r>
              <a:rPr lang="en-GB" sz="2100" b="1" dirty="0"/>
              <a:t>Service </a:t>
            </a:r>
            <a:r>
              <a:rPr lang="en-GB" sz="2100" dirty="0"/>
              <a:t>Technical Toolkit version [INSERT]</a:t>
            </a:r>
          </a:p>
          <a:p>
            <a:endParaRPr lang="en-GB" sz="2100"/>
          </a:p>
          <a:p>
            <a:r>
              <a:rPr lang="en-GB" sz="2100" dirty="0"/>
              <a:t>The undersigned indicate understanding and approval of this technical toolkit. </a:t>
            </a:r>
            <a:endParaRPr lang="en-GB" sz="2100" dirty="0">
              <a:ea typeface="Calibri"/>
              <a:cs typeface="Calibri"/>
            </a:endParaRPr>
          </a:p>
          <a:p>
            <a:endParaRPr lang="en-US"/>
          </a:p>
        </p:txBody>
      </p:sp>
    </p:spTree>
    <p:extLst>
      <p:ext uri="{BB962C8B-B14F-4D97-AF65-F5344CB8AC3E}">
        <p14:creationId xmlns:p14="http://schemas.microsoft.com/office/powerpoint/2010/main" val="3058402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12576943-2BCB-574E-9ADB-CB06D741551C}"/>
              </a:ext>
            </a:extLst>
          </p:cNvPr>
          <p:cNvGrpSpPr/>
          <p:nvPr/>
        </p:nvGrpSpPr>
        <p:grpSpPr>
          <a:xfrm>
            <a:off x="486794" y="376969"/>
            <a:ext cx="11248006" cy="693548"/>
            <a:chOff x="0" y="3910914"/>
            <a:chExt cx="6263640" cy="503685"/>
          </a:xfrm>
        </p:grpSpPr>
        <p:sp>
          <p:nvSpPr>
            <p:cNvPr id="7" name="Rounded Rectangle 6">
              <a:extLst>
                <a:ext uri="{FF2B5EF4-FFF2-40B4-BE49-F238E27FC236}">
                  <a16:creationId xmlns:a16="http://schemas.microsoft.com/office/drawing/2014/main" id="{8014A1DA-A3AD-7140-95D4-2E7742463686}"/>
                </a:ext>
              </a:extLst>
            </p:cNvPr>
            <p:cNvSpPr/>
            <p:nvPr/>
          </p:nvSpPr>
          <p:spPr>
            <a:xfrm>
              <a:off x="0" y="3910914"/>
              <a:ext cx="6263640" cy="503685"/>
            </a:xfrm>
            <a:prstGeom prst="roundRect">
              <a:avLst/>
            </a:prstGeom>
          </p:spPr>
          <p:style>
            <a:lnRef idx="2">
              <a:schemeClr val="lt1">
                <a:hueOff val="0"/>
                <a:satOff val="0"/>
                <a:lumOff val="0"/>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sp>
        <p:sp>
          <p:nvSpPr>
            <p:cNvPr id="8" name="Rounded Rectangle 4">
              <a:extLst>
                <a:ext uri="{FF2B5EF4-FFF2-40B4-BE49-F238E27FC236}">
                  <a16:creationId xmlns:a16="http://schemas.microsoft.com/office/drawing/2014/main" id="{98DC5A99-A531-3D47-98BA-68546F6E1284}"/>
                </a:ext>
              </a:extLst>
            </p:cNvPr>
            <p:cNvSpPr txBox="1"/>
            <p:nvPr/>
          </p:nvSpPr>
          <p:spPr>
            <a:xfrm>
              <a:off x="24588" y="3935502"/>
              <a:ext cx="6214464" cy="4545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r>
                <a:rPr lang="en-GB" sz="2100" b="1" dirty="0"/>
                <a:t>Reviewer Sign-off Sheet</a:t>
              </a:r>
              <a:endParaRPr lang="en-GB" sz="2100" dirty="0"/>
            </a:p>
          </p:txBody>
        </p:sp>
      </p:grpSp>
      <p:sp>
        <p:nvSpPr>
          <p:cNvPr id="9" name="Slide Number Placeholder 8">
            <a:extLst>
              <a:ext uri="{FF2B5EF4-FFF2-40B4-BE49-F238E27FC236}">
                <a16:creationId xmlns:a16="http://schemas.microsoft.com/office/drawing/2014/main" id="{BD695E39-4538-2241-AAD5-B7D4C4763516}"/>
              </a:ext>
            </a:extLst>
          </p:cNvPr>
          <p:cNvSpPr>
            <a:spLocks noGrp="1"/>
          </p:cNvSpPr>
          <p:nvPr>
            <p:ph type="sldNum" sz="quarter" idx="12"/>
          </p:nvPr>
        </p:nvSpPr>
        <p:spPr/>
        <p:txBody>
          <a:bodyPr/>
          <a:lstStyle/>
          <a:p>
            <a:fld id="{E3622F62-16E7-4744-AE2F-DC725AA31740}" type="slidenum">
              <a:rPr lang="en-US" smtClean="0"/>
              <a:t>17</a:t>
            </a:fld>
            <a:endParaRPr lang="en-US"/>
          </a:p>
        </p:txBody>
      </p:sp>
      <p:graphicFrame>
        <p:nvGraphicFramePr>
          <p:cNvPr id="5" name="Table 4">
            <a:extLst>
              <a:ext uri="{FF2B5EF4-FFF2-40B4-BE49-F238E27FC236}">
                <a16:creationId xmlns:a16="http://schemas.microsoft.com/office/drawing/2014/main" id="{223DB2B4-9588-2BAC-A496-0B2FC94A5FE5}"/>
              </a:ext>
            </a:extLst>
          </p:cNvPr>
          <p:cNvGraphicFramePr>
            <a:graphicFrameLocks noGrp="1"/>
          </p:cNvGraphicFramePr>
          <p:nvPr>
            <p:extLst>
              <p:ext uri="{D42A27DB-BD31-4B8C-83A1-F6EECF244321}">
                <p14:modId xmlns:p14="http://schemas.microsoft.com/office/powerpoint/2010/main" val="1102868086"/>
              </p:ext>
            </p:extLst>
          </p:nvPr>
        </p:nvGraphicFramePr>
        <p:xfrm>
          <a:off x="508871" y="2701395"/>
          <a:ext cx="11130104" cy="3606084"/>
        </p:xfrm>
        <a:graphic>
          <a:graphicData uri="http://schemas.openxmlformats.org/drawingml/2006/table">
            <a:tbl>
              <a:tblPr firstRow="1" firstCol="1" bandRow="1">
                <a:tableStyleId>{5C22544A-7EE6-4342-B048-85BDC9FD1C3A}</a:tableStyleId>
              </a:tblPr>
              <a:tblGrid>
                <a:gridCol w="3709624">
                  <a:extLst>
                    <a:ext uri="{9D8B030D-6E8A-4147-A177-3AD203B41FA5}">
                      <a16:colId xmlns:a16="http://schemas.microsoft.com/office/drawing/2014/main" val="2426797857"/>
                    </a:ext>
                  </a:extLst>
                </a:gridCol>
                <a:gridCol w="5040047">
                  <a:extLst>
                    <a:ext uri="{9D8B030D-6E8A-4147-A177-3AD203B41FA5}">
                      <a16:colId xmlns:a16="http://schemas.microsoft.com/office/drawing/2014/main" val="921666793"/>
                    </a:ext>
                  </a:extLst>
                </a:gridCol>
                <a:gridCol w="2380433">
                  <a:extLst>
                    <a:ext uri="{9D8B030D-6E8A-4147-A177-3AD203B41FA5}">
                      <a16:colId xmlns:a16="http://schemas.microsoft.com/office/drawing/2014/main" val="2848480151"/>
                    </a:ext>
                  </a:extLst>
                </a:gridCol>
              </a:tblGrid>
              <a:tr h="901521">
                <a:tc>
                  <a:txBody>
                    <a:bodyPr/>
                    <a:lstStyle/>
                    <a:p>
                      <a:r>
                        <a:rPr lang="en-GB" sz="2100">
                          <a:effectLst/>
                        </a:rPr>
                        <a:t>Role and Name </a:t>
                      </a:r>
                      <a:endParaRPr lang="en-GB" sz="2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2100">
                          <a:effectLst/>
                        </a:rPr>
                        <a:t>Organisation</a:t>
                      </a:r>
                      <a:endParaRPr lang="en-GB" sz="2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2100">
                          <a:effectLst/>
                        </a:rPr>
                        <a:t>Date</a:t>
                      </a:r>
                      <a:endParaRPr lang="en-GB" sz="2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88242159"/>
                  </a:ext>
                </a:extLst>
              </a:tr>
              <a:tr h="901521">
                <a:tc>
                  <a:txBody>
                    <a:bodyPr/>
                    <a:lstStyle/>
                    <a:p>
                      <a:r>
                        <a:rPr lang="en-GB" sz="2100" dirty="0">
                          <a:solidFill>
                            <a:schemeClr val="tx1"/>
                          </a:solidFill>
                          <a:effectLst/>
                        </a:rPr>
                        <a:t>IT Lead </a:t>
                      </a:r>
                    </a:p>
                  </a:txBody>
                  <a:tcPr marL="68580" marR="68580" marT="0" marB="0">
                    <a:solidFill>
                      <a:schemeClr val="bg2">
                        <a:lumMod val="90000"/>
                      </a:schemeClr>
                    </a:solidFill>
                  </a:tcPr>
                </a:tc>
                <a:tc>
                  <a:txBody>
                    <a:bodyPr/>
                    <a:lstStyle/>
                    <a:p>
                      <a:r>
                        <a:rPr lang="en-GB" sz="2100" dirty="0">
                          <a:solidFill>
                            <a:schemeClr val="tx1"/>
                          </a:solidFill>
                          <a:effectLst/>
                        </a:rPr>
                        <a:t>PSNC</a:t>
                      </a:r>
                      <a:endParaRPr lang="en-GB" sz="21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r>
                        <a:rPr lang="en-GB" sz="2100">
                          <a:solidFill>
                            <a:schemeClr val="tx1"/>
                          </a:solidFill>
                          <a:effectLst/>
                        </a:rPr>
                        <a:t> </a:t>
                      </a:r>
                      <a:endParaRPr lang="en-GB" sz="21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extLst>
                  <a:ext uri="{0D108BD9-81ED-4DB2-BD59-A6C34878D82A}">
                    <a16:rowId xmlns:a16="http://schemas.microsoft.com/office/drawing/2014/main" val="2232544792"/>
                  </a:ext>
                </a:extLst>
              </a:tr>
              <a:tr h="901521">
                <a:tc>
                  <a:txBody>
                    <a:bodyPr/>
                    <a:lstStyle/>
                    <a:p>
                      <a:endParaRPr lang="en-GB" sz="21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endParaRPr lang="en-GB" sz="21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r>
                        <a:rPr lang="en-GB" sz="2100">
                          <a:solidFill>
                            <a:schemeClr val="tx1"/>
                          </a:solidFill>
                          <a:effectLst/>
                        </a:rPr>
                        <a:t> </a:t>
                      </a:r>
                      <a:endParaRPr lang="en-GB" sz="21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extLst>
                  <a:ext uri="{0D108BD9-81ED-4DB2-BD59-A6C34878D82A}">
                    <a16:rowId xmlns:a16="http://schemas.microsoft.com/office/drawing/2014/main" val="2715982561"/>
                  </a:ext>
                </a:extLst>
              </a:tr>
              <a:tr h="901521">
                <a:tc>
                  <a:txBody>
                    <a:bodyPr/>
                    <a:lstStyle/>
                    <a:p>
                      <a:endParaRPr lang="en-GB" sz="21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endParaRPr lang="en-GB" sz="21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r>
                        <a:rPr lang="en-GB" sz="2100" dirty="0">
                          <a:solidFill>
                            <a:schemeClr val="tx1"/>
                          </a:solidFill>
                          <a:effectLst/>
                        </a:rPr>
                        <a:t> </a:t>
                      </a:r>
                      <a:endParaRPr lang="en-GB" sz="21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extLst>
                  <a:ext uri="{0D108BD9-81ED-4DB2-BD59-A6C34878D82A}">
                    <a16:rowId xmlns:a16="http://schemas.microsoft.com/office/drawing/2014/main" val="528707420"/>
                  </a:ext>
                </a:extLst>
              </a:tr>
            </a:tbl>
          </a:graphicData>
        </a:graphic>
      </p:graphicFrame>
      <p:sp>
        <p:nvSpPr>
          <p:cNvPr id="10" name="TextBox 9">
            <a:extLst>
              <a:ext uri="{FF2B5EF4-FFF2-40B4-BE49-F238E27FC236}">
                <a16:creationId xmlns:a16="http://schemas.microsoft.com/office/drawing/2014/main" id="{AD099304-8DD5-8F17-C0C0-B3FF47EDD182}"/>
              </a:ext>
            </a:extLst>
          </p:cNvPr>
          <p:cNvSpPr txBox="1"/>
          <p:nvPr/>
        </p:nvSpPr>
        <p:spPr>
          <a:xfrm>
            <a:off x="486794" y="1362567"/>
            <a:ext cx="11174258" cy="1338828"/>
          </a:xfrm>
          <a:prstGeom prst="rect">
            <a:avLst/>
          </a:prstGeom>
          <a:noFill/>
        </p:spPr>
        <p:txBody>
          <a:bodyPr wrap="square" lIns="91440" tIns="45720" rIns="91440" bIns="45720" rtlCol="0" anchor="t">
            <a:spAutoFit/>
          </a:bodyPr>
          <a:lstStyle/>
          <a:p>
            <a:r>
              <a:rPr lang="en-GB" sz="2100" dirty="0"/>
              <a:t>For review of the </a:t>
            </a:r>
            <a:r>
              <a:rPr lang="en-GB" sz="2100" b="1" dirty="0"/>
              <a:t>New Medicine Service </a:t>
            </a:r>
            <a:r>
              <a:rPr lang="en-GB" sz="2100" dirty="0"/>
              <a:t>Technical Toolkit version [INSERT]</a:t>
            </a:r>
          </a:p>
          <a:p>
            <a:endParaRPr lang="en-GB" sz="2100" dirty="0"/>
          </a:p>
          <a:p>
            <a:r>
              <a:rPr lang="en-GB" sz="2100" dirty="0"/>
              <a:t>The undersigned indicate understanding and review of this technical toolkit. </a:t>
            </a:r>
            <a:endParaRPr lang="en-GB" sz="2100" dirty="0">
              <a:ea typeface="Calibri"/>
              <a:cs typeface="Calibri"/>
            </a:endParaRPr>
          </a:p>
          <a:p>
            <a:endParaRPr lang="en-US" dirty="0"/>
          </a:p>
        </p:txBody>
      </p:sp>
    </p:spTree>
    <p:extLst>
      <p:ext uri="{BB962C8B-B14F-4D97-AF65-F5344CB8AC3E}">
        <p14:creationId xmlns:p14="http://schemas.microsoft.com/office/powerpoint/2010/main" val="24501280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F870F61-FDC8-5E4C-B2CB-4D21E86D90AF}"/>
              </a:ext>
            </a:extLst>
          </p:cNvPr>
          <p:cNvSpPr>
            <a:spLocks noGrp="1"/>
          </p:cNvSpPr>
          <p:nvPr>
            <p:ph type="sldNum" sz="quarter" idx="12"/>
          </p:nvPr>
        </p:nvSpPr>
        <p:spPr/>
        <p:txBody>
          <a:bodyPr/>
          <a:lstStyle/>
          <a:p>
            <a:fld id="{E3622F62-16E7-4744-AE2F-DC725AA31740}" type="slidenum">
              <a:rPr lang="en-US" smtClean="0"/>
              <a:t>18</a:t>
            </a:fld>
            <a:endParaRPr lang="en-US"/>
          </a:p>
        </p:txBody>
      </p:sp>
      <p:grpSp>
        <p:nvGrpSpPr>
          <p:cNvPr id="5" name="Group 4">
            <a:extLst>
              <a:ext uri="{FF2B5EF4-FFF2-40B4-BE49-F238E27FC236}">
                <a16:creationId xmlns:a16="http://schemas.microsoft.com/office/drawing/2014/main" id="{A2FF3736-1577-1743-BCFF-D67470770C30}"/>
              </a:ext>
            </a:extLst>
          </p:cNvPr>
          <p:cNvGrpSpPr/>
          <p:nvPr/>
        </p:nvGrpSpPr>
        <p:grpSpPr>
          <a:xfrm>
            <a:off x="486794" y="376969"/>
            <a:ext cx="6263640" cy="503685"/>
            <a:chOff x="0" y="3910914"/>
            <a:chExt cx="6263640" cy="503685"/>
          </a:xfrm>
        </p:grpSpPr>
        <p:sp>
          <p:nvSpPr>
            <p:cNvPr id="6" name="Rounded Rectangle 5">
              <a:extLst>
                <a:ext uri="{FF2B5EF4-FFF2-40B4-BE49-F238E27FC236}">
                  <a16:creationId xmlns:a16="http://schemas.microsoft.com/office/drawing/2014/main" id="{9BCCD123-E38A-3F4D-8326-7252C6C4FCDA}"/>
                </a:ext>
              </a:extLst>
            </p:cNvPr>
            <p:cNvSpPr/>
            <p:nvPr/>
          </p:nvSpPr>
          <p:spPr>
            <a:xfrm>
              <a:off x="0" y="3910914"/>
              <a:ext cx="6263640" cy="503685"/>
            </a:xfrm>
            <a:prstGeom prst="roundRect">
              <a:avLst/>
            </a:prstGeom>
          </p:spPr>
          <p:style>
            <a:lnRef idx="2">
              <a:schemeClr val="lt1">
                <a:hueOff val="0"/>
                <a:satOff val="0"/>
                <a:lumOff val="0"/>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sp>
        <p:sp>
          <p:nvSpPr>
            <p:cNvPr id="7" name="Rounded Rectangle 4">
              <a:extLst>
                <a:ext uri="{FF2B5EF4-FFF2-40B4-BE49-F238E27FC236}">
                  <a16:creationId xmlns:a16="http://schemas.microsoft.com/office/drawing/2014/main" id="{FA9445DC-EDC4-A648-863A-1A2F2336524F}"/>
                </a:ext>
              </a:extLst>
            </p:cNvPr>
            <p:cNvSpPr txBox="1"/>
            <p:nvPr/>
          </p:nvSpPr>
          <p:spPr>
            <a:xfrm>
              <a:off x="24588" y="3935502"/>
              <a:ext cx="6214464" cy="4545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1" kern="1200"/>
                <a:t>Version history </a:t>
              </a:r>
            </a:p>
          </p:txBody>
        </p:sp>
      </p:grpSp>
      <p:graphicFrame>
        <p:nvGraphicFramePr>
          <p:cNvPr id="8" name="Table 7">
            <a:extLst>
              <a:ext uri="{FF2B5EF4-FFF2-40B4-BE49-F238E27FC236}">
                <a16:creationId xmlns:a16="http://schemas.microsoft.com/office/drawing/2014/main" id="{D36DE042-2CD2-BD49-9046-1654F96B42F0}"/>
              </a:ext>
            </a:extLst>
          </p:cNvPr>
          <p:cNvGraphicFramePr>
            <a:graphicFrameLocks noGrp="1"/>
          </p:cNvGraphicFramePr>
          <p:nvPr>
            <p:extLst>
              <p:ext uri="{D42A27DB-BD31-4B8C-83A1-F6EECF244321}">
                <p14:modId xmlns:p14="http://schemas.microsoft.com/office/powerpoint/2010/main" val="2976049140"/>
              </p:ext>
            </p:extLst>
          </p:nvPr>
        </p:nvGraphicFramePr>
        <p:xfrm>
          <a:off x="486794" y="953474"/>
          <a:ext cx="11075781" cy="1334402"/>
        </p:xfrm>
        <a:graphic>
          <a:graphicData uri="http://schemas.openxmlformats.org/drawingml/2006/table">
            <a:tbl>
              <a:tblPr>
                <a:tableStyleId>{93296810-A885-4BE3-A3E7-6D5BEEA58F35}</a:tableStyleId>
              </a:tblPr>
              <a:tblGrid>
                <a:gridCol w="978300">
                  <a:extLst>
                    <a:ext uri="{9D8B030D-6E8A-4147-A177-3AD203B41FA5}">
                      <a16:colId xmlns:a16="http://schemas.microsoft.com/office/drawing/2014/main" val="561996278"/>
                    </a:ext>
                  </a:extLst>
                </a:gridCol>
                <a:gridCol w="1884854">
                  <a:extLst>
                    <a:ext uri="{9D8B030D-6E8A-4147-A177-3AD203B41FA5}">
                      <a16:colId xmlns:a16="http://schemas.microsoft.com/office/drawing/2014/main" val="421990488"/>
                    </a:ext>
                  </a:extLst>
                </a:gridCol>
                <a:gridCol w="8212627">
                  <a:extLst>
                    <a:ext uri="{9D8B030D-6E8A-4147-A177-3AD203B41FA5}">
                      <a16:colId xmlns:a16="http://schemas.microsoft.com/office/drawing/2014/main" val="139347525"/>
                    </a:ext>
                  </a:extLst>
                </a:gridCol>
              </a:tblGrid>
              <a:tr h="192884">
                <a:tc>
                  <a:txBody>
                    <a:bodyPr/>
                    <a:lstStyle/>
                    <a:p>
                      <a:pPr algn="ctr" fontAlgn="t"/>
                      <a:r>
                        <a:rPr lang="en-GB" sz="1400" b="1" u="none" strike="noStrike">
                          <a:effectLst/>
                        </a:rPr>
                        <a:t>Version</a:t>
                      </a:r>
                      <a:endParaRPr lang="en-GB" sz="1400" b="1" i="0" u="none" strike="noStrike">
                        <a:solidFill>
                          <a:srgbClr val="000000"/>
                        </a:solidFill>
                        <a:effectLst/>
                        <a:latin typeface="ArialMT"/>
                      </a:endParaRPr>
                    </a:p>
                  </a:txBody>
                  <a:tcPr marL="9041" marR="9041" marT="9041" marB="0"/>
                </a:tc>
                <a:tc>
                  <a:txBody>
                    <a:bodyPr/>
                    <a:lstStyle/>
                    <a:p>
                      <a:pPr algn="ctr" fontAlgn="t"/>
                      <a:r>
                        <a:rPr lang="en-GB" sz="1400" b="1" u="none" strike="noStrike">
                          <a:effectLst/>
                        </a:rPr>
                        <a:t>Date</a:t>
                      </a:r>
                      <a:endParaRPr lang="en-GB" sz="1400" b="1" i="0" u="none" strike="noStrike">
                        <a:solidFill>
                          <a:srgbClr val="000000"/>
                        </a:solidFill>
                        <a:effectLst/>
                        <a:latin typeface="ArialMT"/>
                      </a:endParaRPr>
                    </a:p>
                  </a:txBody>
                  <a:tcPr marL="9041" marR="9041" marT="9041" marB="0"/>
                </a:tc>
                <a:tc>
                  <a:txBody>
                    <a:bodyPr/>
                    <a:lstStyle/>
                    <a:p>
                      <a:pPr algn="l" fontAlgn="t"/>
                      <a:r>
                        <a:rPr lang="en-GB" sz="1400" b="1" u="none" strike="noStrike">
                          <a:effectLst/>
                        </a:rPr>
                        <a:t>Rationale</a:t>
                      </a:r>
                      <a:endParaRPr lang="en-GB" sz="1400" b="1" i="0" u="none" strike="noStrike">
                        <a:solidFill>
                          <a:srgbClr val="000000"/>
                        </a:solidFill>
                        <a:effectLst/>
                        <a:latin typeface="ArialMT"/>
                      </a:endParaRPr>
                    </a:p>
                  </a:txBody>
                  <a:tcPr marL="9041" marR="9041" marT="9041" marB="0"/>
                </a:tc>
                <a:extLst>
                  <a:ext uri="{0D108BD9-81ED-4DB2-BD59-A6C34878D82A}">
                    <a16:rowId xmlns:a16="http://schemas.microsoft.com/office/drawing/2014/main" val="565631647"/>
                  </a:ext>
                </a:extLst>
              </a:tr>
              <a:tr h="192884">
                <a:tc>
                  <a:txBody>
                    <a:bodyPr/>
                    <a:lstStyle/>
                    <a:p>
                      <a:pPr algn="ctr" fontAlgn="t"/>
                      <a:r>
                        <a:rPr lang="en-GB" sz="1400" b="1" i="0" u="none" strike="noStrike">
                          <a:solidFill>
                            <a:srgbClr val="000000"/>
                          </a:solidFill>
                          <a:effectLst/>
                          <a:latin typeface="ArialMT"/>
                        </a:rPr>
                        <a:t>1.0</a:t>
                      </a:r>
                    </a:p>
                  </a:txBody>
                  <a:tcPr marL="9041" marR="9041" marT="9041" marB="0"/>
                </a:tc>
                <a:tc>
                  <a:txBody>
                    <a:bodyPr/>
                    <a:lstStyle/>
                    <a:p>
                      <a:pPr algn="ctr" fontAlgn="t"/>
                      <a:r>
                        <a:rPr lang="en-GB" sz="1400" b="1" i="0" u="none" strike="noStrike">
                          <a:solidFill>
                            <a:srgbClr val="000000"/>
                          </a:solidFill>
                          <a:effectLst/>
                          <a:latin typeface="ArialMT"/>
                        </a:rPr>
                        <a:t>31/03/2022</a:t>
                      </a:r>
                    </a:p>
                  </a:txBody>
                  <a:tcPr marL="9041" marR="9041" marT="9041" marB="0"/>
                </a:tc>
                <a:tc>
                  <a:txBody>
                    <a:bodyPr/>
                    <a:lstStyle/>
                    <a:p>
                      <a:pPr algn="l" fontAlgn="t"/>
                      <a:r>
                        <a:rPr lang="en-GB" sz="1400" b="1" i="0" u="none" strike="noStrike">
                          <a:solidFill>
                            <a:srgbClr val="000000"/>
                          </a:solidFill>
                          <a:effectLst/>
                          <a:latin typeface="ArialMT"/>
                        </a:rPr>
                        <a:t>First draft Darryl Jones NHS E/I National Commercial and Procurement Hub</a:t>
                      </a:r>
                    </a:p>
                  </a:txBody>
                  <a:tcPr marL="9041" marR="9041" marT="9041" marB="0"/>
                </a:tc>
                <a:extLst>
                  <a:ext uri="{0D108BD9-81ED-4DB2-BD59-A6C34878D82A}">
                    <a16:rowId xmlns:a16="http://schemas.microsoft.com/office/drawing/2014/main" val="3770707238"/>
                  </a:ext>
                </a:extLst>
              </a:tr>
              <a:tr h="192884">
                <a:tc>
                  <a:txBody>
                    <a:bodyPr/>
                    <a:lstStyle/>
                    <a:p>
                      <a:pPr lvl="0" algn="ctr">
                        <a:buNone/>
                      </a:pPr>
                      <a:r>
                        <a:rPr lang="en-GB" sz="1400" b="1" i="0" u="none" strike="noStrike">
                          <a:solidFill>
                            <a:srgbClr val="000000"/>
                          </a:solidFill>
                          <a:effectLst/>
                          <a:latin typeface="Arial"/>
                        </a:rPr>
                        <a:t>1.1</a:t>
                      </a:r>
                    </a:p>
                  </a:txBody>
                  <a:tcPr marL="9040" marR="9040" marT="9040" marB="0"/>
                </a:tc>
                <a:tc>
                  <a:txBody>
                    <a:bodyPr/>
                    <a:lstStyle/>
                    <a:p>
                      <a:pPr lvl="0" algn="ctr">
                        <a:buNone/>
                      </a:pPr>
                      <a:r>
                        <a:rPr lang="en-GB" sz="1400" b="1" i="0" u="none" strike="noStrike">
                          <a:solidFill>
                            <a:srgbClr val="000000"/>
                          </a:solidFill>
                          <a:effectLst/>
                          <a:latin typeface="Arial"/>
                        </a:rPr>
                        <a:t>14/04/2022</a:t>
                      </a:r>
                    </a:p>
                  </a:txBody>
                  <a:tcPr marL="9040" marR="9040" marT="9040" marB="0"/>
                </a:tc>
                <a:tc>
                  <a:txBody>
                    <a:bodyPr/>
                    <a:lstStyle/>
                    <a:p>
                      <a:pPr lvl="0" algn="l">
                        <a:buNone/>
                      </a:pPr>
                      <a:r>
                        <a:rPr lang="en-US" sz="1400" b="1">
                          <a:latin typeface="Arial" panose="020B0604020202020204" pitchFamily="34" charset="0"/>
                          <a:cs typeface="Arial" panose="020B0604020202020204" pitchFamily="34" charset="0"/>
                        </a:rPr>
                        <a:t>Revised by Brian Stratford NHS E/I National Commercial and Procurement Hub</a:t>
                      </a:r>
                    </a:p>
                  </a:txBody>
                  <a:tcPr marL="9040" marR="9040" marT="9040" marB="0"/>
                </a:tc>
                <a:extLst>
                  <a:ext uri="{0D108BD9-81ED-4DB2-BD59-A6C34878D82A}">
                    <a16:rowId xmlns:a16="http://schemas.microsoft.com/office/drawing/2014/main" val="3154661761"/>
                  </a:ext>
                </a:extLst>
              </a:tr>
              <a:tr h="192884">
                <a:tc>
                  <a:txBody>
                    <a:bodyPr/>
                    <a:lstStyle/>
                    <a:p>
                      <a:pPr lvl="0" algn="ctr">
                        <a:buNone/>
                      </a:pPr>
                      <a:r>
                        <a:rPr lang="en-GB" sz="1400" b="1" i="0" u="none" strike="noStrike">
                          <a:solidFill>
                            <a:srgbClr val="000000"/>
                          </a:solidFill>
                          <a:effectLst/>
                          <a:latin typeface="Arial"/>
                        </a:rPr>
                        <a:t>1.2</a:t>
                      </a:r>
                    </a:p>
                  </a:txBody>
                  <a:tcPr marL="9040" marR="9040" marT="9040" marB="0"/>
                </a:tc>
                <a:tc>
                  <a:txBody>
                    <a:bodyPr/>
                    <a:lstStyle/>
                    <a:p>
                      <a:pPr lvl="0" algn="ctr">
                        <a:buNone/>
                      </a:pPr>
                      <a:r>
                        <a:rPr lang="en-GB" sz="1400" b="1" i="0" u="none" strike="noStrike">
                          <a:solidFill>
                            <a:srgbClr val="000000"/>
                          </a:solidFill>
                          <a:effectLst/>
                          <a:latin typeface="Arial"/>
                        </a:rPr>
                        <a:t>16/05/2022</a:t>
                      </a:r>
                    </a:p>
                  </a:txBody>
                  <a:tcPr marL="9040" marR="9040" marT="9040" marB="0"/>
                </a:tc>
                <a:tc>
                  <a:txBody>
                    <a:bodyPr/>
                    <a:lstStyle/>
                    <a:p>
                      <a:pPr lvl="0" algn="l">
                        <a:buNone/>
                      </a:pPr>
                      <a:r>
                        <a:rPr lang="en-GB" sz="1400" b="1" i="0" u="none" strike="noStrike" noProof="0" dirty="0">
                          <a:effectLst/>
                          <a:latin typeface="Arial"/>
                        </a:rPr>
                        <a:t>Revised by Claire Hobbs, NHS England and NHS Improvement </a:t>
                      </a:r>
                      <a:endParaRPr lang="en-US" dirty="0">
                        <a:latin typeface="Arial"/>
                      </a:endParaRPr>
                    </a:p>
                  </a:txBody>
                  <a:tcPr marL="9040" marR="9040" marT="9040" marB="0"/>
                </a:tc>
                <a:extLst>
                  <a:ext uri="{0D108BD9-81ED-4DB2-BD59-A6C34878D82A}">
                    <a16:rowId xmlns:a16="http://schemas.microsoft.com/office/drawing/2014/main" val="1879149725"/>
                  </a:ext>
                </a:extLst>
              </a:tr>
              <a:tr h="192884">
                <a:tc>
                  <a:txBody>
                    <a:bodyPr/>
                    <a:lstStyle/>
                    <a:p>
                      <a:pPr lvl="0" algn="ctr">
                        <a:buNone/>
                      </a:pPr>
                      <a:r>
                        <a:rPr lang="en-GB" sz="1400" b="1" i="0" u="none" strike="noStrike" dirty="0">
                          <a:solidFill>
                            <a:srgbClr val="000000"/>
                          </a:solidFill>
                          <a:effectLst/>
                          <a:latin typeface="Arial"/>
                        </a:rPr>
                        <a:t>1.2.12</a:t>
                      </a:r>
                    </a:p>
                  </a:txBody>
                  <a:tcPr marL="9040" marR="9040" marT="9040" marB="0"/>
                </a:tc>
                <a:tc>
                  <a:txBody>
                    <a:bodyPr/>
                    <a:lstStyle/>
                    <a:p>
                      <a:pPr lvl="0" algn="ctr">
                        <a:buNone/>
                      </a:pPr>
                      <a:r>
                        <a:rPr lang="en-GB" sz="1400" b="1" i="0" u="none" strike="noStrike" dirty="0">
                          <a:solidFill>
                            <a:srgbClr val="000000"/>
                          </a:solidFill>
                          <a:effectLst/>
                          <a:latin typeface="Arial"/>
                        </a:rPr>
                        <a:t>18/05/2022</a:t>
                      </a:r>
                    </a:p>
                  </a:txBody>
                  <a:tcPr marL="9040" marR="9040" marT="9040" marB="0"/>
                </a:tc>
                <a:tc>
                  <a:txBody>
                    <a:bodyPr/>
                    <a:lstStyle/>
                    <a:p>
                      <a:pPr lvl="0" algn="l">
                        <a:buNone/>
                      </a:pPr>
                      <a:r>
                        <a:rPr lang="en-US" sz="1400" b="1" i="0" u="none" strike="noStrike" kern="1200" dirty="0">
                          <a:solidFill>
                            <a:schemeClr val="dk1"/>
                          </a:solidFill>
                          <a:effectLst/>
                          <a:latin typeface="Arial"/>
                          <a:ea typeface="+mn-ea"/>
                          <a:cs typeface="+mn-cs"/>
                        </a:rPr>
                        <a:t>Minor revisions</a:t>
                      </a:r>
                    </a:p>
                  </a:txBody>
                  <a:tcPr marL="9040" marR="9040" marT="9040" marB="0"/>
                </a:tc>
                <a:extLst>
                  <a:ext uri="{0D108BD9-81ED-4DB2-BD59-A6C34878D82A}">
                    <a16:rowId xmlns:a16="http://schemas.microsoft.com/office/drawing/2014/main" val="377671481"/>
                  </a:ext>
                </a:extLst>
              </a:tr>
              <a:tr h="192884">
                <a:tc>
                  <a:txBody>
                    <a:bodyPr/>
                    <a:lstStyle/>
                    <a:p>
                      <a:pPr lvl="0" algn="ctr">
                        <a:buNone/>
                      </a:pPr>
                      <a:r>
                        <a:rPr lang="en-GB" sz="1400" b="1" i="0" u="none" strike="noStrike" dirty="0">
                          <a:solidFill>
                            <a:srgbClr val="FF0000"/>
                          </a:solidFill>
                          <a:effectLst/>
                          <a:latin typeface="Arial"/>
                        </a:rPr>
                        <a:t>1.2.13</a:t>
                      </a:r>
                    </a:p>
                  </a:txBody>
                  <a:tcPr marL="9040" marR="9040" marT="9040" marB="0"/>
                </a:tc>
                <a:tc>
                  <a:txBody>
                    <a:bodyPr/>
                    <a:lstStyle/>
                    <a:p>
                      <a:pPr lvl="0" algn="ctr">
                        <a:buNone/>
                      </a:pPr>
                      <a:r>
                        <a:rPr lang="en-GB" sz="1400" b="1" i="0" u="none" strike="noStrike" dirty="0">
                          <a:solidFill>
                            <a:srgbClr val="FF0000"/>
                          </a:solidFill>
                          <a:effectLst/>
                          <a:latin typeface="Arial"/>
                        </a:rPr>
                        <a:t>29/05/2022</a:t>
                      </a:r>
                    </a:p>
                  </a:txBody>
                  <a:tcPr marL="9040" marR="9040" marT="9040" marB="0"/>
                </a:tc>
                <a:tc>
                  <a:txBody>
                    <a:bodyPr/>
                    <a:lstStyle/>
                    <a:p>
                      <a:pPr lvl="0" algn="l">
                        <a:buNone/>
                      </a:pPr>
                      <a:r>
                        <a:rPr lang="en-US" sz="1400" b="1" i="0" u="none" strike="noStrike" kern="1200" dirty="0">
                          <a:solidFill>
                            <a:srgbClr val="FF0000"/>
                          </a:solidFill>
                          <a:effectLst/>
                          <a:latin typeface="Arial"/>
                          <a:ea typeface="+mn-ea"/>
                          <a:cs typeface="+mn-cs"/>
                        </a:rPr>
                        <a:t>Review by PSNC IT and PSNC services</a:t>
                      </a:r>
                    </a:p>
                  </a:txBody>
                  <a:tcPr marL="9040" marR="9040" marT="9040" marB="0"/>
                </a:tc>
                <a:extLst>
                  <a:ext uri="{0D108BD9-81ED-4DB2-BD59-A6C34878D82A}">
                    <a16:rowId xmlns:a16="http://schemas.microsoft.com/office/drawing/2014/main" val="1836899597"/>
                  </a:ext>
                </a:extLst>
              </a:tr>
            </a:tbl>
          </a:graphicData>
        </a:graphic>
      </p:graphicFrame>
    </p:spTree>
    <p:extLst>
      <p:ext uri="{BB962C8B-B14F-4D97-AF65-F5344CB8AC3E}">
        <p14:creationId xmlns:p14="http://schemas.microsoft.com/office/powerpoint/2010/main" val="625772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 name="Rectangle 129">
            <a:extLst>
              <a:ext uri="{FF2B5EF4-FFF2-40B4-BE49-F238E27FC236}">
                <a16:creationId xmlns:a16="http://schemas.microsoft.com/office/drawing/2014/main" id="{23A58148-D452-4F6F-A2FE-EED968DE1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9" name="Graphic 78" descr="Laptop Secure">
            <a:extLst>
              <a:ext uri="{FF2B5EF4-FFF2-40B4-BE49-F238E27FC236}">
                <a16:creationId xmlns:a16="http://schemas.microsoft.com/office/drawing/2014/main" id="{E8C19F0F-2736-4FB9-B005-DB8F574BC86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02271" y="2122544"/>
            <a:ext cx="914400" cy="914400"/>
          </a:xfrm>
          <a:prstGeom prst="rect">
            <a:avLst/>
          </a:prstGeom>
        </p:spPr>
      </p:pic>
      <p:sp>
        <p:nvSpPr>
          <p:cNvPr id="32" name="Content Placeholder 2">
            <a:extLst>
              <a:ext uri="{FF2B5EF4-FFF2-40B4-BE49-F238E27FC236}">
                <a16:creationId xmlns:a16="http://schemas.microsoft.com/office/drawing/2014/main" id="{5AC6EB90-B380-AD4F-8E84-F62637203734}"/>
              </a:ext>
            </a:extLst>
          </p:cNvPr>
          <p:cNvSpPr>
            <a:spLocks noGrp="1"/>
          </p:cNvSpPr>
          <p:nvPr>
            <p:ph idx="1"/>
          </p:nvPr>
        </p:nvSpPr>
        <p:spPr>
          <a:xfrm>
            <a:off x="4346162" y="1037589"/>
            <a:ext cx="7289799" cy="5318761"/>
          </a:xfrm>
        </p:spPr>
        <p:txBody>
          <a:bodyPr anchor="ctr">
            <a:normAutofit lnSpcReduction="10000"/>
          </a:bodyPr>
          <a:lstStyle/>
          <a:p>
            <a:pPr marL="0" indent="0">
              <a:buNone/>
            </a:pPr>
            <a:r>
              <a:rPr lang="en-GB" sz="2400" dirty="0"/>
              <a:t>This NHS New Medicine</a:t>
            </a:r>
            <a:r>
              <a:rPr lang="en-GB" sz="2400" strike="sngStrike" dirty="0">
                <a:solidFill>
                  <a:srgbClr val="7030A0"/>
                </a:solidFill>
                <a:highlight>
                  <a:srgbClr val="FFFF00"/>
                </a:highlight>
              </a:rPr>
              <a:t>s</a:t>
            </a:r>
            <a:r>
              <a:rPr lang="en-GB" sz="2400" dirty="0"/>
              <a:t> Service technical toolkit is designed to provide a high-level overview of the technical components required to deliver </a:t>
            </a:r>
            <a:r>
              <a:rPr lang="en-GB" sz="2400" dirty="0">
                <a:highlight>
                  <a:srgbClr val="FFFF00"/>
                </a:highlight>
              </a:rPr>
              <a:t>the </a:t>
            </a:r>
            <a:r>
              <a:rPr lang="en-GB" sz="2400" dirty="0"/>
              <a:t>New Medicine</a:t>
            </a:r>
            <a:r>
              <a:rPr lang="en-GB" sz="2400" strike="sngStrike" dirty="0">
                <a:solidFill>
                  <a:srgbClr val="7030A0"/>
                </a:solidFill>
                <a:highlight>
                  <a:srgbClr val="FFFF00"/>
                </a:highlight>
              </a:rPr>
              <a:t>s</a:t>
            </a:r>
            <a:r>
              <a:rPr lang="en-GB" sz="2400" dirty="0"/>
              <a:t> Service. It should be read in conjunction with the </a:t>
            </a:r>
            <a:r>
              <a:rPr lang="en-GB" sz="2400" b="1" dirty="0">
                <a:hlinkClick r:id="rId5"/>
              </a:rPr>
              <a:t>Advanced Service Specification – NHS New Medicine Service (NMS)</a:t>
            </a:r>
            <a:endParaRPr lang="en-GB" sz="2400" b="1" dirty="0"/>
          </a:p>
          <a:p>
            <a:pPr marL="0" indent="0">
              <a:buNone/>
            </a:pPr>
            <a:endParaRPr lang="en-GB" sz="2400" dirty="0"/>
          </a:p>
          <a:p>
            <a:pPr marL="0" indent="0">
              <a:buNone/>
            </a:pPr>
            <a:r>
              <a:rPr lang="en-GB" sz="2400" dirty="0"/>
              <a:t>The toolkit includes: </a:t>
            </a:r>
          </a:p>
          <a:p>
            <a:pPr marL="0" indent="0">
              <a:buNone/>
            </a:pPr>
            <a:r>
              <a:rPr lang="en-GB" sz="2400" dirty="0"/>
              <a:t>technical flow diagram for the referral and reporting pathways associated with New Medicine</a:t>
            </a:r>
            <a:r>
              <a:rPr lang="en-GB" sz="2400" strike="sngStrike" dirty="0">
                <a:solidFill>
                  <a:srgbClr val="7030A0"/>
                </a:solidFill>
                <a:highlight>
                  <a:srgbClr val="FFFF00"/>
                </a:highlight>
              </a:rPr>
              <a:t>s</a:t>
            </a:r>
            <a:r>
              <a:rPr lang="en-GB" sz="2400" dirty="0"/>
              <a:t> Service</a:t>
            </a:r>
            <a:endParaRPr lang="en-GB" sz="2400" dirty="0">
              <a:cs typeface="Calibri"/>
            </a:endParaRPr>
          </a:p>
          <a:p>
            <a:r>
              <a:rPr lang="en-GB" sz="2400" dirty="0"/>
              <a:t>details of the </a:t>
            </a:r>
            <a:r>
              <a:rPr lang="en-GB" sz="2400" b="1" dirty="0"/>
              <a:t>essential</a:t>
            </a:r>
            <a:r>
              <a:rPr lang="en-GB" sz="2400" dirty="0"/>
              <a:t> technical components that system suppliers </a:t>
            </a:r>
            <a:r>
              <a:rPr lang="en-GB" sz="2400" u="sng" dirty="0"/>
              <a:t>must</a:t>
            </a:r>
            <a:r>
              <a:rPr lang="en-GB" sz="2400" dirty="0"/>
              <a:t> have in place to deliver the live service </a:t>
            </a:r>
            <a:endParaRPr lang="en-GB" sz="2400" dirty="0">
              <a:cs typeface="Calibri"/>
            </a:endParaRPr>
          </a:p>
          <a:p>
            <a:r>
              <a:rPr lang="en-US" sz="2400" b="1" dirty="0"/>
              <a:t>required </a:t>
            </a:r>
            <a:r>
              <a:rPr lang="en-US" sz="2400" dirty="0"/>
              <a:t>future technical components </a:t>
            </a:r>
            <a:endParaRPr lang="en-US" sz="2400" dirty="0">
              <a:cs typeface="Calibri"/>
            </a:endParaRPr>
          </a:p>
          <a:p>
            <a:r>
              <a:rPr lang="en-US" sz="2400" b="1" dirty="0"/>
              <a:t>desirable</a:t>
            </a:r>
            <a:r>
              <a:rPr lang="en-US" sz="2400" dirty="0"/>
              <a:t> technical components </a:t>
            </a:r>
            <a:endParaRPr lang="en-US" sz="2400" dirty="0">
              <a:cs typeface="Calibri"/>
            </a:endParaRPr>
          </a:p>
        </p:txBody>
      </p:sp>
      <p:sp>
        <p:nvSpPr>
          <p:cNvPr id="4" name="Slide Number Placeholder 3">
            <a:extLst>
              <a:ext uri="{FF2B5EF4-FFF2-40B4-BE49-F238E27FC236}">
                <a16:creationId xmlns:a16="http://schemas.microsoft.com/office/drawing/2014/main" id="{61437AC4-432A-7448-95C6-2732283DE88D}"/>
              </a:ext>
            </a:extLst>
          </p:cNvPr>
          <p:cNvSpPr>
            <a:spLocks noGrp="1"/>
          </p:cNvSpPr>
          <p:nvPr>
            <p:ph type="sldNum" sz="quarter" idx="12"/>
          </p:nvPr>
        </p:nvSpPr>
        <p:spPr>
          <a:xfrm>
            <a:off x="8610600" y="6356350"/>
            <a:ext cx="2743200" cy="365125"/>
          </a:xfrm>
        </p:spPr>
        <p:txBody>
          <a:bodyPr>
            <a:normAutofit/>
          </a:bodyPr>
          <a:lstStyle/>
          <a:p>
            <a:pPr>
              <a:spcAft>
                <a:spcPts val="600"/>
              </a:spcAft>
            </a:pPr>
            <a:fld id="{E3622F62-16E7-4744-AE2F-DC725AA31740}" type="slidenum">
              <a:rPr lang="en-US" smtClean="0"/>
              <a:pPr>
                <a:spcAft>
                  <a:spcPts val="600"/>
                </a:spcAft>
              </a:pPr>
              <a:t>2</a:t>
            </a:fld>
            <a:endParaRPr lang="en-US"/>
          </a:p>
        </p:txBody>
      </p:sp>
      <p:sp>
        <p:nvSpPr>
          <p:cNvPr id="5" name="TextBox 4">
            <a:extLst>
              <a:ext uri="{FF2B5EF4-FFF2-40B4-BE49-F238E27FC236}">
                <a16:creationId xmlns:a16="http://schemas.microsoft.com/office/drawing/2014/main" id="{3AE8D729-24D7-3649-91F2-A293235F3776}"/>
              </a:ext>
            </a:extLst>
          </p:cNvPr>
          <p:cNvSpPr txBox="1"/>
          <p:nvPr/>
        </p:nvSpPr>
        <p:spPr>
          <a:xfrm>
            <a:off x="481527" y="455779"/>
            <a:ext cx="3616150" cy="3970318"/>
          </a:xfrm>
          <a:prstGeom prst="rect">
            <a:avLst/>
          </a:prstGeom>
          <a:noFill/>
        </p:spPr>
        <p:txBody>
          <a:bodyPr wrap="square" lIns="91440" tIns="45720" rIns="91440" bIns="45720" rtlCol="0" anchor="t">
            <a:spAutoFit/>
          </a:bodyPr>
          <a:lstStyle/>
          <a:p>
            <a:r>
              <a:rPr lang="en-US" sz="4200" b="1" dirty="0">
                <a:solidFill>
                  <a:schemeClr val="bg1"/>
                </a:solidFill>
                <a:latin typeface="Arial"/>
                <a:cs typeface="Arial"/>
              </a:rPr>
              <a:t>NHS New Medicine</a:t>
            </a:r>
            <a:r>
              <a:rPr lang="en-US" sz="4200" b="1" strike="sngStrike" dirty="0">
                <a:solidFill>
                  <a:srgbClr val="7030A0"/>
                </a:solidFill>
                <a:highlight>
                  <a:srgbClr val="FFFF00"/>
                </a:highlight>
                <a:latin typeface="Arial"/>
                <a:cs typeface="Arial"/>
              </a:rPr>
              <a:t>s</a:t>
            </a:r>
            <a:r>
              <a:rPr lang="en-US" sz="4200" b="1" dirty="0">
                <a:solidFill>
                  <a:schemeClr val="bg1"/>
                </a:solidFill>
                <a:latin typeface="Arial"/>
                <a:cs typeface="Arial"/>
              </a:rPr>
              <a:t> Service </a:t>
            </a:r>
            <a:endParaRPr lang="en-US" sz="4200" b="1" dirty="0">
              <a:solidFill>
                <a:schemeClr val="bg1"/>
              </a:solidFill>
              <a:latin typeface="Arial" panose="020B0604020202020204" pitchFamily="34" charset="0"/>
              <a:cs typeface="Arial" panose="020B0604020202020204" pitchFamily="34" charset="0"/>
            </a:endParaRPr>
          </a:p>
          <a:p>
            <a:r>
              <a:rPr lang="en-US" sz="4200" b="1" dirty="0">
                <a:solidFill>
                  <a:schemeClr val="bg1"/>
                </a:solidFill>
                <a:latin typeface="Arial"/>
                <a:cs typeface="Arial"/>
              </a:rPr>
              <a:t>Technical Toolkit </a:t>
            </a:r>
            <a:r>
              <a:rPr lang="en-US" sz="4200" b="1" dirty="0">
                <a:solidFill>
                  <a:schemeClr val="bg1"/>
                </a:solidFill>
                <a:latin typeface="Arial"/>
                <a:ea typeface="+mj-ea"/>
                <a:cs typeface="Arial"/>
              </a:rPr>
              <a:t>Overview</a:t>
            </a:r>
          </a:p>
        </p:txBody>
      </p:sp>
      <p:pic>
        <p:nvPicPr>
          <p:cNvPr id="76" name="Picture 75">
            <a:extLst>
              <a:ext uri="{FF2B5EF4-FFF2-40B4-BE49-F238E27FC236}">
                <a16:creationId xmlns:a16="http://schemas.microsoft.com/office/drawing/2014/main" id="{14640536-66EF-B44C-A13C-452AF1EFF9E7}"/>
              </a:ext>
            </a:extLst>
          </p:cNvPr>
          <p:cNvPicPr>
            <a:picLocks noChangeAspect="1"/>
          </p:cNvPicPr>
          <p:nvPr/>
        </p:nvPicPr>
        <p:blipFill>
          <a:blip r:embed="rId6"/>
          <a:stretch>
            <a:fillRect/>
          </a:stretch>
        </p:blipFill>
        <p:spPr>
          <a:xfrm>
            <a:off x="10332720" y="333649"/>
            <a:ext cx="1410773" cy="573485"/>
          </a:xfrm>
          <a:prstGeom prst="rect">
            <a:avLst/>
          </a:prstGeom>
        </p:spPr>
      </p:pic>
    </p:spTree>
    <p:extLst>
      <p:ext uri="{BB962C8B-B14F-4D97-AF65-F5344CB8AC3E}">
        <p14:creationId xmlns:p14="http://schemas.microsoft.com/office/powerpoint/2010/main" val="2974488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 name="Rectangle 129">
            <a:extLst>
              <a:ext uri="{FF2B5EF4-FFF2-40B4-BE49-F238E27FC236}">
                <a16:creationId xmlns:a16="http://schemas.microsoft.com/office/drawing/2014/main" id="{23A58148-D452-4F6F-A2FE-EED968DE1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9" name="Graphic 78" descr="Laptop Secure">
            <a:extLst>
              <a:ext uri="{FF2B5EF4-FFF2-40B4-BE49-F238E27FC236}">
                <a16:creationId xmlns:a16="http://schemas.microsoft.com/office/drawing/2014/main" id="{E8C19F0F-2736-4FB9-B005-DB8F574BC86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02271" y="2122544"/>
            <a:ext cx="914400" cy="914400"/>
          </a:xfrm>
          <a:prstGeom prst="rect">
            <a:avLst/>
          </a:prstGeom>
        </p:spPr>
      </p:pic>
      <p:sp>
        <p:nvSpPr>
          <p:cNvPr id="32" name="Content Placeholder 2">
            <a:extLst>
              <a:ext uri="{FF2B5EF4-FFF2-40B4-BE49-F238E27FC236}">
                <a16:creationId xmlns:a16="http://schemas.microsoft.com/office/drawing/2014/main" id="{5AC6EB90-B380-AD4F-8E84-F62637203734}"/>
              </a:ext>
            </a:extLst>
          </p:cNvPr>
          <p:cNvSpPr>
            <a:spLocks noGrp="1"/>
          </p:cNvSpPr>
          <p:nvPr>
            <p:ph idx="1"/>
          </p:nvPr>
        </p:nvSpPr>
        <p:spPr>
          <a:xfrm>
            <a:off x="4346162" y="1037589"/>
            <a:ext cx="7289799" cy="5318761"/>
          </a:xfrm>
        </p:spPr>
        <p:txBody>
          <a:bodyPr anchor="ctr">
            <a:noAutofit/>
          </a:bodyPr>
          <a:lstStyle/>
          <a:p>
            <a:pPr marL="0" indent="0">
              <a:buNone/>
            </a:pPr>
            <a:r>
              <a:rPr lang="en-GB" sz="2400" dirty="0"/>
              <a:t>The New Medicine</a:t>
            </a:r>
            <a:r>
              <a:rPr lang="en-GB" sz="2400" strike="sngStrike" dirty="0">
                <a:solidFill>
                  <a:srgbClr val="7030A0"/>
                </a:solidFill>
                <a:highlight>
                  <a:srgbClr val="FFFF00"/>
                </a:highlight>
              </a:rPr>
              <a:t>s</a:t>
            </a:r>
            <a:r>
              <a:rPr lang="en-GB" sz="2400" dirty="0">
                <a:highlight>
                  <a:srgbClr val="FFFF00"/>
                </a:highlight>
              </a:rPr>
              <a:t> </a:t>
            </a:r>
            <a:r>
              <a:rPr lang="en-GB" sz="2400" dirty="0"/>
              <a:t>Service is an </a:t>
            </a:r>
            <a:r>
              <a:rPr lang="en-GB" sz="2400" dirty="0">
                <a:solidFill>
                  <a:srgbClr val="7030A0"/>
                </a:solidFill>
                <a:highlight>
                  <a:srgbClr val="FFFF00"/>
                </a:highlight>
              </a:rPr>
              <a:t>A</a:t>
            </a:r>
            <a:r>
              <a:rPr lang="en-GB" sz="2400" dirty="0"/>
              <a:t>dvanced service for community pharmacy contractors. As an </a:t>
            </a:r>
            <a:r>
              <a:rPr lang="en-GB" sz="2400" dirty="0">
                <a:solidFill>
                  <a:srgbClr val="7030A0"/>
                </a:solidFill>
                <a:highlight>
                  <a:srgbClr val="FFFF00"/>
                </a:highlight>
              </a:rPr>
              <a:t>A</a:t>
            </a:r>
            <a:r>
              <a:rPr lang="en-GB" sz="2400" dirty="0"/>
              <a:t>dvanced service, community pharmacy contractors can choose whether to provide it.</a:t>
            </a:r>
          </a:p>
          <a:p>
            <a:pPr marL="0" indent="0">
              <a:buNone/>
            </a:pPr>
            <a:endParaRPr lang="en-GB" sz="2400" dirty="0"/>
          </a:p>
          <a:p>
            <a:pPr marL="0" indent="0">
              <a:buNone/>
            </a:pPr>
            <a:r>
              <a:rPr lang="en-GB" sz="2400" dirty="0"/>
              <a:t>The service is available to all patients, prescribed eligible new medicines. </a:t>
            </a:r>
          </a:p>
          <a:p>
            <a:pPr marL="0" indent="0">
              <a:buNone/>
            </a:pPr>
            <a:r>
              <a:rPr lang="en-GB" sz="2400" dirty="0"/>
              <a:t>Referrals can be made via the following routes:</a:t>
            </a:r>
            <a:endParaRPr lang="en-GB" sz="2400" dirty="0">
              <a:cs typeface="Calibri"/>
            </a:endParaRPr>
          </a:p>
          <a:p>
            <a:r>
              <a:rPr lang="en-GB" sz="2400" dirty="0"/>
              <a:t>GP referral (following initiation of a new medicine)</a:t>
            </a:r>
            <a:endParaRPr lang="en-GB" sz="2400" dirty="0">
              <a:cs typeface="Calibri"/>
            </a:endParaRPr>
          </a:p>
          <a:p>
            <a:r>
              <a:rPr lang="en-GB" sz="2400" dirty="0"/>
              <a:t>Hospital referral (inpatient </a:t>
            </a:r>
            <a:r>
              <a:rPr lang="en-GB" sz="2400" dirty="0">
                <a:solidFill>
                  <a:srgbClr val="FF0000"/>
                </a:solidFill>
              </a:rPr>
              <a:t>discharge</a:t>
            </a:r>
            <a:r>
              <a:rPr lang="en-GB" sz="2400" dirty="0"/>
              <a:t> or outpatient </a:t>
            </a:r>
            <a:r>
              <a:rPr lang="en-GB" sz="2400" dirty="0">
                <a:solidFill>
                  <a:srgbClr val="FF0000"/>
                </a:solidFill>
              </a:rPr>
              <a:t>- following</a:t>
            </a:r>
            <a:r>
              <a:rPr lang="en-GB" sz="2400" dirty="0">
                <a:solidFill>
                  <a:srgbClr val="FF0000"/>
                </a:solidFill>
                <a:ea typeface="+mn-lt"/>
                <a:cs typeface="+mn-lt"/>
              </a:rPr>
              <a:t> initiation of a new medicine</a:t>
            </a:r>
            <a:r>
              <a:rPr lang="en-GB" sz="2400" dirty="0"/>
              <a:t>)</a:t>
            </a:r>
            <a:endParaRPr lang="en-GB" sz="2400" dirty="0">
              <a:cs typeface="Calibri"/>
            </a:endParaRPr>
          </a:p>
          <a:p>
            <a:r>
              <a:rPr lang="en-GB" sz="2400" dirty="0"/>
              <a:t>Pharmacy initiated </a:t>
            </a:r>
            <a:endParaRPr lang="en-GB" sz="2400" dirty="0">
              <a:cs typeface="Calibri" panose="020F0502020204030204"/>
            </a:endParaRPr>
          </a:p>
        </p:txBody>
      </p:sp>
      <p:sp>
        <p:nvSpPr>
          <p:cNvPr id="4" name="Slide Number Placeholder 3">
            <a:extLst>
              <a:ext uri="{FF2B5EF4-FFF2-40B4-BE49-F238E27FC236}">
                <a16:creationId xmlns:a16="http://schemas.microsoft.com/office/drawing/2014/main" id="{61437AC4-432A-7448-95C6-2732283DE88D}"/>
              </a:ext>
            </a:extLst>
          </p:cNvPr>
          <p:cNvSpPr>
            <a:spLocks noGrp="1"/>
          </p:cNvSpPr>
          <p:nvPr>
            <p:ph type="sldNum" sz="quarter" idx="12"/>
          </p:nvPr>
        </p:nvSpPr>
        <p:spPr>
          <a:xfrm>
            <a:off x="8610600" y="6356350"/>
            <a:ext cx="2743200" cy="365125"/>
          </a:xfrm>
        </p:spPr>
        <p:txBody>
          <a:bodyPr>
            <a:normAutofit/>
          </a:bodyPr>
          <a:lstStyle/>
          <a:p>
            <a:pPr>
              <a:spcAft>
                <a:spcPts val="600"/>
              </a:spcAft>
            </a:pPr>
            <a:fld id="{E3622F62-16E7-4744-AE2F-DC725AA31740}" type="slidenum">
              <a:rPr lang="en-US" smtClean="0"/>
              <a:pPr>
                <a:spcAft>
                  <a:spcPts val="600"/>
                </a:spcAft>
              </a:pPr>
              <a:t>3</a:t>
            </a:fld>
            <a:endParaRPr lang="en-US"/>
          </a:p>
        </p:txBody>
      </p:sp>
      <p:sp>
        <p:nvSpPr>
          <p:cNvPr id="5" name="TextBox 4">
            <a:extLst>
              <a:ext uri="{FF2B5EF4-FFF2-40B4-BE49-F238E27FC236}">
                <a16:creationId xmlns:a16="http://schemas.microsoft.com/office/drawing/2014/main" id="{3AE8D729-24D7-3649-91F2-A293235F3776}"/>
              </a:ext>
            </a:extLst>
          </p:cNvPr>
          <p:cNvSpPr txBox="1"/>
          <p:nvPr/>
        </p:nvSpPr>
        <p:spPr>
          <a:xfrm>
            <a:off x="481527" y="455779"/>
            <a:ext cx="3616150" cy="2677656"/>
          </a:xfrm>
          <a:prstGeom prst="rect">
            <a:avLst/>
          </a:prstGeom>
          <a:noFill/>
        </p:spPr>
        <p:txBody>
          <a:bodyPr wrap="square" lIns="91440" tIns="45720" rIns="91440" bIns="45720" rtlCol="0" anchor="t">
            <a:spAutoFit/>
          </a:bodyPr>
          <a:lstStyle/>
          <a:p>
            <a:r>
              <a:rPr lang="en-US" sz="4200" b="1" dirty="0">
                <a:solidFill>
                  <a:schemeClr val="bg1"/>
                </a:solidFill>
                <a:latin typeface="Arial"/>
                <a:ea typeface="+mj-ea"/>
                <a:cs typeface="Arial"/>
              </a:rPr>
              <a:t>Scope of </a:t>
            </a:r>
            <a:r>
              <a:rPr lang="en-US" sz="4200" b="1" dirty="0">
                <a:solidFill>
                  <a:schemeClr val="bg1"/>
                </a:solidFill>
                <a:latin typeface="Arial"/>
                <a:cs typeface="Arial"/>
              </a:rPr>
              <a:t>NHS New Medicine</a:t>
            </a:r>
            <a:r>
              <a:rPr lang="en-US" sz="4200" b="1" strike="sngStrike" dirty="0">
                <a:solidFill>
                  <a:srgbClr val="7030A0"/>
                </a:solidFill>
                <a:highlight>
                  <a:srgbClr val="FFFF00"/>
                </a:highlight>
                <a:latin typeface="Arial"/>
                <a:cs typeface="Arial"/>
              </a:rPr>
              <a:t>s</a:t>
            </a:r>
            <a:r>
              <a:rPr lang="en-US" sz="4200" b="1" dirty="0">
                <a:solidFill>
                  <a:schemeClr val="bg1"/>
                </a:solidFill>
                <a:latin typeface="Arial"/>
                <a:cs typeface="Arial"/>
              </a:rPr>
              <a:t> Service </a:t>
            </a:r>
            <a:endParaRPr lang="en-US" sz="4200" b="1" dirty="0">
              <a:solidFill>
                <a:schemeClr val="bg1"/>
              </a:solidFill>
              <a:latin typeface="Arial" panose="020B0604020202020204" pitchFamily="34" charset="0"/>
              <a:ea typeface="+mj-ea"/>
              <a:cs typeface="Arial" panose="020B0604020202020204" pitchFamily="34" charset="0"/>
            </a:endParaRPr>
          </a:p>
        </p:txBody>
      </p:sp>
      <p:pic>
        <p:nvPicPr>
          <p:cNvPr id="76" name="Picture 75">
            <a:extLst>
              <a:ext uri="{FF2B5EF4-FFF2-40B4-BE49-F238E27FC236}">
                <a16:creationId xmlns:a16="http://schemas.microsoft.com/office/drawing/2014/main" id="{14640536-66EF-B44C-A13C-452AF1EFF9E7}"/>
              </a:ext>
            </a:extLst>
          </p:cNvPr>
          <p:cNvPicPr>
            <a:picLocks noChangeAspect="1"/>
          </p:cNvPicPr>
          <p:nvPr/>
        </p:nvPicPr>
        <p:blipFill>
          <a:blip r:embed="rId5"/>
          <a:stretch>
            <a:fillRect/>
          </a:stretch>
        </p:blipFill>
        <p:spPr>
          <a:xfrm>
            <a:off x="10332720" y="333649"/>
            <a:ext cx="1410773" cy="573485"/>
          </a:xfrm>
          <a:prstGeom prst="rect">
            <a:avLst/>
          </a:prstGeom>
        </p:spPr>
      </p:pic>
    </p:spTree>
    <p:extLst>
      <p:ext uri="{BB962C8B-B14F-4D97-AF65-F5344CB8AC3E}">
        <p14:creationId xmlns:p14="http://schemas.microsoft.com/office/powerpoint/2010/main" val="2337862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cess 5">
            <a:extLst>
              <a:ext uri="{FF2B5EF4-FFF2-40B4-BE49-F238E27FC236}">
                <a16:creationId xmlns:a16="http://schemas.microsoft.com/office/drawing/2014/main" id="{21599C4C-4516-8941-AD95-A93DB3CCD4D4}"/>
              </a:ext>
            </a:extLst>
          </p:cNvPr>
          <p:cNvSpPr/>
          <p:nvPr/>
        </p:nvSpPr>
        <p:spPr>
          <a:xfrm>
            <a:off x="10293222" y="2837063"/>
            <a:ext cx="1489711" cy="900625"/>
          </a:xfrm>
          <a:prstGeom prst="flowChartProcess">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1600"/>
              <a:t>GP</a:t>
            </a:r>
          </a:p>
        </p:txBody>
      </p:sp>
      <p:cxnSp>
        <p:nvCxnSpPr>
          <p:cNvPr id="26" name="Straight Arrow Connector 25">
            <a:extLst>
              <a:ext uri="{FF2B5EF4-FFF2-40B4-BE49-F238E27FC236}">
                <a16:creationId xmlns:a16="http://schemas.microsoft.com/office/drawing/2014/main" id="{ECEBAA9A-EF27-1549-B1C5-B769C3B04E9F}"/>
              </a:ext>
            </a:extLst>
          </p:cNvPr>
          <p:cNvCxnSpPr>
            <a:cxnSpLocks/>
          </p:cNvCxnSpPr>
          <p:nvPr/>
        </p:nvCxnSpPr>
        <p:spPr>
          <a:xfrm flipV="1">
            <a:off x="6693246" y="3470770"/>
            <a:ext cx="3599976" cy="362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2BF36184-39C0-9740-BD60-F8AFF4CF53BF}"/>
              </a:ext>
            </a:extLst>
          </p:cNvPr>
          <p:cNvSpPr txBox="1"/>
          <p:nvPr/>
        </p:nvSpPr>
        <p:spPr>
          <a:xfrm>
            <a:off x="7844077" y="3258872"/>
            <a:ext cx="1708252" cy="738664"/>
          </a:xfrm>
          <a:prstGeom prst="rect">
            <a:avLst/>
          </a:prstGeom>
          <a:noFill/>
        </p:spPr>
        <p:txBody>
          <a:bodyPr wrap="square" rtlCol="0">
            <a:spAutoFit/>
          </a:bodyPr>
          <a:lstStyle/>
          <a:p>
            <a:pPr algn="ctr"/>
            <a:r>
              <a:rPr lang="en-GB" sz="1200" b="1" dirty="0">
                <a:solidFill>
                  <a:schemeClr val="accent1">
                    <a:lumMod val="75000"/>
                  </a:schemeClr>
                </a:solidFill>
              </a:rPr>
              <a:t>FHIR </a:t>
            </a:r>
          </a:p>
          <a:p>
            <a:pPr algn="ctr"/>
            <a:r>
              <a:rPr lang="en-GB" sz="1200" dirty="0">
                <a:solidFill>
                  <a:schemeClr val="accent1">
                    <a:lumMod val="75000"/>
                  </a:schemeClr>
                </a:solidFill>
              </a:rPr>
              <a:t>[Backup: NHSmail] </a:t>
            </a:r>
          </a:p>
          <a:p>
            <a:endParaRPr lang="en-US" dirty="0"/>
          </a:p>
        </p:txBody>
      </p:sp>
      <p:sp>
        <p:nvSpPr>
          <p:cNvPr id="32" name="TextBox 31">
            <a:extLst>
              <a:ext uri="{FF2B5EF4-FFF2-40B4-BE49-F238E27FC236}">
                <a16:creationId xmlns:a16="http://schemas.microsoft.com/office/drawing/2014/main" id="{AABEC2F8-8CFE-9942-91AE-D18F4DF5F109}"/>
              </a:ext>
            </a:extLst>
          </p:cNvPr>
          <p:cNvSpPr txBox="1"/>
          <p:nvPr/>
        </p:nvSpPr>
        <p:spPr>
          <a:xfrm>
            <a:off x="8005697" y="3793892"/>
            <a:ext cx="1607041" cy="769441"/>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n-US" sz="1100" b="1"/>
              <a:t>GP notification message </a:t>
            </a:r>
            <a:r>
              <a:rPr lang="en-GB" sz="1100" b="1"/>
              <a:t>Essential:</a:t>
            </a:r>
            <a:r>
              <a:rPr lang="en-GB" sz="1100"/>
              <a:t> NHS Mail with PDF attachment. </a:t>
            </a:r>
            <a:r>
              <a:rPr lang="en-GB" sz="1100" b="1"/>
              <a:t>Future: </a:t>
            </a:r>
            <a:r>
              <a:rPr lang="en-GB" sz="1100"/>
              <a:t>FHIR</a:t>
            </a:r>
          </a:p>
        </p:txBody>
      </p:sp>
      <p:sp>
        <p:nvSpPr>
          <p:cNvPr id="72" name="Process 71">
            <a:extLst>
              <a:ext uri="{FF2B5EF4-FFF2-40B4-BE49-F238E27FC236}">
                <a16:creationId xmlns:a16="http://schemas.microsoft.com/office/drawing/2014/main" id="{D17A958C-A3A0-E54D-8AE5-DF09C6D4901A}"/>
              </a:ext>
            </a:extLst>
          </p:cNvPr>
          <p:cNvSpPr/>
          <p:nvPr/>
        </p:nvSpPr>
        <p:spPr>
          <a:xfrm>
            <a:off x="10407595" y="4915795"/>
            <a:ext cx="1533429" cy="861970"/>
          </a:xfrm>
          <a:prstGeom prst="flowChartProcess">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1600"/>
              <a:t>Business Services Authority (BSA)</a:t>
            </a:r>
          </a:p>
        </p:txBody>
      </p:sp>
      <p:cxnSp>
        <p:nvCxnSpPr>
          <p:cNvPr id="140" name="Elbow Connector 139">
            <a:extLst>
              <a:ext uri="{FF2B5EF4-FFF2-40B4-BE49-F238E27FC236}">
                <a16:creationId xmlns:a16="http://schemas.microsoft.com/office/drawing/2014/main" id="{E7BECCA5-2182-634F-833C-763F3550C9E0}"/>
              </a:ext>
            </a:extLst>
          </p:cNvPr>
          <p:cNvCxnSpPr>
            <a:cxnSpLocks/>
          </p:cNvCxnSpPr>
          <p:nvPr/>
        </p:nvCxnSpPr>
        <p:spPr>
          <a:xfrm flipV="1">
            <a:off x="6684924" y="3194443"/>
            <a:ext cx="3599976" cy="8355"/>
          </a:xfrm>
          <a:prstGeom prst="straightConnector1">
            <a:avLst/>
          </a:prstGeom>
          <a:ln>
            <a:prstDash val="sysDash"/>
            <a:tailEnd type="triangle"/>
          </a:ln>
        </p:spPr>
        <p:style>
          <a:lnRef idx="2">
            <a:schemeClr val="accent6"/>
          </a:lnRef>
          <a:fillRef idx="0">
            <a:schemeClr val="accent6"/>
          </a:fillRef>
          <a:effectRef idx="1">
            <a:schemeClr val="accent6"/>
          </a:effectRef>
          <a:fontRef idx="minor">
            <a:schemeClr val="tx1"/>
          </a:fontRef>
        </p:style>
      </p:cxnSp>
      <p:sp>
        <p:nvSpPr>
          <p:cNvPr id="143" name="TextBox 142">
            <a:extLst>
              <a:ext uri="{FF2B5EF4-FFF2-40B4-BE49-F238E27FC236}">
                <a16:creationId xmlns:a16="http://schemas.microsoft.com/office/drawing/2014/main" id="{90F1A8CA-7ECD-6E4E-BD08-03846ADA5195}"/>
              </a:ext>
            </a:extLst>
          </p:cNvPr>
          <p:cNvSpPr txBox="1"/>
          <p:nvPr/>
        </p:nvSpPr>
        <p:spPr>
          <a:xfrm>
            <a:off x="8072441" y="2882808"/>
            <a:ext cx="1198080" cy="276999"/>
          </a:xfrm>
          <a:prstGeom prst="rect">
            <a:avLst/>
          </a:prstGeom>
          <a:noFill/>
        </p:spPr>
        <p:txBody>
          <a:bodyPr wrap="square" rtlCol="0">
            <a:spAutoFit/>
          </a:bodyPr>
          <a:lstStyle/>
          <a:p>
            <a:pPr algn="ctr"/>
            <a:r>
              <a:rPr lang="en-US" sz="1200" b="1" dirty="0">
                <a:solidFill>
                  <a:schemeClr val="accent6">
                    <a:lumMod val="75000"/>
                  </a:schemeClr>
                </a:solidFill>
              </a:rPr>
              <a:t>NHSmail</a:t>
            </a:r>
          </a:p>
        </p:txBody>
      </p:sp>
      <p:sp>
        <p:nvSpPr>
          <p:cNvPr id="149" name="Process 148">
            <a:extLst>
              <a:ext uri="{FF2B5EF4-FFF2-40B4-BE49-F238E27FC236}">
                <a16:creationId xmlns:a16="http://schemas.microsoft.com/office/drawing/2014/main" id="{748110AA-013B-0F41-9509-FA8AA31AB97D}"/>
              </a:ext>
            </a:extLst>
          </p:cNvPr>
          <p:cNvSpPr/>
          <p:nvPr/>
        </p:nvSpPr>
        <p:spPr>
          <a:xfrm>
            <a:off x="438593" y="1250462"/>
            <a:ext cx="1493809" cy="918902"/>
          </a:xfrm>
          <a:prstGeom prst="flowChartProcess">
            <a:avLst/>
          </a:prstGeom>
          <a:ln>
            <a:headEnd type="none" w="med" len="med"/>
            <a:tailEnd type="none" w="med" len="med"/>
          </a:ln>
        </p:spPr>
        <p:style>
          <a:lnRef idx="1">
            <a:schemeClr val="dk1"/>
          </a:lnRef>
          <a:fillRef idx="3">
            <a:schemeClr val="dk1"/>
          </a:fillRef>
          <a:effectRef idx="2">
            <a:schemeClr val="dk1"/>
          </a:effectRef>
          <a:fontRef idx="minor">
            <a:schemeClr val="lt1"/>
          </a:fontRef>
        </p:style>
        <p:txBody>
          <a:bodyPr rtlCol="0" anchor="ctr"/>
          <a:lstStyle/>
          <a:p>
            <a:pPr algn="ctr"/>
            <a:r>
              <a:rPr lang="en-US" sz="1600"/>
              <a:t>GP</a:t>
            </a:r>
          </a:p>
        </p:txBody>
      </p:sp>
      <p:cxnSp>
        <p:nvCxnSpPr>
          <p:cNvPr id="155" name="Elbow Connector 154">
            <a:extLst>
              <a:ext uri="{FF2B5EF4-FFF2-40B4-BE49-F238E27FC236}">
                <a16:creationId xmlns:a16="http://schemas.microsoft.com/office/drawing/2014/main" id="{5FCCA9B7-2FF8-3E4A-8A26-66923D87F66B}"/>
              </a:ext>
            </a:extLst>
          </p:cNvPr>
          <p:cNvCxnSpPr>
            <a:cxnSpLocks/>
            <a:endCxn id="5" idx="0"/>
          </p:cNvCxnSpPr>
          <p:nvPr/>
        </p:nvCxnSpPr>
        <p:spPr>
          <a:xfrm>
            <a:off x="1951882" y="1551435"/>
            <a:ext cx="3974650" cy="1394336"/>
          </a:xfrm>
          <a:prstGeom prst="bentConnector2">
            <a:avLst/>
          </a:prstGeom>
          <a:ln>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76" name="TextBox 175">
            <a:extLst>
              <a:ext uri="{FF2B5EF4-FFF2-40B4-BE49-F238E27FC236}">
                <a16:creationId xmlns:a16="http://schemas.microsoft.com/office/drawing/2014/main" id="{9C62CD72-D72E-4541-AC1B-3D1FFCEBCE6A}"/>
              </a:ext>
            </a:extLst>
          </p:cNvPr>
          <p:cNvSpPr txBox="1"/>
          <p:nvPr/>
        </p:nvSpPr>
        <p:spPr>
          <a:xfrm>
            <a:off x="10033191" y="918654"/>
            <a:ext cx="1700736"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200">
                <a:solidFill>
                  <a:schemeClr val="tx1"/>
                </a:solidFill>
              </a:rPr>
              <a:t>Essential</a:t>
            </a:r>
            <a:r>
              <a:rPr lang="en-US" sz="1200"/>
              <a:t>  =    =</a:t>
            </a:r>
          </a:p>
          <a:p>
            <a:r>
              <a:rPr lang="en-US" sz="1200"/>
              <a:t>  Future          = </a:t>
            </a:r>
          </a:p>
        </p:txBody>
      </p:sp>
      <p:cxnSp>
        <p:nvCxnSpPr>
          <p:cNvPr id="179" name="Elbow Connector 178">
            <a:extLst>
              <a:ext uri="{FF2B5EF4-FFF2-40B4-BE49-F238E27FC236}">
                <a16:creationId xmlns:a16="http://schemas.microsoft.com/office/drawing/2014/main" id="{1C4C30C4-1B16-9A4E-8F03-05250A438A0A}"/>
              </a:ext>
            </a:extLst>
          </p:cNvPr>
          <p:cNvCxnSpPr>
            <a:cxnSpLocks/>
          </p:cNvCxnSpPr>
          <p:nvPr/>
        </p:nvCxnSpPr>
        <p:spPr>
          <a:xfrm flipV="1">
            <a:off x="11092921" y="1051411"/>
            <a:ext cx="521758" cy="1"/>
          </a:xfrm>
          <a:prstGeom prst="bentConnector3">
            <a:avLst>
              <a:gd name="adj1" fmla="val 50000"/>
            </a:avLst>
          </a:prstGeom>
          <a:ln>
            <a:prstDash val="dash"/>
            <a:tailEnd type="triangle"/>
          </a:ln>
        </p:spPr>
        <p:style>
          <a:lnRef idx="2">
            <a:schemeClr val="accent6"/>
          </a:lnRef>
          <a:fillRef idx="0">
            <a:schemeClr val="accent6"/>
          </a:fillRef>
          <a:effectRef idx="1">
            <a:schemeClr val="accent6"/>
          </a:effectRef>
          <a:fontRef idx="minor">
            <a:schemeClr val="tx1"/>
          </a:fontRef>
        </p:style>
      </p:cxnSp>
      <p:cxnSp>
        <p:nvCxnSpPr>
          <p:cNvPr id="181" name="Straight Arrow Connector 180">
            <a:extLst>
              <a:ext uri="{FF2B5EF4-FFF2-40B4-BE49-F238E27FC236}">
                <a16:creationId xmlns:a16="http://schemas.microsoft.com/office/drawing/2014/main" id="{9A971580-A122-4E43-A734-B87A5B90D553}"/>
              </a:ext>
            </a:extLst>
          </p:cNvPr>
          <p:cNvCxnSpPr>
            <a:cxnSpLocks/>
          </p:cNvCxnSpPr>
          <p:nvPr/>
        </p:nvCxnSpPr>
        <p:spPr>
          <a:xfrm>
            <a:off x="11070229" y="1250462"/>
            <a:ext cx="54445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3" name="TextBox 182">
            <a:extLst>
              <a:ext uri="{FF2B5EF4-FFF2-40B4-BE49-F238E27FC236}">
                <a16:creationId xmlns:a16="http://schemas.microsoft.com/office/drawing/2014/main" id="{1F37B778-95AC-F640-8C41-C470E65222A2}"/>
              </a:ext>
            </a:extLst>
          </p:cNvPr>
          <p:cNvSpPr txBox="1"/>
          <p:nvPr/>
        </p:nvSpPr>
        <p:spPr>
          <a:xfrm>
            <a:off x="3493714" y="1288395"/>
            <a:ext cx="1198080" cy="276999"/>
          </a:xfrm>
          <a:prstGeom prst="rect">
            <a:avLst/>
          </a:prstGeom>
          <a:noFill/>
        </p:spPr>
        <p:txBody>
          <a:bodyPr wrap="square" rtlCol="0">
            <a:spAutoFit/>
          </a:bodyPr>
          <a:lstStyle/>
          <a:p>
            <a:pPr algn="ctr"/>
            <a:r>
              <a:rPr lang="en-US" sz="1200" b="1" dirty="0">
                <a:solidFill>
                  <a:schemeClr val="accent6">
                    <a:lumMod val="75000"/>
                  </a:schemeClr>
                </a:solidFill>
              </a:rPr>
              <a:t>NHSmail</a:t>
            </a:r>
          </a:p>
        </p:txBody>
      </p:sp>
      <p:cxnSp>
        <p:nvCxnSpPr>
          <p:cNvPr id="192" name="Elbow Connector 191">
            <a:extLst>
              <a:ext uri="{FF2B5EF4-FFF2-40B4-BE49-F238E27FC236}">
                <a16:creationId xmlns:a16="http://schemas.microsoft.com/office/drawing/2014/main" id="{7EFFAF00-DB06-264F-BE7E-F740852C1D09}"/>
              </a:ext>
            </a:extLst>
          </p:cNvPr>
          <p:cNvCxnSpPr>
            <a:cxnSpLocks/>
            <a:endCxn id="72" idx="1"/>
          </p:cNvCxnSpPr>
          <p:nvPr/>
        </p:nvCxnSpPr>
        <p:spPr>
          <a:xfrm>
            <a:off x="6430949" y="3884492"/>
            <a:ext cx="3976646" cy="1462288"/>
          </a:xfrm>
          <a:prstGeom prst="bentConnector3">
            <a:avLst>
              <a:gd name="adj1" fmla="val 946"/>
            </a:avLst>
          </a:prstGeom>
          <a:ln>
            <a:prstDash val="sysDash"/>
            <a:tailEnd type="triangle"/>
          </a:ln>
        </p:spPr>
        <p:style>
          <a:lnRef idx="2">
            <a:schemeClr val="accent6"/>
          </a:lnRef>
          <a:fillRef idx="0">
            <a:schemeClr val="accent6"/>
          </a:fillRef>
          <a:effectRef idx="1">
            <a:schemeClr val="accent6"/>
          </a:effectRef>
          <a:fontRef idx="minor">
            <a:schemeClr val="tx1"/>
          </a:fontRef>
        </p:style>
      </p:cxnSp>
      <p:sp>
        <p:nvSpPr>
          <p:cNvPr id="200" name="TextBox 199">
            <a:extLst>
              <a:ext uri="{FF2B5EF4-FFF2-40B4-BE49-F238E27FC236}">
                <a16:creationId xmlns:a16="http://schemas.microsoft.com/office/drawing/2014/main" id="{6C1D0B5F-1E35-AD4F-AA8B-A25D275CF1F2}"/>
              </a:ext>
            </a:extLst>
          </p:cNvPr>
          <p:cNvSpPr txBox="1"/>
          <p:nvPr/>
        </p:nvSpPr>
        <p:spPr>
          <a:xfrm>
            <a:off x="7422205" y="5314727"/>
            <a:ext cx="2087555" cy="646331"/>
          </a:xfrm>
          <a:prstGeom prst="rect">
            <a:avLst/>
          </a:prstGeom>
          <a:noFill/>
        </p:spPr>
        <p:txBody>
          <a:bodyPr wrap="square" rtlCol="0">
            <a:spAutoFit/>
          </a:bodyPr>
          <a:lstStyle/>
          <a:p>
            <a:pPr algn="ctr"/>
            <a:r>
              <a:rPr lang="en-US" sz="1200" b="1">
                <a:solidFill>
                  <a:schemeClr val="accent6">
                    <a:lumMod val="75000"/>
                  </a:schemeClr>
                </a:solidFill>
              </a:rPr>
              <a:t>FHIR – </a:t>
            </a:r>
            <a:r>
              <a:rPr lang="en-GB" sz="1200" b="1">
                <a:solidFill>
                  <a:schemeClr val="accent6">
                    <a:lumMod val="75000"/>
                  </a:schemeClr>
                </a:solidFill>
              </a:rPr>
              <a:t> Reporting (claims and reporting) via MYS API</a:t>
            </a:r>
            <a:endParaRPr lang="en-US" sz="1200" b="1">
              <a:solidFill>
                <a:schemeClr val="accent6">
                  <a:lumMod val="75000"/>
                </a:schemeClr>
              </a:solidFill>
            </a:endParaRPr>
          </a:p>
          <a:p>
            <a:pPr algn="ctr"/>
            <a:endParaRPr lang="en-US" sz="1200">
              <a:solidFill>
                <a:schemeClr val="accent6">
                  <a:lumMod val="75000"/>
                </a:schemeClr>
              </a:solidFill>
            </a:endParaRPr>
          </a:p>
        </p:txBody>
      </p:sp>
      <p:sp>
        <p:nvSpPr>
          <p:cNvPr id="214" name="TextBox 213">
            <a:extLst>
              <a:ext uri="{FF2B5EF4-FFF2-40B4-BE49-F238E27FC236}">
                <a16:creationId xmlns:a16="http://schemas.microsoft.com/office/drawing/2014/main" id="{E97450AC-D2E0-DD48-B90C-D341F33BFABB}"/>
              </a:ext>
            </a:extLst>
          </p:cNvPr>
          <p:cNvSpPr txBox="1"/>
          <p:nvPr/>
        </p:nvSpPr>
        <p:spPr>
          <a:xfrm>
            <a:off x="7610445" y="5835704"/>
            <a:ext cx="1748934" cy="600164"/>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n-GB" sz="1100" b="1" dirty="0"/>
              <a:t>Reporting + claims </a:t>
            </a:r>
          </a:p>
          <a:p>
            <a:pPr algn="ctr"/>
            <a:r>
              <a:rPr lang="en-GB" sz="1100" b="1" dirty="0"/>
              <a:t>Essential</a:t>
            </a:r>
            <a:r>
              <a:rPr lang="en-GB" sz="1100" dirty="0"/>
              <a:t>: ALL reporting submitted via MYS API. </a:t>
            </a:r>
            <a:endParaRPr lang="en-GB" sz="1100" b="1" dirty="0"/>
          </a:p>
        </p:txBody>
      </p:sp>
      <p:sp>
        <p:nvSpPr>
          <p:cNvPr id="237" name="TextBox 236">
            <a:extLst>
              <a:ext uri="{FF2B5EF4-FFF2-40B4-BE49-F238E27FC236}">
                <a16:creationId xmlns:a16="http://schemas.microsoft.com/office/drawing/2014/main" id="{F5E30D43-6B45-434A-BC7C-F886EE47164B}"/>
              </a:ext>
            </a:extLst>
          </p:cNvPr>
          <p:cNvSpPr txBox="1"/>
          <p:nvPr/>
        </p:nvSpPr>
        <p:spPr>
          <a:xfrm>
            <a:off x="3405996" y="2115705"/>
            <a:ext cx="1377711" cy="938719"/>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GB" sz="1100" b="1"/>
              <a:t>GP Referral essential</a:t>
            </a:r>
            <a:r>
              <a:rPr lang="en-GB" sz="1100"/>
              <a:t>: NHS Mail to any participating pharmacy. </a:t>
            </a:r>
            <a:r>
              <a:rPr lang="en-GB" sz="1100" b="1"/>
              <a:t>Strategic direction: </a:t>
            </a:r>
            <a:r>
              <a:rPr lang="en-GB" sz="1100"/>
              <a:t>FHIR</a:t>
            </a:r>
          </a:p>
        </p:txBody>
      </p:sp>
      <p:sp>
        <p:nvSpPr>
          <p:cNvPr id="260" name="Rounded Rectangle 4">
            <a:extLst>
              <a:ext uri="{FF2B5EF4-FFF2-40B4-BE49-F238E27FC236}">
                <a16:creationId xmlns:a16="http://schemas.microsoft.com/office/drawing/2014/main" id="{C3FAA911-9030-5B44-AC46-6A61BF0C4289}"/>
              </a:ext>
            </a:extLst>
          </p:cNvPr>
          <p:cNvSpPr txBox="1"/>
          <p:nvPr/>
        </p:nvSpPr>
        <p:spPr>
          <a:xfrm>
            <a:off x="270537" y="284672"/>
            <a:ext cx="11251458" cy="3684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1" kern="1200"/>
              <a:t>Minor Illness pathway requirements</a:t>
            </a:r>
            <a:endParaRPr lang="en-US" sz="3200" kern="1200"/>
          </a:p>
        </p:txBody>
      </p:sp>
      <p:grpSp>
        <p:nvGrpSpPr>
          <p:cNvPr id="261" name="Group 260">
            <a:extLst>
              <a:ext uri="{FF2B5EF4-FFF2-40B4-BE49-F238E27FC236}">
                <a16:creationId xmlns:a16="http://schemas.microsoft.com/office/drawing/2014/main" id="{86C29879-FF37-1B40-9F22-9B0E84A68A57}"/>
              </a:ext>
            </a:extLst>
          </p:cNvPr>
          <p:cNvGrpSpPr/>
          <p:nvPr/>
        </p:nvGrpSpPr>
        <p:grpSpPr>
          <a:xfrm>
            <a:off x="383829" y="305012"/>
            <a:ext cx="11442821" cy="503685"/>
            <a:chOff x="0" y="1090088"/>
            <a:chExt cx="6263640" cy="503685"/>
          </a:xfrm>
        </p:grpSpPr>
        <p:sp>
          <p:nvSpPr>
            <p:cNvPr id="262" name="Rounded Rectangle 261">
              <a:hlinkClick r:id="rId3" action="ppaction://hlinksldjump"/>
              <a:extLst>
                <a:ext uri="{FF2B5EF4-FFF2-40B4-BE49-F238E27FC236}">
                  <a16:creationId xmlns:a16="http://schemas.microsoft.com/office/drawing/2014/main" id="{074E29C4-FABF-DC45-A0F2-34AC4CF8D5A4}"/>
                </a:ext>
              </a:extLst>
            </p:cNvPr>
            <p:cNvSpPr/>
            <p:nvPr/>
          </p:nvSpPr>
          <p:spPr>
            <a:xfrm>
              <a:off x="0" y="1090088"/>
              <a:ext cx="6263640" cy="503685"/>
            </a:xfrm>
            <a:prstGeom prst="round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263" name="Rounded Rectangle 4">
              <a:extLst>
                <a:ext uri="{FF2B5EF4-FFF2-40B4-BE49-F238E27FC236}">
                  <a16:creationId xmlns:a16="http://schemas.microsoft.com/office/drawing/2014/main" id="{0F52BDD0-F766-5642-8F91-33EA1CCA85DB}"/>
                </a:ext>
              </a:extLst>
            </p:cNvPr>
            <p:cNvSpPr txBox="1"/>
            <p:nvPr/>
          </p:nvSpPr>
          <p:spPr>
            <a:xfrm>
              <a:off x="24588" y="1114676"/>
              <a:ext cx="6214464" cy="4545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lvl="0"/>
              <a:r>
                <a:rPr lang="en-US" sz="2100" b="1" dirty="0"/>
                <a:t>New Medicine</a:t>
              </a:r>
              <a:r>
                <a:rPr lang="en-US" sz="2100" b="1" dirty="0">
                  <a:highlight>
                    <a:srgbClr val="FFFF00"/>
                  </a:highlight>
                </a:rPr>
                <a:t>s</a:t>
              </a:r>
              <a:r>
                <a:rPr lang="en-US" sz="2100" b="1" dirty="0"/>
                <a:t> Service pathway flow diagram</a:t>
              </a:r>
              <a:endParaRPr lang="en-US" sz="2100" dirty="0"/>
            </a:p>
          </p:txBody>
        </p:sp>
      </p:grpSp>
      <p:sp>
        <p:nvSpPr>
          <p:cNvPr id="266" name="Slide Number Placeholder 265">
            <a:extLst>
              <a:ext uri="{FF2B5EF4-FFF2-40B4-BE49-F238E27FC236}">
                <a16:creationId xmlns:a16="http://schemas.microsoft.com/office/drawing/2014/main" id="{82E2A42F-E2A8-8D49-8332-8254E596318A}"/>
              </a:ext>
            </a:extLst>
          </p:cNvPr>
          <p:cNvSpPr>
            <a:spLocks noGrp="1"/>
          </p:cNvSpPr>
          <p:nvPr>
            <p:ph type="sldNum" sz="quarter" idx="12"/>
          </p:nvPr>
        </p:nvSpPr>
        <p:spPr/>
        <p:txBody>
          <a:bodyPr/>
          <a:lstStyle/>
          <a:p>
            <a:fld id="{E3622F62-16E7-4744-AE2F-DC725AA31740}" type="slidenum">
              <a:rPr lang="en-US" smtClean="0"/>
              <a:t>4</a:t>
            </a:fld>
            <a:endParaRPr lang="en-US"/>
          </a:p>
        </p:txBody>
      </p:sp>
      <p:cxnSp>
        <p:nvCxnSpPr>
          <p:cNvPr id="49" name="Elbow Connector 48">
            <a:extLst>
              <a:ext uri="{FF2B5EF4-FFF2-40B4-BE49-F238E27FC236}">
                <a16:creationId xmlns:a16="http://schemas.microsoft.com/office/drawing/2014/main" id="{44E0D522-2F28-5148-A842-CF559733C58F}"/>
              </a:ext>
            </a:extLst>
          </p:cNvPr>
          <p:cNvCxnSpPr>
            <a:cxnSpLocks/>
          </p:cNvCxnSpPr>
          <p:nvPr/>
        </p:nvCxnSpPr>
        <p:spPr>
          <a:xfrm>
            <a:off x="1916860" y="1856351"/>
            <a:ext cx="3788996" cy="1096641"/>
          </a:xfrm>
          <a:prstGeom prst="bentConnector3">
            <a:avLst>
              <a:gd name="adj1" fmla="val 99875"/>
            </a:avLst>
          </a:prstGeom>
          <a:ln>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D310EB2E-A25E-7741-AF9B-BBEE2042D5A2}"/>
              </a:ext>
            </a:extLst>
          </p:cNvPr>
          <p:cNvSpPr txBox="1"/>
          <p:nvPr/>
        </p:nvSpPr>
        <p:spPr>
          <a:xfrm>
            <a:off x="3248549" y="1631488"/>
            <a:ext cx="1708252" cy="738664"/>
          </a:xfrm>
          <a:prstGeom prst="rect">
            <a:avLst/>
          </a:prstGeom>
          <a:noFill/>
        </p:spPr>
        <p:txBody>
          <a:bodyPr wrap="square" rtlCol="0">
            <a:spAutoFit/>
          </a:bodyPr>
          <a:lstStyle/>
          <a:p>
            <a:pPr algn="ctr"/>
            <a:r>
              <a:rPr lang="en-GB" sz="1200" b="1" dirty="0">
                <a:solidFill>
                  <a:schemeClr val="accent1">
                    <a:lumMod val="75000"/>
                  </a:schemeClr>
                </a:solidFill>
              </a:rPr>
              <a:t>FHIR </a:t>
            </a:r>
          </a:p>
          <a:p>
            <a:pPr algn="ctr"/>
            <a:r>
              <a:rPr lang="en-GB" sz="1200" dirty="0">
                <a:solidFill>
                  <a:schemeClr val="accent1">
                    <a:lumMod val="75000"/>
                  </a:schemeClr>
                </a:solidFill>
              </a:rPr>
              <a:t>[Backup: NHSmail] </a:t>
            </a:r>
          </a:p>
          <a:p>
            <a:endParaRPr lang="en-US" dirty="0"/>
          </a:p>
        </p:txBody>
      </p:sp>
      <p:sp>
        <p:nvSpPr>
          <p:cNvPr id="18" name="Rectangle 17">
            <a:extLst>
              <a:ext uri="{FF2B5EF4-FFF2-40B4-BE49-F238E27FC236}">
                <a16:creationId xmlns:a16="http://schemas.microsoft.com/office/drawing/2014/main" id="{26107995-EDDF-7049-8D74-308013BC5352}"/>
              </a:ext>
            </a:extLst>
          </p:cNvPr>
          <p:cNvSpPr/>
          <p:nvPr/>
        </p:nvSpPr>
        <p:spPr>
          <a:xfrm>
            <a:off x="10089550" y="966673"/>
            <a:ext cx="774048" cy="16861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sz="1200"/>
              <a:t>Essential</a:t>
            </a:r>
          </a:p>
        </p:txBody>
      </p:sp>
      <p:sp>
        <p:nvSpPr>
          <p:cNvPr id="69" name="TextBox 68">
            <a:extLst>
              <a:ext uri="{FF2B5EF4-FFF2-40B4-BE49-F238E27FC236}">
                <a16:creationId xmlns:a16="http://schemas.microsoft.com/office/drawing/2014/main" id="{1EB6F811-3D31-5C40-A164-87D02742DD9A}"/>
              </a:ext>
            </a:extLst>
          </p:cNvPr>
          <p:cNvSpPr txBox="1"/>
          <p:nvPr/>
        </p:nvSpPr>
        <p:spPr>
          <a:xfrm>
            <a:off x="5990454" y="4515685"/>
            <a:ext cx="1044217" cy="400110"/>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1000" b="1">
                <a:solidFill>
                  <a:schemeClr val="tx1"/>
                </a:solidFill>
              </a:rPr>
              <a:t>Reporting + claims</a:t>
            </a:r>
          </a:p>
        </p:txBody>
      </p:sp>
      <p:sp>
        <p:nvSpPr>
          <p:cNvPr id="162" name="TextBox 161">
            <a:extLst>
              <a:ext uri="{FF2B5EF4-FFF2-40B4-BE49-F238E27FC236}">
                <a16:creationId xmlns:a16="http://schemas.microsoft.com/office/drawing/2014/main" id="{CB409F33-9568-3D45-9C67-98889C5CB43F}"/>
              </a:ext>
            </a:extLst>
          </p:cNvPr>
          <p:cNvSpPr txBox="1"/>
          <p:nvPr/>
        </p:nvSpPr>
        <p:spPr>
          <a:xfrm>
            <a:off x="2114018" y="1542360"/>
            <a:ext cx="1198080" cy="400110"/>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1000" b="1">
                <a:solidFill>
                  <a:schemeClr val="tx1"/>
                </a:solidFill>
              </a:rPr>
              <a:t>GP report </a:t>
            </a:r>
          </a:p>
          <a:p>
            <a:pPr algn="ctr"/>
            <a:r>
              <a:rPr lang="en-GB" sz="1000" b="1">
                <a:solidFill>
                  <a:schemeClr val="tx1"/>
                </a:solidFill>
              </a:rPr>
              <a:t>Message </a:t>
            </a:r>
          </a:p>
        </p:txBody>
      </p:sp>
      <p:sp>
        <p:nvSpPr>
          <p:cNvPr id="65" name="TextBox 64">
            <a:extLst>
              <a:ext uri="{FF2B5EF4-FFF2-40B4-BE49-F238E27FC236}">
                <a16:creationId xmlns:a16="http://schemas.microsoft.com/office/drawing/2014/main" id="{9D1BCB6C-6C21-A446-98BE-EC34C1AB57FC}"/>
              </a:ext>
            </a:extLst>
          </p:cNvPr>
          <p:cNvSpPr txBox="1"/>
          <p:nvPr/>
        </p:nvSpPr>
        <p:spPr>
          <a:xfrm>
            <a:off x="6838268" y="3147155"/>
            <a:ext cx="1044217" cy="400110"/>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1000" b="1" dirty="0">
                <a:solidFill>
                  <a:schemeClr val="tx1"/>
                </a:solidFill>
              </a:rPr>
              <a:t>GP notification message</a:t>
            </a:r>
          </a:p>
        </p:txBody>
      </p:sp>
      <p:cxnSp>
        <p:nvCxnSpPr>
          <p:cNvPr id="76" name="Straight Arrow Connector 75">
            <a:extLst>
              <a:ext uri="{FF2B5EF4-FFF2-40B4-BE49-F238E27FC236}">
                <a16:creationId xmlns:a16="http://schemas.microsoft.com/office/drawing/2014/main" id="{8E11669D-91B5-CCE5-3E9B-0056C6C2B77C}"/>
              </a:ext>
            </a:extLst>
          </p:cNvPr>
          <p:cNvCxnSpPr>
            <a:cxnSpLocks/>
          </p:cNvCxnSpPr>
          <p:nvPr/>
        </p:nvCxnSpPr>
        <p:spPr>
          <a:xfrm>
            <a:off x="1951882" y="3667864"/>
            <a:ext cx="3207935" cy="206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Elbow Connector 139">
            <a:extLst>
              <a:ext uri="{FF2B5EF4-FFF2-40B4-BE49-F238E27FC236}">
                <a16:creationId xmlns:a16="http://schemas.microsoft.com/office/drawing/2014/main" id="{1ED1277F-4A9F-DE59-C886-FC670DA254E9}"/>
              </a:ext>
            </a:extLst>
          </p:cNvPr>
          <p:cNvCxnSpPr>
            <a:cxnSpLocks/>
          </p:cNvCxnSpPr>
          <p:nvPr/>
        </p:nvCxnSpPr>
        <p:spPr>
          <a:xfrm flipV="1">
            <a:off x="1953546" y="3463342"/>
            <a:ext cx="3181939" cy="14856"/>
          </a:xfrm>
          <a:prstGeom prst="straightConnector1">
            <a:avLst/>
          </a:prstGeom>
          <a:ln>
            <a:prstDash val="sysDash"/>
            <a:tailEnd type="triangle"/>
          </a:ln>
        </p:spPr>
        <p:style>
          <a:lnRef idx="2">
            <a:schemeClr val="accent6"/>
          </a:lnRef>
          <a:fillRef idx="0">
            <a:schemeClr val="accent6"/>
          </a:fillRef>
          <a:effectRef idx="1">
            <a:schemeClr val="accent6"/>
          </a:effectRef>
          <a:fontRef idx="minor">
            <a:schemeClr val="tx1"/>
          </a:fontRef>
        </p:style>
      </p:cxnSp>
      <p:sp>
        <p:nvSpPr>
          <p:cNvPr id="82" name="TextBox 81">
            <a:extLst>
              <a:ext uri="{FF2B5EF4-FFF2-40B4-BE49-F238E27FC236}">
                <a16:creationId xmlns:a16="http://schemas.microsoft.com/office/drawing/2014/main" id="{1561DE3C-E913-F039-5ECD-F8DB8B76257B}"/>
              </a:ext>
            </a:extLst>
          </p:cNvPr>
          <p:cNvSpPr txBox="1"/>
          <p:nvPr/>
        </p:nvSpPr>
        <p:spPr>
          <a:xfrm>
            <a:off x="2092897" y="3333165"/>
            <a:ext cx="1198080" cy="400110"/>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1000" b="1" dirty="0">
                <a:solidFill>
                  <a:schemeClr val="tx1"/>
                </a:solidFill>
              </a:rPr>
              <a:t>NHS Trust report </a:t>
            </a:r>
          </a:p>
          <a:p>
            <a:pPr algn="ctr"/>
            <a:r>
              <a:rPr lang="en-GB" sz="1000" b="1" dirty="0">
                <a:solidFill>
                  <a:schemeClr val="tx1"/>
                </a:solidFill>
              </a:rPr>
              <a:t>message</a:t>
            </a:r>
          </a:p>
        </p:txBody>
      </p:sp>
      <p:sp>
        <p:nvSpPr>
          <p:cNvPr id="85" name="TextBox 84">
            <a:extLst>
              <a:ext uri="{FF2B5EF4-FFF2-40B4-BE49-F238E27FC236}">
                <a16:creationId xmlns:a16="http://schemas.microsoft.com/office/drawing/2014/main" id="{2D072DF6-6B74-D906-0A07-BB10E086A90D}"/>
              </a:ext>
            </a:extLst>
          </p:cNvPr>
          <p:cNvSpPr txBox="1"/>
          <p:nvPr/>
        </p:nvSpPr>
        <p:spPr>
          <a:xfrm>
            <a:off x="3476784" y="3256221"/>
            <a:ext cx="1198080" cy="276999"/>
          </a:xfrm>
          <a:prstGeom prst="rect">
            <a:avLst/>
          </a:prstGeom>
          <a:noFill/>
        </p:spPr>
        <p:txBody>
          <a:bodyPr wrap="square" rtlCol="0">
            <a:spAutoFit/>
          </a:bodyPr>
          <a:lstStyle/>
          <a:p>
            <a:pPr algn="ctr"/>
            <a:r>
              <a:rPr lang="en-US" sz="1200" b="1">
                <a:solidFill>
                  <a:schemeClr val="accent6">
                    <a:lumMod val="75000"/>
                  </a:schemeClr>
                </a:solidFill>
              </a:rPr>
              <a:t>NHS Mail</a:t>
            </a:r>
          </a:p>
        </p:txBody>
      </p:sp>
      <p:sp>
        <p:nvSpPr>
          <p:cNvPr id="86" name="TextBox 85">
            <a:extLst>
              <a:ext uri="{FF2B5EF4-FFF2-40B4-BE49-F238E27FC236}">
                <a16:creationId xmlns:a16="http://schemas.microsoft.com/office/drawing/2014/main" id="{16B0764A-DD89-3113-1713-DB58B2B22B74}"/>
              </a:ext>
            </a:extLst>
          </p:cNvPr>
          <p:cNvSpPr txBox="1"/>
          <p:nvPr/>
        </p:nvSpPr>
        <p:spPr>
          <a:xfrm>
            <a:off x="3203566" y="3490244"/>
            <a:ext cx="1708252" cy="738664"/>
          </a:xfrm>
          <a:prstGeom prst="rect">
            <a:avLst/>
          </a:prstGeom>
          <a:noFill/>
        </p:spPr>
        <p:txBody>
          <a:bodyPr wrap="square" rtlCol="0">
            <a:spAutoFit/>
          </a:bodyPr>
          <a:lstStyle/>
          <a:p>
            <a:pPr algn="ctr"/>
            <a:r>
              <a:rPr lang="en-GB" sz="1200" b="1" dirty="0">
                <a:solidFill>
                  <a:schemeClr val="accent1">
                    <a:lumMod val="75000"/>
                  </a:schemeClr>
                </a:solidFill>
              </a:rPr>
              <a:t>FHIR </a:t>
            </a:r>
          </a:p>
          <a:p>
            <a:pPr algn="ctr"/>
            <a:r>
              <a:rPr lang="en-GB" sz="1200" dirty="0">
                <a:solidFill>
                  <a:schemeClr val="accent1">
                    <a:lumMod val="75000"/>
                  </a:schemeClr>
                </a:solidFill>
              </a:rPr>
              <a:t>[Backup: NHSmail] </a:t>
            </a:r>
          </a:p>
          <a:p>
            <a:endParaRPr lang="en-US" dirty="0"/>
          </a:p>
        </p:txBody>
      </p:sp>
      <p:sp>
        <p:nvSpPr>
          <p:cNvPr id="87" name="Process 86">
            <a:extLst>
              <a:ext uri="{FF2B5EF4-FFF2-40B4-BE49-F238E27FC236}">
                <a16:creationId xmlns:a16="http://schemas.microsoft.com/office/drawing/2014/main" id="{37C08874-5F84-652D-A338-A6D0353FD9A5}"/>
              </a:ext>
            </a:extLst>
          </p:cNvPr>
          <p:cNvSpPr/>
          <p:nvPr/>
        </p:nvSpPr>
        <p:spPr>
          <a:xfrm>
            <a:off x="484068" y="4513812"/>
            <a:ext cx="1493809" cy="918902"/>
          </a:xfrm>
          <a:prstGeom prst="flowChartProcess">
            <a:avLst/>
          </a:prstGeom>
          <a:ln>
            <a:headEnd type="none" w="med" len="med"/>
            <a:tailEnd type="none" w="med" len="med"/>
          </a:ln>
        </p:spPr>
        <p:style>
          <a:lnRef idx="1">
            <a:schemeClr val="dk1"/>
          </a:lnRef>
          <a:fillRef idx="3">
            <a:schemeClr val="dk1"/>
          </a:fillRef>
          <a:effectRef idx="2">
            <a:schemeClr val="dk1"/>
          </a:effectRef>
          <a:fontRef idx="minor">
            <a:schemeClr val="lt1"/>
          </a:fontRef>
        </p:style>
        <p:txBody>
          <a:bodyPr rtlCol="0" anchor="ctr"/>
          <a:lstStyle/>
          <a:p>
            <a:pPr algn="ctr"/>
            <a:r>
              <a:rPr lang="en-US" sz="1600"/>
              <a:t> Pharmacist</a:t>
            </a:r>
          </a:p>
        </p:txBody>
      </p:sp>
      <p:cxnSp>
        <p:nvCxnSpPr>
          <p:cNvPr id="48" name="Straight Arrow Connector 47">
            <a:extLst>
              <a:ext uri="{FF2B5EF4-FFF2-40B4-BE49-F238E27FC236}">
                <a16:creationId xmlns:a16="http://schemas.microsoft.com/office/drawing/2014/main" id="{942C990D-DBC9-B4BA-1401-485D75E1AEF9}"/>
              </a:ext>
            </a:extLst>
          </p:cNvPr>
          <p:cNvCxnSpPr>
            <a:cxnSpLocks/>
          </p:cNvCxnSpPr>
          <p:nvPr/>
        </p:nvCxnSpPr>
        <p:spPr>
          <a:xfrm flipV="1">
            <a:off x="1977877" y="3869090"/>
            <a:ext cx="3618251" cy="1068581"/>
          </a:xfrm>
          <a:prstGeom prst="bentConnector3">
            <a:avLst>
              <a:gd name="adj1" fmla="val 100207"/>
            </a:avLst>
          </a:prstGeom>
          <a:ln>
            <a:tailEnd type="triangle"/>
          </a:ln>
        </p:spPr>
        <p:style>
          <a:lnRef idx="1">
            <a:schemeClr val="dk1"/>
          </a:lnRef>
          <a:fillRef idx="0">
            <a:schemeClr val="dk1"/>
          </a:fillRef>
          <a:effectRef idx="0">
            <a:schemeClr val="dk1"/>
          </a:effectRef>
          <a:fontRef idx="minor">
            <a:schemeClr val="tx1"/>
          </a:fontRef>
        </p:style>
      </p:cxnSp>
      <p:sp>
        <p:nvSpPr>
          <p:cNvPr id="4" name="Process 3">
            <a:extLst>
              <a:ext uri="{FF2B5EF4-FFF2-40B4-BE49-F238E27FC236}">
                <a16:creationId xmlns:a16="http://schemas.microsoft.com/office/drawing/2014/main" id="{EF9AB827-1CB2-EF4D-A2D6-E460F86EDE0E}"/>
              </a:ext>
            </a:extLst>
          </p:cNvPr>
          <p:cNvSpPr/>
          <p:nvPr/>
        </p:nvSpPr>
        <p:spPr>
          <a:xfrm>
            <a:off x="484069" y="2986107"/>
            <a:ext cx="1493809" cy="918902"/>
          </a:xfrm>
          <a:prstGeom prst="flowChartProcess">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1600"/>
              <a:t>NHS Trust</a:t>
            </a:r>
            <a:endParaRPr lang="en-US" sz="1600" b="1">
              <a:solidFill>
                <a:schemeClr val="tx1"/>
              </a:solidFill>
            </a:endParaRPr>
          </a:p>
        </p:txBody>
      </p:sp>
      <p:sp>
        <p:nvSpPr>
          <p:cNvPr id="39" name="Process 38">
            <a:extLst>
              <a:ext uri="{FF2B5EF4-FFF2-40B4-BE49-F238E27FC236}">
                <a16:creationId xmlns:a16="http://schemas.microsoft.com/office/drawing/2014/main" id="{03B4F4ED-6396-6B11-7442-DC4F9005E5DD}"/>
              </a:ext>
            </a:extLst>
          </p:cNvPr>
          <p:cNvSpPr/>
          <p:nvPr/>
        </p:nvSpPr>
        <p:spPr>
          <a:xfrm>
            <a:off x="10275140" y="1511220"/>
            <a:ext cx="1489711" cy="852523"/>
          </a:xfrm>
          <a:prstGeom prst="flowChartProcess">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1600"/>
              <a:t>Alternative Pharmacy</a:t>
            </a:r>
          </a:p>
        </p:txBody>
      </p:sp>
      <p:cxnSp>
        <p:nvCxnSpPr>
          <p:cNvPr id="41" name="Elbow Connector 40">
            <a:extLst>
              <a:ext uri="{FF2B5EF4-FFF2-40B4-BE49-F238E27FC236}">
                <a16:creationId xmlns:a16="http://schemas.microsoft.com/office/drawing/2014/main" id="{07EC8AF7-97F4-5488-2877-3457D3139E62}"/>
              </a:ext>
            </a:extLst>
          </p:cNvPr>
          <p:cNvCxnSpPr>
            <a:cxnSpLocks/>
          </p:cNvCxnSpPr>
          <p:nvPr/>
        </p:nvCxnSpPr>
        <p:spPr>
          <a:xfrm flipV="1">
            <a:off x="6512562" y="1613255"/>
            <a:ext cx="3727556" cy="1350479"/>
          </a:xfrm>
          <a:prstGeom prst="bentConnector3">
            <a:avLst>
              <a:gd name="adj1" fmla="val -43"/>
            </a:avLst>
          </a:prstGeom>
          <a:ln>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6" name="Elbow Connector 45">
            <a:extLst>
              <a:ext uri="{FF2B5EF4-FFF2-40B4-BE49-F238E27FC236}">
                <a16:creationId xmlns:a16="http://schemas.microsoft.com/office/drawing/2014/main" id="{244708C6-FFEF-AB95-15B9-874FFD4DCFA8}"/>
              </a:ext>
            </a:extLst>
          </p:cNvPr>
          <p:cNvCxnSpPr>
            <a:cxnSpLocks/>
          </p:cNvCxnSpPr>
          <p:nvPr/>
        </p:nvCxnSpPr>
        <p:spPr>
          <a:xfrm flipV="1">
            <a:off x="6512562" y="1766016"/>
            <a:ext cx="3727556" cy="1241030"/>
          </a:xfrm>
          <a:prstGeom prst="bentConnector3">
            <a:avLst>
              <a:gd name="adj1" fmla="val 3882"/>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548C7251-7848-E07D-7597-EDB4498F4308}"/>
              </a:ext>
            </a:extLst>
          </p:cNvPr>
          <p:cNvSpPr txBox="1"/>
          <p:nvPr/>
        </p:nvSpPr>
        <p:spPr>
          <a:xfrm>
            <a:off x="6049238" y="2286195"/>
            <a:ext cx="1578059" cy="400110"/>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1000" b="1">
                <a:solidFill>
                  <a:schemeClr val="tx1"/>
                </a:solidFill>
              </a:rPr>
              <a:t>Pharmacy notification message (onward referral)</a:t>
            </a:r>
          </a:p>
        </p:txBody>
      </p:sp>
      <p:sp>
        <p:nvSpPr>
          <p:cNvPr id="50" name="TextBox 49">
            <a:extLst>
              <a:ext uri="{FF2B5EF4-FFF2-40B4-BE49-F238E27FC236}">
                <a16:creationId xmlns:a16="http://schemas.microsoft.com/office/drawing/2014/main" id="{7A9E2B2E-68DE-3E59-5297-75FF404FED93}"/>
              </a:ext>
            </a:extLst>
          </p:cNvPr>
          <p:cNvSpPr txBox="1"/>
          <p:nvPr/>
        </p:nvSpPr>
        <p:spPr>
          <a:xfrm>
            <a:off x="7750003" y="2024149"/>
            <a:ext cx="2049934" cy="600164"/>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n-US" sz="1100" b="1">
                <a:solidFill>
                  <a:schemeClr val="bg1"/>
                </a:solidFill>
              </a:rPr>
              <a:t>Pharmacy notification message </a:t>
            </a:r>
            <a:r>
              <a:rPr lang="en-GB" sz="1100" b="1">
                <a:solidFill>
                  <a:schemeClr val="bg1"/>
                </a:solidFill>
              </a:rPr>
              <a:t>Essential</a:t>
            </a:r>
            <a:r>
              <a:rPr lang="en-GB" sz="1100">
                <a:solidFill>
                  <a:schemeClr val="bg1"/>
                </a:solidFill>
              </a:rPr>
              <a:t>: NHS Mail to any participating pharmacy</a:t>
            </a:r>
          </a:p>
        </p:txBody>
      </p:sp>
      <p:sp>
        <p:nvSpPr>
          <p:cNvPr id="5" name="Process 4">
            <a:extLst>
              <a:ext uri="{FF2B5EF4-FFF2-40B4-BE49-F238E27FC236}">
                <a16:creationId xmlns:a16="http://schemas.microsoft.com/office/drawing/2014/main" id="{A2011AD2-B0E0-B64C-8A09-42FB84DA0704}"/>
              </a:ext>
            </a:extLst>
          </p:cNvPr>
          <p:cNvSpPr/>
          <p:nvPr/>
        </p:nvSpPr>
        <p:spPr>
          <a:xfrm>
            <a:off x="5159817" y="2945771"/>
            <a:ext cx="1533429" cy="938719"/>
          </a:xfrm>
          <a:prstGeom prst="flowChartProcess">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sz="1600"/>
              <a:t>Pharmacy</a:t>
            </a:r>
          </a:p>
        </p:txBody>
      </p:sp>
      <p:sp>
        <p:nvSpPr>
          <p:cNvPr id="60" name="TextBox 59">
            <a:extLst>
              <a:ext uri="{FF2B5EF4-FFF2-40B4-BE49-F238E27FC236}">
                <a16:creationId xmlns:a16="http://schemas.microsoft.com/office/drawing/2014/main" id="{2201B169-A60C-88FC-F59D-ACF88132E08C}"/>
              </a:ext>
            </a:extLst>
          </p:cNvPr>
          <p:cNvSpPr txBox="1"/>
          <p:nvPr/>
        </p:nvSpPr>
        <p:spPr>
          <a:xfrm>
            <a:off x="7866942" y="1380319"/>
            <a:ext cx="1198080" cy="276999"/>
          </a:xfrm>
          <a:prstGeom prst="rect">
            <a:avLst/>
          </a:prstGeom>
          <a:noFill/>
        </p:spPr>
        <p:txBody>
          <a:bodyPr wrap="square" rtlCol="0">
            <a:spAutoFit/>
          </a:bodyPr>
          <a:lstStyle/>
          <a:p>
            <a:pPr algn="ctr"/>
            <a:r>
              <a:rPr lang="en-US" sz="1200" b="1" dirty="0">
                <a:solidFill>
                  <a:schemeClr val="accent6">
                    <a:lumMod val="75000"/>
                  </a:schemeClr>
                </a:solidFill>
              </a:rPr>
              <a:t>NHSmail</a:t>
            </a:r>
          </a:p>
        </p:txBody>
      </p:sp>
      <p:sp>
        <p:nvSpPr>
          <p:cNvPr id="61" name="TextBox 60">
            <a:extLst>
              <a:ext uri="{FF2B5EF4-FFF2-40B4-BE49-F238E27FC236}">
                <a16:creationId xmlns:a16="http://schemas.microsoft.com/office/drawing/2014/main" id="{86A66F44-37D8-015B-A107-EF62C3EAC6C6}"/>
              </a:ext>
            </a:extLst>
          </p:cNvPr>
          <p:cNvSpPr txBox="1"/>
          <p:nvPr/>
        </p:nvSpPr>
        <p:spPr>
          <a:xfrm>
            <a:off x="7632532" y="1737236"/>
            <a:ext cx="2187740" cy="553998"/>
          </a:xfrm>
          <a:prstGeom prst="rect">
            <a:avLst/>
          </a:prstGeom>
          <a:noFill/>
        </p:spPr>
        <p:txBody>
          <a:bodyPr wrap="square" rtlCol="0">
            <a:spAutoFit/>
          </a:bodyPr>
          <a:lstStyle/>
          <a:p>
            <a:pPr algn="ctr"/>
            <a:r>
              <a:rPr lang="en-GB" sz="1200" b="1" dirty="0">
                <a:solidFill>
                  <a:schemeClr val="accent1">
                    <a:lumMod val="75000"/>
                  </a:schemeClr>
                </a:solidFill>
              </a:rPr>
              <a:t>FHIR </a:t>
            </a:r>
            <a:r>
              <a:rPr lang="en-GB" sz="1200" dirty="0">
                <a:solidFill>
                  <a:schemeClr val="accent1">
                    <a:lumMod val="75000"/>
                  </a:schemeClr>
                </a:solidFill>
              </a:rPr>
              <a:t>[Backup: NHSmail] </a:t>
            </a:r>
          </a:p>
          <a:p>
            <a:endParaRPr lang="en-US" dirty="0"/>
          </a:p>
        </p:txBody>
      </p:sp>
    </p:spTree>
    <p:extLst>
      <p:ext uri="{BB962C8B-B14F-4D97-AF65-F5344CB8AC3E}">
        <p14:creationId xmlns:p14="http://schemas.microsoft.com/office/powerpoint/2010/main" val="3679794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8517F91-B9D8-2A46-93C2-32FDC2BF2AA8}"/>
              </a:ext>
            </a:extLst>
          </p:cNvPr>
          <p:cNvSpPr>
            <a:spLocks noGrp="1"/>
          </p:cNvSpPr>
          <p:nvPr>
            <p:ph idx="1"/>
          </p:nvPr>
        </p:nvSpPr>
        <p:spPr>
          <a:xfrm>
            <a:off x="4755748" y="5270065"/>
            <a:ext cx="2680504" cy="1165125"/>
          </a:xfrm>
          <a:prstGeom prst="flowChartProcess">
            <a:avLst/>
          </a:prstGeom>
        </p:spPr>
        <p:style>
          <a:lnRef idx="1">
            <a:schemeClr val="dk1"/>
          </a:lnRef>
          <a:fillRef idx="3">
            <a:schemeClr val="dk1"/>
          </a:fillRef>
          <a:effectRef idx="2">
            <a:schemeClr val="dk1"/>
          </a:effectRef>
          <a:fontRef idx="minor">
            <a:schemeClr val="lt1"/>
          </a:fontRef>
        </p:style>
        <p:txBody>
          <a:bodyPr rtlCol="0" anchor="ctr"/>
          <a:lstStyle/>
          <a:p>
            <a:pPr marL="0" indent="0" algn="ctr">
              <a:buNone/>
            </a:pPr>
            <a:r>
              <a:rPr lang="en-US" sz="1600"/>
              <a:t>Pharmacy IT platform</a:t>
            </a:r>
          </a:p>
        </p:txBody>
      </p:sp>
      <p:sp>
        <p:nvSpPr>
          <p:cNvPr id="6" name="Magnetic Disk 5">
            <a:extLst>
              <a:ext uri="{FF2B5EF4-FFF2-40B4-BE49-F238E27FC236}">
                <a16:creationId xmlns:a16="http://schemas.microsoft.com/office/drawing/2014/main" id="{7AF7BEAD-EF58-734F-822A-27DC86B945FA}"/>
              </a:ext>
            </a:extLst>
          </p:cNvPr>
          <p:cNvSpPr/>
          <p:nvPr/>
        </p:nvSpPr>
        <p:spPr>
          <a:xfrm>
            <a:off x="9893879" y="1654602"/>
            <a:ext cx="1277246" cy="1253081"/>
          </a:xfrm>
          <a:prstGeom prst="flowChartMagneticDisk">
            <a:avLst/>
          </a:prstGeom>
          <a:solidFill>
            <a:schemeClr val="accent2"/>
          </a:solidFill>
        </p:spPr>
        <p:style>
          <a:lnRef idx="1">
            <a:schemeClr val="dk1"/>
          </a:lnRef>
          <a:fillRef idx="2">
            <a:schemeClr val="dk1"/>
          </a:fillRef>
          <a:effectRef idx="1">
            <a:schemeClr val="dk1"/>
          </a:effectRef>
          <a:fontRef idx="minor">
            <a:schemeClr val="dk1"/>
          </a:fontRef>
        </p:style>
        <p:txBody>
          <a:bodyPr rtlCol="0" anchor="t"/>
          <a:lstStyle/>
          <a:p>
            <a:pPr algn="ctr"/>
            <a:r>
              <a:rPr lang="en-US" sz="1000" b="1">
                <a:solidFill>
                  <a:schemeClr val="tx1"/>
                </a:solidFill>
              </a:rPr>
              <a:t>FUTURE REQUIREMENT</a:t>
            </a:r>
          </a:p>
          <a:p>
            <a:pPr algn="ctr"/>
            <a:r>
              <a:rPr lang="en-US" sz="1000">
                <a:solidFill>
                  <a:schemeClr val="tx1"/>
                </a:solidFill>
                <a:hlinkClick r:id="rId3">
                  <a:extLst>
                    <a:ext uri="{A12FA001-AC4F-418D-AE19-62706E023703}">
                      <ahyp:hlinkClr xmlns:ahyp="http://schemas.microsoft.com/office/drawing/2018/hyperlinkcolor" val="tx"/>
                    </a:ext>
                  </a:extLst>
                </a:hlinkClick>
              </a:rPr>
              <a:t>Directory of Services (DoS</a:t>
            </a:r>
            <a:endParaRPr lang="en-US" sz="1000">
              <a:solidFill>
                <a:schemeClr val="tx1"/>
              </a:solidFill>
            </a:endParaRPr>
          </a:p>
        </p:txBody>
      </p:sp>
      <p:sp>
        <p:nvSpPr>
          <p:cNvPr id="9" name="Magnetic Disk 8">
            <a:extLst>
              <a:ext uri="{FF2B5EF4-FFF2-40B4-BE49-F238E27FC236}">
                <a16:creationId xmlns:a16="http://schemas.microsoft.com/office/drawing/2014/main" id="{47A6890B-89A8-1441-B7CE-E55286696E73}"/>
              </a:ext>
            </a:extLst>
          </p:cNvPr>
          <p:cNvSpPr/>
          <p:nvPr/>
        </p:nvSpPr>
        <p:spPr>
          <a:xfrm>
            <a:off x="3411671" y="1744747"/>
            <a:ext cx="1277246" cy="1190963"/>
          </a:xfrm>
          <a:prstGeom prst="flowChartMagneticDisk">
            <a:avLst/>
          </a:prstGeom>
        </p:spPr>
        <p:style>
          <a:lnRef idx="1">
            <a:schemeClr val="dk1"/>
          </a:lnRef>
          <a:fillRef idx="2">
            <a:schemeClr val="dk1"/>
          </a:fillRef>
          <a:effectRef idx="1">
            <a:schemeClr val="dk1"/>
          </a:effectRef>
          <a:fontRef idx="minor">
            <a:schemeClr val="dk1"/>
          </a:fontRef>
        </p:style>
        <p:txBody>
          <a:bodyPr rtlCol="0" anchor="t"/>
          <a:lstStyle/>
          <a:p>
            <a:pPr algn="ctr"/>
            <a:r>
              <a:rPr lang="en-US" sz="1000">
                <a:solidFill>
                  <a:schemeClr val="tx1"/>
                </a:solidFill>
                <a:hlinkClick r:id="rId4">
                  <a:extLst>
                    <a:ext uri="{A12FA001-AC4F-418D-AE19-62706E023703}">
                      <ahyp:hlinkClr xmlns:ahyp="http://schemas.microsoft.com/office/drawing/2018/hyperlinkcolor" val="tx"/>
                    </a:ext>
                  </a:extLst>
                </a:hlinkClick>
              </a:rPr>
              <a:t>Summary Care Records (SCR)</a:t>
            </a:r>
            <a:r>
              <a:rPr lang="en-US" sz="1000">
                <a:solidFill>
                  <a:schemeClr val="tx1"/>
                </a:solidFill>
              </a:rPr>
              <a:t> or equivalent patient clinical record</a:t>
            </a:r>
          </a:p>
        </p:txBody>
      </p:sp>
      <p:sp>
        <p:nvSpPr>
          <p:cNvPr id="10" name="Magnetic Disk 9">
            <a:extLst>
              <a:ext uri="{FF2B5EF4-FFF2-40B4-BE49-F238E27FC236}">
                <a16:creationId xmlns:a16="http://schemas.microsoft.com/office/drawing/2014/main" id="{B938A8AB-D1E3-2844-9B77-09960AC84914}"/>
              </a:ext>
            </a:extLst>
          </p:cNvPr>
          <p:cNvSpPr/>
          <p:nvPr/>
        </p:nvSpPr>
        <p:spPr>
          <a:xfrm>
            <a:off x="1633369" y="1744747"/>
            <a:ext cx="1277246" cy="1228267"/>
          </a:xfrm>
          <a:prstGeom prst="flowChartMagneticDisk">
            <a:avLst/>
          </a:prstGeom>
        </p:spPr>
        <p:style>
          <a:lnRef idx="1">
            <a:schemeClr val="dk1"/>
          </a:lnRef>
          <a:fillRef idx="2">
            <a:schemeClr val="dk1"/>
          </a:fillRef>
          <a:effectRef idx="1">
            <a:schemeClr val="dk1"/>
          </a:effectRef>
          <a:fontRef idx="minor">
            <a:schemeClr val="dk1"/>
          </a:fontRef>
        </p:style>
        <p:txBody>
          <a:bodyPr rtlCol="0" anchor="t"/>
          <a:lstStyle/>
          <a:p>
            <a:pPr algn="ctr"/>
            <a:r>
              <a:rPr lang="en-GB" sz="1000">
                <a:solidFill>
                  <a:schemeClr val="tx1"/>
                </a:solidFill>
                <a:hlinkClick r:id="rId5">
                  <a:extLst>
                    <a:ext uri="{A12FA001-AC4F-418D-AE19-62706E023703}">
                      <ahyp:hlinkClr xmlns:ahyp="http://schemas.microsoft.com/office/drawing/2018/hyperlinkcolor" val="tx"/>
                    </a:ext>
                  </a:extLst>
                </a:hlinkClick>
              </a:rPr>
              <a:t>Personal  Demographics Service</a:t>
            </a:r>
            <a:r>
              <a:rPr lang="en-GB" sz="1000">
                <a:solidFill>
                  <a:schemeClr val="tx1"/>
                </a:solidFill>
                <a:effectLst/>
                <a:hlinkClick r:id="rId5">
                  <a:extLst>
                    <a:ext uri="{A12FA001-AC4F-418D-AE19-62706E023703}">
                      <ahyp:hlinkClr xmlns:ahyp="http://schemas.microsoft.com/office/drawing/2018/hyperlinkcolor" val="tx"/>
                    </a:ext>
                  </a:extLst>
                </a:hlinkClick>
              </a:rPr>
              <a:t> (PDS</a:t>
            </a:r>
            <a:r>
              <a:rPr lang="en-GB" sz="1000">
                <a:solidFill>
                  <a:schemeClr val="tx1"/>
                </a:solidFill>
                <a:effectLst/>
              </a:rPr>
              <a:t>)</a:t>
            </a:r>
            <a:endParaRPr lang="en-US" sz="1000">
              <a:solidFill>
                <a:schemeClr val="tx1"/>
              </a:solidFill>
            </a:endParaRPr>
          </a:p>
        </p:txBody>
      </p:sp>
      <p:sp>
        <p:nvSpPr>
          <p:cNvPr id="60" name="Slide Number Placeholder 59">
            <a:extLst>
              <a:ext uri="{FF2B5EF4-FFF2-40B4-BE49-F238E27FC236}">
                <a16:creationId xmlns:a16="http://schemas.microsoft.com/office/drawing/2014/main" id="{94C866C7-FEF2-E542-B95A-268FC9CD82C2}"/>
              </a:ext>
            </a:extLst>
          </p:cNvPr>
          <p:cNvSpPr>
            <a:spLocks noGrp="1"/>
          </p:cNvSpPr>
          <p:nvPr>
            <p:ph type="sldNum" sz="quarter" idx="12"/>
          </p:nvPr>
        </p:nvSpPr>
        <p:spPr/>
        <p:txBody>
          <a:bodyPr/>
          <a:lstStyle/>
          <a:p>
            <a:fld id="{E3622F62-16E7-4744-AE2F-DC725AA31740}" type="slidenum">
              <a:rPr lang="en-US" smtClean="0"/>
              <a:t>5</a:t>
            </a:fld>
            <a:endParaRPr lang="en-US"/>
          </a:p>
        </p:txBody>
      </p:sp>
      <p:sp>
        <p:nvSpPr>
          <p:cNvPr id="17" name="Magnetic Disk 16">
            <a:extLst>
              <a:ext uri="{FF2B5EF4-FFF2-40B4-BE49-F238E27FC236}">
                <a16:creationId xmlns:a16="http://schemas.microsoft.com/office/drawing/2014/main" id="{39DC36EF-CEB6-6043-8A70-0CFBF6B77134}"/>
              </a:ext>
            </a:extLst>
          </p:cNvPr>
          <p:cNvSpPr/>
          <p:nvPr/>
        </p:nvSpPr>
        <p:spPr>
          <a:xfrm>
            <a:off x="5628968" y="1656617"/>
            <a:ext cx="1277246" cy="1184365"/>
          </a:xfrm>
          <a:prstGeom prst="flowChartMagneticDisk">
            <a:avLst/>
          </a:prstGeom>
        </p:spPr>
        <p:style>
          <a:lnRef idx="1">
            <a:schemeClr val="dk1"/>
          </a:lnRef>
          <a:fillRef idx="2">
            <a:schemeClr val="dk1"/>
          </a:fillRef>
          <a:effectRef idx="1">
            <a:schemeClr val="dk1"/>
          </a:effectRef>
          <a:fontRef idx="minor">
            <a:schemeClr val="dk1"/>
          </a:fontRef>
        </p:style>
        <p:txBody>
          <a:bodyPr rtlCol="0" anchor="t"/>
          <a:lstStyle/>
          <a:p>
            <a:pPr algn="ctr"/>
            <a:r>
              <a:rPr lang="en-GB" sz="1000">
                <a:solidFill>
                  <a:schemeClr val="tx1"/>
                </a:solidFill>
                <a:hlinkClick r:id="rId6">
                  <a:extLst>
                    <a:ext uri="{A12FA001-AC4F-418D-AE19-62706E023703}">
                      <ahyp:hlinkClr xmlns:ahyp="http://schemas.microsoft.com/office/drawing/2018/hyperlinkcolor" val="tx"/>
                    </a:ext>
                  </a:extLst>
                </a:hlinkClick>
              </a:rPr>
              <a:t>NICE Clinical Knowledge Summaries (CKS)</a:t>
            </a:r>
            <a:endParaRPr lang="en-US" sz="1000">
              <a:solidFill>
                <a:schemeClr val="tx1"/>
              </a:solidFill>
            </a:endParaRPr>
          </a:p>
        </p:txBody>
      </p:sp>
      <p:cxnSp>
        <p:nvCxnSpPr>
          <p:cNvPr id="34" name="Straight Arrow Connector 33">
            <a:extLst>
              <a:ext uri="{FF2B5EF4-FFF2-40B4-BE49-F238E27FC236}">
                <a16:creationId xmlns:a16="http://schemas.microsoft.com/office/drawing/2014/main" id="{8677C28F-CF3F-794A-BE6E-085FB64DBA27}"/>
              </a:ext>
            </a:extLst>
          </p:cNvPr>
          <p:cNvCxnSpPr>
            <a:cxnSpLocks/>
            <a:stCxn id="10" idx="3"/>
            <a:endCxn id="5" idx="1"/>
          </p:cNvCxnSpPr>
          <p:nvPr/>
        </p:nvCxnSpPr>
        <p:spPr>
          <a:xfrm>
            <a:off x="2271992" y="2973014"/>
            <a:ext cx="2483756" cy="28796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3" name="TextBox 22">
            <a:extLst>
              <a:ext uri="{FF2B5EF4-FFF2-40B4-BE49-F238E27FC236}">
                <a16:creationId xmlns:a16="http://schemas.microsoft.com/office/drawing/2014/main" id="{FC0287CA-87E6-AE47-B3BD-F618E2E83ABD}"/>
              </a:ext>
            </a:extLst>
          </p:cNvPr>
          <p:cNvSpPr txBox="1"/>
          <p:nvPr/>
        </p:nvSpPr>
        <p:spPr>
          <a:xfrm>
            <a:off x="2157968" y="3282922"/>
            <a:ext cx="1255388" cy="116955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1000"/>
              <a:t>Providers must use PDS to validate patient details. Verifying a patient with the PDS will allow access to the SCR</a:t>
            </a:r>
          </a:p>
        </p:txBody>
      </p:sp>
      <p:cxnSp>
        <p:nvCxnSpPr>
          <p:cNvPr id="44" name="Straight Arrow Connector 43">
            <a:extLst>
              <a:ext uri="{FF2B5EF4-FFF2-40B4-BE49-F238E27FC236}">
                <a16:creationId xmlns:a16="http://schemas.microsoft.com/office/drawing/2014/main" id="{78DDBFEB-8260-DD4A-8EAA-C523FFE2143B}"/>
              </a:ext>
            </a:extLst>
          </p:cNvPr>
          <p:cNvCxnSpPr>
            <a:cxnSpLocks/>
            <a:stCxn id="9" idx="3"/>
          </p:cNvCxnSpPr>
          <p:nvPr/>
        </p:nvCxnSpPr>
        <p:spPr>
          <a:xfrm>
            <a:off x="4050294" y="2935710"/>
            <a:ext cx="1010008" cy="235392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 name="TextBox 24">
            <a:extLst>
              <a:ext uri="{FF2B5EF4-FFF2-40B4-BE49-F238E27FC236}">
                <a16:creationId xmlns:a16="http://schemas.microsoft.com/office/drawing/2014/main" id="{3BDAB86E-EB41-0F45-836A-0A3977EC2D53}"/>
              </a:ext>
            </a:extLst>
          </p:cNvPr>
          <p:cNvSpPr txBox="1"/>
          <p:nvPr/>
        </p:nvSpPr>
        <p:spPr>
          <a:xfrm>
            <a:off x="3691231" y="3282922"/>
            <a:ext cx="1255388" cy="116955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1000" dirty="0">
                <a:solidFill>
                  <a:srgbClr val="7030A0"/>
                </a:solidFill>
              </a:rPr>
              <a:t>Pharmacies </a:t>
            </a:r>
            <a:r>
              <a:rPr lang="en-GB" sz="1000" strike="sngStrike" dirty="0">
                <a:solidFill>
                  <a:srgbClr val="7030A0"/>
                </a:solidFill>
              </a:rPr>
              <a:t>Providers</a:t>
            </a:r>
            <a:r>
              <a:rPr lang="en-GB" sz="1000" dirty="0">
                <a:solidFill>
                  <a:schemeClr val="tx1"/>
                </a:solidFill>
              </a:rPr>
              <a:t> must have access to view SCR and/or alternative Shared Care Record Access </a:t>
            </a:r>
            <a:endParaRPr lang="en-US" sz="1000" dirty="0">
              <a:solidFill>
                <a:schemeClr val="tx1"/>
              </a:solidFill>
            </a:endParaRPr>
          </a:p>
          <a:p>
            <a:pPr algn="ctr"/>
            <a:endParaRPr lang="en-US" sz="1000" dirty="0">
              <a:solidFill>
                <a:srgbClr val="FF0000"/>
              </a:solidFill>
            </a:endParaRPr>
          </a:p>
        </p:txBody>
      </p:sp>
      <p:cxnSp>
        <p:nvCxnSpPr>
          <p:cNvPr id="46" name="Straight Arrow Connector 45">
            <a:extLst>
              <a:ext uri="{FF2B5EF4-FFF2-40B4-BE49-F238E27FC236}">
                <a16:creationId xmlns:a16="http://schemas.microsoft.com/office/drawing/2014/main" id="{25F93C17-D7A4-894C-A04A-F599E3F590B8}"/>
              </a:ext>
            </a:extLst>
          </p:cNvPr>
          <p:cNvCxnSpPr>
            <a:cxnSpLocks/>
            <a:stCxn id="17" idx="3"/>
          </p:cNvCxnSpPr>
          <p:nvPr/>
        </p:nvCxnSpPr>
        <p:spPr>
          <a:xfrm>
            <a:off x="6267591" y="2840982"/>
            <a:ext cx="562" cy="24486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2" name="TextBox 31">
            <a:extLst>
              <a:ext uri="{FF2B5EF4-FFF2-40B4-BE49-F238E27FC236}">
                <a16:creationId xmlns:a16="http://schemas.microsoft.com/office/drawing/2014/main" id="{8D8A8318-4FB1-1C4E-9D48-D426DD3AF3B6}"/>
              </a:ext>
            </a:extLst>
          </p:cNvPr>
          <p:cNvSpPr txBox="1"/>
          <p:nvPr/>
        </p:nvSpPr>
        <p:spPr>
          <a:xfrm>
            <a:off x="5596815" y="3236755"/>
            <a:ext cx="1255388" cy="55399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1000">
                <a:solidFill>
                  <a:schemeClr val="tx1"/>
                </a:solidFill>
              </a:rPr>
              <a:t>CKS can be used to facilitate consultation</a:t>
            </a:r>
            <a:endParaRPr lang="en-US" sz="1000" strike="sngStrike">
              <a:solidFill>
                <a:schemeClr val="tx1"/>
              </a:solidFill>
            </a:endParaRPr>
          </a:p>
        </p:txBody>
      </p:sp>
      <p:cxnSp>
        <p:nvCxnSpPr>
          <p:cNvPr id="52" name="Straight Arrow Connector 51">
            <a:extLst>
              <a:ext uri="{FF2B5EF4-FFF2-40B4-BE49-F238E27FC236}">
                <a16:creationId xmlns:a16="http://schemas.microsoft.com/office/drawing/2014/main" id="{FAF86CB1-E286-D14A-8B38-94A51ED9D00E}"/>
              </a:ext>
            </a:extLst>
          </p:cNvPr>
          <p:cNvCxnSpPr>
            <a:cxnSpLocks/>
            <a:stCxn id="6" idx="3"/>
            <a:endCxn id="5" idx="3"/>
          </p:cNvCxnSpPr>
          <p:nvPr/>
        </p:nvCxnSpPr>
        <p:spPr>
          <a:xfrm flipH="1">
            <a:off x="7436252" y="2907683"/>
            <a:ext cx="3096250" cy="29449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6" name="TextBox 35">
            <a:extLst>
              <a:ext uri="{FF2B5EF4-FFF2-40B4-BE49-F238E27FC236}">
                <a16:creationId xmlns:a16="http://schemas.microsoft.com/office/drawing/2014/main" id="{E4332413-3F50-BD48-A5AC-BB12550D983F}"/>
              </a:ext>
            </a:extLst>
          </p:cNvPr>
          <p:cNvSpPr txBox="1"/>
          <p:nvPr/>
        </p:nvSpPr>
        <p:spPr>
          <a:xfrm>
            <a:off x="9375084" y="3378528"/>
            <a:ext cx="1472857" cy="707886"/>
          </a:xfrm>
          <a:prstGeom prst="rect">
            <a:avLst/>
          </a:prstGeom>
          <a:solidFill>
            <a:schemeClr val="accent2"/>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1000"/>
              <a:t>DoS must be used to retrieve service information for other healthcare providers</a:t>
            </a:r>
            <a:endParaRPr lang="en-US" sz="1000" strike="sngStrike">
              <a:solidFill>
                <a:srgbClr val="FF0000"/>
              </a:solidFill>
            </a:endParaRPr>
          </a:p>
        </p:txBody>
      </p:sp>
      <p:sp>
        <p:nvSpPr>
          <p:cNvPr id="20" name="Magnetic Disk 6">
            <a:extLst>
              <a:ext uri="{FF2B5EF4-FFF2-40B4-BE49-F238E27FC236}">
                <a16:creationId xmlns:a16="http://schemas.microsoft.com/office/drawing/2014/main" id="{CD3DA106-7B21-4717-BA10-E035F349B6ED}"/>
              </a:ext>
            </a:extLst>
          </p:cNvPr>
          <p:cNvSpPr/>
          <p:nvPr/>
        </p:nvSpPr>
        <p:spPr>
          <a:xfrm>
            <a:off x="8004918" y="1656617"/>
            <a:ext cx="1277246" cy="1252274"/>
          </a:xfrm>
          <a:prstGeom prst="flowChartMagneticDisk">
            <a:avLst/>
          </a:prstGeom>
        </p:spPr>
        <p:style>
          <a:lnRef idx="1">
            <a:schemeClr val="dk1"/>
          </a:lnRef>
          <a:fillRef idx="2">
            <a:schemeClr val="dk1"/>
          </a:fillRef>
          <a:effectRef idx="1">
            <a:schemeClr val="dk1"/>
          </a:effectRef>
          <a:fontRef idx="minor">
            <a:schemeClr val="dk1"/>
          </a:fontRef>
        </p:style>
        <p:txBody>
          <a:bodyPr rtlCol="0" anchor="t"/>
          <a:lstStyle/>
          <a:p>
            <a:pPr algn="ctr"/>
            <a:r>
              <a:rPr lang="en-US" sz="1000">
                <a:solidFill>
                  <a:schemeClr val="tx1"/>
                </a:solidFill>
                <a:hlinkClick r:id="rId7">
                  <a:extLst>
                    <a:ext uri="{A12FA001-AC4F-418D-AE19-62706E023703}">
                      <ahyp:hlinkClr xmlns:ahyp="http://schemas.microsoft.com/office/drawing/2018/hyperlinkcolor" val="tx"/>
                    </a:ext>
                  </a:extLst>
                </a:hlinkClick>
              </a:rPr>
              <a:t>Dictionary of Medicines and Devices (</a:t>
            </a:r>
            <a:r>
              <a:rPr lang="en-US" sz="1000" err="1">
                <a:solidFill>
                  <a:schemeClr val="tx1"/>
                </a:solidFill>
                <a:hlinkClick r:id="rId7">
                  <a:extLst>
                    <a:ext uri="{A12FA001-AC4F-418D-AE19-62706E023703}">
                      <ahyp:hlinkClr xmlns:ahyp="http://schemas.microsoft.com/office/drawing/2018/hyperlinkcolor" val="tx"/>
                    </a:ext>
                  </a:extLst>
                </a:hlinkClick>
              </a:rPr>
              <a:t>dm+d</a:t>
            </a:r>
            <a:r>
              <a:rPr lang="en-US" sz="1000">
                <a:solidFill>
                  <a:schemeClr val="tx1"/>
                </a:solidFill>
              </a:rPr>
              <a:t>)</a:t>
            </a:r>
          </a:p>
        </p:txBody>
      </p:sp>
      <p:cxnSp>
        <p:nvCxnSpPr>
          <p:cNvPr id="4" name="Straight Arrow Connector 3">
            <a:extLst>
              <a:ext uri="{FF2B5EF4-FFF2-40B4-BE49-F238E27FC236}">
                <a16:creationId xmlns:a16="http://schemas.microsoft.com/office/drawing/2014/main" id="{A77AC92A-60DA-441F-9437-E6047D1AE005}"/>
              </a:ext>
            </a:extLst>
          </p:cNvPr>
          <p:cNvCxnSpPr>
            <a:cxnSpLocks/>
            <a:stCxn id="20" idx="3"/>
          </p:cNvCxnSpPr>
          <p:nvPr/>
        </p:nvCxnSpPr>
        <p:spPr>
          <a:xfrm flipH="1">
            <a:off x="6817423" y="2908891"/>
            <a:ext cx="1826118" cy="238074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 name="TextBox 20">
            <a:extLst>
              <a:ext uri="{FF2B5EF4-FFF2-40B4-BE49-F238E27FC236}">
                <a16:creationId xmlns:a16="http://schemas.microsoft.com/office/drawing/2014/main" id="{45867003-56C4-4CC6-9C8C-AFF529BF1176}"/>
              </a:ext>
            </a:extLst>
          </p:cNvPr>
          <p:cNvSpPr txBox="1"/>
          <p:nvPr/>
        </p:nvSpPr>
        <p:spPr>
          <a:xfrm>
            <a:off x="7377224" y="3246979"/>
            <a:ext cx="1255388" cy="116955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1000"/>
              <a:t>The </a:t>
            </a:r>
            <a:r>
              <a:rPr lang="en-GB" sz="1000" err="1"/>
              <a:t>dm+d</a:t>
            </a:r>
            <a:r>
              <a:rPr lang="en-GB" sz="1000"/>
              <a:t> is a dictionary of descriptions and codes that must be used to record medicines and devices</a:t>
            </a:r>
            <a:endParaRPr lang="en-US" sz="1000"/>
          </a:p>
        </p:txBody>
      </p:sp>
      <p:grpSp>
        <p:nvGrpSpPr>
          <p:cNvPr id="35" name="Group 34">
            <a:extLst>
              <a:ext uri="{FF2B5EF4-FFF2-40B4-BE49-F238E27FC236}">
                <a16:creationId xmlns:a16="http://schemas.microsoft.com/office/drawing/2014/main" id="{AE040C61-D141-A847-BAFA-9CB4B6401656}"/>
              </a:ext>
            </a:extLst>
          </p:cNvPr>
          <p:cNvGrpSpPr/>
          <p:nvPr/>
        </p:nvGrpSpPr>
        <p:grpSpPr>
          <a:xfrm>
            <a:off x="422876" y="345246"/>
            <a:ext cx="11537633" cy="621967"/>
            <a:chOff x="0" y="2107223"/>
            <a:chExt cx="6263640" cy="599040"/>
          </a:xfrm>
        </p:grpSpPr>
        <p:sp>
          <p:nvSpPr>
            <p:cNvPr id="37" name="Rounded Rectangle 36">
              <a:extLst>
                <a:ext uri="{FF2B5EF4-FFF2-40B4-BE49-F238E27FC236}">
                  <a16:creationId xmlns:a16="http://schemas.microsoft.com/office/drawing/2014/main" id="{C3621590-91E8-244B-ACD7-2ECFDD916119}"/>
                </a:ext>
              </a:extLst>
            </p:cNvPr>
            <p:cNvSpPr/>
            <p:nvPr/>
          </p:nvSpPr>
          <p:spPr>
            <a:xfrm>
              <a:off x="0" y="2107223"/>
              <a:ext cx="6263640" cy="599040"/>
            </a:xfrm>
            <a:prstGeom prst="roundRect">
              <a:avLst/>
            </a:prstGeom>
          </p:spPr>
          <p:style>
            <a:lnRef idx="2">
              <a:schemeClr val="lt1">
                <a:hueOff val="0"/>
                <a:satOff val="0"/>
                <a:lumOff val="0"/>
                <a:alphaOff val="0"/>
              </a:schemeClr>
            </a:lnRef>
            <a:fillRef idx="1">
              <a:schemeClr val="accent5">
                <a:hueOff val="-2896518"/>
                <a:satOff val="-7465"/>
                <a:lumOff val="-5042"/>
                <a:alphaOff val="0"/>
              </a:schemeClr>
            </a:fillRef>
            <a:effectRef idx="0">
              <a:schemeClr val="accent5">
                <a:hueOff val="-2896518"/>
                <a:satOff val="-7465"/>
                <a:lumOff val="-5042"/>
                <a:alphaOff val="0"/>
              </a:schemeClr>
            </a:effectRef>
            <a:fontRef idx="minor">
              <a:schemeClr val="lt1"/>
            </a:fontRef>
          </p:style>
        </p:sp>
        <p:sp>
          <p:nvSpPr>
            <p:cNvPr id="38" name="Rounded Rectangle 4">
              <a:extLst>
                <a:ext uri="{FF2B5EF4-FFF2-40B4-BE49-F238E27FC236}">
                  <a16:creationId xmlns:a16="http://schemas.microsoft.com/office/drawing/2014/main" id="{46D7B22F-2B53-CE41-9724-AE18C34DF199}"/>
                </a:ext>
              </a:extLst>
            </p:cNvPr>
            <p:cNvSpPr txBox="1"/>
            <p:nvPr/>
          </p:nvSpPr>
          <p:spPr>
            <a:xfrm>
              <a:off x="29243" y="2136466"/>
              <a:ext cx="6205154" cy="54055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b="1" kern="1200" dirty="0">
                  <a:latin typeface="+mn-lt"/>
                </a:rPr>
                <a:t>New Medicine</a:t>
              </a:r>
              <a:r>
                <a:rPr lang="en-GB" sz="2000" b="1" kern="1200" dirty="0">
                  <a:highlight>
                    <a:srgbClr val="FFFF00"/>
                  </a:highlight>
                  <a:latin typeface="+mn-lt"/>
                </a:rPr>
                <a:t>s</a:t>
              </a:r>
              <a:r>
                <a:rPr lang="en-GB" sz="2000" b="1" kern="1200" dirty="0">
                  <a:latin typeface="+mn-lt"/>
                </a:rPr>
                <a:t> Service </a:t>
              </a:r>
              <a:r>
                <a:rPr lang="en-GB" sz="2000" b="1" kern="1200" dirty="0">
                  <a:solidFill>
                    <a:schemeClr val="bg1"/>
                  </a:solidFill>
                  <a:latin typeface="+mn-lt"/>
                </a:rPr>
                <a:t>consultation technical components</a:t>
              </a:r>
            </a:p>
          </p:txBody>
        </p:sp>
      </p:grpSp>
    </p:spTree>
    <p:extLst>
      <p:ext uri="{BB962C8B-B14F-4D97-AF65-F5344CB8AC3E}">
        <p14:creationId xmlns:p14="http://schemas.microsoft.com/office/powerpoint/2010/main" val="402784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BE86B1A-DAE7-B24A-9CBC-3D22D9F9CED7}"/>
              </a:ext>
            </a:extLst>
          </p:cNvPr>
          <p:cNvGraphicFramePr>
            <a:graphicFrameLocks noGrp="1"/>
          </p:cNvGraphicFramePr>
          <p:nvPr>
            <p:ph idx="1"/>
            <p:extLst>
              <p:ext uri="{D42A27DB-BD31-4B8C-83A1-F6EECF244321}">
                <p14:modId xmlns:p14="http://schemas.microsoft.com/office/powerpoint/2010/main" val="3989661139"/>
              </p:ext>
            </p:extLst>
          </p:nvPr>
        </p:nvGraphicFramePr>
        <p:xfrm>
          <a:off x="531128" y="944889"/>
          <a:ext cx="11205054" cy="5288906"/>
        </p:xfrm>
        <a:graphic>
          <a:graphicData uri="http://schemas.openxmlformats.org/drawingml/2006/table">
            <a:tbl>
              <a:tblPr firstRow="1" bandRow="1">
                <a:tableStyleId>{5C22544A-7EE6-4342-B048-85BDC9FD1C3A}</a:tableStyleId>
              </a:tblPr>
              <a:tblGrid>
                <a:gridCol w="2801263">
                  <a:extLst>
                    <a:ext uri="{9D8B030D-6E8A-4147-A177-3AD203B41FA5}">
                      <a16:colId xmlns:a16="http://schemas.microsoft.com/office/drawing/2014/main" val="3600064115"/>
                    </a:ext>
                  </a:extLst>
                </a:gridCol>
                <a:gridCol w="3289139">
                  <a:extLst>
                    <a:ext uri="{9D8B030D-6E8A-4147-A177-3AD203B41FA5}">
                      <a16:colId xmlns:a16="http://schemas.microsoft.com/office/drawing/2014/main" val="1458044718"/>
                    </a:ext>
                  </a:extLst>
                </a:gridCol>
                <a:gridCol w="2714453">
                  <a:extLst>
                    <a:ext uri="{9D8B030D-6E8A-4147-A177-3AD203B41FA5}">
                      <a16:colId xmlns:a16="http://schemas.microsoft.com/office/drawing/2014/main" val="586940511"/>
                    </a:ext>
                  </a:extLst>
                </a:gridCol>
                <a:gridCol w="2400199">
                  <a:extLst>
                    <a:ext uri="{9D8B030D-6E8A-4147-A177-3AD203B41FA5}">
                      <a16:colId xmlns:a16="http://schemas.microsoft.com/office/drawing/2014/main" val="1426512880"/>
                    </a:ext>
                  </a:extLst>
                </a:gridCol>
              </a:tblGrid>
              <a:tr h="381626">
                <a:tc>
                  <a:txBody>
                    <a:bodyPr/>
                    <a:lstStyle/>
                    <a:p>
                      <a:r>
                        <a:rPr lang="en-US" sz="1600" dirty="0"/>
                        <a:t>Technical component </a:t>
                      </a:r>
                    </a:p>
                  </a:txBody>
                  <a:tcPr/>
                </a:tc>
                <a:tc>
                  <a:txBody>
                    <a:bodyPr/>
                    <a:lstStyle/>
                    <a:p>
                      <a:r>
                        <a:rPr lang="en-US" sz="1600" dirty="0"/>
                        <a:t>Essential requirement </a:t>
                      </a:r>
                      <a:endParaRPr lang="en-US" sz="1600"/>
                    </a:p>
                  </a:txBody>
                  <a:tcPr/>
                </a:tc>
                <a:tc>
                  <a:txBody>
                    <a:bodyPr/>
                    <a:lstStyle/>
                    <a:p>
                      <a:r>
                        <a:rPr lang="en-US" sz="1600" dirty="0"/>
                        <a:t>Future requirement </a:t>
                      </a:r>
                      <a:endParaRPr lang="en-US" sz="1600"/>
                    </a:p>
                  </a:txBody>
                  <a:tcPr/>
                </a:tc>
                <a:tc>
                  <a:txBody>
                    <a:bodyPr/>
                    <a:lstStyle/>
                    <a:p>
                      <a:r>
                        <a:rPr lang="en-US" sz="1600" dirty="0"/>
                        <a:t>Desirable</a:t>
                      </a:r>
                    </a:p>
                  </a:txBody>
                  <a:tcPr/>
                </a:tc>
                <a:extLst>
                  <a:ext uri="{0D108BD9-81ED-4DB2-BD59-A6C34878D82A}">
                    <a16:rowId xmlns:a16="http://schemas.microsoft.com/office/drawing/2014/main" val="17018224"/>
                  </a:ext>
                </a:extLst>
              </a:tr>
              <a:tr h="381626">
                <a:tc>
                  <a:txBody>
                    <a:bodyPr/>
                    <a:lstStyle/>
                    <a:p>
                      <a:r>
                        <a:rPr lang="en-US" sz="1600" dirty="0"/>
                        <a:t>GP report message (inbound)</a:t>
                      </a:r>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600" dirty="0"/>
                        <a:t>NHSmail </a:t>
                      </a:r>
                      <a:r>
                        <a:rPr lang="en-US" sz="1600" kern="1200" dirty="0">
                          <a:solidFill>
                            <a:schemeClr val="dk1"/>
                          </a:solidFill>
                          <a:latin typeface="+mn-lt"/>
                          <a:ea typeface="+mn-ea"/>
                          <a:cs typeface="+mn-cs"/>
                        </a:rPr>
                        <a:t>via NHS.net shared email address. </a:t>
                      </a:r>
                      <a:r>
                        <a:rPr lang="en-GB" sz="1600" kern="1200" dirty="0">
                          <a:solidFill>
                            <a:schemeClr val="dk1"/>
                          </a:solidFill>
                          <a:latin typeface="+mn-lt"/>
                          <a:ea typeface="+mn-ea"/>
                          <a:cs typeface="+mn-cs"/>
                        </a:rPr>
                        <a:t>The referral must be able to be sent to any participating pharmacy irrespective of IT system </a:t>
                      </a:r>
                      <a:r>
                        <a:rPr lang="en-US" sz="1600" kern="1200" dirty="0">
                          <a:solidFill>
                            <a:schemeClr val="dk1"/>
                          </a:solidFill>
                          <a:latin typeface="+mn-lt"/>
                          <a:ea typeface="+mn-ea"/>
                          <a:cs typeface="+mn-cs"/>
                        </a:rPr>
                        <a:t>(see Directory of Services for more information)</a:t>
                      </a:r>
                    </a:p>
                  </a:txBody>
                  <a:tcPr/>
                </a:tc>
                <a:tc>
                  <a:txBody>
                    <a:bodyPr/>
                    <a:lstStyle/>
                    <a:p>
                      <a:r>
                        <a:rPr lang="en-US" sz="1600" b="1" dirty="0">
                          <a:hlinkClick r:id="rId3"/>
                        </a:rPr>
                        <a:t>FHIR</a:t>
                      </a:r>
                      <a:endParaRPr lang="en-US" sz="16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dirty="0"/>
                        <a:t>Backup: NHSmail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dirty="0"/>
                        <a:t>Strategic direction: </a:t>
                      </a:r>
                      <a:r>
                        <a:rPr lang="en-GB" sz="1600" dirty="0">
                          <a:solidFill>
                            <a:schemeClr val="tx1"/>
                          </a:solidFill>
                          <a:hlinkClick r:id="rId4">
                            <a:extLst>
                              <a:ext uri="{A12FA001-AC4F-418D-AE19-62706E023703}">
                                <ahyp:hlinkClr xmlns:ahyp="http://schemas.microsoft.com/office/drawing/2018/hyperlinkcolor" val="tx"/>
                              </a:ext>
                            </a:extLst>
                          </a:hlinkClick>
                        </a:rPr>
                        <a:t>Booking and Referral Standard (BaRS)</a:t>
                      </a:r>
                      <a:endParaRPr lang="en-US" sz="1600" b="0" dirty="0">
                        <a:solidFill>
                          <a:schemeClr val="tx1"/>
                        </a:solidFill>
                      </a:endParaRPr>
                    </a:p>
                  </a:txBody>
                  <a:tcPr/>
                </a:tc>
                <a:tc>
                  <a:txBody>
                    <a:bodyPr/>
                    <a:lstStyle/>
                    <a:p>
                      <a:endParaRPr lang="en-US" sz="1600" b="1"/>
                    </a:p>
                  </a:txBody>
                  <a:tcPr/>
                </a:tc>
                <a:extLst>
                  <a:ext uri="{0D108BD9-81ED-4DB2-BD59-A6C34878D82A}">
                    <a16:rowId xmlns:a16="http://schemas.microsoft.com/office/drawing/2014/main" val="3423942715"/>
                  </a:ext>
                </a:extLst>
              </a:tr>
              <a:tr h="381626">
                <a:tc>
                  <a:txBody>
                    <a:bodyPr/>
                    <a:lstStyle/>
                    <a:p>
                      <a:pPr algn="l"/>
                      <a:r>
                        <a:rPr lang="en-GB" sz="1600" b="0" dirty="0">
                          <a:solidFill>
                            <a:schemeClr val="tx1"/>
                          </a:solidFill>
                        </a:rPr>
                        <a:t>NHS Trust report message (inbound) </a:t>
                      </a:r>
                      <a:endParaRPr lang="en-GB" sz="1600" b="0">
                        <a:solidFill>
                          <a:schemeClr val="tx1"/>
                        </a:solidFill>
                      </a:endParaRPr>
                    </a:p>
                    <a:p>
                      <a:endParaRPr lang="en-US" sz="1600"/>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600" dirty="0"/>
                        <a:t>NHSmail </a:t>
                      </a:r>
                      <a:r>
                        <a:rPr lang="en-US" sz="1600" kern="1200" dirty="0">
                          <a:solidFill>
                            <a:schemeClr val="dk1"/>
                          </a:solidFill>
                          <a:latin typeface="+mn-lt"/>
                          <a:ea typeface="+mn-ea"/>
                          <a:cs typeface="+mn-cs"/>
                        </a:rPr>
                        <a:t>via NHS.net shared email address. </a:t>
                      </a:r>
                      <a:r>
                        <a:rPr lang="en-GB" sz="1600" kern="1200" dirty="0">
                          <a:solidFill>
                            <a:schemeClr val="dk1"/>
                          </a:solidFill>
                          <a:latin typeface="+mn-lt"/>
                          <a:ea typeface="+mn-ea"/>
                          <a:cs typeface="+mn-cs"/>
                        </a:rPr>
                        <a:t>The referral must be able to be sent to any participating pharmacy irrespective of IT system </a:t>
                      </a:r>
                      <a:r>
                        <a:rPr lang="en-US" sz="1600" kern="1200" dirty="0">
                          <a:solidFill>
                            <a:schemeClr val="dk1"/>
                          </a:solidFill>
                          <a:latin typeface="+mn-lt"/>
                          <a:ea typeface="+mn-ea"/>
                          <a:cs typeface="+mn-cs"/>
                        </a:rPr>
                        <a:t>(see Directory of Services for more information)</a:t>
                      </a:r>
                    </a:p>
                  </a:txBody>
                  <a:tcPr/>
                </a:tc>
                <a:tc>
                  <a:txBody>
                    <a:bodyPr/>
                    <a:lstStyle/>
                    <a:p>
                      <a:r>
                        <a:rPr lang="en-US" sz="1600" b="1" dirty="0">
                          <a:hlinkClick r:id="rId3"/>
                        </a:rPr>
                        <a:t>FHIR</a:t>
                      </a:r>
                      <a:endParaRPr lang="en-US" sz="16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dirty="0"/>
                        <a:t>Backup: NHSmail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dirty="0"/>
                        <a:t>Strategic direction: </a:t>
                      </a:r>
                      <a:r>
                        <a:rPr lang="en-GB" sz="1600" dirty="0">
                          <a:solidFill>
                            <a:schemeClr val="tx1"/>
                          </a:solidFill>
                          <a:hlinkClick r:id="rId4">
                            <a:extLst>
                              <a:ext uri="{A12FA001-AC4F-418D-AE19-62706E023703}">
                                <ahyp:hlinkClr xmlns:ahyp="http://schemas.microsoft.com/office/drawing/2018/hyperlinkcolor" val="tx"/>
                              </a:ext>
                            </a:extLst>
                          </a:hlinkClick>
                        </a:rPr>
                        <a:t>Booking and Referral Standard (BaRS)</a:t>
                      </a:r>
                      <a:endParaRPr lang="en-US" sz="1600" b="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0" dirty="0"/>
                    </a:p>
                    <a:p>
                      <a:endParaRPr lang="en-US" sz="1600" dirty="0"/>
                    </a:p>
                  </a:txBody>
                  <a:tcPr/>
                </a:tc>
                <a:tc>
                  <a:txBody>
                    <a:bodyPr/>
                    <a:lstStyle/>
                    <a:p>
                      <a:endParaRPr lang="en-US" sz="1600"/>
                    </a:p>
                  </a:txBody>
                  <a:tcPr/>
                </a:tc>
                <a:extLst>
                  <a:ext uri="{0D108BD9-81ED-4DB2-BD59-A6C34878D82A}">
                    <a16:rowId xmlns:a16="http://schemas.microsoft.com/office/drawing/2014/main" val="1711472929"/>
                  </a:ext>
                </a:extLst>
              </a:tr>
              <a:tr h="381626">
                <a:tc>
                  <a:txBody>
                    <a:bodyPr/>
                    <a:lstStyle/>
                    <a:p>
                      <a:r>
                        <a:rPr lang="en-US" sz="1600" dirty="0"/>
                        <a:t>GP notification message (outbound)</a:t>
                      </a:r>
                    </a:p>
                    <a:p>
                      <a:pPr lvl="0">
                        <a:buNone/>
                      </a:pPr>
                      <a:r>
                        <a:rPr lang="en-US" sz="1600" dirty="0">
                          <a:solidFill>
                            <a:srgbClr val="FF0000"/>
                          </a:solidFill>
                          <a:highlight>
                            <a:srgbClr val="FFFF00"/>
                          </a:highlight>
                        </a:rPr>
                        <a:t>Pharmacy to GP referral</a:t>
                      </a:r>
                    </a:p>
                  </a:txBody>
                  <a:tcPr/>
                </a:tc>
                <a:tc>
                  <a:txBody>
                    <a:bodyPr/>
                    <a:lstStyle/>
                    <a:p>
                      <a:r>
                        <a:rPr lang="en-US" sz="1600" dirty="0"/>
                        <a:t>NHSmail (PDF attachment). </a:t>
                      </a:r>
                      <a:r>
                        <a:rPr lang="en-US" sz="1600" kern="1200" dirty="0">
                          <a:solidFill>
                            <a:schemeClr val="dk1"/>
                          </a:solidFill>
                          <a:latin typeface="+mn-lt"/>
                          <a:ea typeface="+mn-ea"/>
                          <a:cs typeface="+mn-cs"/>
                        </a:rPr>
                        <a:t>See Directory of Services for more information. </a:t>
                      </a:r>
                      <a:r>
                        <a:rPr lang="en-US" sz="1600" dirty="0"/>
                        <a:t> </a:t>
                      </a:r>
                      <a:endParaRPr lang="en-US" dirty="0"/>
                    </a:p>
                    <a:p>
                      <a:pPr lvl="0" algn="l">
                        <a:lnSpc>
                          <a:spcPct val="100000"/>
                        </a:lnSpc>
                        <a:spcBef>
                          <a:spcPts val="0"/>
                        </a:spcBef>
                        <a:spcAft>
                          <a:spcPts val="0"/>
                        </a:spcAft>
                        <a:buNone/>
                      </a:pPr>
                      <a:r>
                        <a:rPr lang="en-GB" sz="1600" b="0" i="0" u="none" strike="noStrike" noProof="0" dirty="0">
                          <a:solidFill>
                            <a:srgbClr val="FF0000"/>
                          </a:solidFill>
                          <a:highlight>
                            <a:srgbClr val="FFFF00"/>
                          </a:highlight>
                          <a:latin typeface="Calibri"/>
                        </a:rPr>
                        <a:t>A referral must be able to be sent to any practice irrespective of IT system </a:t>
                      </a:r>
                      <a:r>
                        <a:rPr lang="en-US" sz="1600" b="0" i="0" u="none" strike="noStrike" noProof="0" dirty="0">
                          <a:solidFill>
                            <a:srgbClr val="FF0000"/>
                          </a:solidFill>
                          <a:highlight>
                            <a:srgbClr val="FFFF00"/>
                          </a:highlight>
                          <a:latin typeface="Calibri"/>
                        </a:rPr>
                        <a:t>(see Directory of Services for more information)</a:t>
                      </a:r>
                    </a:p>
                  </a:txBody>
                  <a:tcPr/>
                </a:tc>
                <a:tc>
                  <a:txBody>
                    <a:bodyPr/>
                    <a:lstStyle/>
                    <a:p>
                      <a:r>
                        <a:rPr lang="en-US" sz="1600" b="1" dirty="0">
                          <a:hlinkClick r:id="rId5"/>
                        </a:rPr>
                        <a:t>FHIR</a:t>
                      </a:r>
                      <a:r>
                        <a:rPr lang="en-US" sz="1600" b="1" dirty="0"/>
                        <a:t> </a:t>
                      </a:r>
                      <a:r>
                        <a:rPr lang="en-US" sz="1600" dirty="0"/>
                        <a:t>/ </a:t>
                      </a:r>
                      <a:r>
                        <a:rPr lang="en-US" sz="1600" b="1" dirty="0">
                          <a:hlinkClick r:id="rId6"/>
                        </a:rPr>
                        <a:t>MESH</a:t>
                      </a:r>
                      <a:r>
                        <a:rPr lang="en-US" sz="1600" dirty="0"/>
                        <a:t> / </a:t>
                      </a:r>
                      <a:r>
                        <a:rPr lang="en-US" sz="1600" b="1" dirty="0">
                          <a:hlinkClick r:id="rId7"/>
                        </a:rPr>
                        <a:t>ITK3</a:t>
                      </a:r>
                      <a:r>
                        <a:rPr lang="en-US" sz="160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dirty="0"/>
                        <a:t>Backup: NHSmail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dirty="0"/>
                        <a:t>Strategic direction: </a:t>
                      </a:r>
                      <a:r>
                        <a:rPr lang="en-GB" sz="1600" dirty="0">
                          <a:solidFill>
                            <a:schemeClr val="tx1"/>
                          </a:solidFill>
                          <a:hlinkClick r:id="rId4">
                            <a:extLst>
                              <a:ext uri="{A12FA001-AC4F-418D-AE19-62706E023703}">
                                <ahyp:hlinkClr xmlns:ahyp="http://schemas.microsoft.com/office/drawing/2018/hyperlinkcolor" val="tx"/>
                              </a:ext>
                            </a:extLst>
                          </a:hlinkClick>
                        </a:rPr>
                        <a:t>Booking and Referral Standard (BaRS)</a:t>
                      </a:r>
                      <a:endParaRPr lang="en-US" sz="1600" b="0" dirty="0">
                        <a:solidFill>
                          <a:schemeClr val="tx1"/>
                        </a:solidFill>
                      </a:endParaRPr>
                    </a:p>
                  </a:txBody>
                  <a:tcPr/>
                </a:tc>
                <a:tc>
                  <a:txBody>
                    <a:bodyPr/>
                    <a:lstStyle/>
                    <a:p>
                      <a:endParaRPr lang="en-US" sz="1600" dirty="0"/>
                    </a:p>
                  </a:txBody>
                  <a:tcPr/>
                </a:tc>
                <a:extLst>
                  <a:ext uri="{0D108BD9-81ED-4DB2-BD59-A6C34878D82A}">
                    <a16:rowId xmlns:a16="http://schemas.microsoft.com/office/drawing/2014/main" val="877495634"/>
                  </a:ext>
                </a:extLst>
              </a:tr>
            </a:tbl>
          </a:graphicData>
        </a:graphic>
      </p:graphicFrame>
      <p:grpSp>
        <p:nvGrpSpPr>
          <p:cNvPr id="6" name="Group 5">
            <a:extLst>
              <a:ext uri="{FF2B5EF4-FFF2-40B4-BE49-F238E27FC236}">
                <a16:creationId xmlns:a16="http://schemas.microsoft.com/office/drawing/2014/main" id="{56C9C915-0812-CD4A-A8BC-7254D227109C}"/>
              </a:ext>
            </a:extLst>
          </p:cNvPr>
          <p:cNvGrpSpPr/>
          <p:nvPr/>
        </p:nvGrpSpPr>
        <p:grpSpPr>
          <a:xfrm>
            <a:off x="486795" y="289294"/>
            <a:ext cx="11293726" cy="506951"/>
            <a:chOff x="0" y="3910914"/>
            <a:chExt cx="6263640" cy="503685"/>
          </a:xfrm>
        </p:grpSpPr>
        <p:sp>
          <p:nvSpPr>
            <p:cNvPr id="10" name="Rounded Rectangle 9">
              <a:extLst>
                <a:ext uri="{FF2B5EF4-FFF2-40B4-BE49-F238E27FC236}">
                  <a16:creationId xmlns:a16="http://schemas.microsoft.com/office/drawing/2014/main" id="{F2CD3E48-5B87-1347-93FF-9DB072259C46}"/>
                </a:ext>
              </a:extLst>
            </p:cNvPr>
            <p:cNvSpPr/>
            <p:nvPr/>
          </p:nvSpPr>
          <p:spPr>
            <a:xfrm>
              <a:off x="0" y="3910914"/>
              <a:ext cx="6263640" cy="503685"/>
            </a:xfrm>
            <a:prstGeom prst="roundRect">
              <a:avLst/>
            </a:prstGeom>
          </p:spPr>
          <p:style>
            <a:lnRef idx="2">
              <a:schemeClr val="lt1">
                <a:hueOff val="0"/>
                <a:satOff val="0"/>
                <a:lumOff val="0"/>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sp>
        <p:sp>
          <p:nvSpPr>
            <p:cNvPr id="11" name="Rounded Rectangle 4">
              <a:extLst>
                <a:ext uri="{FF2B5EF4-FFF2-40B4-BE49-F238E27FC236}">
                  <a16:creationId xmlns:a16="http://schemas.microsoft.com/office/drawing/2014/main" id="{E864FAF4-4984-E247-B843-4849F38D0B4D}"/>
                </a:ext>
              </a:extLst>
            </p:cNvPr>
            <p:cNvSpPr txBox="1"/>
            <p:nvPr/>
          </p:nvSpPr>
          <p:spPr>
            <a:xfrm>
              <a:off x="24588" y="3935502"/>
              <a:ext cx="6214464" cy="4545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a:defRPr/>
              </a:pPr>
              <a:r>
                <a:rPr kumimoji="0" lang="en-US" sz="2100" b="1" i="0" u="none" strike="noStrike" kern="1200" cap="none" spc="0" normalizeH="0" baseline="0" noProof="0" dirty="0">
                  <a:ln>
                    <a:noFill/>
                  </a:ln>
                  <a:effectLst/>
                  <a:uLnTx/>
                  <a:uFillTx/>
                  <a:latin typeface="Calibri" panose="020F0502020204030204"/>
                  <a:ea typeface="+mn-ea"/>
                  <a:cs typeface="+mn-cs"/>
                </a:rPr>
                <a:t>New Medicine</a:t>
              </a:r>
              <a:r>
                <a:rPr kumimoji="0" lang="en-US" sz="2100" b="1" i="0" u="none" strike="noStrike" kern="1200" cap="none" spc="0" normalizeH="0" baseline="0" noProof="0" dirty="0">
                  <a:ln>
                    <a:noFill/>
                  </a:ln>
                  <a:effectLst/>
                  <a:highlight>
                    <a:srgbClr val="FFFF00"/>
                  </a:highlight>
                  <a:uLnTx/>
                  <a:uFillTx/>
                  <a:latin typeface="Calibri" panose="020F0502020204030204"/>
                  <a:ea typeface="+mn-ea"/>
                  <a:cs typeface="+mn-cs"/>
                </a:rPr>
                <a:t> </a:t>
              </a:r>
              <a:r>
                <a:rPr kumimoji="0" lang="en-US" sz="2100" b="1" i="0" u="none" strike="noStrike" kern="1200" cap="none" spc="0" normalizeH="0" baseline="0" noProof="0" dirty="0">
                  <a:ln>
                    <a:noFill/>
                  </a:ln>
                  <a:effectLst/>
                  <a:uLnTx/>
                  <a:uFillTx/>
                  <a:latin typeface="Calibri" panose="020F0502020204030204"/>
                  <a:ea typeface="+mn-ea"/>
                  <a:cs typeface="+mn-cs"/>
                </a:rPr>
                <a:t>Service essential / required / desirable components</a:t>
              </a:r>
              <a:r>
                <a:rPr lang="en-US" sz="2100" b="1" dirty="0">
                  <a:latin typeface="Calibri" panose="020F0502020204030204"/>
                </a:rPr>
                <a:t> </a:t>
              </a:r>
              <a:endParaRPr kumimoji="0" lang="en-US" sz="21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2" name="Slide Number Placeholder 1">
            <a:extLst>
              <a:ext uri="{FF2B5EF4-FFF2-40B4-BE49-F238E27FC236}">
                <a16:creationId xmlns:a16="http://schemas.microsoft.com/office/drawing/2014/main" id="{643E7805-74B1-4F43-B68B-A43C0A3ED91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622F62-16E7-4744-AE2F-DC725AA3174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93011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BE86B1A-DAE7-B24A-9CBC-3D22D9F9CED7}"/>
              </a:ext>
            </a:extLst>
          </p:cNvPr>
          <p:cNvGraphicFramePr>
            <a:graphicFrameLocks noGrp="1"/>
          </p:cNvGraphicFramePr>
          <p:nvPr>
            <p:ph idx="1"/>
            <p:extLst>
              <p:ext uri="{D42A27DB-BD31-4B8C-83A1-F6EECF244321}">
                <p14:modId xmlns:p14="http://schemas.microsoft.com/office/powerpoint/2010/main" val="2240803719"/>
              </p:ext>
            </p:extLst>
          </p:nvPr>
        </p:nvGraphicFramePr>
        <p:xfrm>
          <a:off x="531127" y="989005"/>
          <a:ext cx="11205060" cy="4909510"/>
        </p:xfrm>
        <a:graphic>
          <a:graphicData uri="http://schemas.openxmlformats.org/drawingml/2006/table">
            <a:tbl>
              <a:tblPr firstRow="1" bandRow="1">
                <a:tableStyleId>{5C22544A-7EE6-4342-B048-85BDC9FD1C3A}</a:tableStyleId>
              </a:tblPr>
              <a:tblGrid>
                <a:gridCol w="2801265">
                  <a:extLst>
                    <a:ext uri="{9D8B030D-6E8A-4147-A177-3AD203B41FA5}">
                      <a16:colId xmlns:a16="http://schemas.microsoft.com/office/drawing/2014/main" val="3600064115"/>
                    </a:ext>
                  </a:extLst>
                </a:gridCol>
                <a:gridCol w="2801265">
                  <a:extLst>
                    <a:ext uri="{9D8B030D-6E8A-4147-A177-3AD203B41FA5}">
                      <a16:colId xmlns:a16="http://schemas.microsoft.com/office/drawing/2014/main" val="1458044718"/>
                    </a:ext>
                  </a:extLst>
                </a:gridCol>
                <a:gridCol w="2801265">
                  <a:extLst>
                    <a:ext uri="{9D8B030D-6E8A-4147-A177-3AD203B41FA5}">
                      <a16:colId xmlns:a16="http://schemas.microsoft.com/office/drawing/2014/main" val="586940511"/>
                    </a:ext>
                  </a:extLst>
                </a:gridCol>
                <a:gridCol w="2801265">
                  <a:extLst>
                    <a:ext uri="{9D8B030D-6E8A-4147-A177-3AD203B41FA5}">
                      <a16:colId xmlns:a16="http://schemas.microsoft.com/office/drawing/2014/main" val="1426512880"/>
                    </a:ext>
                  </a:extLst>
                </a:gridCol>
              </a:tblGrid>
              <a:tr h="381626">
                <a:tc>
                  <a:txBody>
                    <a:bodyPr/>
                    <a:lstStyle/>
                    <a:p>
                      <a:r>
                        <a:rPr lang="en-US" sz="1600"/>
                        <a:t>Technical component </a:t>
                      </a:r>
                    </a:p>
                  </a:txBody>
                  <a:tcPr/>
                </a:tc>
                <a:tc>
                  <a:txBody>
                    <a:bodyPr/>
                    <a:lstStyle/>
                    <a:p>
                      <a:r>
                        <a:rPr lang="en-US" sz="1600"/>
                        <a:t>Essential requirement </a:t>
                      </a:r>
                    </a:p>
                  </a:txBody>
                  <a:tcPr/>
                </a:tc>
                <a:tc>
                  <a:txBody>
                    <a:bodyPr/>
                    <a:lstStyle/>
                    <a:p>
                      <a:r>
                        <a:rPr lang="en-US" sz="1600"/>
                        <a:t>Future requirement </a:t>
                      </a:r>
                    </a:p>
                  </a:txBody>
                  <a:tcPr/>
                </a:tc>
                <a:tc>
                  <a:txBody>
                    <a:bodyPr/>
                    <a:lstStyle/>
                    <a:p>
                      <a:r>
                        <a:rPr lang="en-US" sz="1600"/>
                        <a:t>Desirable</a:t>
                      </a:r>
                    </a:p>
                  </a:txBody>
                  <a:tcPr/>
                </a:tc>
                <a:extLst>
                  <a:ext uri="{0D108BD9-81ED-4DB2-BD59-A6C34878D82A}">
                    <a16:rowId xmlns:a16="http://schemas.microsoft.com/office/drawing/2014/main" val="17018224"/>
                  </a:ext>
                </a:extLst>
              </a:tr>
              <a:tr h="595964">
                <a:tc>
                  <a:txBody>
                    <a:bodyPr/>
                    <a:lstStyle/>
                    <a:p>
                      <a:r>
                        <a:rPr lang="en-US" sz="1600"/>
                        <a:t>Pharmacy notification (outbound)</a:t>
                      </a:r>
                    </a:p>
                  </a:txBody>
                  <a:tcPr/>
                </a:tc>
                <a:tc>
                  <a:txBody>
                    <a:bodyPr/>
                    <a:lstStyle/>
                    <a:p>
                      <a:r>
                        <a:rPr lang="en-US" sz="1600" dirty="0"/>
                        <a:t>NHSmail </a:t>
                      </a:r>
                      <a:r>
                        <a:rPr lang="en-US" sz="1600" kern="1200" dirty="0">
                          <a:solidFill>
                            <a:schemeClr val="dk1"/>
                          </a:solidFill>
                          <a:latin typeface="+mn-lt"/>
                          <a:ea typeface="+mn-ea"/>
                          <a:cs typeface="+mn-cs"/>
                        </a:rPr>
                        <a:t>via NHS.net shared email address. </a:t>
                      </a:r>
                      <a:r>
                        <a:rPr lang="en-GB" sz="1600" kern="1200" dirty="0">
                          <a:solidFill>
                            <a:schemeClr val="dk1"/>
                          </a:solidFill>
                          <a:latin typeface="+mn-lt"/>
                          <a:ea typeface="+mn-ea"/>
                          <a:cs typeface="+mn-cs"/>
                        </a:rPr>
                        <a:t>The notification must be able to be sent to any participating pharmacy  irrespective of IT system </a:t>
                      </a:r>
                      <a:r>
                        <a:rPr lang="en-US" sz="1600" kern="1200" dirty="0">
                          <a:solidFill>
                            <a:schemeClr val="dk1"/>
                          </a:solidFill>
                          <a:latin typeface="+mn-lt"/>
                          <a:ea typeface="+mn-ea"/>
                          <a:cs typeface="+mn-cs"/>
                        </a:rPr>
                        <a:t>(see Directory of Services for more information)</a:t>
                      </a:r>
                    </a:p>
                  </a:txBody>
                  <a:tcPr/>
                </a:tc>
                <a:tc>
                  <a:txBody>
                    <a:bodyPr/>
                    <a:lstStyle/>
                    <a:p>
                      <a:r>
                        <a:rPr lang="en-US" sz="1600" b="1" dirty="0">
                          <a:hlinkClick r:id="rId3"/>
                        </a:rPr>
                        <a:t>FHIR</a:t>
                      </a:r>
                      <a:endParaRPr lang="en-US" sz="16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dirty="0"/>
                        <a:t>Backup: NHSmail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dirty="0"/>
                        <a:t>Strategic direction: </a:t>
                      </a:r>
                      <a:r>
                        <a:rPr lang="en-GB" sz="1600" dirty="0">
                          <a:solidFill>
                            <a:schemeClr val="tx1"/>
                          </a:solidFill>
                          <a:hlinkClick r:id="rId4">
                            <a:extLst>
                              <a:ext uri="{A12FA001-AC4F-418D-AE19-62706E023703}">
                                <ahyp:hlinkClr xmlns:ahyp="http://schemas.microsoft.com/office/drawing/2018/hyperlinkcolor" val="tx"/>
                              </a:ext>
                            </a:extLst>
                          </a:hlinkClick>
                        </a:rPr>
                        <a:t>Booking and Referral Standard (BaRS)</a:t>
                      </a:r>
                      <a:endParaRPr lang="en-US" sz="1600" b="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0" dirty="0"/>
                    </a:p>
                  </a:txBody>
                  <a:tcPr/>
                </a:tc>
                <a:tc>
                  <a:txBody>
                    <a:bodyPr/>
                    <a:lstStyle/>
                    <a:p>
                      <a:endParaRPr lang="en-US" sz="1600"/>
                    </a:p>
                  </a:txBody>
                  <a:tcPr/>
                </a:tc>
                <a:extLst>
                  <a:ext uri="{0D108BD9-81ED-4DB2-BD59-A6C34878D82A}">
                    <a16:rowId xmlns:a16="http://schemas.microsoft.com/office/drawing/2014/main" val="4155527076"/>
                  </a:ext>
                </a:extLst>
              </a:tr>
              <a:tr h="595964">
                <a:tc>
                  <a:txBody>
                    <a:bodyPr/>
                    <a:lstStyle/>
                    <a:p>
                      <a:r>
                        <a:rPr lang="en-US" sz="1600"/>
                        <a:t>Personal Demographics Service (PDS) </a:t>
                      </a:r>
                    </a:p>
                  </a:txBody>
                  <a:tcPr/>
                </a:tc>
                <a:tc>
                  <a:txBody>
                    <a:bodyPr/>
                    <a:lstStyle/>
                    <a:p>
                      <a:r>
                        <a:rPr lang="en-GB" sz="1600" b="1">
                          <a:hlinkClick r:id="rId5"/>
                        </a:rPr>
                        <a:t>Personal Demographics Service - FHIR API </a:t>
                      </a:r>
                      <a:r>
                        <a:rPr lang="en-GB" sz="1600" b="1"/>
                        <a:t> </a:t>
                      </a:r>
                      <a:r>
                        <a:rPr lang="en-GB" sz="1600" b="0"/>
                        <a:t>(Application-restricted access) </a:t>
                      </a:r>
                    </a:p>
                  </a:txBody>
                  <a:tcPr/>
                </a:tc>
                <a:tc>
                  <a:txBody>
                    <a:bodyPr/>
                    <a:lstStyle/>
                    <a:p>
                      <a:endParaRPr lang="en-GB" sz="1600" b="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a:hlinkClick r:id="rId5"/>
                        </a:rPr>
                        <a:t>Personal Demographics Service - FHIR API </a:t>
                      </a:r>
                      <a:r>
                        <a:rPr lang="en-GB" sz="1600" b="1"/>
                        <a:t> </a:t>
                      </a:r>
                      <a:r>
                        <a:rPr lang="en-GB" sz="1600" b="0"/>
                        <a:t>(</a:t>
                      </a:r>
                      <a:r>
                        <a:rPr lang="en-GB" sz="1600" b="0">
                          <a:solidFill>
                            <a:schemeClr val="tx1"/>
                          </a:solidFill>
                        </a:rPr>
                        <a:t>Healthcare worker access)</a:t>
                      </a:r>
                    </a:p>
                  </a:txBody>
                  <a:tcPr/>
                </a:tc>
                <a:extLst>
                  <a:ext uri="{0D108BD9-81ED-4DB2-BD59-A6C34878D82A}">
                    <a16:rowId xmlns:a16="http://schemas.microsoft.com/office/drawing/2014/main" val="565229424"/>
                  </a:ext>
                </a:extLst>
              </a:tr>
              <a:tr h="5959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solidFill>
                            <a:schemeClr val="tx1"/>
                          </a:solidFill>
                        </a:rPr>
                        <a:t>Summary Care Record (SCR)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a:hlinkClick r:id="rId6"/>
                        </a:rPr>
                        <a:t>Summary Care Record application (SCRa)</a:t>
                      </a:r>
                      <a:r>
                        <a:rPr lang="en-US" sz="1600"/>
                        <a:t> or SCR 1-Click Functionality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Shared Care Record Access or Detailed Record Access / </a:t>
                      </a:r>
                      <a:r>
                        <a:rPr lang="en-GB" sz="1600" kern="1200" dirty="0">
                          <a:solidFill>
                            <a:schemeClr val="dk1"/>
                          </a:solidFill>
                          <a:highlight>
                            <a:srgbClr val="FFFF00"/>
                          </a:highlight>
                          <a:latin typeface="+mn-lt"/>
                          <a:ea typeface="+mn-ea"/>
                          <a:cs typeface="+mn-cs"/>
                        </a:rPr>
                        <a:t>Access to the Patient Health Record (Tier 2) </a:t>
                      </a:r>
                      <a:endParaRPr lang="en-US" sz="1600" kern="1200" dirty="0">
                        <a:solidFill>
                          <a:schemeClr val="dk1"/>
                        </a:solidFill>
                        <a:highlight>
                          <a:srgbClr val="FFFF00"/>
                        </a:highligh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a:t>Integrated viewer:  May be developed by system suppliers to allow users to view the SCR within their existing clinical system.</a:t>
                      </a:r>
                      <a:endParaRPr lang="en-US" sz="1600"/>
                    </a:p>
                  </a:txBody>
                  <a:tcPr/>
                </a:tc>
                <a:extLst>
                  <a:ext uri="{0D108BD9-81ED-4DB2-BD59-A6C34878D82A}">
                    <a16:rowId xmlns:a16="http://schemas.microsoft.com/office/drawing/2014/main" val="3349247073"/>
                  </a:ext>
                </a:extLst>
              </a:tr>
              <a:tr h="5959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a:t>NICE Clinical Knowledge Summaries (CKS)</a:t>
                      </a:r>
                      <a:endParaRPr lang="en-US" sz="16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a:p>
                  </a:txBody>
                  <a:tcPr/>
                </a:tc>
                <a:tc>
                  <a:txBody>
                    <a:bodyPr/>
                    <a:lstStyle/>
                    <a:p>
                      <a:endParaRPr lang="en-US" sz="16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Embedded hyperlink </a:t>
                      </a:r>
                    </a:p>
                  </a:txBody>
                  <a:tcPr/>
                </a:tc>
                <a:extLst>
                  <a:ext uri="{0D108BD9-81ED-4DB2-BD59-A6C34878D82A}">
                    <a16:rowId xmlns:a16="http://schemas.microsoft.com/office/drawing/2014/main" val="3184031863"/>
                  </a:ext>
                </a:extLst>
              </a:tr>
            </a:tbl>
          </a:graphicData>
        </a:graphic>
      </p:graphicFrame>
      <p:grpSp>
        <p:nvGrpSpPr>
          <p:cNvPr id="6" name="Group 5">
            <a:extLst>
              <a:ext uri="{FF2B5EF4-FFF2-40B4-BE49-F238E27FC236}">
                <a16:creationId xmlns:a16="http://schemas.microsoft.com/office/drawing/2014/main" id="{56C9C915-0812-CD4A-A8BC-7254D227109C}"/>
              </a:ext>
            </a:extLst>
          </p:cNvPr>
          <p:cNvGrpSpPr/>
          <p:nvPr/>
        </p:nvGrpSpPr>
        <p:grpSpPr>
          <a:xfrm>
            <a:off x="486794" y="376969"/>
            <a:ext cx="11293726" cy="506951"/>
            <a:chOff x="0" y="3910914"/>
            <a:chExt cx="6263640" cy="503685"/>
          </a:xfrm>
        </p:grpSpPr>
        <p:sp>
          <p:nvSpPr>
            <p:cNvPr id="10" name="Rounded Rectangle 9">
              <a:extLst>
                <a:ext uri="{FF2B5EF4-FFF2-40B4-BE49-F238E27FC236}">
                  <a16:creationId xmlns:a16="http://schemas.microsoft.com/office/drawing/2014/main" id="{F2CD3E48-5B87-1347-93FF-9DB072259C46}"/>
                </a:ext>
              </a:extLst>
            </p:cNvPr>
            <p:cNvSpPr/>
            <p:nvPr/>
          </p:nvSpPr>
          <p:spPr>
            <a:xfrm>
              <a:off x="0" y="3910914"/>
              <a:ext cx="6263640" cy="503685"/>
            </a:xfrm>
            <a:prstGeom prst="roundRect">
              <a:avLst/>
            </a:prstGeom>
          </p:spPr>
          <p:style>
            <a:lnRef idx="2">
              <a:schemeClr val="lt1">
                <a:hueOff val="0"/>
                <a:satOff val="0"/>
                <a:lumOff val="0"/>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sp>
        <p:sp>
          <p:nvSpPr>
            <p:cNvPr id="11" name="Rounded Rectangle 4">
              <a:extLst>
                <a:ext uri="{FF2B5EF4-FFF2-40B4-BE49-F238E27FC236}">
                  <a16:creationId xmlns:a16="http://schemas.microsoft.com/office/drawing/2014/main" id="{E864FAF4-4984-E247-B843-4849F38D0B4D}"/>
                </a:ext>
              </a:extLst>
            </p:cNvPr>
            <p:cNvSpPr txBox="1"/>
            <p:nvPr/>
          </p:nvSpPr>
          <p:spPr>
            <a:xfrm>
              <a:off x="24588" y="3935502"/>
              <a:ext cx="6214464" cy="4545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r>
                <a:rPr lang="en-US" sz="2100" b="1" dirty="0"/>
                <a:t>New Medicine</a:t>
              </a:r>
              <a:r>
                <a:rPr lang="en-US" sz="2100" b="1" dirty="0">
                  <a:highlight>
                    <a:srgbClr val="FFFF00"/>
                  </a:highlight>
                </a:rPr>
                <a:t>s</a:t>
              </a:r>
              <a:r>
                <a:rPr lang="en-US" sz="2100" b="1" dirty="0"/>
                <a:t> Service </a:t>
              </a:r>
              <a:r>
                <a:rPr kumimoji="0" lang="en-US" sz="2100" b="1" i="0" u="none" strike="noStrike" kern="1200" cap="none" spc="0" normalizeH="0" baseline="0" noProof="0" dirty="0">
                  <a:ln>
                    <a:noFill/>
                  </a:ln>
                  <a:effectLst/>
                  <a:uLnTx/>
                  <a:uFillTx/>
                  <a:latin typeface="Calibri" panose="020F0502020204030204"/>
                  <a:ea typeface="+mn-ea"/>
                  <a:cs typeface="+mn-cs"/>
                </a:rPr>
                <a:t>essential / required / desirable components</a:t>
              </a:r>
              <a:r>
                <a:rPr lang="en-US" sz="2100" b="1" dirty="0">
                  <a:latin typeface="Calibri" panose="020F0502020204030204"/>
                </a:rPr>
                <a:t> </a:t>
              </a:r>
              <a:endParaRPr kumimoji="0" lang="en-US" sz="2100" b="1"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 name="Slide Number Placeholder 1">
            <a:extLst>
              <a:ext uri="{FF2B5EF4-FFF2-40B4-BE49-F238E27FC236}">
                <a16:creationId xmlns:a16="http://schemas.microsoft.com/office/drawing/2014/main" id="{643E7805-74B1-4F43-B68B-A43C0A3ED91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622F62-16E7-4744-AE2F-DC725AA3174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05826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BE86B1A-DAE7-B24A-9CBC-3D22D9F9CED7}"/>
              </a:ext>
            </a:extLst>
          </p:cNvPr>
          <p:cNvGraphicFramePr>
            <a:graphicFrameLocks noGrp="1"/>
          </p:cNvGraphicFramePr>
          <p:nvPr>
            <p:ph idx="1"/>
          </p:nvPr>
        </p:nvGraphicFramePr>
        <p:xfrm>
          <a:off x="512096" y="913052"/>
          <a:ext cx="11167808" cy="5579188"/>
        </p:xfrm>
        <a:graphic>
          <a:graphicData uri="http://schemas.openxmlformats.org/drawingml/2006/table">
            <a:tbl>
              <a:tblPr firstRow="1" bandRow="1">
                <a:tableStyleId>{5C22544A-7EE6-4342-B048-85BDC9FD1C3A}</a:tableStyleId>
              </a:tblPr>
              <a:tblGrid>
                <a:gridCol w="2791952">
                  <a:extLst>
                    <a:ext uri="{9D8B030D-6E8A-4147-A177-3AD203B41FA5}">
                      <a16:colId xmlns:a16="http://schemas.microsoft.com/office/drawing/2014/main" val="3600064115"/>
                    </a:ext>
                  </a:extLst>
                </a:gridCol>
                <a:gridCol w="2791952">
                  <a:extLst>
                    <a:ext uri="{9D8B030D-6E8A-4147-A177-3AD203B41FA5}">
                      <a16:colId xmlns:a16="http://schemas.microsoft.com/office/drawing/2014/main" val="1458044718"/>
                    </a:ext>
                  </a:extLst>
                </a:gridCol>
                <a:gridCol w="2791952">
                  <a:extLst>
                    <a:ext uri="{9D8B030D-6E8A-4147-A177-3AD203B41FA5}">
                      <a16:colId xmlns:a16="http://schemas.microsoft.com/office/drawing/2014/main" val="586940511"/>
                    </a:ext>
                  </a:extLst>
                </a:gridCol>
                <a:gridCol w="2791952">
                  <a:extLst>
                    <a:ext uri="{9D8B030D-6E8A-4147-A177-3AD203B41FA5}">
                      <a16:colId xmlns:a16="http://schemas.microsoft.com/office/drawing/2014/main" val="2543830537"/>
                    </a:ext>
                  </a:extLst>
                </a:gridCol>
              </a:tblGrid>
              <a:tr h="378601">
                <a:tc>
                  <a:txBody>
                    <a:bodyPr/>
                    <a:lstStyle/>
                    <a:p>
                      <a:r>
                        <a:rPr lang="en-US" sz="1600"/>
                        <a:t>Technical component </a:t>
                      </a:r>
                    </a:p>
                  </a:txBody>
                  <a:tcPr/>
                </a:tc>
                <a:tc>
                  <a:txBody>
                    <a:bodyPr/>
                    <a:lstStyle/>
                    <a:p>
                      <a:r>
                        <a:rPr lang="en-US" sz="1600"/>
                        <a:t>Essential requirement </a:t>
                      </a:r>
                    </a:p>
                  </a:txBody>
                  <a:tcPr/>
                </a:tc>
                <a:tc>
                  <a:txBody>
                    <a:bodyPr/>
                    <a:lstStyle/>
                    <a:p>
                      <a:r>
                        <a:rPr lang="en-US" sz="1600"/>
                        <a:t>Future requirement </a:t>
                      </a:r>
                    </a:p>
                  </a:txBody>
                  <a:tcPr/>
                </a:tc>
                <a:tc>
                  <a:txBody>
                    <a:bodyPr/>
                    <a:lstStyle/>
                    <a:p>
                      <a:r>
                        <a:rPr lang="en-US" sz="1600"/>
                        <a:t>Desirable</a:t>
                      </a:r>
                    </a:p>
                  </a:txBody>
                  <a:tcPr/>
                </a:tc>
                <a:extLst>
                  <a:ext uri="{0D108BD9-81ED-4DB2-BD59-A6C34878D82A}">
                    <a16:rowId xmlns:a16="http://schemas.microsoft.com/office/drawing/2014/main" val="17018224"/>
                  </a:ext>
                </a:extLst>
              </a:tr>
              <a:tr h="840183">
                <a:tc>
                  <a:txBody>
                    <a:bodyPr/>
                    <a:lstStyle/>
                    <a:p>
                      <a:r>
                        <a:rPr lang="en-US" sz="1600">
                          <a:solidFill>
                            <a:schemeClr val="tx1"/>
                          </a:solidFill>
                        </a:rPr>
                        <a:t>Dictionary of Medicines and Devices (dm+d)</a:t>
                      </a:r>
                      <a:endParaRPr lang="en-US" sz="1600"/>
                    </a:p>
                  </a:txBody>
                  <a:tcPr/>
                </a:tc>
                <a:tc>
                  <a:txBody>
                    <a:bodyPr/>
                    <a:lstStyle/>
                    <a:p>
                      <a:r>
                        <a:rPr lang="en-US" sz="1600"/>
                        <a:t>Medicines and medical devices should be described using the </a:t>
                      </a:r>
                      <a:r>
                        <a:rPr lang="en-US" sz="1600" b="1">
                          <a:hlinkClick r:id="rId3"/>
                        </a:rPr>
                        <a:t>Dictionary of Medicines and Devices</a:t>
                      </a:r>
                      <a:endParaRPr lang="en-US" sz="1600" b="1"/>
                    </a:p>
                  </a:txBody>
                  <a:tcPr/>
                </a:tc>
                <a:tc>
                  <a:txBody>
                    <a:bodyPr/>
                    <a:lstStyle/>
                    <a:p>
                      <a:r>
                        <a:rPr lang="en-US" sz="1600"/>
                        <a:t>- </a:t>
                      </a:r>
                    </a:p>
                  </a:txBody>
                  <a:tcPr/>
                </a:tc>
                <a:tc>
                  <a:txBody>
                    <a:bodyPr/>
                    <a:lstStyle/>
                    <a:p>
                      <a:endParaRPr lang="en-US" sz="1600"/>
                    </a:p>
                  </a:txBody>
                  <a:tcPr/>
                </a:tc>
                <a:extLst>
                  <a:ext uri="{0D108BD9-81ED-4DB2-BD59-A6C34878D82A}">
                    <a16:rowId xmlns:a16="http://schemas.microsoft.com/office/drawing/2014/main" val="3423942715"/>
                  </a:ext>
                </a:extLst>
              </a:tr>
              <a:tr h="628587">
                <a:tc>
                  <a:txBody>
                    <a:bodyPr/>
                    <a:lstStyle/>
                    <a:p>
                      <a:r>
                        <a:rPr lang="en-US" sz="1600"/>
                        <a:t>BSA Claims and reporting</a:t>
                      </a:r>
                    </a:p>
                  </a:txBody>
                  <a:tcPr/>
                </a:tc>
                <a:tc>
                  <a:txBody>
                    <a:bodyPr/>
                    <a:lstStyle/>
                    <a:p>
                      <a:r>
                        <a:rPr lang="en-GB" sz="1600"/>
                        <a:t>FHIR. Reporting (claims </a:t>
                      </a:r>
                      <a:r>
                        <a:rPr lang="en-GB" sz="1600" b="1" u="sng"/>
                        <a:t>and</a:t>
                      </a:r>
                      <a:r>
                        <a:rPr lang="en-GB" sz="1600"/>
                        <a:t> reporting) via </a:t>
                      </a:r>
                      <a:r>
                        <a:rPr lang="en-GB" sz="1600" b="1"/>
                        <a:t>MYS API</a:t>
                      </a:r>
                      <a:endParaRPr lang="en-US" sz="1600" b="1"/>
                    </a:p>
                  </a:txBody>
                  <a:tcPr/>
                </a:tc>
                <a:tc>
                  <a:txBody>
                    <a:bodyPr/>
                    <a:lstStyle/>
                    <a:p>
                      <a:endParaRPr lang="en-US" sz="1600"/>
                    </a:p>
                  </a:txBody>
                  <a:tcPr/>
                </a:tc>
                <a:tc>
                  <a:txBody>
                    <a:bodyPr/>
                    <a:lstStyle/>
                    <a:p>
                      <a:endParaRPr lang="en-US" sz="1600"/>
                    </a:p>
                  </a:txBody>
                  <a:tcPr/>
                </a:tc>
                <a:extLst>
                  <a:ext uri="{0D108BD9-81ED-4DB2-BD59-A6C34878D82A}">
                    <a16:rowId xmlns:a16="http://schemas.microsoft.com/office/drawing/2014/main" val="2300122233"/>
                  </a:ext>
                </a:extLst>
              </a:tr>
              <a:tr h="8401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solidFill>
                            <a:schemeClr val="tx1"/>
                          </a:solidFill>
                        </a:rPr>
                        <a:t>Directory of Services (DoS)</a:t>
                      </a:r>
                    </a:p>
                  </a:txBody>
                  <a:tcPr/>
                </a:tc>
                <a:tc>
                  <a:txBody>
                    <a:bodyPr/>
                    <a:lstStyle/>
                    <a:p>
                      <a:r>
                        <a:rPr lang="en-GB" sz="1600" b="1" kern="1200">
                          <a:solidFill>
                            <a:schemeClr val="dk1"/>
                          </a:solidFill>
                          <a:latin typeface="+mn-lt"/>
                          <a:ea typeface="+mn-ea"/>
                          <a:cs typeface="+mn-cs"/>
                        </a:rPr>
                        <a:t>1. GP to Pharmacy referral by NHS Mail (GP report message)</a:t>
                      </a:r>
                    </a:p>
                    <a:p>
                      <a:r>
                        <a:rPr lang="en-GB" sz="1600" kern="1200">
                          <a:solidFill>
                            <a:schemeClr val="dk1"/>
                          </a:solidFill>
                          <a:latin typeface="+mn-lt"/>
                          <a:ea typeface="+mn-ea"/>
                          <a:cs typeface="+mn-cs"/>
                        </a:rPr>
                        <a:t>Local directory of pharmacy shared email addresses held in the system (</a:t>
                      </a:r>
                      <a:r>
                        <a:rPr lang="en-GB" sz="1600" kern="1200">
                          <a:solidFill>
                            <a:schemeClr val="dk1"/>
                          </a:solidFill>
                          <a:latin typeface="+mn-lt"/>
                          <a:ea typeface="+mn-ea"/>
                          <a:cs typeface="+mn-cs"/>
                          <a:hlinkClick r:id="rId4">
                            <a:extLst>
                              <a:ext uri="{A12FA001-AC4F-418D-AE19-62706E023703}">
                                <ahyp:hlinkClr xmlns:ahyp="http://schemas.microsoft.com/office/drawing/2018/hyperlinkcolor" val="tx"/>
                              </a:ext>
                            </a:extLst>
                          </a:hlinkClick>
                        </a:rPr>
                        <a:t>pharmacy.ODScode@nhs.net</a:t>
                      </a:r>
                      <a:r>
                        <a:rPr lang="en-GB" sz="1600" kern="1200">
                          <a:solidFill>
                            <a:schemeClr val="dk1"/>
                          </a:solidFill>
                          <a:latin typeface="+mn-lt"/>
                          <a:ea typeface="+mn-ea"/>
                          <a:cs typeface="+mn-cs"/>
                        </a:rPr>
                        <a:t> e.g., </a:t>
                      </a:r>
                      <a:r>
                        <a:rPr lang="en-GB" sz="1600" kern="1200">
                          <a:solidFill>
                            <a:schemeClr val="dk1"/>
                          </a:solidFill>
                          <a:latin typeface="+mn-lt"/>
                          <a:ea typeface="+mn-ea"/>
                          <a:cs typeface="+mn-cs"/>
                          <a:hlinkClick r:id="rId5">
                            <a:extLst>
                              <a:ext uri="{A12FA001-AC4F-418D-AE19-62706E023703}">
                                <ahyp:hlinkClr xmlns:ahyp="http://schemas.microsoft.com/office/drawing/2018/hyperlinkcolor" val="tx"/>
                              </a:ext>
                            </a:extLst>
                          </a:hlinkClick>
                        </a:rPr>
                        <a:t>pharmacy.fc683@nhs.net</a:t>
                      </a:r>
                      <a:r>
                        <a:rPr lang="en-GB" sz="1600" kern="1200">
                          <a:solidFill>
                            <a:schemeClr val="dk1"/>
                          </a:solidFill>
                          <a:latin typeface="+mn-lt"/>
                          <a:ea typeface="+mn-ea"/>
                          <a:cs typeface="+mn-cs"/>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kern="1200" dirty="0">
                          <a:solidFill>
                            <a:schemeClr val="dk1"/>
                          </a:solidFill>
                          <a:latin typeface="+mn-lt"/>
                          <a:ea typeface="+mn-ea"/>
                          <a:cs typeface="+mn-cs"/>
                        </a:rPr>
                        <a:t>1. GP to Pharmacy referral (GP report message)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latin typeface="+mn-lt"/>
                          <a:ea typeface="+mn-ea"/>
                          <a:cs typeface="+mn-cs"/>
                        </a:rPr>
                        <a:t>DoS Proof of Concept API </a:t>
                      </a:r>
                      <a:r>
                        <a:rPr lang="en-GB" sz="1600" kern="1200" dirty="0">
                          <a:solidFill>
                            <a:schemeClr val="dk1"/>
                          </a:solidFill>
                          <a:highlight>
                            <a:srgbClr val="FFFF00"/>
                          </a:highlight>
                          <a:latin typeface="+mn-lt"/>
                          <a:ea typeface="+mn-ea"/>
                          <a:cs typeface="+mn-cs"/>
                          <a:hlinkClick r:id="rId6">
                            <a:extLst>
                              <a:ext uri="{A12FA001-AC4F-418D-AE19-62706E023703}">
                                <ahyp:hlinkClr xmlns:ahyp="http://schemas.microsoft.com/office/drawing/2018/hyperlinkcolor" val="tx"/>
                              </a:ext>
                            </a:extLst>
                          </a:hlinkClick>
                        </a:rPr>
                        <a:t>search by Service Type</a:t>
                      </a:r>
                      <a:r>
                        <a:rPr lang="en-GB" sz="1600" kern="1200" dirty="0">
                          <a:solidFill>
                            <a:schemeClr val="dk1"/>
                          </a:solidFill>
                          <a:highlight>
                            <a:srgbClr val="FFFF00"/>
                          </a:highlight>
                          <a:latin typeface="+mn-lt"/>
                          <a:ea typeface="+mn-ea"/>
                          <a:cs typeface="+mn-cs"/>
                        </a:rPr>
                        <a:t> </a:t>
                      </a:r>
                      <a:r>
                        <a:rPr lang="en-GB" sz="1600" kern="1200" dirty="0">
                          <a:solidFill>
                            <a:schemeClr val="dk1"/>
                          </a:solidFill>
                          <a:latin typeface="+mn-lt"/>
                          <a:ea typeface="+mn-ea"/>
                          <a:cs typeface="+mn-cs"/>
                        </a:rPr>
                        <a:t>(ID </a:t>
                      </a:r>
                      <a:r>
                        <a:rPr lang="en-GB" sz="1600" kern="1200" dirty="0">
                          <a:solidFill>
                            <a:schemeClr val="dk1"/>
                          </a:solidFill>
                          <a:highlight>
                            <a:srgbClr val="FFFF00"/>
                          </a:highlight>
                          <a:latin typeface="+mn-lt"/>
                          <a:ea typeface="+mn-ea"/>
                          <a:cs typeface="+mn-cs"/>
                        </a:rPr>
                        <a:t>TBC</a:t>
                      </a:r>
                      <a:r>
                        <a:rPr lang="en-GB" sz="1600" kern="1200" dirty="0">
                          <a:solidFill>
                            <a:schemeClr val="dk1"/>
                          </a:solidFill>
                          <a:latin typeface="+mn-lt"/>
                          <a:ea typeface="+mn-ea"/>
                          <a:cs typeface="+mn-cs"/>
                        </a:rPr>
                        <a:t>) and location to return NHS NMS Service providers within a 37.5 mile radius. Results should contain Public name (or Service Name), Address, Postcode, Public telephone, Opening Times, Specified Dates and Endpoint information.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kern="120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dirty="0"/>
                        <a:t>Continued overleaf. </a:t>
                      </a:r>
                      <a:endParaRPr lang="en-GB" sz="1600" b="1" u="non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p>
                  </a:txBody>
                  <a:tcPr/>
                </a:tc>
                <a:extLst>
                  <a:ext uri="{0D108BD9-81ED-4DB2-BD59-A6C34878D82A}">
                    <a16:rowId xmlns:a16="http://schemas.microsoft.com/office/drawing/2014/main" val="1182016128"/>
                  </a:ext>
                </a:extLst>
              </a:tr>
            </a:tbl>
          </a:graphicData>
        </a:graphic>
      </p:graphicFrame>
      <p:grpSp>
        <p:nvGrpSpPr>
          <p:cNvPr id="6" name="Group 5">
            <a:extLst>
              <a:ext uri="{FF2B5EF4-FFF2-40B4-BE49-F238E27FC236}">
                <a16:creationId xmlns:a16="http://schemas.microsoft.com/office/drawing/2014/main" id="{BFDD7030-24E5-3F42-94DD-A1B42C5BA15B}"/>
              </a:ext>
            </a:extLst>
          </p:cNvPr>
          <p:cNvGrpSpPr/>
          <p:nvPr/>
        </p:nvGrpSpPr>
        <p:grpSpPr>
          <a:xfrm>
            <a:off x="509096" y="254305"/>
            <a:ext cx="11256183" cy="568655"/>
            <a:chOff x="0" y="3910914"/>
            <a:chExt cx="6263640" cy="503685"/>
          </a:xfrm>
        </p:grpSpPr>
        <p:sp>
          <p:nvSpPr>
            <p:cNvPr id="7" name="Rounded Rectangle 6">
              <a:extLst>
                <a:ext uri="{FF2B5EF4-FFF2-40B4-BE49-F238E27FC236}">
                  <a16:creationId xmlns:a16="http://schemas.microsoft.com/office/drawing/2014/main" id="{EC7C0DDF-E004-E741-AC6A-4DF156040117}"/>
                </a:ext>
              </a:extLst>
            </p:cNvPr>
            <p:cNvSpPr/>
            <p:nvPr/>
          </p:nvSpPr>
          <p:spPr>
            <a:xfrm>
              <a:off x="0" y="3910914"/>
              <a:ext cx="6263640" cy="503685"/>
            </a:xfrm>
            <a:prstGeom prst="roundRect">
              <a:avLst/>
            </a:prstGeom>
          </p:spPr>
          <p:style>
            <a:lnRef idx="2">
              <a:schemeClr val="lt1">
                <a:hueOff val="0"/>
                <a:satOff val="0"/>
                <a:lumOff val="0"/>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sp>
        <p:sp>
          <p:nvSpPr>
            <p:cNvPr id="8" name="Rounded Rectangle 4">
              <a:extLst>
                <a:ext uri="{FF2B5EF4-FFF2-40B4-BE49-F238E27FC236}">
                  <a16:creationId xmlns:a16="http://schemas.microsoft.com/office/drawing/2014/main" id="{DEAC1BC5-0D98-4843-96DD-C1C7B74BD299}"/>
                </a:ext>
              </a:extLst>
            </p:cNvPr>
            <p:cNvSpPr txBox="1"/>
            <p:nvPr/>
          </p:nvSpPr>
          <p:spPr>
            <a:xfrm>
              <a:off x="24588" y="3935502"/>
              <a:ext cx="6214464" cy="4545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r>
                <a:rPr lang="en-US" sz="2100" b="1" dirty="0"/>
                <a:t>New Medicine</a:t>
              </a:r>
              <a:r>
                <a:rPr lang="en-US" sz="2100" b="1" dirty="0">
                  <a:highlight>
                    <a:srgbClr val="FFFF00"/>
                  </a:highlight>
                </a:rPr>
                <a:t>s</a:t>
              </a:r>
              <a:r>
                <a:rPr lang="en-US" sz="2100" b="1" dirty="0"/>
                <a:t> Service </a:t>
              </a:r>
              <a:r>
                <a:rPr kumimoji="0" lang="en-US" sz="2100" b="1" i="0" u="none" strike="noStrike" kern="1200" cap="none" spc="0" normalizeH="0" baseline="0" noProof="0" dirty="0">
                  <a:ln>
                    <a:noFill/>
                  </a:ln>
                  <a:effectLst/>
                  <a:uLnTx/>
                  <a:uFillTx/>
                  <a:latin typeface="Calibri" panose="020F0502020204030204"/>
                  <a:ea typeface="+mn-ea"/>
                  <a:cs typeface="+mn-cs"/>
                </a:rPr>
                <a:t>essential / required / desirable components</a:t>
              </a:r>
              <a:r>
                <a:rPr lang="en-US" sz="2100" b="1" dirty="0">
                  <a:latin typeface="Calibri" panose="020F0502020204030204"/>
                </a:rPr>
                <a:t> </a:t>
              </a:r>
              <a:endParaRPr kumimoji="0" lang="en-US" sz="2100" b="1"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9" name="Slide Number Placeholder 8">
            <a:extLst>
              <a:ext uri="{FF2B5EF4-FFF2-40B4-BE49-F238E27FC236}">
                <a16:creationId xmlns:a16="http://schemas.microsoft.com/office/drawing/2014/main" id="{C7DFF44F-C573-1A45-BA10-808E9B256AB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622F62-16E7-4744-AE2F-DC725AA3174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8947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BE86B1A-DAE7-B24A-9CBC-3D22D9F9CED7}"/>
              </a:ext>
            </a:extLst>
          </p:cNvPr>
          <p:cNvGraphicFramePr>
            <a:graphicFrameLocks noGrp="1"/>
          </p:cNvGraphicFramePr>
          <p:nvPr>
            <p:ph idx="1"/>
            <p:extLst>
              <p:ext uri="{D42A27DB-BD31-4B8C-83A1-F6EECF244321}">
                <p14:modId xmlns:p14="http://schemas.microsoft.com/office/powerpoint/2010/main" val="1452708920"/>
              </p:ext>
            </p:extLst>
          </p:nvPr>
        </p:nvGraphicFramePr>
        <p:xfrm>
          <a:off x="530948" y="1138555"/>
          <a:ext cx="11159698" cy="5582920"/>
        </p:xfrm>
        <a:graphic>
          <a:graphicData uri="http://schemas.openxmlformats.org/drawingml/2006/table">
            <a:tbl>
              <a:tblPr firstRow="1" bandRow="1">
                <a:tableStyleId>{5C22544A-7EE6-4342-B048-85BDC9FD1C3A}</a:tableStyleId>
              </a:tblPr>
              <a:tblGrid>
                <a:gridCol w="2787458">
                  <a:extLst>
                    <a:ext uri="{9D8B030D-6E8A-4147-A177-3AD203B41FA5}">
                      <a16:colId xmlns:a16="http://schemas.microsoft.com/office/drawing/2014/main" val="3600064115"/>
                    </a:ext>
                  </a:extLst>
                </a:gridCol>
                <a:gridCol w="2777594">
                  <a:extLst>
                    <a:ext uri="{9D8B030D-6E8A-4147-A177-3AD203B41FA5}">
                      <a16:colId xmlns:a16="http://schemas.microsoft.com/office/drawing/2014/main" val="1458044718"/>
                    </a:ext>
                  </a:extLst>
                </a:gridCol>
                <a:gridCol w="2797323">
                  <a:extLst>
                    <a:ext uri="{9D8B030D-6E8A-4147-A177-3AD203B41FA5}">
                      <a16:colId xmlns:a16="http://schemas.microsoft.com/office/drawing/2014/main" val="586940511"/>
                    </a:ext>
                  </a:extLst>
                </a:gridCol>
                <a:gridCol w="2797323">
                  <a:extLst>
                    <a:ext uri="{9D8B030D-6E8A-4147-A177-3AD203B41FA5}">
                      <a16:colId xmlns:a16="http://schemas.microsoft.com/office/drawing/2014/main" val="3175137780"/>
                    </a:ext>
                  </a:extLst>
                </a:gridCol>
              </a:tblGrid>
              <a:tr h="370840">
                <a:tc>
                  <a:txBody>
                    <a:bodyPr/>
                    <a:lstStyle/>
                    <a:p>
                      <a:r>
                        <a:rPr lang="en-US" sz="1600"/>
                        <a:t>Technical component </a:t>
                      </a:r>
                    </a:p>
                  </a:txBody>
                  <a:tcPr/>
                </a:tc>
                <a:tc>
                  <a:txBody>
                    <a:bodyPr/>
                    <a:lstStyle/>
                    <a:p>
                      <a:r>
                        <a:rPr lang="en-US" sz="1600"/>
                        <a:t>Essential requirement </a:t>
                      </a:r>
                    </a:p>
                  </a:txBody>
                  <a:tcPr/>
                </a:tc>
                <a:tc>
                  <a:txBody>
                    <a:bodyPr/>
                    <a:lstStyle/>
                    <a:p>
                      <a:r>
                        <a:rPr lang="en-US" sz="1600"/>
                        <a:t>Future requirement </a:t>
                      </a:r>
                    </a:p>
                  </a:txBody>
                  <a:tcPr/>
                </a:tc>
                <a:tc>
                  <a:txBody>
                    <a:bodyPr/>
                    <a:lstStyle/>
                    <a:p>
                      <a:r>
                        <a:rPr lang="en-US" sz="1600"/>
                        <a:t>Desirable</a:t>
                      </a:r>
                    </a:p>
                  </a:txBody>
                  <a:tcPr/>
                </a:tc>
                <a:extLst>
                  <a:ext uri="{0D108BD9-81ED-4DB2-BD59-A6C34878D82A}">
                    <a16:rowId xmlns:a16="http://schemas.microsoft.com/office/drawing/2014/main" val="1701822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solidFill>
                            <a:schemeClr val="tx1"/>
                          </a:solidFill>
                        </a:rPr>
                        <a:t>Directory of Services (DoS)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u="none" dirty="0"/>
                        <a:t>2. NHS Trust to Pharmacy referrals by NHSmail (</a:t>
                      </a:r>
                      <a:r>
                        <a:rPr lang="en-GB" sz="1600" b="1" dirty="0">
                          <a:solidFill>
                            <a:schemeClr val="tx1"/>
                          </a:solidFill>
                        </a:rPr>
                        <a:t>NHS Trust report Message) </a:t>
                      </a:r>
                      <a:r>
                        <a:rPr lang="en-GB" sz="1600" kern="1200" dirty="0">
                          <a:solidFill>
                            <a:schemeClr val="dk1"/>
                          </a:solidFill>
                          <a:latin typeface="+mn-lt"/>
                          <a:ea typeface="+mn-ea"/>
                          <a:cs typeface="+mn-cs"/>
                        </a:rPr>
                        <a:t>Local directory of pharmacy shared email addresses held in the system (</a:t>
                      </a:r>
                      <a:r>
                        <a:rPr lang="en-GB" sz="1600" kern="1200" dirty="0">
                          <a:solidFill>
                            <a:schemeClr val="dk1"/>
                          </a:solidFill>
                          <a:latin typeface="+mn-lt"/>
                          <a:ea typeface="+mn-ea"/>
                          <a:cs typeface="+mn-cs"/>
                          <a:hlinkClick r:id="rId3">
                            <a:extLst>
                              <a:ext uri="{A12FA001-AC4F-418D-AE19-62706E023703}">
                                <ahyp:hlinkClr xmlns:ahyp="http://schemas.microsoft.com/office/drawing/2018/hyperlinkcolor" val="tx"/>
                              </a:ext>
                            </a:extLst>
                          </a:hlinkClick>
                        </a:rPr>
                        <a:t>pharmacy.ODScode@nhs.net</a:t>
                      </a:r>
                      <a:r>
                        <a:rPr lang="en-GB" sz="1600" kern="1200" dirty="0">
                          <a:solidFill>
                            <a:schemeClr val="dk1"/>
                          </a:solidFill>
                          <a:latin typeface="+mn-lt"/>
                          <a:ea typeface="+mn-ea"/>
                          <a:cs typeface="+mn-cs"/>
                        </a:rPr>
                        <a:t> e.g., </a:t>
                      </a:r>
                      <a:r>
                        <a:rPr lang="en-GB" sz="1600" kern="1200" dirty="0">
                          <a:solidFill>
                            <a:schemeClr val="dk1"/>
                          </a:solidFill>
                          <a:latin typeface="+mn-lt"/>
                          <a:ea typeface="+mn-ea"/>
                          <a:cs typeface="+mn-cs"/>
                          <a:hlinkClick r:id="rId4">
                            <a:extLst>
                              <a:ext uri="{A12FA001-AC4F-418D-AE19-62706E023703}">
                                <ahyp:hlinkClr xmlns:ahyp="http://schemas.microsoft.com/office/drawing/2018/hyperlinkcolor" val="tx"/>
                              </a:ext>
                            </a:extLst>
                          </a:hlinkClick>
                        </a:rPr>
                        <a:t>pharmacy.fc683@nhs.net</a:t>
                      </a:r>
                      <a:r>
                        <a:rPr lang="en-GB" sz="1600" kern="1200" dirty="0">
                          <a:solidFill>
                            <a:schemeClr val="dk1"/>
                          </a:solidFill>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latin typeface="+mn-lt"/>
                          <a:ea typeface="+mn-ea"/>
                          <a:cs typeface="+mn-cs"/>
                        </a:rPr>
                        <a:t> </a:t>
                      </a:r>
                    </a:p>
                    <a:p>
                      <a:r>
                        <a:rPr lang="en-GB" sz="1600" b="1" u="none" dirty="0"/>
                        <a:t>3. Pharmacy to GP notification by NHSmail (GP notification message)</a:t>
                      </a:r>
                    </a:p>
                    <a:p>
                      <a:r>
                        <a:rPr lang="en-GB" sz="1600" u="none" dirty="0"/>
                        <a:t>Local directory of GP practice email addresses held in system. </a:t>
                      </a:r>
                      <a:endParaRPr lang="en-GB" sz="16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b="1" dirty="0">
                        <a:solidFill>
                          <a:schemeClr val="tx1"/>
                        </a:solidFill>
                      </a:endParaRPr>
                    </a:p>
                    <a:p>
                      <a:endParaRPr lang="en-GB" sz="1600" b="1" u="none" dirty="0"/>
                    </a:p>
                    <a:p>
                      <a:endParaRPr lang="en-GB" sz="1600" u="none" dirty="0"/>
                    </a:p>
                    <a:p>
                      <a:endParaRPr lang="en-GB" sz="1600" u="none" dirty="0"/>
                    </a:p>
                    <a:p>
                      <a:endParaRPr lang="en-GB"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u="none" dirty="0"/>
                        <a:t>2. NHS Trust to Pharmacy notification (NHS Trust </a:t>
                      </a:r>
                      <a:r>
                        <a:rPr lang="en-GB" sz="1600" b="1" dirty="0">
                          <a:solidFill>
                            <a:schemeClr val="tx1"/>
                          </a:solidFill>
                        </a:rPr>
                        <a:t>report Message)</a:t>
                      </a:r>
                      <a:r>
                        <a:rPr lang="en-GB" sz="1600" b="1" u="none" kern="1200" dirty="0">
                          <a:solidFill>
                            <a:schemeClr val="dk1"/>
                          </a:solidFill>
                          <a:latin typeface="+mn-lt"/>
                          <a:ea typeface="+mn-ea"/>
                          <a:cs typeface="+mn-cs"/>
                        </a:rPr>
                        <a:t> </a:t>
                      </a:r>
                      <a:r>
                        <a:rPr lang="en-GB" sz="1600" kern="1200" dirty="0">
                          <a:solidFill>
                            <a:schemeClr val="dk1"/>
                          </a:solidFill>
                          <a:latin typeface="+mn-lt"/>
                          <a:ea typeface="+mn-ea"/>
                          <a:cs typeface="+mn-cs"/>
                        </a:rPr>
                        <a:t>DoS Proof of Concept API </a:t>
                      </a:r>
                      <a:r>
                        <a:rPr lang="en-GB" sz="1600" kern="1200" dirty="0">
                          <a:solidFill>
                            <a:schemeClr val="dk1"/>
                          </a:solidFill>
                          <a:highlight>
                            <a:srgbClr val="FFFF00"/>
                          </a:highlight>
                          <a:latin typeface="+mn-lt"/>
                          <a:ea typeface="+mn-ea"/>
                          <a:cs typeface="+mn-cs"/>
                          <a:hlinkClick r:id="rId5">
                            <a:extLst>
                              <a:ext uri="{A12FA001-AC4F-418D-AE19-62706E023703}">
                                <ahyp:hlinkClr xmlns:ahyp="http://schemas.microsoft.com/office/drawing/2018/hyperlinkcolor" val="tx"/>
                              </a:ext>
                            </a:extLst>
                          </a:hlinkClick>
                        </a:rPr>
                        <a:t>search by Service Type</a:t>
                      </a:r>
                      <a:r>
                        <a:rPr lang="en-GB" sz="1600" kern="1200" dirty="0">
                          <a:solidFill>
                            <a:schemeClr val="dk1"/>
                          </a:solidFill>
                          <a:highlight>
                            <a:srgbClr val="FFFF00"/>
                          </a:highlight>
                          <a:latin typeface="+mn-lt"/>
                          <a:ea typeface="+mn-ea"/>
                          <a:cs typeface="+mn-cs"/>
                        </a:rPr>
                        <a:t> </a:t>
                      </a:r>
                      <a:r>
                        <a:rPr lang="en-GB" sz="1600" kern="1200" dirty="0">
                          <a:solidFill>
                            <a:schemeClr val="dk1"/>
                          </a:solidFill>
                          <a:latin typeface="+mn-lt"/>
                          <a:ea typeface="+mn-ea"/>
                          <a:cs typeface="+mn-cs"/>
                        </a:rPr>
                        <a:t>(ID </a:t>
                      </a:r>
                      <a:r>
                        <a:rPr lang="en-GB" sz="1600" kern="1200" dirty="0">
                          <a:solidFill>
                            <a:schemeClr val="dk1"/>
                          </a:solidFill>
                          <a:highlight>
                            <a:srgbClr val="FFFF00"/>
                          </a:highlight>
                          <a:latin typeface="+mn-lt"/>
                          <a:ea typeface="+mn-ea"/>
                          <a:cs typeface="+mn-cs"/>
                        </a:rPr>
                        <a:t>TBC</a:t>
                      </a:r>
                      <a:r>
                        <a:rPr lang="en-GB" sz="1600" kern="1200" dirty="0">
                          <a:solidFill>
                            <a:schemeClr val="dk1"/>
                          </a:solidFill>
                          <a:latin typeface="+mn-lt"/>
                          <a:ea typeface="+mn-ea"/>
                          <a:cs typeface="+mn-cs"/>
                        </a:rPr>
                        <a:t>) and location to return NMS Service providers within a 37.5 mile radius. Results should contain Public name (or Service Name), Address, Postcode, Public telephone, Opening Times, Specified Dates and Endpoint information.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u="none" dirty="0"/>
                        <a:t>3. Pharmacy to GP notification (GP notification message)</a:t>
                      </a:r>
                      <a:endParaRPr lang="en-GB" sz="16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DoS Proof of Concept API </a:t>
                      </a:r>
                      <a:r>
                        <a:rPr lang="en-GB" sz="1600" b="1" kern="1200" dirty="0">
                          <a:solidFill>
                            <a:schemeClr val="dk1"/>
                          </a:solidFill>
                          <a:effectLst/>
                          <a:latin typeface="+mn-lt"/>
                          <a:ea typeface="+mn-ea"/>
                          <a:cs typeface="+mn-cs"/>
                          <a:hlinkClick r:id="rId6"/>
                        </a:rPr>
                        <a:t>search </a:t>
                      </a:r>
                      <a:r>
                        <a:rPr lang="en-GB" sz="1600" b="1" kern="1200" dirty="0" err="1">
                          <a:solidFill>
                            <a:schemeClr val="dk1"/>
                          </a:solidFill>
                          <a:effectLst/>
                          <a:latin typeface="+mn-lt"/>
                          <a:ea typeface="+mn-ea"/>
                          <a:cs typeface="+mn-cs"/>
                          <a:hlinkClick r:id="rId6"/>
                        </a:rPr>
                        <a:t>byODSCode</a:t>
                      </a:r>
                      <a:r>
                        <a:rPr lang="en-GB" sz="1600" b="1" kern="1200" dirty="0">
                          <a:solidFill>
                            <a:schemeClr val="dk1"/>
                          </a:solidFill>
                          <a:effectLst/>
                          <a:latin typeface="+mn-lt"/>
                          <a:ea typeface="+mn-ea"/>
                          <a:cs typeface="+mn-cs"/>
                          <a:hlinkClick r:id="rId6"/>
                        </a:rPr>
                        <a:t> </a:t>
                      </a:r>
                      <a:r>
                        <a:rPr lang="en-GB" sz="1600" kern="1200" dirty="0">
                          <a:solidFill>
                            <a:schemeClr val="dk1"/>
                          </a:solidFill>
                          <a:effectLst/>
                          <a:latin typeface="+mn-lt"/>
                          <a:ea typeface="+mn-ea"/>
                          <a:cs typeface="+mn-cs"/>
                        </a:rPr>
                        <a:t>to return details of the matching GP Practice and retrieve the </a:t>
                      </a:r>
                      <a:r>
                        <a:rPr lang="en-GB" sz="1600" b="0" i="0" kern="1200" dirty="0">
                          <a:solidFill>
                            <a:schemeClr val="dk1"/>
                          </a:solidFill>
                          <a:effectLst/>
                          <a:latin typeface="+mn-lt"/>
                          <a:ea typeface="+mn-ea"/>
                          <a:cs typeface="+mn-cs"/>
                        </a:rPr>
                        <a:t>‘</a:t>
                      </a:r>
                      <a:r>
                        <a:rPr lang="en-GB" sz="1600" dirty="0"/>
                        <a:t>Endpoint’ information</a:t>
                      </a:r>
                      <a:endParaRPr lang="en-GB" sz="16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dirty="0"/>
                        <a:t>Continued overleaf.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p>
                  </a:txBody>
                  <a:tcPr/>
                </a:tc>
                <a:extLst>
                  <a:ext uri="{0D108BD9-81ED-4DB2-BD59-A6C34878D82A}">
                    <a16:rowId xmlns:a16="http://schemas.microsoft.com/office/drawing/2014/main" val="925434685"/>
                  </a:ext>
                </a:extLst>
              </a:tr>
            </a:tbl>
          </a:graphicData>
        </a:graphic>
      </p:graphicFrame>
      <p:grpSp>
        <p:nvGrpSpPr>
          <p:cNvPr id="6" name="Group 5">
            <a:extLst>
              <a:ext uri="{FF2B5EF4-FFF2-40B4-BE49-F238E27FC236}">
                <a16:creationId xmlns:a16="http://schemas.microsoft.com/office/drawing/2014/main" id="{12576943-2BCB-574E-9ADB-CB06D741551C}"/>
              </a:ext>
            </a:extLst>
          </p:cNvPr>
          <p:cNvGrpSpPr/>
          <p:nvPr/>
        </p:nvGrpSpPr>
        <p:grpSpPr>
          <a:xfrm>
            <a:off x="486794" y="376969"/>
            <a:ext cx="11248006" cy="693548"/>
            <a:chOff x="0" y="3910914"/>
            <a:chExt cx="6263640" cy="503685"/>
          </a:xfrm>
        </p:grpSpPr>
        <p:sp>
          <p:nvSpPr>
            <p:cNvPr id="7" name="Rounded Rectangle 6">
              <a:extLst>
                <a:ext uri="{FF2B5EF4-FFF2-40B4-BE49-F238E27FC236}">
                  <a16:creationId xmlns:a16="http://schemas.microsoft.com/office/drawing/2014/main" id="{8014A1DA-A3AD-7140-95D4-2E7742463686}"/>
                </a:ext>
              </a:extLst>
            </p:cNvPr>
            <p:cNvSpPr/>
            <p:nvPr/>
          </p:nvSpPr>
          <p:spPr>
            <a:xfrm>
              <a:off x="0" y="3910914"/>
              <a:ext cx="6263640" cy="503685"/>
            </a:xfrm>
            <a:prstGeom prst="roundRect">
              <a:avLst/>
            </a:prstGeom>
          </p:spPr>
          <p:style>
            <a:lnRef idx="2">
              <a:schemeClr val="lt1">
                <a:hueOff val="0"/>
                <a:satOff val="0"/>
                <a:lumOff val="0"/>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sp>
        <p:sp>
          <p:nvSpPr>
            <p:cNvPr id="8" name="Rounded Rectangle 4">
              <a:extLst>
                <a:ext uri="{FF2B5EF4-FFF2-40B4-BE49-F238E27FC236}">
                  <a16:creationId xmlns:a16="http://schemas.microsoft.com/office/drawing/2014/main" id="{98DC5A99-A531-3D47-98BA-68546F6E1284}"/>
                </a:ext>
              </a:extLst>
            </p:cNvPr>
            <p:cNvSpPr txBox="1"/>
            <p:nvPr/>
          </p:nvSpPr>
          <p:spPr>
            <a:xfrm>
              <a:off x="24588" y="3935502"/>
              <a:ext cx="6214464" cy="4545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r>
                <a:rPr lang="en-US" sz="2100" b="1" dirty="0"/>
                <a:t>New Medicine</a:t>
              </a:r>
              <a:r>
                <a:rPr lang="en-US" sz="2100" b="1" dirty="0">
                  <a:highlight>
                    <a:srgbClr val="FFFF00"/>
                  </a:highlight>
                </a:rPr>
                <a:t>s</a:t>
              </a:r>
              <a:r>
                <a:rPr lang="en-US" sz="2100" b="1" dirty="0"/>
                <a:t> Service </a:t>
              </a:r>
              <a:r>
                <a:rPr kumimoji="0" lang="en-US" sz="2100" b="1" i="0" u="none" strike="noStrike" kern="1200" cap="none" spc="0" normalizeH="0" baseline="0" noProof="0" dirty="0">
                  <a:ln>
                    <a:noFill/>
                  </a:ln>
                  <a:effectLst/>
                  <a:uLnTx/>
                  <a:uFillTx/>
                  <a:latin typeface="Calibri" panose="020F0502020204030204"/>
                  <a:ea typeface="+mn-ea"/>
                  <a:cs typeface="+mn-cs"/>
                </a:rPr>
                <a:t>essential / required / desirable components</a:t>
              </a:r>
              <a:r>
                <a:rPr lang="en-US" sz="2100" b="1" dirty="0">
                  <a:latin typeface="Calibri" panose="020F0502020204030204"/>
                </a:rPr>
                <a:t> </a:t>
              </a:r>
              <a:endParaRPr kumimoji="0" lang="en-US" sz="2100" b="1"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9" name="Slide Number Placeholder 8">
            <a:extLst>
              <a:ext uri="{FF2B5EF4-FFF2-40B4-BE49-F238E27FC236}">
                <a16:creationId xmlns:a16="http://schemas.microsoft.com/office/drawing/2014/main" id="{BD695E39-4538-2241-AAD5-B7D4C476351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622F62-16E7-4744-AE2F-DC725AA3174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329784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0104AC5EFDF52428FC7C6B883A37B04" ma:contentTypeVersion="6" ma:contentTypeDescription="Create a new document." ma:contentTypeScope="" ma:versionID="65ec2f25027c7a5c0dd82ba7e409d386">
  <xsd:schema xmlns:xsd="http://www.w3.org/2001/XMLSchema" xmlns:xs="http://www.w3.org/2001/XMLSchema" xmlns:p="http://schemas.microsoft.com/office/2006/metadata/properties" xmlns:ns2="d5e062ed-d8a0-4bec-a01d-f11d3287eb8d" xmlns:ns3="a4e91d95-1bef-4702-bcf0-56a695116d1b" targetNamespace="http://schemas.microsoft.com/office/2006/metadata/properties" ma:root="true" ma:fieldsID="7379b2f15ab018eb8123de6ffd819aa4" ns2:_="" ns3:_="">
    <xsd:import namespace="d5e062ed-d8a0-4bec-a01d-f11d3287eb8d"/>
    <xsd:import namespace="a4e91d95-1bef-4702-bcf0-56a695116d1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e062ed-d8a0-4bec-a01d-f11d3287eb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4e91d95-1bef-4702-bcf0-56a695116d1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D0DDAA-CC02-4970-9FC4-3CB6933FD5D4}">
  <ds:schemaRefs>
    <ds:schemaRef ds:uri="a4e91d95-1bef-4702-bcf0-56a695116d1b"/>
    <ds:schemaRef ds:uri="d5e062ed-d8a0-4bec-a01d-f11d3287eb8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C747D7AA-F5AC-45ED-B2EC-C35B775BD1F4}">
  <ds:schemaRefs>
    <ds:schemaRef ds:uri="a4e91d95-1bef-4702-bcf0-56a695116d1b"/>
    <ds:schemaRef ds:uri="d5e062ed-d8a0-4bec-a01d-f11d3287eb8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50BC520-5A21-46B8-94F3-CA82BAE0726D}">
  <ds:schemaRefs>
    <ds:schemaRef ds:uri="http://schemas.microsoft.com/sharepoint/v3/contenttype/forms"/>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emplate>{83FC967B-EE8D-0044-B630-E1241D34D79D}tf16401378</Template>
  <TotalTime>92</TotalTime>
  <Words>2555</Words>
  <Application>Microsoft Office PowerPoint</Application>
  <PresentationFormat>Widescreen</PresentationFormat>
  <Paragraphs>339</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ArialMT</vt:lpstr>
      <vt:lpstr>Calibri</vt:lpstr>
      <vt:lpstr>Calibri Light</vt:lpstr>
      <vt:lpstr>Segoe UI</vt:lpstr>
      <vt:lpstr>Office Theme</vt:lpstr>
      <vt:lpstr>NHS New Medicines Service Technical Toolkit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NHS Community Pharmacist Consultation Service Technical Requirements</dc:title>
  <dc:creator>Claire Adamson</dc:creator>
  <cp:lastModifiedBy>Daniel Ah-Thion</cp:lastModifiedBy>
  <cp:revision>72</cp:revision>
  <dcterms:created xsi:type="dcterms:W3CDTF">2021-05-17T15:36:18Z</dcterms:created>
  <dcterms:modified xsi:type="dcterms:W3CDTF">2022-05-30T17:25:56Z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0x010100D0104AC5EFDF52428FC7C6B883A37B04</vt:lpwstr>
  </property>
</Properties>
</file>