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63" r:id="rId5"/>
    <p:sldId id="267" r:id="rId6"/>
    <p:sldId id="285" r:id="rId7"/>
    <p:sldId id="288" r:id="rId8"/>
    <p:sldId id="258" r:id="rId9"/>
    <p:sldId id="292" r:id="rId10"/>
    <p:sldId id="264" r:id="rId11"/>
    <p:sldId id="291" r:id="rId12"/>
    <p:sldId id="259" r:id="rId13"/>
    <p:sldId id="290" r:id="rId14"/>
    <p:sldId id="289" r:id="rId15"/>
    <p:sldId id="283" r:id="rId16"/>
    <p:sldId id="274" r:id="rId17"/>
    <p:sldId id="278" r:id="rId18"/>
    <p:sldId id="284" r:id="rId19"/>
    <p:sldId id="280" r:id="rId20"/>
    <p:sldId id="279" r:id="rId21"/>
    <p:sldId id="268"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36AB2F-E859-4DB8-3DE6-BFF27919CD6C}" name="HARSINI, Medi (NHS DIGITAL)" initials="HD" userId="S::medi.harsini1_nhs.net#ext#@nhsengland.onmicrosoft.com::5c88f70a-8318-48c5-898e-6147baf12af6" providerId="AD"/>
  <p188:author id="{1DB24537-A859-2D3B-B3CD-F3ED98BBBD01}" name="Claire Adamson-Hobbs" initials="CH" userId="Claire Adamson-Hobbs" providerId="None"/>
  <p188:author id="{DBB5A79A-4462-C045-45E8-30F2B0B6BD28}" name="Daniel Ah-Thion" initials="DAT" userId="S::Daniel.Ah-Thion@psnc.org.uk::d34e9db3-4ce5-4440-a69b-422d020d0d6e" providerId="AD"/>
  <p188:author id="{86D286BE-4614-FBBE-47A9-16A173DE0AF3}" name="Egan Maslin" initials="EM" userId="S::e.maslin@england.nhs.uk::f8d63635-3aa3-43ce-b071-d6ba17b33d1a" providerId="AD"/>
  <p188:author id="{C1A0BDC5-C39E-F0F8-078F-13433A38997C}" name="Susannah Thornton" initials="ST" userId="S::susannah.thornton1@england.nhs.uk::2712f042-dcef-43df-ac35-e2051793ec6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anne Garland" initials="LG" lastIdx="13" clrIdx="0">
    <p:extLst>
      <p:ext uri="{19B8F6BF-5375-455C-9EA6-DF929625EA0E}">
        <p15:presenceInfo xmlns:p15="http://schemas.microsoft.com/office/powerpoint/2012/main" userId="S::LEGA1@hscic.gov.uk::5942056c-b13b-4c56-ae1a-7a9ca5b29f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diagrams/_rels/data1.xml.rels><?xml version="1.0" encoding="UTF-8" standalone="yes"?>
<Relationships xmlns="http://schemas.openxmlformats.org/package/2006/relationships"><Relationship Id="rId1"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104FA-D03E-4EA6-BF0B-7376D4EAB9D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44B85F8-E0BB-4B28-8D58-22ED1D070BE3}">
      <dgm:prSet custT="1"/>
      <dgm:spPr/>
      <dgm:t>
        <a:bodyPr/>
        <a:lstStyle/>
        <a:p>
          <a:r>
            <a:rPr lang="en-US" sz="1800" b="1" dirty="0"/>
            <a:t>Version history						19</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A29B07F2-8903-41B2-8A33-15ACF66608D8}" type="parTrans" cxnId="{0292A274-82B0-4E92-9B2A-0ED1629CDEBB}">
      <dgm:prSet/>
      <dgm:spPr/>
      <dgm:t>
        <a:bodyPr/>
        <a:lstStyle/>
        <a:p>
          <a:endParaRPr lang="en-US"/>
        </a:p>
      </dgm:t>
    </dgm:pt>
    <dgm:pt modelId="{D52D09E2-3CED-4A93-A5B1-B5D9AA3D4A68}" type="sibTrans" cxnId="{0292A274-82B0-4E92-9B2A-0ED1629CDEBB}">
      <dgm:prSet/>
      <dgm:spPr/>
      <dgm:t>
        <a:bodyPr/>
        <a:lstStyle/>
        <a:p>
          <a:endParaRPr lang="en-US"/>
        </a:p>
      </dgm:t>
    </dgm:pt>
    <dgm:pt modelId="{8535DAC5-59EC-1244-BD00-906F00E4CB55}">
      <dgm:prSet custT="1"/>
      <dgm:spPr/>
      <dgm:t>
        <a:bodyPr/>
        <a:lstStyle/>
        <a:p>
          <a:r>
            <a:rPr lang="en-US" sz="1800" b="1">
              <a:solidFill>
                <a:schemeClr val="bg1"/>
              </a:solidFill>
              <a:latin typeface="+mn-lt"/>
              <a:ea typeface="+mj-ea"/>
              <a:cs typeface="Arial" panose="020B0604020202020204" pitchFamily="34" charset="0"/>
            </a:rPr>
            <a:t>Pharmacy Contraception Service toolkit overview		2</a:t>
          </a:r>
        </a:p>
      </dgm:t>
    </dgm:pt>
    <dgm:pt modelId="{26732410-5F6B-CE4F-9AF4-C30D71DCB790}" type="parTrans" cxnId="{3D787875-4CCC-7B48-BAAF-B7D7F0893919}">
      <dgm:prSet/>
      <dgm:spPr/>
      <dgm:t>
        <a:bodyPr/>
        <a:lstStyle/>
        <a:p>
          <a:endParaRPr lang="en-GB"/>
        </a:p>
      </dgm:t>
    </dgm:pt>
    <dgm:pt modelId="{73137B52-192F-9E4F-8E3D-C3CAD0767009}" type="sibTrans" cxnId="{3D787875-4CCC-7B48-BAAF-B7D7F0893919}">
      <dgm:prSet/>
      <dgm:spPr/>
      <dgm:t>
        <a:bodyPr/>
        <a:lstStyle/>
        <a:p>
          <a:endParaRPr lang="en-GB"/>
        </a:p>
      </dgm:t>
    </dgm:pt>
    <dgm:pt modelId="{1320C51B-7A16-F442-A485-D45AF2C7BAB5}">
      <dgm:prSet custT="1"/>
      <dgm:spPr/>
      <dgm:t>
        <a:bodyPr/>
        <a:lstStyle/>
        <a:p>
          <a:r>
            <a:rPr lang="en-US" sz="1800" b="1">
              <a:solidFill>
                <a:schemeClr val="bg1"/>
              </a:solidFill>
              <a:latin typeface="+mn-lt"/>
              <a:ea typeface="+mj-ea"/>
              <a:cs typeface="Arial" panose="020B0604020202020204" pitchFamily="34" charset="0"/>
            </a:rPr>
            <a:t>Scope of the Pharmacy Contraception Service </a:t>
          </a:r>
          <a:r>
            <a:rPr lang="en-GB" sz="1800" b="1" i="0"/>
            <a:t>		3</a:t>
          </a:r>
          <a:endParaRPr lang="en-GB" sz="1800" b="1">
            <a:latin typeface="+mn-lt"/>
          </a:endParaRPr>
        </a:p>
      </dgm:t>
    </dgm:pt>
    <dgm:pt modelId="{793D1F05-4698-F540-B8B1-6E073DFC0CB5}" type="parTrans" cxnId="{CAFF8404-0F42-0545-B3EC-C53FBB73CA1B}">
      <dgm:prSet/>
      <dgm:spPr/>
      <dgm:t>
        <a:bodyPr/>
        <a:lstStyle/>
        <a:p>
          <a:endParaRPr lang="en-GB"/>
        </a:p>
      </dgm:t>
    </dgm:pt>
    <dgm:pt modelId="{76531201-FAFE-004D-8290-FA5F00DA3E87}" type="sibTrans" cxnId="{CAFF8404-0F42-0545-B3EC-C53FBB73CA1B}">
      <dgm:prSet/>
      <dgm:spPr/>
      <dgm:t>
        <a:bodyPr/>
        <a:lstStyle/>
        <a:p>
          <a:endParaRPr lang="en-GB"/>
        </a:p>
      </dgm:t>
    </dgm:pt>
    <dgm:pt modelId="{AFEF8685-DFA6-4C0E-A10F-D87EB3ADBFC9}">
      <dgm:prSet custT="1"/>
      <dgm:spPr/>
      <dgm:t>
        <a:bodyPr/>
        <a:lstStyle/>
        <a:p>
          <a:pPr>
            <a:lnSpc>
              <a:spcPct val="100000"/>
            </a:lnSpc>
            <a:spcAft>
              <a:spcPts val="0"/>
            </a:spcAft>
          </a:pPr>
          <a:r>
            <a:rPr lang="en-US" sz="1800" b="1">
              <a:solidFill>
                <a:schemeClr val="bg1"/>
              </a:solidFill>
              <a:latin typeface="+mn-lt"/>
              <a:ea typeface="+mj-ea"/>
              <a:cs typeface="Arial" panose="020B0604020202020204" pitchFamily="34" charset="0"/>
            </a:rPr>
            <a:t>Pharmacy Contraception Service </a:t>
          </a:r>
          <a:r>
            <a:rPr lang="en-GB" sz="1800" b="1">
              <a:latin typeface="+mn-lt"/>
            </a:rPr>
            <a:t>pathway flow		5 </a:t>
          </a:r>
        </a:p>
        <a:p>
          <a:pPr>
            <a:lnSpc>
              <a:spcPct val="100000"/>
            </a:lnSpc>
            <a:spcAft>
              <a:spcPts val="0"/>
            </a:spcAft>
          </a:pPr>
          <a:r>
            <a:rPr lang="en-GB" sz="1800" b="1">
              <a:latin typeface="+mn-lt"/>
            </a:rPr>
            <a:t>diagram</a:t>
          </a:r>
        </a:p>
      </dgm:t>
    </dgm:pt>
    <dgm:pt modelId="{8630E1C0-8BF0-437A-984D-628657505E7F}" type="parTrans" cxnId="{C60DBB5F-ABFC-43F1-BA05-7EE1F7E0BA25}">
      <dgm:prSet/>
      <dgm:spPr/>
      <dgm:t>
        <a:bodyPr/>
        <a:lstStyle/>
        <a:p>
          <a:endParaRPr lang="en-GB"/>
        </a:p>
      </dgm:t>
    </dgm:pt>
    <dgm:pt modelId="{FDD8D48A-5B86-4E71-86B5-4B467B81F54F}" type="sibTrans" cxnId="{C60DBB5F-ABFC-43F1-BA05-7EE1F7E0BA25}">
      <dgm:prSet/>
      <dgm:spPr/>
      <dgm:t>
        <a:bodyPr/>
        <a:lstStyle/>
        <a:p>
          <a:endParaRPr lang="en-GB"/>
        </a:p>
      </dgm:t>
    </dgm:pt>
    <dgm:pt modelId="{89FEFCB1-99AE-4B32-A640-BE61B49DC4B4}">
      <dgm:prSet custT="1"/>
      <dgm:spPr/>
      <dgm:t>
        <a:bodyPr/>
        <a:lstStyle/>
        <a:p>
          <a:pPr>
            <a:spcAft>
              <a:spcPts val="0"/>
            </a:spcAft>
          </a:pPr>
          <a:r>
            <a:rPr lang="en-US" sz="1800" b="1">
              <a:solidFill>
                <a:schemeClr val="bg1"/>
              </a:solidFill>
              <a:latin typeface="+mn-lt"/>
              <a:ea typeface="+mj-ea"/>
              <a:cs typeface="Arial" panose="020B0604020202020204" pitchFamily="34" charset="0"/>
            </a:rPr>
            <a:t>Pharmacy Contraception Service </a:t>
          </a:r>
          <a:r>
            <a:rPr lang="en-US" sz="1800" b="1"/>
            <a:t>consultation		6 </a:t>
          </a:r>
        </a:p>
        <a:p>
          <a:pPr>
            <a:spcAft>
              <a:spcPts val="0"/>
            </a:spcAft>
          </a:pPr>
          <a:r>
            <a:rPr lang="en-US" sz="1800" b="1"/>
            <a:t>technical components</a:t>
          </a:r>
          <a:endParaRPr lang="en-GB" sz="1800" b="1">
            <a:latin typeface="+mn-lt"/>
          </a:endParaRPr>
        </a:p>
      </dgm:t>
    </dgm:pt>
    <dgm:pt modelId="{0C57E477-C48E-4BD5-A639-DDC4FA5C6E51}" type="parTrans" cxnId="{FB71957C-D248-4E23-8968-A7105104E7B5}">
      <dgm:prSet/>
      <dgm:spPr/>
      <dgm:t>
        <a:bodyPr/>
        <a:lstStyle/>
        <a:p>
          <a:endParaRPr lang="en-GB"/>
        </a:p>
      </dgm:t>
    </dgm:pt>
    <dgm:pt modelId="{604B8A7E-5A88-4643-8508-0E6A3BD1B79E}" type="sibTrans" cxnId="{FB71957C-D248-4E23-8968-A7105104E7B5}">
      <dgm:prSet/>
      <dgm:spPr/>
      <dgm:t>
        <a:bodyPr/>
        <a:lstStyle/>
        <a:p>
          <a:endParaRPr lang="en-GB"/>
        </a:p>
      </dgm:t>
    </dgm:pt>
    <dgm:pt modelId="{F3390EA6-E2F4-411E-8C8E-F7E8F89FAB0F}">
      <dgm:prSet custT="1"/>
      <dgm:spPr/>
      <dgm:t>
        <a:bodyPr/>
        <a:lstStyle/>
        <a:p>
          <a:pPr>
            <a:spcAft>
              <a:spcPts val="0"/>
            </a:spcAft>
          </a:pPr>
          <a:r>
            <a:rPr lang="en-US" sz="1800" b="1">
              <a:solidFill>
                <a:schemeClr val="bg1"/>
              </a:solidFill>
              <a:latin typeface="+mn-lt"/>
              <a:ea typeface="+mj-ea"/>
              <a:cs typeface="Arial" panose="020B0604020202020204" pitchFamily="34" charset="0"/>
            </a:rPr>
            <a:t>Pharmacy Contraception Service </a:t>
          </a:r>
          <a:r>
            <a:rPr lang="en-US" sz="1800" b="1"/>
            <a:t>essential / required	7 </a:t>
          </a:r>
        </a:p>
        <a:p>
          <a:pPr>
            <a:spcAft>
              <a:spcPts val="0"/>
            </a:spcAft>
          </a:pPr>
          <a:r>
            <a:rPr lang="en-US" sz="1800" b="1"/>
            <a:t>/ desirable components</a:t>
          </a:r>
          <a:endParaRPr lang="en-GB" sz="1800" b="1">
            <a:latin typeface="+mn-lt"/>
          </a:endParaRPr>
        </a:p>
      </dgm:t>
    </dgm:pt>
    <dgm:pt modelId="{301E83B8-4804-4F59-B8F9-7B0B50B48084}" type="parTrans" cxnId="{C65C7663-58D7-49C2-A698-2D32F10E37FD}">
      <dgm:prSet/>
      <dgm:spPr/>
      <dgm:t>
        <a:bodyPr/>
        <a:lstStyle/>
        <a:p>
          <a:endParaRPr lang="en-GB"/>
        </a:p>
      </dgm:t>
    </dgm:pt>
    <dgm:pt modelId="{23C3E4DF-7CB5-4D19-BC17-F4124B4229C8}" type="sibTrans" cxnId="{C65C7663-58D7-49C2-A698-2D32F10E37FD}">
      <dgm:prSet/>
      <dgm:spPr/>
      <dgm:t>
        <a:bodyPr/>
        <a:lstStyle/>
        <a:p>
          <a:endParaRPr lang="en-GB"/>
        </a:p>
      </dgm:t>
    </dgm:pt>
    <dgm:pt modelId="{915E4CCB-E143-4442-BD80-3767B42C52BD}">
      <dgm:prSet custT="1"/>
      <dgm:spPr/>
      <dgm:t>
        <a:bodyPr/>
        <a:lstStyle/>
        <a:p>
          <a:pPr>
            <a:spcAft>
              <a:spcPts val="0"/>
            </a:spcAft>
          </a:pPr>
          <a:r>
            <a:rPr lang="en-GB" sz="1800" b="1" dirty="0">
              <a:latin typeface="+mn-lt"/>
            </a:rPr>
            <a:t>General </a:t>
          </a:r>
          <a:r>
            <a:rPr lang="en-US" sz="1800" b="1" dirty="0">
              <a:solidFill>
                <a:schemeClr val="bg1"/>
              </a:solidFill>
              <a:latin typeface="+mn-lt"/>
              <a:ea typeface="+mj-ea"/>
              <a:cs typeface="Arial" panose="020B0604020202020204" pitchFamily="34" charset="0"/>
            </a:rPr>
            <a:t>Pharmacy Contraception Service </a:t>
          </a:r>
          <a:r>
            <a:rPr lang="en-GB" sz="1800" b="1" dirty="0"/>
            <a:t>IT platform	13 </a:t>
          </a:r>
        </a:p>
        <a:p>
          <a:pPr>
            <a:spcAft>
              <a:spcPts val="0"/>
            </a:spcAft>
          </a:pPr>
          <a:r>
            <a:rPr lang="en-GB" sz="1800" b="1" dirty="0"/>
            <a:t>requirements</a:t>
          </a:r>
          <a:endParaRPr lang="en-GB" sz="1800" b="1" dirty="0">
            <a:latin typeface="+mn-lt"/>
          </a:endParaRPr>
        </a:p>
      </dgm:t>
    </dgm:pt>
    <dgm:pt modelId="{B39BBA92-0197-4D79-BB1B-3297F7112233}" type="parTrans" cxnId="{D297365B-5E69-48A2-B780-C9E03C85072C}">
      <dgm:prSet/>
      <dgm:spPr/>
      <dgm:t>
        <a:bodyPr/>
        <a:lstStyle/>
        <a:p>
          <a:endParaRPr lang="en-GB"/>
        </a:p>
      </dgm:t>
    </dgm:pt>
    <dgm:pt modelId="{654F571A-FB07-4D73-9305-70168A763A0A}" type="sibTrans" cxnId="{D297365B-5E69-48A2-B780-C9E03C85072C}">
      <dgm:prSet/>
      <dgm:spPr/>
      <dgm:t>
        <a:bodyPr/>
        <a:lstStyle/>
        <a:p>
          <a:endParaRPr lang="en-GB"/>
        </a:p>
      </dgm:t>
    </dgm:pt>
    <dgm:pt modelId="{CC29367B-3812-4FD2-B8E4-1E3133B7515D}">
      <dgm:prSet custT="1"/>
      <dgm:spPr/>
      <dgm:t>
        <a:bodyPr/>
        <a:lstStyle/>
        <a:p>
          <a:r>
            <a:rPr lang="en-GB" sz="1800" b="1" dirty="0">
              <a:latin typeface="+mn-lt"/>
            </a:rPr>
            <a:t>Contact details						18 </a:t>
          </a:r>
        </a:p>
      </dgm:t>
    </dgm:pt>
    <dgm:pt modelId="{56C59FA5-735A-4AAA-B5C2-469A166BB766}" type="parTrans" cxnId="{1BFBCD83-28AB-42CD-8040-B2E6061332B2}">
      <dgm:prSet/>
      <dgm:spPr/>
      <dgm:t>
        <a:bodyPr/>
        <a:lstStyle/>
        <a:p>
          <a:endParaRPr lang="en-GB"/>
        </a:p>
      </dgm:t>
    </dgm:pt>
    <dgm:pt modelId="{0DBD6EE3-92D4-4045-833F-2659FD2ECBE9}" type="sibTrans" cxnId="{1BFBCD83-28AB-42CD-8040-B2E6061332B2}">
      <dgm:prSet/>
      <dgm:spPr/>
      <dgm:t>
        <a:bodyPr/>
        <a:lstStyle/>
        <a:p>
          <a:endParaRPr lang="en-GB"/>
        </a:p>
      </dgm:t>
    </dgm:pt>
    <dgm:pt modelId="{F23B8956-5450-A747-BFC8-D264DBE9A4D7}" type="pres">
      <dgm:prSet presAssocID="{44C104FA-D03E-4EA6-BF0B-7376D4EAB9D4}" presName="linear" presStyleCnt="0">
        <dgm:presLayoutVars>
          <dgm:animLvl val="lvl"/>
          <dgm:resizeHandles val="exact"/>
        </dgm:presLayoutVars>
      </dgm:prSet>
      <dgm:spPr/>
    </dgm:pt>
    <dgm:pt modelId="{A910F633-AB85-AD42-BC32-092E013E2B3F}" type="pres">
      <dgm:prSet presAssocID="{8535DAC5-59EC-1244-BD00-906F00E4CB55}" presName="parentText" presStyleLbl="node1" presStyleIdx="0" presStyleCnt="8">
        <dgm:presLayoutVars>
          <dgm:chMax val="0"/>
          <dgm:bulletEnabled val="1"/>
        </dgm:presLayoutVars>
      </dgm:prSet>
      <dgm:spPr/>
    </dgm:pt>
    <dgm:pt modelId="{8206519E-32A1-F647-B395-99363333C1EB}" type="pres">
      <dgm:prSet presAssocID="{73137B52-192F-9E4F-8E3D-C3CAD0767009}" presName="spacer" presStyleCnt="0"/>
      <dgm:spPr/>
    </dgm:pt>
    <dgm:pt modelId="{401FD981-6462-6D44-8806-02603955DA36}" type="pres">
      <dgm:prSet presAssocID="{1320C51B-7A16-F442-A485-D45AF2C7BAB5}" presName="parentText" presStyleLbl="node1" presStyleIdx="1" presStyleCnt="8">
        <dgm:presLayoutVars>
          <dgm:chMax val="0"/>
          <dgm:bulletEnabled val="1"/>
        </dgm:presLayoutVars>
      </dgm:prSet>
      <dgm:spPr/>
    </dgm:pt>
    <dgm:pt modelId="{94F3946E-0EE6-3849-BDA7-B5F621A0901D}" type="pres">
      <dgm:prSet presAssocID="{76531201-FAFE-004D-8290-FA5F00DA3E87}" presName="spacer" presStyleCnt="0"/>
      <dgm:spPr/>
    </dgm:pt>
    <dgm:pt modelId="{4B1FC7EA-6970-4821-8CB6-CE589E710341}" type="pres">
      <dgm:prSet presAssocID="{AFEF8685-DFA6-4C0E-A10F-D87EB3ADBFC9}" presName="parentText" presStyleLbl="node1" presStyleIdx="2" presStyleCnt="8">
        <dgm:presLayoutVars>
          <dgm:chMax val="0"/>
          <dgm:bulletEnabled val="1"/>
        </dgm:presLayoutVars>
      </dgm:prSet>
      <dgm:spPr/>
    </dgm:pt>
    <dgm:pt modelId="{30A4783F-A471-47BF-9F68-F611339C8014}" type="pres">
      <dgm:prSet presAssocID="{FDD8D48A-5B86-4E71-86B5-4B467B81F54F}" presName="spacer" presStyleCnt="0"/>
      <dgm:spPr/>
    </dgm:pt>
    <dgm:pt modelId="{4F6DEB1C-49AC-499C-B69F-A1350D3B19ED}" type="pres">
      <dgm:prSet presAssocID="{89FEFCB1-99AE-4B32-A640-BE61B49DC4B4}" presName="parentText" presStyleLbl="node1" presStyleIdx="3" presStyleCnt="8">
        <dgm:presLayoutVars>
          <dgm:chMax val="0"/>
          <dgm:bulletEnabled val="1"/>
        </dgm:presLayoutVars>
      </dgm:prSet>
      <dgm:spPr/>
    </dgm:pt>
    <dgm:pt modelId="{7D4745C1-CA62-4510-B285-EA16A48A6911}" type="pres">
      <dgm:prSet presAssocID="{604B8A7E-5A88-4643-8508-0E6A3BD1B79E}" presName="spacer" presStyleCnt="0"/>
      <dgm:spPr/>
    </dgm:pt>
    <dgm:pt modelId="{993704B3-66FE-4A34-9DD1-32B3B109F27B}" type="pres">
      <dgm:prSet presAssocID="{F3390EA6-E2F4-411E-8C8E-F7E8F89FAB0F}" presName="parentText" presStyleLbl="node1" presStyleIdx="4" presStyleCnt="8">
        <dgm:presLayoutVars>
          <dgm:chMax val="0"/>
          <dgm:bulletEnabled val="1"/>
        </dgm:presLayoutVars>
      </dgm:prSet>
      <dgm:spPr/>
    </dgm:pt>
    <dgm:pt modelId="{B6F28141-3301-4768-A239-DA7743CE4327}" type="pres">
      <dgm:prSet presAssocID="{23C3E4DF-7CB5-4D19-BC17-F4124B4229C8}" presName="spacer" presStyleCnt="0"/>
      <dgm:spPr/>
    </dgm:pt>
    <dgm:pt modelId="{D1E65BAA-CD75-4D81-8D9D-852324955162}" type="pres">
      <dgm:prSet presAssocID="{915E4CCB-E143-4442-BD80-3767B42C52BD}" presName="parentText" presStyleLbl="node1" presStyleIdx="5" presStyleCnt="8">
        <dgm:presLayoutVars>
          <dgm:chMax val="0"/>
          <dgm:bulletEnabled val="1"/>
        </dgm:presLayoutVars>
      </dgm:prSet>
      <dgm:spPr/>
    </dgm:pt>
    <dgm:pt modelId="{21263156-08AE-4747-B2A3-7002F0FEA343}" type="pres">
      <dgm:prSet presAssocID="{654F571A-FB07-4D73-9305-70168A763A0A}" presName="spacer" presStyleCnt="0"/>
      <dgm:spPr/>
    </dgm:pt>
    <dgm:pt modelId="{234A5AC2-2ABC-43D2-95ED-B252B9F4A413}" type="pres">
      <dgm:prSet presAssocID="{CC29367B-3812-4FD2-B8E4-1E3133B7515D}" presName="parentText" presStyleLbl="node1" presStyleIdx="6" presStyleCnt="8">
        <dgm:presLayoutVars>
          <dgm:chMax val="0"/>
          <dgm:bulletEnabled val="1"/>
        </dgm:presLayoutVars>
      </dgm:prSet>
      <dgm:spPr/>
    </dgm:pt>
    <dgm:pt modelId="{AE18B31B-B213-4ED0-8BF1-D668FFB298FC}" type="pres">
      <dgm:prSet presAssocID="{0DBD6EE3-92D4-4045-833F-2659FD2ECBE9}" presName="spacer" presStyleCnt="0"/>
      <dgm:spPr/>
    </dgm:pt>
    <dgm:pt modelId="{3B5B75AA-1CC2-F646-A94A-5DB016E435E6}" type="pres">
      <dgm:prSet presAssocID="{D44B85F8-E0BB-4B28-8D58-22ED1D070BE3}" presName="parentText" presStyleLbl="node1" presStyleIdx="7" presStyleCnt="8">
        <dgm:presLayoutVars>
          <dgm:chMax val="0"/>
          <dgm:bulletEnabled val="1"/>
        </dgm:presLayoutVars>
      </dgm:prSet>
      <dgm:spPr/>
    </dgm:pt>
  </dgm:ptLst>
  <dgm:cxnLst>
    <dgm:cxn modelId="{CAFF8404-0F42-0545-B3EC-C53FBB73CA1B}" srcId="{44C104FA-D03E-4EA6-BF0B-7376D4EAB9D4}" destId="{1320C51B-7A16-F442-A485-D45AF2C7BAB5}" srcOrd="1" destOrd="0" parTransId="{793D1F05-4698-F540-B8B1-6E073DFC0CB5}" sibTransId="{76531201-FAFE-004D-8290-FA5F00DA3E87}"/>
    <dgm:cxn modelId="{4ED40C19-A655-BE4F-9CF3-1DD82F99DAE4}" type="presOf" srcId="{44C104FA-D03E-4EA6-BF0B-7376D4EAB9D4}" destId="{F23B8956-5450-A747-BFC8-D264DBE9A4D7}" srcOrd="0" destOrd="0" presId="urn:microsoft.com/office/officeart/2005/8/layout/vList2"/>
    <dgm:cxn modelId="{D297365B-5E69-48A2-B780-C9E03C85072C}" srcId="{44C104FA-D03E-4EA6-BF0B-7376D4EAB9D4}" destId="{915E4CCB-E143-4442-BD80-3767B42C52BD}" srcOrd="5" destOrd="0" parTransId="{B39BBA92-0197-4D79-BB1B-3297F7112233}" sibTransId="{654F571A-FB07-4D73-9305-70168A763A0A}"/>
    <dgm:cxn modelId="{34955D5C-B223-D24A-B655-2BD42C1B8FC8}" type="presOf" srcId="{1320C51B-7A16-F442-A485-D45AF2C7BAB5}" destId="{401FD981-6462-6D44-8806-02603955DA36}" srcOrd="0" destOrd="0" presId="urn:microsoft.com/office/officeart/2005/8/layout/vList2"/>
    <dgm:cxn modelId="{C60DBB5F-ABFC-43F1-BA05-7EE1F7E0BA25}" srcId="{44C104FA-D03E-4EA6-BF0B-7376D4EAB9D4}" destId="{AFEF8685-DFA6-4C0E-A10F-D87EB3ADBFC9}" srcOrd="2" destOrd="0" parTransId="{8630E1C0-8BF0-437A-984D-628657505E7F}" sibTransId="{FDD8D48A-5B86-4E71-86B5-4B467B81F54F}"/>
    <dgm:cxn modelId="{C65C7663-58D7-49C2-A698-2D32F10E37FD}" srcId="{44C104FA-D03E-4EA6-BF0B-7376D4EAB9D4}" destId="{F3390EA6-E2F4-411E-8C8E-F7E8F89FAB0F}" srcOrd="4" destOrd="0" parTransId="{301E83B8-4804-4F59-B8F9-7B0B50B48084}" sibTransId="{23C3E4DF-7CB5-4D19-BC17-F4124B4229C8}"/>
    <dgm:cxn modelId="{0292A274-82B0-4E92-9B2A-0ED1629CDEBB}" srcId="{44C104FA-D03E-4EA6-BF0B-7376D4EAB9D4}" destId="{D44B85F8-E0BB-4B28-8D58-22ED1D070BE3}" srcOrd="7" destOrd="0" parTransId="{A29B07F2-8903-41B2-8A33-15ACF66608D8}" sibTransId="{D52D09E2-3CED-4A93-A5B1-B5D9AA3D4A68}"/>
    <dgm:cxn modelId="{3D787875-4CCC-7B48-BAAF-B7D7F0893919}" srcId="{44C104FA-D03E-4EA6-BF0B-7376D4EAB9D4}" destId="{8535DAC5-59EC-1244-BD00-906F00E4CB55}" srcOrd="0" destOrd="0" parTransId="{26732410-5F6B-CE4F-9AF4-C30D71DCB790}" sibTransId="{73137B52-192F-9E4F-8E3D-C3CAD0767009}"/>
    <dgm:cxn modelId="{FB71957C-D248-4E23-8968-A7105104E7B5}" srcId="{44C104FA-D03E-4EA6-BF0B-7376D4EAB9D4}" destId="{89FEFCB1-99AE-4B32-A640-BE61B49DC4B4}" srcOrd="3" destOrd="0" parTransId="{0C57E477-C48E-4BD5-A639-DDC4FA5C6E51}" sibTransId="{604B8A7E-5A88-4643-8508-0E6A3BD1B79E}"/>
    <dgm:cxn modelId="{1BFBCD83-28AB-42CD-8040-B2E6061332B2}" srcId="{44C104FA-D03E-4EA6-BF0B-7376D4EAB9D4}" destId="{CC29367B-3812-4FD2-B8E4-1E3133B7515D}" srcOrd="6" destOrd="0" parTransId="{56C59FA5-735A-4AAA-B5C2-469A166BB766}" sibTransId="{0DBD6EE3-92D4-4045-833F-2659FD2ECBE9}"/>
    <dgm:cxn modelId="{46D05F88-FBD7-48C7-A943-089A95E20FB8}" type="presOf" srcId="{CC29367B-3812-4FD2-B8E4-1E3133B7515D}" destId="{234A5AC2-2ABC-43D2-95ED-B252B9F4A413}" srcOrd="0" destOrd="0" presId="urn:microsoft.com/office/officeart/2005/8/layout/vList2"/>
    <dgm:cxn modelId="{16B5CB8E-E883-4F3F-8B2D-89366CA3ED5C}" type="presOf" srcId="{AFEF8685-DFA6-4C0E-A10F-D87EB3ADBFC9}" destId="{4B1FC7EA-6970-4821-8CB6-CE589E710341}" srcOrd="0" destOrd="0" presId="urn:microsoft.com/office/officeart/2005/8/layout/vList2"/>
    <dgm:cxn modelId="{73E40DAE-C3BC-4C88-AE3E-3714813A1530}" type="presOf" srcId="{915E4CCB-E143-4442-BD80-3767B42C52BD}" destId="{D1E65BAA-CD75-4D81-8D9D-852324955162}" srcOrd="0" destOrd="0" presId="urn:microsoft.com/office/officeart/2005/8/layout/vList2"/>
    <dgm:cxn modelId="{3FD3F8B0-1422-47D7-974A-E1E23E74C406}" type="presOf" srcId="{F3390EA6-E2F4-411E-8C8E-F7E8F89FAB0F}" destId="{993704B3-66FE-4A34-9DD1-32B3B109F27B}" srcOrd="0" destOrd="0" presId="urn:microsoft.com/office/officeart/2005/8/layout/vList2"/>
    <dgm:cxn modelId="{CDF022BE-89AB-488B-8D4B-F29F83380D19}" type="presOf" srcId="{89FEFCB1-99AE-4B32-A640-BE61B49DC4B4}" destId="{4F6DEB1C-49AC-499C-B69F-A1350D3B19ED}" srcOrd="0" destOrd="0" presId="urn:microsoft.com/office/officeart/2005/8/layout/vList2"/>
    <dgm:cxn modelId="{AD9827CB-F3FB-0C45-9F2A-4D6D8163BAA6}" type="presOf" srcId="{D44B85F8-E0BB-4B28-8D58-22ED1D070BE3}" destId="{3B5B75AA-1CC2-F646-A94A-5DB016E435E6}" srcOrd="0" destOrd="0" presId="urn:microsoft.com/office/officeart/2005/8/layout/vList2"/>
    <dgm:cxn modelId="{A24740E9-2C16-8C4A-BFCF-6E6EEE3441AF}" type="presOf" srcId="{8535DAC5-59EC-1244-BD00-906F00E4CB55}" destId="{A910F633-AB85-AD42-BC32-092E013E2B3F}" srcOrd="0" destOrd="0" presId="urn:microsoft.com/office/officeart/2005/8/layout/vList2"/>
    <dgm:cxn modelId="{8155DAA7-B45F-074A-BD47-0071789FCF5D}" type="presParOf" srcId="{F23B8956-5450-A747-BFC8-D264DBE9A4D7}" destId="{A910F633-AB85-AD42-BC32-092E013E2B3F}" srcOrd="0" destOrd="0" presId="urn:microsoft.com/office/officeart/2005/8/layout/vList2"/>
    <dgm:cxn modelId="{2DA0F761-054D-A044-831F-5B9991319D28}" type="presParOf" srcId="{F23B8956-5450-A747-BFC8-D264DBE9A4D7}" destId="{8206519E-32A1-F647-B395-99363333C1EB}" srcOrd="1" destOrd="0" presId="urn:microsoft.com/office/officeart/2005/8/layout/vList2"/>
    <dgm:cxn modelId="{C4890BA9-2BC1-C04B-93B7-130E59F1522F}" type="presParOf" srcId="{F23B8956-5450-A747-BFC8-D264DBE9A4D7}" destId="{401FD981-6462-6D44-8806-02603955DA36}" srcOrd="2" destOrd="0" presId="urn:microsoft.com/office/officeart/2005/8/layout/vList2"/>
    <dgm:cxn modelId="{7CBAA63E-EC43-CD4D-B063-D9DDACF328BD}" type="presParOf" srcId="{F23B8956-5450-A747-BFC8-D264DBE9A4D7}" destId="{94F3946E-0EE6-3849-BDA7-B5F621A0901D}" srcOrd="3" destOrd="0" presId="urn:microsoft.com/office/officeart/2005/8/layout/vList2"/>
    <dgm:cxn modelId="{ED7AF85F-5DE1-414A-B40C-5890FE872914}" type="presParOf" srcId="{F23B8956-5450-A747-BFC8-D264DBE9A4D7}" destId="{4B1FC7EA-6970-4821-8CB6-CE589E710341}" srcOrd="4" destOrd="0" presId="urn:microsoft.com/office/officeart/2005/8/layout/vList2"/>
    <dgm:cxn modelId="{07EFB9EE-CF25-40DE-8D55-75FBD7977FF5}" type="presParOf" srcId="{F23B8956-5450-A747-BFC8-D264DBE9A4D7}" destId="{30A4783F-A471-47BF-9F68-F611339C8014}" srcOrd="5" destOrd="0" presId="urn:microsoft.com/office/officeart/2005/8/layout/vList2"/>
    <dgm:cxn modelId="{97F26116-51AE-43A6-8893-605C6A5A784E}" type="presParOf" srcId="{F23B8956-5450-A747-BFC8-D264DBE9A4D7}" destId="{4F6DEB1C-49AC-499C-B69F-A1350D3B19ED}" srcOrd="6" destOrd="0" presId="urn:microsoft.com/office/officeart/2005/8/layout/vList2"/>
    <dgm:cxn modelId="{6F21DC8B-5FD3-476D-AC6A-FB511BF425EF}" type="presParOf" srcId="{F23B8956-5450-A747-BFC8-D264DBE9A4D7}" destId="{7D4745C1-CA62-4510-B285-EA16A48A6911}" srcOrd="7" destOrd="0" presId="urn:microsoft.com/office/officeart/2005/8/layout/vList2"/>
    <dgm:cxn modelId="{B94F3E72-E1CC-4582-8058-65300E9A4B36}" type="presParOf" srcId="{F23B8956-5450-A747-BFC8-D264DBE9A4D7}" destId="{993704B3-66FE-4A34-9DD1-32B3B109F27B}" srcOrd="8" destOrd="0" presId="urn:microsoft.com/office/officeart/2005/8/layout/vList2"/>
    <dgm:cxn modelId="{35BEC94F-E1F7-4668-B356-D2B316D144C3}" type="presParOf" srcId="{F23B8956-5450-A747-BFC8-D264DBE9A4D7}" destId="{B6F28141-3301-4768-A239-DA7743CE4327}" srcOrd="9" destOrd="0" presId="urn:microsoft.com/office/officeart/2005/8/layout/vList2"/>
    <dgm:cxn modelId="{EDD369CE-AB61-4843-AC7F-6175F42E11AB}" type="presParOf" srcId="{F23B8956-5450-A747-BFC8-D264DBE9A4D7}" destId="{D1E65BAA-CD75-4D81-8D9D-852324955162}" srcOrd="10" destOrd="0" presId="urn:microsoft.com/office/officeart/2005/8/layout/vList2"/>
    <dgm:cxn modelId="{935927F0-7EF8-4073-9038-2A2CDAD274B3}" type="presParOf" srcId="{F23B8956-5450-A747-BFC8-D264DBE9A4D7}" destId="{21263156-08AE-4747-B2A3-7002F0FEA343}" srcOrd="11" destOrd="0" presId="urn:microsoft.com/office/officeart/2005/8/layout/vList2"/>
    <dgm:cxn modelId="{1F07FBC6-CE75-4955-9174-DE764DBD2B6E}" type="presParOf" srcId="{F23B8956-5450-A747-BFC8-D264DBE9A4D7}" destId="{234A5AC2-2ABC-43D2-95ED-B252B9F4A413}" srcOrd="12" destOrd="0" presId="urn:microsoft.com/office/officeart/2005/8/layout/vList2"/>
    <dgm:cxn modelId="{6EBE5CD6-1334-43D1-91D4-AC11AED465A7}" type="presParOf" srcId="{F23B8956-5450-A747-BFC8-D264DBE9A4D7}" destId="{AE18B31B-B213-4ED0-8BF1-D668FFB298FC}" srcOrd="13" destOrd="0" presId="urn:microsoft.com/office/officeart/2005/8/layout/vList2"/>
    <dgm:cxn modelId="{7FD2B3B2-4345-DA44-836B-1D27D69741C9}" type="presParOf" srcId="{F23B8956-5450-A747-BFC8-D264DBE9A4D7}" destId="{3B5B75AA-1CC2-F646-A94A-5DB016E435E6}"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0F633-AB85-AD42-BC32-092E013E2B3F}">
      <dsp:nvSpPr>
        <dsp:cNvPr id="0" name=""/>
        <dsp:cNvSpPr/>
      </dsp:nvSpPr>
      <dsp:spPr>
        <a:xfrm>
          <a:off x="0" y="199"/>
          <a:ext cx="6263640" cy="6769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solidFill>
                <a:schemeClr val="bg1"/>
              </a:solidFill>
              <a:latin typeface="+mn-lt"/>
              <a:ea typeface="+mj-ea"/>
              <a:cs typeface="Arial" panose="020B0604020202020204" pitchFamily="34" charset="0"/>
            </a:rPr>
            <a:t>Pharmacy Contraception Service toolkit overview		2</a:t>
          </a:r>
        </a:p>
      </dsp:txBody>
      <dsp:txXfrm>
        <a:off x="33047" y="33246"/>
        <a:ext cx="6197546" cy="610880"/>
      </dsp:txXfrm>
    </dsp:sp>
    <dsp:sp modelId="{401FD981-6462-6D44-8806-02603955DA36}">
      <dsp:nvSpPr>
        <dsp:cNvPr id="0" name=""/>
        <dsp:cNvSpPr/>
      </dsp:nvSpPr>
      <dsp:spPr>
        <a:xfrm>
          <a:off x="0" y="689815"/>
          <a:ext cx="6263640" cy="676974"/>
        </a:xfrm>
        <a:prstGeom prst="round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solidFill>
                <a:schemeClr val="bg1"/>
              </a:solidFill>
              <a:latin typeface="+mn-lt"/>
              <a:ea typeface="+mj-ea"/>
              <a:cs typeface="Arial" panose="020B0604020202020204" pitchFamily="34" charset="0"/>
            </a:rPr>
            <a:t>Scope of the Pharmacy Contraception Service </a:t>
          </a:r>
          <a:r>
            <a:rPr lang="en-GB" sz="1800" b="1" i="0" kern="1200"/>
            <a:t>		3</a:t>
          </a:r>
          <a:endParaRPr lang="en-GB" sz="1800" b="1" kern="1200">
            <a:latin typeface="+mn-lt"/>
          </a:endParaRPr>
        </a:p>
      </dsp:txBody>
      <dsp:txXfrm>
        <a:off x="33047" y="722862"/>
        <a:ext cx="6197546" cy="610880"/>
      </dsp:txXfrm>
    </dsp:sp>
    <dsp:sp modelId="{4B1FC7EA-6970-4821-8CB6-CE589E710341}">
      <dsp:nvSpPr>
        <dsp:cNvPr id="0" name=""/>
        <dsp:cNvSpPr/>
      </dsp:nvSpPr>
      <dsp:spPr>
        <a:xfrm>
          <a:off x="0" y="1379432"/>
          <a:ext cx="6263640" cy="676974"/>
        </a:xfrm>
        <a:prstGeom prst="round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100000"/>
            </a:lnSpc>
            <a:spcBef>
              <a:spcPct val="0"/>
            </a:spcBef>
            <a:spcAft>
              <a:spcPts val="0"/>
            </a:spcAft>
            <a:buNone/>
          </a:pPr>
          <a:r>
            <a:rPr lang="en-US" sz="1800" b="1" kern="1200">
              <a:solidFill>
                <a:schemeClr val="bg1"/>
              </a:solidFill>
              <a:latin typeface="+mn-lt"/>
              <a:ea typeface="+mj-ea"/>
              <a:cs typeface="Arial" panose="020B0604020202020204" pitchFamily="34" charset="0"/>
            </a:rPr>
            <a:t>Pharmacy Contraception Service </a:t>
          </a:r>
          <a:r>
            <a:rPr lang="en-GB" sz="1800" b="1" kern="1200">
              <a:latin typeface="+mn-lt"/>
            </a:rPr>
            <a:t>pathway flow		5 </a:t>
          </a:r>
        </a:p>
        <a:p>
          <a:pPr marL="0" lvl="0" indent="0" algn="l" defTabSz="800100">
            <a:lnSpc>
              <a:spcPct val="100000"/>
            </a:lnSpc>
            <a:spcBef>
              <a:spcPct val="0"/>
            </a:spcBef>
            <a:spcAft>
              <a:spcPts val="0"/>
            </a:spcAft>
            <a:buNone/>
          </a:pPr>
          <a:r>
            <a:rPr lang="en-GB" sz="1800" b="1" kern="1200">
              <a:latin typeface="+mn-lt"/>
            </a:rPr>
            <a:t>diagram</a:t>
          </a:r>
        </a:p>
      </dsp:txBody>
      <dsp:txXfrm>
        <a:off x="33047" y="1412479"/>
        <a:ext cx="6197546" cy="610880"/>
      </dsp:txXfrm>
    </dsp:sp>
    <dsp:sp modelId="{4F6DEB1C-49AC-499C-B69F-A1350D3B19ED}">
      <dsp:nvSpPr>
        <dsp:cNvPr id="0" name=""/>
        <dsp:cNvSpPr/>
      </dsp:nvSpPr>
      <dsp:spPr>
        <a:xfrm>
          <a:off x="0" y="2069048"/>
          <a:ext cx="6263640" cy="676974"/>
        </a:xfrm>
        <a:prstGeom prst="round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ts val="0"/>
            </a:spcAft>
            <a:buNone/>
          </a:pPr>
          <a:r>
            <a:rPr lang="en-US" sz="1800" b="1" kern="1200">
              <a:solidFill>
                <a:schemeClr val="bg1"/>
              </a:solidFill>
              <a:latin typeface="+mn-lt"/>
              <a:ea typeface="+mj-ea"/>
              <a:cs typeface="Arial" panose="020B0604020202020204" pitchFamily="34" charset="0"/>
            </a:rPr>
            <a:t>Pharmacy Contraception Service </a:t>
          </a:r>
          <a:r>
            <a:rPr lang="en-US" sz="1800" b="1" kern="1200"/>
            <a:t>consultation		6 </a:t>
          </a:r>
        </a:p>
        <a:p>
          <a:pPr marL="0" lvl="0" indent="0" algn="l" defTabSz="800100">
            <a:lnSpc>
              <a:spcPct val="90000"/>
            </a:lnSpc>
            <a:spcBef>
              <a:spcPct val="0"/>
            </a:spcBef>
            <a:spcAft>
              <a:spcPts val="0"/>
            </a:spcAft>
            <a:buNone/>
          </a:pPr>
          <a:r>
            <a:rPr lang="en-US" sz="1800" b="1" kern="1200"/>
            <a:t>technical components</a:t>
          </a:r>
          <a:endParaRPr lang="en-GB" sz="1800" b="1" kern="1200">
            <a:latin typeface="+mn-lt"/>
          </a:endParaRPr>
        </a:p>
      </dsp:txBody>
      <dsp:txXfrm>
        <a:off x="33047" y="2102095"/>
        <a:ext cx="6197546" cy="610880"/>
      </dsp:txXfrm>
    </dsp:sp>
    <dsp:sp modelId="{993704B3-66FE-4A34-9DD1-32B3B109F27B}">
      <dsp:nvSpPr>
        <dsp:cNvPr id="0" name=""/>
        <dsp:cNvSpPr/>
      </dsp:nvSpPr>
      <dsp:spPr>
        <a:xfrm>
          <a:off x="0" y="2758665"/>
          <a:ext cx="6263640" cy="676974"/>
        </a:xfrm>
        <a:prstGeom prst="round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ts val="0"/>
            </a:spcAft>
            <a:buNone/>
          </a:pPr>
          <a:r>
            <a:rPr lang="en-US" sz="1800" b="1" kern="1200">
              <a:solidFill>
                <a:schemeClr val="bg1"/>
              </a:solidFill>
              <a:latin typeface="+mn-lt"/>
              <a:ea typeface="+mj-ea"/>
              <a:cs typeface="Arial" panose="020B0604020202020204" pitchFamily="34" charset="0"/>
            </a:rPr>
            <a:t>Pharmacy Contraception Service </a:t>
          </a:r>
          <a:r>
            <a:rPr lang="en-US" sz="1800" b="1" kern="1200"/>
            <a:t>essential / required	7 </a:t>
          </a:r>
        </a:p>
        <a:p>
          <a:pPr marL="0" lvl="0" indent="0" algn="l" defTabSz="800100">
            <a:lnSpc>
              <a:spcPct val="90000"/>
            </a:lnSpc>
            <a:spcBef>
              <a:spcPct val="0"/>
            </a:spcBef>
            <a:spcAft>
              <a:spcPts val="0"/>
            </a:spcAft>
            <a:buNone/>
          </a:pPr>
          <a:r>
            <a:rPr lang="en-US" sz="1800" b="1" kern="1200"/>
            <a:t>/ desirable components</a:t>
          </a:r>
          <a:endParaRPr lang="en-GB" sz="1800" b="1" kern="1200">
            <a:latin typeface="+mn-lt"/>
          </a:endParaRPr>
        </a:p>
      </dsp:txBody>
      <dsp:txXfrm>
        <a:off x="33047" y="2791712"/>
        <a:ext cx="6197546" cy="610880"/>
      </dsp:txXfrm>
    </dsp:sp>
    <dsp:sp modelId="{D1E65BAA-CD75-4D81-8D9D-852324955162}">
      <dsp:nvSpPr>
        <dsp:cNvPr id="0" name=""/>
        <dsp:cNvSpPr/>
      </dsp:nvSpPr>
      <dsp:spPr>
        <a:xfrm>
          <a:off x="0" y="3448281"/>
          <a:ext cx="6263640" cy="676974"/>
        </a:xfrm>
        <a:prstGeom prst="round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ts val="0"/>
            </a:spcAft>
            <a:buNone/>
          </a:pPr>
          <a:r>
            <a:rPr lang="en-GB" sz="1800" b="1" kern="1200" dirty="0">
              <a:latin typeface="+mn-lt"/>
            </a:rPr>
            <a:t>General </a:t>
          </a:r>
          <a:r>
            <a:rPr lang="en-US" sz="1800" b="1" kern="1200" dirty="0">
              <a:solidFill>
                <a:schemeClr val="bg1"/>
              </a:solidFill>
              <a:latin typeface="+mn-lt"/>
              <a:ea typeface="+mj-ea"/>
              <a:cs typeface="Arial" panose="020B0604020202020204" pitchFamily="34" charset="0"/>
            </a:rPr>
            <a:t>Pharmacy Contraception Service </a:t>
          </a:r>
          <a:r>
            <a:rPr lang="en-GB" sz="1800" b="1" kern="1200" dirty="0"/>
            <a:t>IT platform	13 </a:t>
          </a:r>
        </a:p>
        <a:p>
          <a:pPr marL="0" lvl="0" indent="0" algn="l" defTabSz="800100">
            <a:lnSpc>
              <a:spcPct val="90000"/>
            </a:lnSpc>
            <a:spcBef>
              <a:spcPct val="0"/>
            </a:spcBef>
            <a:spcAft>
              <a:spcPts val="0"/>
            </a:spcAft>
            <a:buNone/>
          </a:pPr>
          <a:r>
            <a:rPr lang="en-GB" sz="1800" b="1" kern="1200" dirty="0"/>
            <a:t>requirements</a:t>
          </a:r>
          <a:endParaRPr lang="en-GB" sz="1800" b="1" kern="1200" dirty="0">
            <a:latin typeface="+mn-lt"/>
          </a:endParaRPr>
        </a:p>
      </dsp:txBody>
      <dsp:txXfrm>
        <a:off x="33047" y="3481328"/>
        <a:ext cx="6197546" cy="610880"/>
      </dsp:txXfrm>
    </dsp:sp>
    <dsp:sp modelId="{234A5AC2-2ABC-43D2-95ED-B252B9F4A413}">
      <dsp:nvSpPr>
        <dsp:cNvPr id="0" name=""/>
        <dsp:cNvSpPr/>
      </dsp:nvSpPr>
      <dsp:spPr>
        <a:xfrm>
          <a:off x="0" y="4137898"/>
          <a:ext cx="6263640" cy="676974"/>
        </a:xfrm>
        <a:prstGeom prst="round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latin typeface="+mn-lt"/>
            </a:rPr>
            <a:t>Contact details						18 </a:t>
          </a:r>
        </a:p>
      </dsp:txBody>
      <dsp:txXfrm>
        <a:off x="33047" y="4170945"/>
        <a:ext cx="6197546" cy="610880"/>
      </dsp:txXfrm>
    </dsp:sp>
    <dsp:sp modelId="{3B5B75AA-1CC2-F646-A94A-5DB016E435E6}">
      <dsp:nvSpPr>
        <dsp:cNvPr id="0" name=""/>
        <dsp:cNvSpPr/>
      </dsp:nvSpPr>
      <dsp:spPr>
        <a:xfrm>
          <a:off x="0" y="4827514"/>
          <a:ext cx="6263640" cy="67697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Version history						19</a:t>
          </a:r>
        </a:p>
      </dsp:txBody>
      <dsp:txXfrm>
        <a:off x="33047" y="4860561"/>
        <a:ext cx="6197546" cy="6108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669195-CAE3-E94A-9ABA-28EFA1650062}" type="datetimeFigureOut">
              <a:rPr lang="en-US" smtClean="0"/>
              <a:t>10/26/2022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80A7D-DB19-0448-A7AA-845AF7753969}" type="slidenum">
              <a:rPr lang="en-US" smtClean="0"/>
              <a:t>‹#›</a:t>
            </a:fld>
            <a:endParaRPr lang="en-US"/>
          </a:p>
        </p:txBody>
      </p:sp>
    </p:spTree>
    <p:extLst>
      <p:ext uri="{BB962C8B-B14F-4D97-AF65-F5344CB8AC3E}">
        <p14:creationId xmlns:p14="http://schemas.microsoft.com/office/powerpoint/2010/main" val="2016137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p:txBody>
      </p:sp>
      <p:sp>
        <p:nvSpPr>
          <p:cNvPr id="4" name="Slide Number Placeholder 3"/>
          <p:cNvSpPr>
            <a:spLocks noGrp="1"/>
          </p:cNvSpPr>
          <p:nvPr>
            <p:ph type="sldNum" sz="quarter" idx="5"/>
          </p:nvPr>
        </p:nvSpPr>
        <p:spPr/>
        <p:txBody>
          <a:bodyPr/>
          <a:lstStyle/>
          <a:p>
            <a:fld id="{FE980A7D-DB19-0448-A7AA-845AF7753969}" type="slidenum">
              <a:rPr lang="en-US" smtClean="0"/>
              <a:t>5</a:t>
            </a:fld>
            <a:endParaRPr lang="en-US"/>
          </a:p>
        </p:txBody>
      </p:sp>
    </p:spTree>
    <p:extLst>
      <p:ext uri="{BB962C8B-B14F-4D97-AF65-F5344CB8AC3E}">
        <p14:creationId xmlns:p14="http://schemas.microsoft.com/office/powerpoint/2010/main" val="14142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17</a:t>
            </a:fld>
            <a:endParaRPr lang="en-US"/>
          </a:p>
        </p:txBody>
      </p:sp>
    </p:spTree>
    <p:extLst>
      <p:ext uri="{BB962C8B-B14F-4D97-AF65-F5344CB8AC3E}">
        <p14:creationId xmlns:p14="http://schemas.microsoft.com/office/powerpoint/2010/main" val="2942000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18</a:t>
            </a:fld>
            <a:endParaRPr lang="en-US"/>
          </a:p>
        </p:txBody>
      </p:sp>
    </p:spTree>
    <p:extLst>
      <p:ext uri="{BB962C8B-B14F-4D97-AF65-F5344CB8AC3E}">
        <p14:creationId xmlns:p14="http://schemas.microsoft.com/office/powerpoint/2010/main" val="1688959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19</a:t>
            </a:fld>
            <a:endParaRPr lang="en-US"/>
          </a:p>
        </p:txBody>
      </p:sp>
    </p:spTree>
    <p:extLst>
      <p:ext uri="{BB962C8B-B14F-4D97-AF65-F5344CB8AC3E}">
        <p14:creationId xmlns:p14="http://schemas.microsoft.com/office/powerpoint/2010/main" val="1184573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E980A7D-DB19-0448-A7AA-845AF7753969}" type="slidenum">
              <a:rPr lang="en-US" smtClean="0"/>
              <a:t>6</a:t>
            </a:fld>
            <a:endParaRPr lang="en-US"/>
          </a:p>
        </p:txBody>
      </p:sp>
    </p:spTree>
    <p:extLst>
      <p:ext uri="{BB962C8B-B14F-4D97-AF65-F5344CB8AC3E}">
        <p14:creationId xmlns:p14="http://schemas.microsoft.com/office/powerpoint/2010/main" val="285087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9</a:t>
            </a:fld>
            <a:endParaRPr lang="en-US"/>
          </a:p>
        </p:txBody>
      </p:sp>
    </p:spTree>
    <p:extLst>
      <p:ext uri="{BB962C8B-B14F-4D97-AF65-F5344CB8AC3E}">
        <p14:creationId xmlns:p14="http://schemas.microsoft.com/office/powerpoint/2010/main" val="2486762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10</a:t>
            </a:fld>
            <a:endParaRPr lang="en-US"/>
          </a:p>
        </p:txBody>
      </p:sp>
    </p:spTree>
    <p:extLst>
      <p:ext uri="{BB962C8B-B14F-4D97-AF65-F5344CB8AC3E}">
        <p14:creationId xmlns:p14="http://schemas.microsoft.com/office/powerpoint/2010/main" val="3955975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11</a:t>
            </a:fld>
            <a:endParaRPr lang="en-US"/>
          </a:p>
        </p:txBody>
      </p:sp>
    </p:spTree>
    <p:extLst>
      <p:ext uri="{BB962C8B-B14F-4D97-AF65-F5344CB8AC3E}">
        <p14:creationId xmlns:p14="http://schemas.microsoft.com/office/powerpoint/2010/main" val="3200047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Sort by patient name? </a:t>
            </a:r>
          </a:p>
        </p:txBody>
      </p:sp>
      <p:sp>
        <p:nvSpPr>
          <p:cNvPr id="4" name="Slide Number Placeholder 3"/>
          <p:cNvSpPr>
            <a:spLocks noGrp="1"/>
          </p:cNvSpPr>
          <p:nvPr>
            <p:ph type="sldNum" sz="quarter" idx="5"/>
          </p:nvPr>
        </p:nvSpPr>
        <p:spPr/>
        <p:txBody>
          <a:bodyPr/>
          <a:lstStyle/>
          <a:p>
            <a:fld id="{FE980A7D-DB19-0448-A7AA-845AF7753969}" type="slidenum">
              <a:rPr lang="en-US" smtClean="0"/>
              <a:t>13</a:t>
            </a:fld>
            <a:endParaRPr lang="en-US"/>
          </a:p>
        </p:txBody>
      </p:sp>
    </p:spTree>
    <p:extLst>
      <p:ext uri="{BB962C8B-B14F-4D97-AF65-F5344CB8AC3E}">
        <p14:creationId xmlns:p14="http://schemas.microsoft.com/office/powerpoint/2010/main" val="2310771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14</a:t>
            </a:fld>
            <a:endParaRPr lang="en-US"/>
          </a:p>
        </p:txBody>
      </p:sp>
    </p:spTree>
    <p:extLst>
      <p:ext uri="{BB962C8B-B14F-4D97-AF65-F5344CB8AC3E}">
        <p14:creationId xmlns:p14="http://schemas.microsoft.com/office/powerpoint/2010/main" val="148658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15</a:t>
            </a:fld>
            <a:endParaRPr lang="en-US"/>
          </a:p>
        </p:txBody>
      </p:sp>
    </p:spTree>
    <p:extLst>
      <p:ext uri="{BB962C8B-B14F-4D97-AF65-F5344CB8AC3E}">
        <p14:creationId xmlns:p14="http://schemas.microsoft.com/office/powerpoint/2010/main" val="3491044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980A7D-DB19-0448-A7AA-845AF7753969}" type="slidenum">
              <a:rPr lang="en-US" smtClean="0"/>
              <a:t>16</a:t>
            </a:fld>
            <a:endParaRPr lang="en-US"/>
          </a:p>
        </p:txBody>
      </p:sp>
    </p:spTree>
    <p:extLst>
      <p:ext uri="{BB962C8B-B14F-4D97-AF65-F5344CB8AC3E}">
        <p14:creationId xmlns:p14="http://schemas.microsoft.com/office/powerpoint/2010/main" val="191098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F9C1-1453-E542-90C3-37E65E92A7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92A9CDA-5EBC-BB4B-9B64-D674CA351C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BE9DF7B-DC0D-724F-BFCC-8A05C4C04CA5}"/>
              </a:ext>
            </a:extLst>
          </p:cNvPr>
          <p:cNvSpPr>
            <a:spLocks noGrp="1"/>
          </p:cNvSpPr>
          <p:nvPr>
            <p:ph type="dt" sz="half" idx="10"/>
          </p:nvPr>
        </p:nvSpPr>
        <p:spPr/>
        <p:txBody>
          <a:bodyPr/>
          <a:lstStyle/>
          <a:p>
            <a:fld id="{99E1E1BC-302F-D846-8F9E-70F250D83697}" type="datetime1">
              <a:rPr lang="en-GB" smtClean="0"/>
              <a:t>26/10/2022</a:t>
            </a:fld>
            <a:endParaRPr lang="en-US"/>
          </a:p>
        </p:txBody>
      </p:sp>
      <p:sp>
        <p:nvSpPr>
          <p:cNvPr id="5" name="Footer Placeholder 4">
            <a:extLst>
              <a:ext uri="{FF2B5EF4-FFF2-40B4-BE49-F238E27FC236}">
                <a16:creationId xmlns:a16="http://schemas.microsoft.com/office/drawing/2014/main" id="{A970D6A9-C2ED-3144-9002-2FC9562C8506}"/>
              </a:ext>
            </a:extLst>
          </p:cNvPr>
          <p:cNvSpPr>
            <a:spLocks noGrp="1"/>
          </p:cNvSpPr>
          <p:nvPr>
            <p:ph type="ftr" sz="quarter" idx="11"/>
          </p:nvPr>
        </p:nvSpPr>
        <p:spPr/>
        <p:txBody>
          <a:bodyPr/>
          <a:lstStyle/>
          <a:p>
            <a:r>
              <a:rPr lang="en-US"/>
              <a:t>- DRAFT - DRAFT - DRAFT - DRAFT - DRAFT - DRAFT - DRAFT - DRAFT - DRAFT - DRAFT - </a:t>
            </a:r>
          </a:p>
        </p:txBody>
      </p:sp>
      <p:sp>
        <p:nvSpPr>
          <p:cNvPr id="6" name="Slide Number Placeholder 5">
            <a:extLst>
              <a:ext uri="{FF2B5EF4-FFF2-40B4-BE49-F238E27FC236}">
                <a16:creationId xmlns:a16="http://schemas.microsoft.com/office/drawing/2014/main" id="{56FECB38-C08E-1044-9628-D0AEE3DFF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5636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BB87E-8557-7642-B41D-4F6DA4011E8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B088CDA-41CD-EF42-ADD2-07AED625CC7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128845-FF6D-E84F-94FC-2F73EB8AAFD0}"/>
              </a:ext>
            </a:extLst>
          </p:cNvPr>
          <p:cNvSpPr>
            <a:spLocks noGrp="1"/>
          </p:cNvSpPr>
          <p:nvPr>
            <p:ph type="dt" sz="half" idx="10"/>
          </p:nvPr>
        </p:nvSpPr>
        <p:spPr/>
        <p:txBody>
          <a:bodyPr/>
          <a:lstStyle/>
          <a:p>
            <a:fld id="{03591302-70B3-ED46-B2DC-DC2CFE458475}" type="datetime1">
              <a:rPr lang="en-GB" smtClean="0"/>
              <a:t>26/10/2022</a:t>
            </a:fld>
            <a:endParaRPr lang="en-US"/>
          </a:p>
        </p:txBody>
      </p:sp>
      <p:sp>
        <p:nvSpPr>
          <p:cNvPr id="5" name="Footer Placeholder 4">
            <a:extLst>
              <a:ext uri="{FF2B5EF4-FFF2-40B4-BE49-F238E27FC236}">
                <a16:creationId xmlns:a16="http://schemas.microsoft.com/office/drawing/2014/main" id="{8433F9FD-445B-0E4D-9313-652477DA14E1}"/>
              </a:ext>
            </a:extLst>
          </p:cNvPr>
          <p:cNvSpPr>
            <a:spLocks noGrp="1"/>
          </p:cNvSpPr>
          <p:nvPr>
            <p:ph type="ftr" sz="quarter" idx="11"/>
          </p:nvPr>
        </p:nvSpPr>
        <p:spPr/>
        <p:txBody>
          <a:bodyPr/>
          <a:lstStyle/>
          <a:p>
            <a:r>
              <a:rPr lang="en-US"/>
              <a:t>- DRAFT - DRAFT - DRAFT - DRAFT - DRAFT - DRAFT - DRAFT - DRAFT - DRAFT - DRAFT - </a:t>
            </a:r>
          </a:p>
        </p:txBody>
      </p:sp>
      <p:sp>
        <p:nvSpPr>
          <p:cNvPr id="6" name="Slide Number Placeholder 5">
            <a:extLst>
              <a:ext uri="{FF2B5EF4-FFF2-40B4-BE49-F238E27FC236}">
                <a16:creationId xmlns:a16="http://schemas.microsoft.com/office/drawing/2014/main" id="{8E76A7A5-5C72-FE4C-87D0-1C30FF045F9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13465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03F5BA-0028-B442-B7AE-9BC77434CF6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F91753-6F30-2744-87F1-F5437C7E30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48983E-9174-0341-9EFC-FC62DC7EA366}"/>
              </a:ext>
            </a:extLst>
          </p:cNvPr>
          <p:cNvSpPr>
            <a:spLocks noGrp="1"/>
          </p:cNvSpPr>
          <p:nvPr>
            <p:ph type="dt" sz="half" idx="10"/>
          </p:nvPr>
        </p:nvSpPr>
        <p:spPr/>
        <p:txBody>
          <a:bodyPr/>
          <a:lstStyle/>
          <a:p>
            <a:fld id="{B1B7F6DE-6CC4-214C-BB7E-7917C17B34D1}" type="datetime1">
              <a:rPr lang="en-GB" smtClean="0"/>
              <a:t>26/10/2022</a:t>
            </a:fld>
            <a:endParaRPr lang="en-US"/>
          </a:p>
        </p:txBody>
      </p:sp>
      <p:sp>
        <p:nvSpPr>
          <p:cNvPr id="5" name="Footer Placeholder 4">
            <a:extLst>
              <a:ext uri="{FF2B5EF4-FFF2-40B4-BE49-F238E27FC236}">
                <a16:creationId xmlns:a16="http://schemas.microsoft.com/office/drawing/2014/main" id="{15689119-2636-0D44-A3C4-86F43011CD42}"/>
              </a:ext>
            </a:extLst>
          </p:cNvPr>
          <p:cNvSpPr>
            <a:spLocks noGrp="1"/>
          </p:cNvSpPr>
          <p:nvPr>
            <p:ph type="ftr" sz="quarter" idx="11"/>
          </p:nvPr>
        </p:nvSpPr>
        <p:spPr/>
        <p:txBody>
          <a:bodyPr/>
          <a:lstStyle/>
          <a:p>
            <a:r>
              <a:rPr lang="en-US"/>
              <a:t>- DRAFT - DRAFT - DRAFT - DRAFT - DRAFT - DRAFT - DRAFT - DRAFT - DRAFT - DRAFT - </a:t>
            </a:r>
          </a:p>
        </p:txBody>
      </p:sp>
      <p:sp>
        <p:nvSpPr>
          <p:cNvPr id="6" name="Slide Number Placeholder 5">
            <a:extLst>
              <a:ext uri="{FF2B5EF4-FFF2-40B4-BE49-F238E27FC236}">
                <a16:creationId xmlns:a16="http://schemas.microsoft.com/office/drawing/2014/main" id="{F76E7F8B-2CF9-624C-B54F-1509718BDE3E}"/>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5981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2DD2-4C47-3E4F-9618-254222F9E9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B32EF5D-920A-3348-817B-C0F27F155CD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838D8D-D9AC-1441-989A-FBDD574DA2B7}"/>
              </a:ext>
            </a:extLst>
          </p:cNvPr>
          <p:cNvSpPr>
            <a:spLocks noGrp="1"/>
          </p:cNvSpPr>
          <p:nvPr>
            <p:ph type="dt" sz="half" idx="10"/>
          </p:nvPr>
        </p:nvSpPr>
        <p:spPr/>
        <p:txBody>
          <a:bodyPr/>
          <a:lstStyle/>
          <a:p>
            <a:fld id="{0467186F-F309-8F48-91B4-0A10D1B9574B}" type="datetime1">
              <a:rPr lang="en-GB" smtClean="0"/>
              <a:t>26/10/2022</a:t>
            </a:fld>
            <a:endParaRPr lang="en-US"/>
          </a:p>
        </p:txBody>
      </p:sp>
      <p:sp>
        <p:nvSpPr>
          <p:cNvPr id="5" name="Footer Placeholder 4">
            <a:extLst>
              <a:ext uri="{FF2B5EF4-FFF2-40B4-BE49-F238E27FC236}">
                <a16:creationId xmlns:a16="http://schemas.microsoft.com/office/drawing/2014/main" id="{D9F20389-6B8C-D447-8DDE-4B0F9E194587}"/>
              </a:ext>
            </a:extLst>
          </p:cNvPr>
          <p:cNvSpPr>
            <a:spLocks noGrp="1"/>
          </p:cNvSpPr>
          <p:nvPr>
            <p:ph type="ftr" sz="quarter" idx="11"/>
          </p:nvPr>
        </p:nvSpPr>
        <p:spPr/>
        <p:txBody>
          <a:bodyPr/>
          <a:lstStyle/>
          <a:p>
            <a:r>
              <a:rPr lang="en-US"/>
              <a:t>- DRAFT - DRAFT - DRAFT - DRAFT - DRAFT - DRAFT - DRAFT - DRAFT - DRAFT - DRAFT - </a:t>
            </a:r>
          </a:p>
        </p:txBody>
      </p:sp>
      <p:sp>
        <p:nvSpPr>
          <p:cNvPr id="6" name="Slide Number Placeholder 5">
            <a:extLst>
              <a:ext uri="{FF2B5EF4-FFF2-40B4-BE49-F238E27FC236}">
                <a16:creationId xmlns:a16="http://schemas.microsoft.com/office/drawing/2014/main" id="{7090F528-9A41-F447-825D-977A2A8AB878}"/>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211143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DA618-16D8-084C-821B-DF039680303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9BA0D6C-6A31-DB47-961D-199DC6774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A628E72-1CD4-3E44-B5E4-78FB8470ECBF}"/>
              </a:ext>
            </a:extLst>
          </p:cNvPr>
          <p:cNvSpPr>
            <a:spLocks noGrp="1"/>
          </p:cNvSpPr>
          <p:nvPr>
            <p:ph type="dt" sz="half" idx="10"/>
          </p:nvPr>
        </p:nvSpPr>
        <p:spPr/>
        <p:txBody>
          <a:bodyPr/>
          <a:lstStyle/>
          <a:p>
            <a:fld id="{5F151C50-D767-764C-A89C-C776D4D9E07D}" type="datetime1">
              <a:rPr lang="en-GB" smtClean="0"/>
              <a:t>26/10/2022</a:t>
            </a:fld>
            <a:endParaRPr lang="en-US"/>
          </a:p>
        </p:txBody>
      </p:sp>
      <p:sp>
        <p:nvSpPr>
          <p:cNvPr id="5" name="Footer Placeholder 4">
            <a:extLst>
              <a:ext uri="{FF2B5EF4-FFF2-40B4-BE49-F238E27FC236}">
                <a16:creationId xmlns:a16="http://schemas.microsoft.com/office/drawing/2014/main" id="{52C078F2-74A6-AD4E-9D5F-3EEB095FDF9D}"/>
              </a:ext>
            </a:extLst>
          </p:cNvPr>
          <p:cNvSpPr>
            <a:spLocks noGrp="1"/>
          </p:cNvSpPr>
          <p:nvPr>
            <p:ph type="ftr" sz="quarter" idx="11"/>
          </p:nvPr>
        </p:nvSpPr>
        <p:spPr/>
        <p:txBody>
          <a:bodyPr/>
          <a:lstStyle/>
          <a:p>
            <a:r>
              <a:rPr lang="en-US"/>
              <a:t>- DRAFT - DRAFT - DRAFT - DRAFT - DRAFT - DRAFT - DRAFT - DRAFT - DRAFT - DRAFT - </a:t>
            </a:r>
          </a:p>
        </p:txBody>
      </p:sp>
      <p:sp>
        <p:nvSpPr>
          <p:cNvPr id="6" name="Slide Number Placeholder 5">
            <a:extLst>
              <a:ext uri="{FF2B5EF4-FFF2-40B4-BE49-F238E27FC236}">
                <a16:creationId xmlns:a16="http://schemas.microsoft.com/office/drawing/2014/main" id="{F981E232-E269-BF44-9629-247814A38F17}"/>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09909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5901C-2912-FE42-81F7-CBDA2F403E6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28464C-A9B1-0444-AB83-210525E1BAF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D1478F9-59E1-324C-ACBC-75F35680086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E9E84FB-0712-8A4F-B1A7-4E4CD9241E2D}"/>
              </a:ext>
            </a:extLst>
          </p:cNvPr>
          <p:cNvSpPr>
            <a:spLocks noGrp="1"/>
          </p:cNvSpPr>
          <p:nvPr>
            <p:ph type="dt" sz="half" idx="10"/>
          </p:nvPr>
        </p:nvSpPr>
        <p:spPr/>
        <p:txBody>
          <a:bodyPr/>
          <a:lstStyle/>
          <a:p>
            <a:fld id="{37C2F101-17EB-644A-8265-F4EB61F3FB2F}" type="datetime1">
              <a:rPr lang="en-GB" smtClean="0"/>
              <a:t>26/10/2022</a:t>
            </a:fld>
            <a:endParaRPr lang="en-US"/>
          </a:p>
        </p:txBody>
      </p:sp>
      <p:sp>
        <p:nvSpPr>
          <p:cNvPr id="6" name="Footer Placeholder 5">
            <a:extLst>
              <a:ext uri="{FF2B5EF4-FFF2-40B4-BE49-F238E27FC236}">
                <a16:creationId xmlns:a16="http://schemas.microsoft.com/office/drawing/2014/main" id="{5B320306-4684-F748-9965-739C21CDA551}"/>
              </a:ext>
            </a:extLst>
          </p:cNvPr>
          <p:cNvSpPr>
            <a:spLocks noGrp="1"/>
          </p:cNvSpPr>
          <p:nvPr>
            <p:ph type="ftr" sz="quarter" idx="11"/>
          </p:nvPr>
        </p:nvSpPr>
        <p:spPr/>
        <p:txBody>
          <a:bodyPr/>
          <a:lstStyle/>
          <a:p>
            <a:r>
              <a:rPr lang="en-US"/>
              <a:t>- DRAFT - DRAFT - DRAFT - DRAFT - DRAFT - DRAFT - DRAFT - DRAFT - DRAFT - DRAFT - </a:t>
            </a:r>
          </a:p>
        </p:txBody>
      </p:sp>
      <p:sp>
        <p:nvSpPr>
          <p:cNvPr id="7" name="Slide Number Placeholder 6">
            <a:extLst>
              <a:ext uri="{FF2B5EF4-FFF2-40B4-BE49-F238E27FC236}">
                <a16:creationId xmlns:a16="http://schemas.microsoft.com/office/drawing/2014/main" id="{A8EDF731-6451-B24B-9699-0A93D1CD477F}"/>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29993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7AC7-29D0-A744-999C-AF5AC3E3AB4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8D338-5F5E-5743-BD15-7945BA11F5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CFEF38A-856D-1446-AF5E-51BD62F3123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E524FA2-5746-7446-9852-B1589F3041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B438051-97DB-CD42-B32B-CE4EC86F700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C2B1095-2497-1B49-B5EA-DC0F8520290C}"/>
              </a:ext>
            </a:extLst>
          </p:cNvPr>
          <p:cNvSpPr>
            <a:spLocks noGrp="1"/>
          </p:cNvSpPr>
          <p:nvPr>
            <p:ph type="dt" sz="half" idx="10"/>
          </p:nvPr>
        </p:nvSpPr>
        <p:spPr/>
        <p:txBody>
          <a:bodyPr/>
          <a:lstStyle/>
          <a:p>
            <a:fld id="{C0420B86-FBE0-8E4D-B41A-276559DA991E}" type="datetime1">
              <a:rPr lang="en-GB" smtClean="0"/>
              <a:t>26/10/2022</a:t>
            </a:fld>
            <a:endParaRPr lang="en-US"/>
          </a:p>
        </p:txBody>
      </p:sp>
      <p:sp>
        <p:nvSpPr>
          <p:cNvPr id="8" name="Footer Placeholder 7">
            <a:extLst>
              <a:ext uri="{FF2B5EF4-FFF2-40B4-BE49-F238E27FC236}">
                <a16:creationId xmlns:a16="http://schemas.microsoft.com/office/drawing/2014/main" id="{22273DF9-E3F3-B34C-A0F4-BDE6B375ED7D}"/>
              </a:ext>
            </a:extLst>
          </p:cNvPr>
          <p:cNvSpPr>
            <a:spLocks noGrp="1"/>
          </p:cNvSpPr>
          <p:nvPr>
            <p:ph type="ftr" sz="quarter" idx="11"/>
          </p:nvPr>
        </p:nvSpPr>
        <p:spPr/>
        <p:txBody>
          <a:bodyPr/>
          <a:lstStyle/>
          <a:p>
            <a:r>
              <a:rPr lang="en-US"/>
              <a:t>- DRAFT - DRAFT - DRAFT - DRAFT - DRAFT - DRAFT - DRAFT - DRAFT - DRAFT - DRAFT - </a:t>
            </a:r>
          </a:p>
        </p:txBody>
      </p:sp>
      <p:sp>
        <p:nvSpPr>
          <p:cNvPr id="9" name="Slide Number Placeholder 8">
            <a:extLst>
              <a:ext uri="{FF2B5EF4-FFF2-40B4-BE49-F238E27FC236}">
                <a16:creationId xmlns:a16="http://schemas.microsoft.com/office/drawing/2014/main" id="{3EEEDF71-BEDD-8247-B06F-8132B0E10A7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86653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C2B15-1C49-BF4C-AD26-FFAA47A727B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1627F69-9491-ED4E-9ECC-EA03DC75519F}"/>
              </a:ext>
            </a:extLst>
          </p:cNvPr>
          <p:cNvSpPr>
            <a:spLocks noGrp="1"/>
          </p:cNvSpPr>
          <p:nvPr>
            <p:ph type="dt" sz="half" idx="10"/>
          </p:nvPr>
        </p:nvSpPr>
        <p:spPr/>
        <p:txBody>
          <a:bodyPr/>
          <a:lstStyle/>
          <a:p>
            <a:fld id="{C3392F8D-F98E-1646-BC77-6B36EA0098F8}" type="datetime1">
              <a:rPr lang="en-GB" smtClean="0"/>
              <a:t>26/10/2022</a:t>
            </a:fld>
            <a:endParaRPr lang="en-US"/>
          </a:p>
        </p:txBody>
      </p:sp>
      <p:sp>
        <p:nvSpPr>
          <p:cNvPr id="4" name="Footer Placeholder 3">
            <a:extLst>
              <a:ext uri="{FF2B5EF4-FFF2-40B4-BE49-F238E27FC236}">
                <a16:creationId xmlns:a16="http://schemas.microsoft.com/office/drawing/2014/main" id="{AD9340F3-91B2-9141-B1F8-365E85E50999}"/>
              </a:ext>
            </a:extLst>
          </p:cNvPr>
          <p:cNvSpPr>
            <a:spLocks noGrp="1"/>
          </p:cNvSpPr>
          <p:nvPr>
            <p:ph type="ftr" sz="quarter" idx="11"/>
          </p:nvPr>
        </p:nvSpPr>
        <p:spPr/>
        <p:txBody>
          <a:bodyPr/>
          <a:lstStyle/>
          <a:p>
            <a:r>
              <a:rPr lang="en-US"/>
              <a:t>- DRAFT - DRAFT - DRAFT - DRAFT - DRAFT - DRAFT - DRAFT - DRAFT - DRAFT - DRAFT - </a:t>
            </a:r>
          </a:p>
        </p:txBody>
      </p:sp>
      <p:sp>
        <p:nvSpPr>
          <p:cNvPr id="5" name="Slide Number Placeholder 4">
            <a:extLst>
              <a:ext uri="{FF2B5EF4-FFF2-40B4-BE49-F238E27FC236}">
                <a16:creationId xmlns:a16="http://schemas.microsoft.com/office/drawing/2014/main" id="{F314460E-E344-A542-A1AC-409D1AC17664}"/>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70926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DBFC13-EE9B-874F-8251-D2153EAFD26A}"/>
              </a:ext>
            </a:extLst>
          </p:cNvPr>
          <p:cNvSpPr>
            <a:spLocks noGrp="1"/>
          </p:cNvSpPr>
          <p:nvPr>
            <p:ph type="dt" sz="half" idx="10"/>
          </p:nvPr>
        </p:nvSpPr>
        <p:spPr/>
        <p:txBody>
          <a:bodyPr/>
          <a:lstStyle/>
          <a:p>
            <a:fld id="{ED6F1C7F-1517-DE4D-A4C7-E59C4ECC0615}" type="datetime1">
              <a:rPr lang="en-GB" smtClean="0"/>
              <a:t>26/10/2022</a:t>
            </a:fld>
            <a:endParaRPr lang="en-US"/>
          </a:p>
        </p:txBody>
      </p:sp>
      <p:sp>
        <p:nvSpPr>
          <p:cNvPr id="3" name="Footer Placeholder 2">
            <a:extLst>
              <a:ext uri="{FF2B5EF4-FFF2-40B4-BE49-F238E27FC236}">
                <a16:creationId xmlns:a16="http://schemas.microsoft.com/office/drawing/2014/main" id="{0D47265B-FC94-2B4E-911E-E6787A42B3FC}"/>
              </a:ext>
            </a:extLst>
          </p:cNvPr>
          <p:cNvSpPr>
            <a:spLocks noGrp="1"/>
          </p:cNvSpPr>
          <p:nvPr>
            <p:ph type="ftr" sz="quarter" idx="11"/>
          </p:nvPr>
        </p:nvSpPr>
        <p:spPr/>
        <p:txBody>
          <a:bodyPr/>
          <a:lstStyle/>
          <a:p>
            <a:r>
              <a:rPr lang="en-US"/>
              <a:t>- DRAFT - DRAFT - DRAFT - DRAFT - DRAFT - DRAFT - DRAFT - DRAFT - DRAFT - DRAFT - </a:t>
            </a:r>
          </a:p>
        </p:txBody>
      </p:sp>
      <p:sp>
        <p:nvSpPr>
          <p:cNvPr id="4" name="Slide Number Placeholder 3">
            <a:extLst>
              <a:ext uri="{FF2B5EF4-FFF2-40B4-BE49-F238E27FC236}">
                <a16:creationId xmlns:a16="http://schemas.microsoft.com/office/drawing/2014/main" id="{A4B1BC07-F15E-874D-9946-180EB9A8AC4B}"/>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136291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3C39-DDC5-E24D-A4B1-27AE425A6A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8C460E5-9FB2-4240-B943-236742792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8136FA7-336E-EB41-A8E5-9D90D2219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FFEC87-01F0-2E43-994E-898C9A6DA86E}"/>
              </a:ext>
            </a:extLst>
          </p:cNvPr>
          <p:cNvSpPr>
            <a:spLocks noGrp="1"/>
          </p:cNvSpPr>
          <p:nvPr>
            <p:ph type="dt" sz="half" idx="10"/>
          </p:nvPr>
        </p:nvSpPr>
        <p:spPr/>
        <p:txBody>
          <a:bodyPr/>
          <a:lstStyle/>
          <a:p>
            <a:fld id="{1FFDB268-3086-A340-AD28-A05669D51A43}" type="datetime1">
              <a:rPr lang="en-GB" smtClean="0"/>
              <a:t>26/10/2022</a:t>
            </a:fld>
            <a:endParaRPr lang="en-US"/>
          </a:p>
        </p:txBody>
      </p:sp>
      <p:sp>
        <p:nvSpPr>
          <p:cNvPr id="6" name="Footer Placeholder 5">
            <a:extLst>
              <a:ext uri="{FF2B5EF4-FFF2-40B4-BE49-F238E27FC236}">
                <a16:creationId xmlns:a16="http://schemas.microsoft.com/office/drawing/2014/main" id="{BC5F2F60-4BE2-1844-8BCC-5F5A508FE172}"/>
              </a:ext>
            </a:extLst>
          </p:cNvPr>
          <p:cNvSpPr>
            <a:spLocks noGrp="1"/>
          </p:cNvSpPr>
          <p:nvPr>
            <p:ph type="ftr" sz="quarter" idx="11"/>
          </p:nvPr>
        </p:nvSpPr>
        <p:spPr/>
        <p:txBody>
          <a:bodyPr/>
          <a:lstStyle/>
          <a:p>
            <a:r>
              <a:rPr lang="en-US"/>
              <a:t>- DRAFT - DRAFT - DRAFT - DRAFT - DRAFT - DRAFT - DRAFT - DRAFT - DRAFT - DRAFT - </a:t>
            </a:r>
          </a:p>
        </p:txBody>
      </p:sp>
      <p:sp>
        <p:nvSpPr>
          <p:cNvPr id="7" name="Slide Number Placeholder 6">
            <a:extLst>
              <a:ext uri="{FF2B5EF4-FFF2-40B4-BE49-F238E27FC236}">
                <a16:creationId xmlns:a16="http://schemas.microsoft.com/office/drawing/2014/main" id="{2E89E3BF-D41C-4543-97A3-252D6E148D56}"/>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94698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A87C-8B00-A341-853F-16A582279F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DEC363-C91C-4F42-B818-0B8EECCF5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D4395F-5706-3948-ADF0-5B0FC7A46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1505BF-5F7F-504D-85A1-B9C143A13C02}"/>
              </a:ext>
            </a:extLst>
          </p:cNvPr>
          <p:cNvSpPr>
            <a:spLocks noGrp="1"/>
          </p:cNvSpPr>
          <p:nvPr>
            <p:ph type="dt" sz="half" idx="10"/>
          </p:nvPr>
        </p:nvSpPr>
        <p:spPr/>
        <p:txBody>
          <a:bodyPr/>
          <a:lstStyle/>
          <a:p>
            <a:fld id="{4A9528CB-13F8-A440-ACEB-65E487710859}" type="datetime1">
              <a:rPr lang="en-GB" smtClean="0"/>
              <a:t>26/10/2022</a:t>
            </a:fld>
            <a:endParaRPr lang="en-US"/>
          </a:p>
        </p:txBody>
      </p:sp>
      <p:sp>
        <p:nvSpPr>
          <p:cNvPr id="6" name="Footer Placeholder 5">
            <a:extLst>
              <a:ext uri="{FF2B5EF4-FFF2-40B4-BE49-F238E27FC236}">
                <a16:creationId xmlns:a16="http://schemas.microsoft.com/office/drawing/2014/main" id="{F76C325C-5213-3C40-85D9-82128C4A70AB}"/>
              </a:ext>
            </a:extLst>
          </p:cNvPr>
          <p:cNvSpPr>
            <a:spLocks noGrp="1"/>
          </p:cNvSpPr>
          <p:nvPr>
            <p:ph type="ftr" sz="quarter" idx="11"/>
          </p:nvPr>
        </p:nvSpPr>
        <p:spPr/>
        <p:txBody>
          <a:bodyPr/>
          <a:lstStyle/>
          <a:p>
            <a:r>
              <a:rPr lang="en-US"/>
              <a:t>- DRAFT - DRAFT - DRAFT - DRAFT - DRAFT - DRAFT - DRAFT - DRAFT - DRAFT - DRAFT - </a:t>
            </a:r>
          </a:p>
        </p:txBody>
      </p:sp>
      <p:sp>
        <p:nvSpPr>
          <p:cNvPr id="7" name="Slide Number Placeholder 6">
            <a:extLst>
              <a:ext uri="{FF2B5EF4-FFF2-40B4-BE49-F238E27FC236}">
                <a16:creationId xmlns:a16="http://schemas.microsoft.com/office/drawing/2014/main" id="{C9177309-9488-624E-B137-E1E6FE5F7CE1}"/>
              </a:ext>
            </a:extLst>
          </p:cNvPr>
          <p:cNvSpPr>
            <a:spLocks noGrp="1"/>
          </p:cNvSpPr>
          <p:nvPr>
            <p:ph type="sldNum" sz="quarter" idx="12"/>
          </p:nvPr>
        </p:nvSpPr>
        <p:spPr/>
        <p:txBody>
          <a:bodyPr/>
          <a:lstStyle/>
          <a:p>
            <a:fld id="{E3622F62-16E7-4744-AE2F-DC725AA31740}" type="slidenum">
              <a:rPr lang="en-US" smtClean="0"/>
              <a:t>‹#›</a:t>
            </a:fld>
            <a:endParaRPr lang="en-US"/>
          </a:p>
        </p:txBody>
      </p:sp>
    </p:spTree>
    <p:extLst>
      <p:ext uri="{BB962C8B-B14F-4D97-AF65-F5344CB8AC3E}">
        <p14:creationId xmlns:p14="http://schemas.microsoft.com/office/powerpoint/2010/main" val="37066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07CE5-50E2-5A45-A5B8-FE30312E3C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1B6622B-5F39-4C42-8FF4-D1938D7B1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9D80FCB-464C-A74F-B84E-F6B935643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26FF0-D084-0E45-A71D-9ADBF240AFCE}" type="datetime1">
              <a:rPr lang="en-GB" smtClean="0"/>
              <a:t>26/10/2022</a:t>
            </a:fld>
            <a:endParaRPr lang="en-US"/>
          </a:p>
        </p:txBody>
      </p:sp>
      <p:sp>
        <p:nvSpPr>
          <p:cNvPr id="5" name="Footer Placeholder 4">
            <a:extLst>
              <a:ext uri="{FF2B5EF4-FFF2-40B4-BE49-F238E27FC236}">
                <a16:creationId xmlns:a16="http://schemas.microsoft.com/office/drawing/2014/main" id="{6C9CC20E-5EFF-F54A-954F-6FCB610C2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DRAFT - DRAFT - DRAFT - DRAFT - DRAFT - DRAFT - DRAFT - DRAFT - DRAFT - DRAFT - </a:t>
            </a:r>
          </a:p>
        </p:txBody>
      </p:sp>
      <p:sp>
        <p:nvSpPr>
          <p:cNvPr id="6" name="Slide Number Placeholder 5">
            <a:extLst>
              <a:ext uri="{FF2B5EF4-FFF2-40B4-BE49-F238E27FC236}">
                <a16:creationId xmlns:a16="http://schemas.microsoft.com/office/drawing/2014/main" id="{F30E2D03-9E28-4C42-8BB8-BB6B0850F2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622F62-16E7-4744-AE2F-DC725AA31740}" type="slidenum">
              <a:rPr lang="en-US" smtClean="0"/>
              <a:t>‹#›</a:t>
            </a:fld>
            <a:endParaRPr lang="en-US"/>
          </a:p>
        </p:txBody>
      </p:sp>
    </p:spTree>
    <p:extLst>
      <p:ext uri="{BB962C8B-B14F-4D97-AF65-F5344CB8AC3E}">
        <p14:creationId xmlns:p14="http://schemas.microsoft.com/office/powerpoint/2010/main" val="174413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tif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hyperlink" Target="mailto:pharmacy.ODScode@nhs.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developer.nhs.uk/apis/dos-api/byClinicalTerm.html" TargetMode="External"/><Relationship Id="rId4" Type="http://schemas.openxmlformats.org/officeDocument/2006/relationships/hyperlink" Target="mailto:pharmacy.fc683@nhs.ne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eveloper.nhs.uk/apis/dos-api/rest_api_overview.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harmacy.fc683@nhs.net" TargetMode="External"/><Relationship Id="rId2" Type="http://schemas.openxmlformats.org/officeDocument/2006/relationships/hyperlink" Target="mailto:pharmacy.ODScode@nhs.net" TargetMode="External"/><Relationship Id="rId1" Type="http://schemas.openxmlformats.org/officeDocument/2006/relationships/slideLayout" Target="../slideLayouts/slideLayout2.xml"/><Relationship Id="rId4" Type="http://schemas.openxmlformats.org/officeDocument/2006/relationships/hyperlink" Target="https://developer.nhs.uk/apis/dos-api/byClinicalTerm.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heprsb.org/standards/communitypharmacystandardstage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https://www.dsptoolkit.nhs.uk/" TargetMode="External"/><Relationship Id="rId4" Type="http://schemas.openxmlformats.org/officeDocument/2006/relationships/hyperlink" Target="https://www.nhsx.nhs.uk/information-governance/guidance/records-management-cod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claire.hobbs01@nhs.ne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ben.tindale@nhs.net"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tiff"/></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tiff"/></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tiff"/></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sexwise.org.uk/" TargetMode="External"/><Relationship Id="rId3" Type="http://schemas.openxmlformats.org/officeDocument/2006/relationships/hyperlink" Target="https://digital.nhs.uk/services/directory-of-services-dos" TargetMode="External"/><Relationship Id="rId7" Type="http://schemas.openxmlformats.org/officeDocument/2006/relationships/hyperlink" Target="https://cks.nice.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igital.nhs.uk/services/demographics" TargetMode="External"/><Relationship Id="rId11" Type="http://schemas.openxmlformats.org/officeDocument/2006/relationships/hyperlink" Target="https://www.nhs.uk/live-well/healthy-weight/bmi-calculator/" TargetMode="External"/><Relationship Id="rId5" Type="http://schemas.openxmlformats.org/officeDocument/2006/relationships/hyperlink" Target="https://digital.nhs.uk/services/electronic-prescription-service/about-the-eps-prescription-tracker" TargetMode="External"/><Relationship Id="rId10" Type="http://schemas.openxmlformats.org/officeDocument/2006/relationships/hyperlink" Target="http://www.contraceptionchoices.org/" TargetMode="External"/><Relationship Id="rId4" Type="http://schemas.openxmlformats.org/officeDocument/2006/relationships/hyperlink" Target="https://www.nhsbsa.nhs.uk/pharmacies-gp-practices-and-appliance-contractors/dictionary-medicines-and-devices-dmd" TargetMode="External"/><Relationship Id="rId9" Type="http://schemas.openxmlformats.org/officeDocument/2006/relationships/hyperlink" Target="https://www.brook.org.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igital.nhs.uk/services/message-exchange-for-social-care-and-health-mesh" TargetMode="External"/><Relationship Id="rId2" Type="http://schemas.openxmlformats.org/officeDocument/2006/relationships/hyperlink" Target="https://digital.nhs.uk/developer/guides-and-documentation/our-api-technologies#fhir" TargetMode="External"/><Relationship Id="rId1" Type="http://schemas.openxmlformats.org/officeDocument/2006/relationships/slideLayout" Target="../slideLayouts/slideLayout2.xml"/><Relationship Id="rId5" Type="http://schemas.openxmlformats.org/officeDocument/2006/relationships/hyperlink" Target="https://developer.nhs.uk/apis/digitalmedicines-1.2.5-private-beta/" TargetMode="External"/><Relationship Id="rId4" Type="http://schemas.openxmlformats.org/officeDocument/2006/relationships/hyperlink" Target="https://digital.nhs.uk/services/interoperability-toolkit/developer-resources/itk3-test-harness/itk3-messaging-distribution-specification-version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igital.nhs.uk/developer/api-catalogue/personal-demographics-service-fhir" TargetMode="External"/><Relationship Id="rId2" Type="http://schemas.openxmlformats.org/officeDocument/2006/relationships/hyperlink" Target="https://digital.nhs.uk/developer/guides-and-documentation/our-api-technologies#fhir" TargetMode="External"/><Relationship Id="rId1" Type="http://schemas.openxmlformats.org/officeDocument/2006/relationships/slideLayout" Target="../slideLayouts/slideLayout2.xml"/><Relationship Id="rId5" Type="http://schemas.openxmlformats.org/officeDocument/2006/relationships/hyperlink" Target="https://digital.nhs.uk/services/electronic-prescription-service/guidance-for-developers/guidance-for-developers-ideas-for-using-the-prescription-tracker-api" TargetMode="External"/><Relationship Id="rId4" Type="http://schemas.openxmlformats.org/officeDocument/2006/relationships/hyperlink" Target="https://digital.nhs.uk/services/summary-care-record-applica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pharmacy.ODScode@nhs.net" TargetMode="External"/><Relationship Id="rId3" Type="http://schemas.openxmlformats.org/officeDocument/2006/relationships/hyperlink" Target="https://www.sexwise.org.uk/" TargetMode="External"/><Relationship Id="rId7" Type="http://schemas.openxmlformats.org/officeDocument/2006/relationships/hyperlink" Target="https://digital.nhs.uk/data-and-information/information-standards/information-standards-and-data-collections-including-extractions/publications-and-notifications/standards-and-collections/scci0052-dictionary-of-medicines-and-devices-dm-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nhs.uk/live-well/healthy-weight/bmi-calculator/" TargetMode="External"/><Relationship Id="rId5" Type="http://schemas.openxmlformats.org/officeDocument/2006/relationships/hyperlink" Target="http://www.contraceptionchoices.org/" TargetMode="External"/><Relationship Id="rId10" Type="http://schemas.openxmlformats.org/officeDocument/2006/relationships/hyperlink" Target="https://developer.nhs.uk/apis/dos-api/byClinicalTerm.html" TargetMode="External"/><Relationship Id="rId4" Type="http://schemas.openxmlformats.org/officeDocument/2006/relationships/hyperlink" Target="https://www.brook.org.uk/" TargetMode="External"/><Relationship Id="rId9" Type="http://schemas.openxmlformats.org/officeDocument/2006/relationships/hyperlink" Target="mailto:pharmacy.fc683@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9062F-9445-144B-A6C0-45EF8FF885BE}"/>
              </a:ext>
            </a:extLst>
          </p:cNvPr>
          <p:cNvSpPr>
            <a:spLocks noGrp="1"/>
          </p:cNvSpPr>
          <p:nvPr>
            <p:ph type="title"/>
          </p:nvPr>
        </p:nvSpPr>
        <p:spPr>
          <a:xfrm>
            <a:off x="313857" y="142872"/>
            <a:ext cx="3808268" cy="4310567"/>
          </a:xfrm>
        </p:spPr>
        <p:txBody>
          <a:bodyPr>
            <a:normAutofit/>
          </a:bodyPr>
          <a:lstStyle/>
          <a:p>
            <a:r>
              <a:rPr lang="en-GB" sz="4200" b="1">
                <a:solidFill>
                  <a:schemeClr val="bg1"/>
                </a:solidFill>
                <a:latin typeface="Arial" panose="020B0604020202020204" pitchFamily="34" charset="0"/>
                <a:cs typeface="Arial" panose="020B0604020202020204" pitchFamily="34" charset="0"/>
              </a:rPr>
              <a:t>Pharmacy Contraception Service (PCS) </a:t>
            </a:r>
            <a:r>
              <a:rPr lang="en-US" sz="4200" b="1">
                <a:solidFill>
                  <a:schemeClr val="bg1"/>
                </a:solidFill>
                <a:latin typeface="Arial" panose="020B0604020202020204" pitchFamily="34" charset="0"/>
                <a:cs typeface="Arial" panose="020B0604020202020204" pitchFamily="34" charset="0"/>
              </a:rPr>
              <a:t>Technical Toolkit  </a:t>
            </a:r>
          </a:p>
        </p:txBody>
      </p:sp>
      <p:graphicFrame>
        <p:nvGraphicFramePr>
          <p:cNvPr id="5" name="Content Placeholder 2">
            <a:extLst>
              <a:ext uri="{FF2B5EF4-FFF2-40B4-BE49-F238E27FC236}">
                <a16:creationId xmlns:a16="http://schemas.microsoft.com/office/drawing/2014/main" id="{B3C10F15-C5D7-49D8-B3AD-F7917ADB62EE}"/>
              </a:ext>
            </a:extLst>
          </p:cNvPr>
          <p:cNvGraphicFramePr>
            <a:graphicFrameLocks noGrp="1"/>
          </p:cNvGraphicFramePr>
          <p:nvPr>
            <p:ph idx="1"/>
            <p:extLst>
              <p:ext uri="{D42A27DB-BD31-4B8C-83A1-F6EECF244321}">
                <p14:modId xmlns:p14="http://schemas.microsoft.com/office/powerpoint/2010/main" val="15458515"/>
              </p:ext>
            </p:extLst>
          </p:nvPr>
        </p:nvGraphicFramePr>
        <p:xfrm>
          <a:off x="5479853" y="927257"/>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FA3D33F-E13B-744E-91EF-AA6279C1642F}"/>
              </a:ext>
            </a:extLst>
          </p:cNvPr>
          <p:cNvSpPr>
            <a:spLocks noGrp="1"/>
          </p:cNvSpPr>
          <p:nvPr>
            <p:ph type="sldNum" sz="quarter" idx="12"/>
          </p:nvPr>
        </p:nvSpPr>
        <p:spPr/>
        <p:txBody>
          <a:bodyPr/>
          <a:lstStyle/>
          <a:p>
            <a:fld id="{E3622F62-16E7-4744-AE2F-DC725AA31740}" type="slidenum">
              <a:rPr lang="en-US" smtClean="0"/>
              <a:t>1</a:t>
            </a:fld>
            <a:endParaRPr lang="en-US"/>
          </a:p>
        </p:txBody>
      </p:sp>
      <p:pic>
        <p:nvPicPr>
          <p:cNvPr id="10" name="Picture 9">
            <a:extLst>
              <a:ext uri="{FF2B5EF4-FFF2-40B4-BE49-F238E27FC236}">
                <a16:creationId xmlns:a16="http://schemas.microsoft.com/office/drawing/2014/main" id="{E8BFAE60-DDE9-F043-A359-EABAF42BE117}"/>
              </a:ext>
            </a:extLst>
          </p:cNvPr>
          <p:cNvPicPr>
            <a:picLocks noChangeAspect="1"/>
          </p:cNvPicPr>
          <p:nvPr/>
        </p:nvPicPr>
        <p:blipFill>
          <a:blip r:embed="rId7"/>
          <a:stretch>
            <a:fillRect/>
          </a:stretch>
        </p:blipFill>
        <p:spPr>
          <a:xfrm>
            <a:off x="10332720" y="333649"/>
            <a:ext cx="1410773" cy="573485"/>
          </a:xfrm>
          <a:prstGeom prst="rect">
            <a:avLst/>
          </a:prstGeom>
        </p:spPr>
      </p:pic>
      <p:sp>
        <p:nvSpPr>
          <p:cNvPr id="11" name="TextBox 10">
            <a:extLst>
              <a:ext uri="{FF2B5EF4-FFF2-40B4-BE49-F238E27FC236}">
                <a16:creationId xmlns:a16="http://schemas.microsoft.com/office/drawing/2014/main" id="{D45BB13B-B68A-734B-A4AF-BFA7CDD3152F}"/>
              </a:ext>
            </a:extLst>
          </p:cNvPr>
          <p:cNvSpPr txBox="1"/>
          <p:nvPr/>
        </p:nvSpPr>
        <p:spPr>
          <a:xfrm>
            <a:off x="5479853" y="6414556"/>
            <a:ext cx="6263640" cy="338554"/>
          </a:xfrm>
          <a:prstGeom prst="rect">
            <a:avLst/>
          </a:prstGeom>
          <a:noFill/>
        </p:spPr>
        <p:txBody>
          <a:bodyPr wrap="square" rtlCol="0">
            <a:spAutoFit/>
          </a:bodyPr>
          <a:lstStyle/>
          <a:p>
            <a:r>
              <a:rPr lang="en-GB" sz="1600" b="1" dirty="0">
                <a:solidFill>
                  <a:schemeClr val="tx1">
                    <a:lumMod val="50000"/>
                    <a:lumOff val="50000"/>
                  </a:schemeClr>
                </a:solidFill>
              </a:rPr>
              <a:t>October 2022</a:t>
            </a:r>
            <a:r>
              <a:rPr lang="en-US" sz="1600" b="1" dirty="0">
                <a:solidFill>
                  <a:schemeClr val="tx1">
                    <a:lumMod val="50000"/>
                    <a:lumOff val="50000"/>
                  </a:schemeClr>
                </a:solidFill>
              </a:rPr>
              <a:t>	</a:t>
            </a:r>
            <a:r>
              <a:rPr lang="en-US" sz="1600" b="1">
                <a:solidFill>
                  <a:schemeClr val="tx1">
                    <a:lumMod val="50000"/>
                    <a:lumOff val="50000"/>
                  </a:schemeClr>
                </a:solidFill>
              </a:rPr>
              <a:t>	v1.4 DRAFT</a:t>
            </a:r>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421481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358629069"/>
              </p:ext>
            </p:extLst>
          </p:nvPr>
        </p:nvGraphicFramePr>
        <p:xfrm>
          <a:off x="530948" y="1138555"/>
          <a:ext cx="11159698" cy="5826760"/>
        </p:xfrm>
        <a:graphic>
          <a:graphicData uri="http://schemas.openxmlformats.org/drawingml/2006/table">
            <a:tbl>
              <a:tblPr firstRow="1" bandRow="1">
                <a:tableStyleId>{5C22544A-7EE6-4342-B048-85BDC9FD1C3A}</a:tableStyleId>
              </a:tblPr>
              <a:tblGrid>
                <a:gridCol w="2787458">
                  <a:extLst>
                    <a:ext uri="{9D8B030D-6E8A-4147-A177-3AD203B41FA5}">
                      <a16:colId xmlns:a16="http://schemas.microsoft.com/office/drawing/2014/main" val="3600064115"/>
                    </a:ext>
                  </a:extLst>
                </a:gridCol>
                <a:gridCol w="2791449">
                  <a:extLst>
                    <a:ext uri="{9D8B030D-6E8A-4147-A177-3AD203B41FA5}">
                      <a16:colId xmlns:a16="http://schemas.microsoft.com/office/drawing/2014/main" val="1458044718"/>
                    </a:ext>
                  </a:extLst>
                </a:gridCol>
                <a:gridCol w="2783468">
                  <a:extLst>
                    <a:ext uri="{9D8B030D-6E8A-4147-A177-3AD203B41FA5}">
                      <a16:colId xmlns:a16="http://schemas.microsoft.com/office/drawing/2014/main" val="586940511"/>
                    </a:ext>
                  </a:extLst>
                </a:gridCol>
                <a:gridCol w="2797323">
                  <a:extLst>
                    <a:ext uri="{9D8B030D-6E8A-4147-A177-3AD203B41FA5}">
                      <a16:colId xmlns:a16="http://schemas.microsoft.com/office/drawing/2014/main" val="3175137780"/>
                    </a:ext>
                  </a:extLst>
                </a:gridCol>
              </a:tblGrid>
              <a:tr h="370840">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a:t>2. Sexual Health to Pharmacy referrals by NHSmail (</a:t>
                      </a:r>
                      <a:r>
                        <a:rPr lang="en-GB" sz="1600" b="1">
                          <a:solidFill>
                            <a:schemeClr val="tx1"/>
                          </a:solidFill>
                        </a:rPr>
                        <a:t>Sexual Health report Message) </a:t>
                      </a:r>
                      <a:r>
                        <a:rPr lang="en-GB" sz="1600" kern="1200">
                          <a:solidFill>
                            <a:schemeClr val="dk1"/>
                          </a:solidFill>
                          <a:latin typeface="+mn-lt"/>
                          <a:ea typeface="+mn-ea"/>
                          <a:cs typeface="+mn-cs"/>
                        </a:rPr>
                        <a:t>Local directory of pharmacy shared email addresses held in the system (</a:t>
                      </a:r>
                      <a:r>
                        <a:rPr lang="en-GB" sz="1600" kern="120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pharmacy.ODScode@nhs.net</a:t>
                      </a:r>
                      <a:r>
                        <a:rPr lang="en-GB" sz="1600" kern="1200">
                          <a:solidFill>
                            <a:schemeClr val="dk1"/>
                          </a:solidFill>
                          <a:latin typeface="+mn-lt"/>
                          <a:ea typeface="+mn-ea"/>
                          <a:cs typeface="+mn-cs"/>
                        </a:rPr>
                        <a:t> e.g., </a:t>
                      </a:r>
                      <a:r>
                        <a:rPr lang="en-GB" sz="1600" kern="1200">
                          <a:solidFill>
                            <a:schemeClr val="dk1"/>
                          </a:solidFill>
                          <a:latin typeface="+mn-lt"/>
                          <a:ea typeface="+mn-ea"/>
                          <a:cs typeface="+mn-cs"/>
                          <a:hlinkClick r:id="rId4">
                            <a:extLst>
                              <a:ext uri="{A12FA001-AC4F-418D-AE19-62706E023703}">
                                <ahyp:hlinkClr xmlns:ahyp="http://schemas.microsoft.com/office/drawing/2018/hyperlinkcolor" val="tx"/>
                              </a:ext>
                            </a:extLst>
                          </a:hlinkClick>
                        </a:rPr>
                        <a:t>pharmacy.fc683@nhs.net</a:t>
                      </a:r>
                      <a:r>
                        <a:rPr lang="en-GB" sz="1600" kern="1200">
                          <a:solidFill>
                            <a:schemeClr val="dk1"/>
                          </a:solidFill>
                          <a:latin typeface="+mn-lt"/>
                          <a:ea typeface="+mn-ea"/>
                          <a:cs typeface="+mn-cs"/>
                        </a:rPr>
                        <a:t>) </a:t>
                      </a:r>
                      <a:endParaRPr lang="en-GB" sz="1600" b="1">
                        <a:solidFill>
                          <a:schemeClr val="tx1"/>
                        </a:solidFill>
                      </a:endParaRPr>
                    </a:p>
                    <a:p>
                      <a:endParaRPr lang="en-GB" sz="1600" b="1" u="none"/>
                    </a:p>
                    <a:p>
                      <a:endParaRPr lang="en-GB" sz="1600" u="none"/>
                    </a:p>
                    <a:p>
                      <a:endParaRPr lang="en-GB" sz="1600" u="none"/>
                    </a:p>
                    <a:p>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latin typeface="+mn-lt"/>
                          <a:ea typeface="+mn-ea"/>
                          <a:cs typeface="+mn-cs"/>
                        </a:rPr>
                        <a:t>mile radius. Results should contain Public name (or Service Name), Address, Postcode, Public telephone, Opening Times, Specified Dates and Endpoint information. </a:t>
                      </a:r>
                      <a:endParaRPr lang="en-GB" sz="1600" b="1" u="none"/>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a:t>2. Sexual Health to Pharmacy notification (</a:t>
                      </a:r>
                      <a:r>
                        <a:rPr lang="en-GB" sz="1600" b="1">
                          <a:solidFill>
                            <a:schemeClr val="tx1"/>
                          </a:solidFill>
                        </a:rPr>
                        <a:t>Sexual Health report Message)</a:t>
                      </a:r>
                      <a:endParaRPr lang="en-GB" sz="1600" b="1" u="none"/>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latin typeface="+mn-lt"/>
                          <a:ea typeface="+mn-ea"/>
                          <a:cs typeface="+mn-cs"/>
                        </a:rPr>
                        <a:t>DoS Proof of Concept API DoS Proof of Concept API </a:t>
                      </a:r>
                      <a:r>
                        <a:rPr lang="en-GB" sz="1600" kern="1200">
                          <a:solidFill>
                            <a:schemeClr val="dk1"/>
                          </a:solidFill>
                          <a:latin typeface="+mn-lt"/>
                          <a:ea typeface="+mn-ea"/>
                          <a:cs typeface="+mn-cs"/>
                          <a:hlinkClick r:id="rId5"/>
                        </a:rPr>
                        <a:t>search by clinical term</a:t>
                      </a:r>
                      <a:r>
                        <a:rPr lang="en-GB" sz="1600" kern="1200">
                          <a:solidFill>
                            <a:schemeClr val="dk1"/>
                          </a:solidFill>
                          <a:latin typeface="+mn-lt"/>
                          <a:ea typeface="+mn-ea"/>
                          <a:cs typeface="+mn-cs"/>
                        </a:rPr>
                        <a:t> and location to return NHS Contraception Management Service providers within a 37.5 mile radius. Results should contain Public name (or Service Name), Address, Postcode, Public telephone, Opening Times, Specified Dates and Endpoint information.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t>Continued overleaf. </a:t>
                      </a:r>
                      <a:endParaRPr lang="en-GB" sz="16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p>
                  </a:txBody>
                  <a:tcPr/>
                </a:tc>
                <a:extLst>
                  <a:ext uri="{0D108BD9-81ED-4DB2-BD59-A6C34878D82A}">
                    <a16:rowId xmlns:a16="http://schemas.microsoft.com/office/drawing/2014/main" val="925434685"/>
                  </a:ext>
                </a:extLst>
              </a:tr>
            </a:tbl>
          </a:graphicData>
        </a:graphic>
      </p:graphicFrame>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Pharmacy Contraception Service essential / required / desirable components </a:t>
              </a:r>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10</a:t>
            </a:fld>
            <a:endParaRPr lang="en-US"/>
          </a:p>
        </p:txBody>
      </p:sp>
    </p:spTree>
    <p:extLst>
      <p:ext uri="{BB962C8B-B14F-4D97-AF65-F5344CB8AC3E}">
        <p14:creationId xmlns:p14="http://schemas.microsoft.com/office/powerpoint/2010/main" val="3932978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530610394"/>
              </p:ext>
            </p:extLst>
          </p:nvPr>
        </p:nvGraphicFramePr>
        <p:xfrm>
          <a:off x="530948" y="1196144"/>
          <a:ext cx="11159698" cy="3144520"/>
        </p:xfrm>
        <a:graphic>
          <a:graphicData uri="http://schemas.openxmlformats.org/drawingml/2006/table">
            <a:tbl>
              <a:tblPr firstRow="1" bandRow="1">
                <a:tableStyleId>{5C22544A-7EE6-4342-B048-85BDC9FD1C3A}</a:tableStyleId>
              </a:tblPr>
              <a:tblGrid>
                <a:gridCol w="2787458">
                  <a:extLst>
                    <a:ext uri="{9D8B030D-6E8A-4147-A177-3AD203B41FA5}">
                      <a16:colId xmlns:a16="http://schemas.microsoft.com/office/drawing/2014/main" val="3600064115"/>
                    </a:ext>
                  </a:extLst>
                </a:gridCol>
                <a:gridCol w="2777594">
                  <a:extLst>
                    <a:ext uri="{9D8B030D-6E8A-4147-A177-3AD203B41FA5}">
                      <a16:colId xmlns:a16="http://schemas.microsoft.com/office/drawing/2014/main" val="1458044718"/>
                    </a:ext>
                  </a:extLst>
                </a:gridCol>
                <a:gridCol w="2797323">
                  <a:extLst>
                    <a:ext uri="{9D8B030D-6E8A-4147-A177-3AD203B41FA5}">
                      <a16:colId xmlns:a16="http://schemas.microsoft.com/office/drawing/2014/main" val="586940511"/>
                    </a:ext>
                  </a:extLst>
                </a:gridCol>
                <a:gridCol w="2797323">
                  <a:extLst>
                    <a:ext uri="{9D8B030D-6E8A-4147-A177-3AD203B41FA5}">
                      <a16:colId xmlns:a16="http://schemas.microsoft.com/office/drawing/2014/main" val="3175137780"/>
                    </a:ext>
                  </a:extLst>
                </a:gridCol>
              </a:tblGrid>
              <a:tr h="370840">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txBody>
                  <a:tcPr/>
                </a:tc>
                <a:tc>
                  <a:txBody>
                    <a:bodyPr/>
                    <a:lstStyle/>
                    <a:p>
                      <a:r>
                        <a:rPr lang="en-GB" sz="1600" b="1" u="none"/>
                        <a:t>3. Pharmacy to GP notification by NHSmail (GP notification message)</a:t>
                      </a:r>
                    </a:p>
                    <a:p>
                      <a:r>
                        <a:rPr lang="en-GB" sz="1600" u="none"/>
                        <a:t>Local directory of GP practice email addresses held in system. </a:t>
                      </a:r>
                      <a:endParaRPr lang="en-GB"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u="none"/>
                        <a:t>3. Pharmacy to GP notification (GP notification message)</a:t>
                      </a:r>
                      <a:endParaRPr lang="en-GB" sz="1600" b="1"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effectLst/>
                          <a:latin typeface="+mn-lt"/>
                          <a:ea typeface="+mn-ea"/>
                          <a:cs typeface="+mn-cs"/>
                        </a:rPr>
                        <a:t>DoS Proof of Concept API </a:t>
                      </a:r>
                      <a:r>
                        <a:rPr lang="en-GB" sz="1600" b="1" kern="1200">
                          <a:solidFill>
                            <a:schemeClr val="dk1"/>
                          </a:solidFill>
                          <a:effectLst/>
                          <a:latin typeface="+mn-lt"/>
                          <a:ea typeface="+mn-ea"/>
                          <a:cs typeface="+mn-cs"/>
                          <a:hlinkClick r:id="rId3"/>
                        </a:rPr>
                        <a:t>search </a:t>
                      </a:r>
                      <a:r>
                        <a:rPr lang="en-GB" sz="1600" b="1" kern="1200" err="1">
                          <a:solidFill>
                            <a:schemeClr val="dk1"/>
                          </a:solidFill>
                          <a:effectLst/>
                          <a:latin typeface="+mn-lt"/>
                          <a:ea typeface="+mn-ea"/>
                          <a:cs typeface="+mn-cs"/>
                          <a:hlinkClick r:id="rId3"/>
                        </a:rPr>
                        <a:t>byODSCode</a:t>
                      </a:r>
                      <a:r>
                        <a:rPr lang="en-GB" sz="1600" b="1" kern="1200">
                          <a:solidFill>
                            <a:schemeClr val="dk1"/>
                          </a:solidFill>
                          <a:effectLst/>
                          <a:latin typeface="+mn-lt"/>
                          <a:ea typeface="+mn-ea"/>
                          <a:cs typeface="+mn-cs"/>
                          <a:hlinkClick r:id="rId3"/>
                        </a:rPr>
                        <a:t> </a:t>
                      </a:r>
                      <a:r>
                        <a:rPr lang="en-GB" sz="1600" kern="1200">
                          <a:solidFill>
                            <a:schemeClr val="dk1"/>
                          </a:solidFill>
                          <a:effectLst/>
                          <a:latin typeface="+mn-lt"/>
                          <a:ea typeface="+mn-ea"/>
                          <a:cs typeface="+mn-cs"/>
                        </a:rPr>
                        <a:t>to return details of the matching GP Practice and retrieve the </a:t>
                      </a:r>
                      <a:r>
                        <a:rPr lang="en-GB" sz="1600" b="0" i="0" kern="1200">
                          <a:solidFill>
                            <a:schemeClr val="dk1"/>
                          </a:solidFill>
                          <a:effectLst/>
                          <a:latin typeface="+mn-lt"/>
                          <a:ea typeface="+mn-ea"/>
                          <a:cs typeface="+mn-cs"/>
                        </a:rPr>
                        <a:t>‘</a:t>
                      </a:r>
                      <a:r>
                        <a:rPr lang="en-GB" sz="1600"/>
                        <a:t>Endpoint’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t>Continued overleaf.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p>
                  </a:txBody>
                  <a:tcPr/>
                </a:tc>
                <a:extLst>
                  <a:ext uri="{0D108BD9-81ED-4DB2-BD59-A6C34878D82A}">
                    <a16:rowId xmlns:a16="http://schemas.microsoft.com/office/drawing/2014/main" val="925434685"/>
                  </a:ext>
                </a:extLst>
              </a:tr>
            </a:tbl>
          </a:graphicData>
        </a:graphic>
      </p:graphicFrame>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Pharmacy Contraception Service essential / required / desirable components </a:t>
              </a:r>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11</a:t>
            </a:fld>
            <a:endParaRPr lang="en-US"/>
          </a:p>
        </p:txBody>
      </p:sp>
    </p:spTree>
    <p:extLst>
      <p:ext uri="{BB962C8B-B14F-4D97-AF65-F5344CB8AC3E}">
        <p14:creationId xmlns:p14="http://schemas.microsoft.com/office/powerpoint/2010/main" val="184881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3660841978"/>
              </p:ext>
            </p:extLst>
          </p:nvPr>
        </p:nvGraphicFramePr>
        <p:xfrm>
          <a:off x="540128" y="889635"/>
          <a:ext cx="11111744" cy="5278120"/>
        </p:xfrm>
        <a:graphic>
          <a:graphicData uri="http://schemas.openxmlformats.org/drawingml/2006/table">
            <a:tbl>
              <a:tblPr firstRow="1" bandRow="1">
                <a:tableStyleId>{5C22544A-7EE6-4342-B048-85BDC9FD1C3A}</a:tableStyleId>
              </a:tblPr>
              <a:tblGrid>
                <a:gridCol w="2777936">
                  <a:extLst>
                    <a:ext uri="{9D8B030D-6E8A-4147-A177-3AD203B41FA5}">
                      <a16:colId xmlns:a16="http://schemas.microsoft.com/office/drawing/2014/main" val="3600064115"/>
                    </a:ext>
                  </a:extLst>
                </a:gridCol>
                <a:gridCol w="2777936">
                  <a:extLst>
                    <a:ext uri="{9D8B030D-6E8A-4147-A177-3AD203B41FA5}">
                      <a16:colId xmlns:a16="http://schemas.microsoft.com/office/drawing/2014/main" val="1458044718"/>
                    </a:ext>
                  </a:extLst>
                </a:gridCol>
                <a:gridCol w="2777936">
                  <a:extLst>
                    <a:ext uri="{9D8B030D-6E8A-4147-A177-3AD203B41FA5}">
                      <a16:colId xmlns:a16="http://schemas.microsoft.com/office/drawing/2014/main" val="586940511"/>
                    </a:ext>
                  </a:extLst>
                </a:gridCol>
                <a:gridCol w="2777936">
                  <a:extLst>
                    <a:ext uri="{9D8B030D-6E8A-4147-A177-3AD203B41FA5}">
                      <a16:colId xmlns:a16="http://schemas.microsoft.com/office/drawing/2014/main" val="2793388258"/>
                    </a:ext>
                  </a:extLst>
                </a:gridCol>
              </a:tblGrid>
              <a:tr h="370840">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3708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p>
                      <a:pPr marL="0" lvl="0" indent="0" algn="l">
                        <a:lnSpc>
                          <a:spcPct val="100000"/>
                        </a:lnSpc>
                        <a:spcBef>
                          <a:spcPts val="0"/>
                        </a:spcBef>
                        <a:spcAft>
                          <a:spcPts val="0"/>
                        </a:spcAft>
                        <a:buNone/>
                      </a:pPr>
                      <a:endParaRPr lang="en-US" sz="160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a:solidFill>
                            <a:schemeClr val="dk1"/>
                          </a:solidFill>
                          <a:effectLst/>
                          <a:latin typeface="+mn-lt"/>
                          <a:ea typeface="+mn-ea"/>
                          <a:cs typeface="+mn-cs"/>
                        </a:rPr>
                        <a:t>4. Pharmacy to Pharmacy referral by NHSmail (Pharmacy notification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a:solidFill>
                            <a:schemeClr val="dk1"/>
                          </a:solidFill>
                          <a:effectLst/>
                          <a:latin typeface="+mn-lt"/>
                          <a:ea typeface="+mn-ea"/>
                          <a:cs typeface="+mn-cs"/>
                        </a:rPr>
                        <a:t>L</a:t>
                      </a:r>
                      <a:r>
                        <a:rPr lang="en-GB" sz="1600" kern="1200">
                          <a:solidFill>
                            <a:schemeClr val="dk1"/>
                          </a:solidFill>
                          <a:latin typeface="+mn-lt"/>
                          <a:ea typeface="+mn-ea"/>
                          <a:cs typeface="+mn-cs"/>
                        </a:rPr>
                        <a:t>ocal directory of pharmacy service information (</a:t>
                      </a:r>
                      <a:r>
                        <a:rPr lang="en-GB" sz="1600"/>
                        <a:t>Results should contain Service Name, Address, Postcode, Public telephone, Opening Times</a:t>
                      </a:r>
                      <a:r>
                        <a:rPr lang="en-GB" sz="1600" kern="1200">
                          <a:solidFill>
                            <a:schemeClr val="dk1"/>
                          </a:solidFill>
                          <a:latin typeface="+mn-lt"/>
                          <a:ea typeface="+mn-ea"/>
                          <a:cs typeface="+mn-cs"/>
                        </a:rPr>
                        <a:t>) and shared email address (</a:t>
                      </a:r>
                      <a:r>
                        <a:rPr lang="en-GB" sz="1600" kern="1200">
                          <a:solidFill>
                            <a:schemeClr val="dk1"/>
                          </a:solidFill>
                          <a:latin typeface="+mn-lt"/>
                          <a:ea typeface="+mn-ea"/>
                          <a:cs typeface="+mn-cs"/>
                          <a:hlinkClick r:id="rId2">
                            <a:extLst>
                              <a:ext uri="{A12FA001-AC4F-418D-AE19-62706E023703}">
                                <ahyp:hlinkClr xmlns:ahyp="http://schemas.microsoft.com/office/drawing/2018/hyperlinkcolor" val="tx"/>
                              </a:ext>
                            </a:extLst>
                          </a:hlinkClick>
                        </a:rPr>
                        <a:t>pharmacy.ODScode@nhs.net</a:t>
                      </a:r>
                      <a:r>
                        <a:rPr lang="en-GB" sz="1600" kern="1200">
                          <a:solidFill>
                            <a:schemeClr val="dk1"/>
                          </a:solidFill>
                          <a:latin typeface="+mn-lt"/>
                          <a:ea typeface="+mn-ea"/>
                          <a:cs typeface="+mn-cs"/>
                        </a:rPr>
                        <a:t> e.g., </a:t>
                      </a:r>
                      <a:r>
                        <a:rPr lang="en-GB" sz="1600" kern="120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pharmacy.fc683@nhs.net</a:t>
                      </a:r>
                      <a:r>
                        <a:rPr lang="en-GB" sz="1600" kern="120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i="0" kern="1200">
                          <a:solidFill>
                            <a:schemeClr val="dk1"/>
                          </a:solidFill>
                          <a:effectLst/>
                          <a:latin typeface="+mn-lt"/>
                          <a:ea typeface="+mn-ea"/>
                          <a:cs typeface="+mn-cs"/>
                        </a:rPr>
                        <a:t>4. Pharmacy to Pharmacy referral (Pharmacy notification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latin typeface="+mn-lt"/>
                          <a:ea typeface="+mn-ea"/>
                          <a:cs typeface="+mn-cs"/>
                        </a:rPr>
                        <a:t>DoS Proof of Concept API </a:t>
                      </a:r>
                      <a:r>
                        <a:rPr lang="en-GB" sz="1600" kern="1200">
                          <a:solidFill>
                            <a:schemeClr val="dk1"/>
                          </a:solidFill>
                          <a:latin typeface="+mn-lt"/>
                          <a:ea typeface="+mn-ea"/>
                          <a:cs typeface="+mn-cs"/>
                          <a:hlinkClick r:id="rId4"/>
                        </a:rPr>
                        <a:t>search by clinical term</a:t>
                      </a:r>
                      <a:r>
                        <a:rPr lang="en-GB" sz="1600" kern="1200">
                          <a:solidFill>
                            <a:schemeClr val="dk1"/>
                          </a:solidFill>
                          <a:latin typeface="+mn-lt"/>
                          <a:ea typeface="+mn-ea"/>
                          <a:cs typeface="+mn-cs"/>
                        </a:rPr>
                        <a:t> </a:t>
                      </a:r>
                      <a:r>
                        <a:rPr lang="en-GB" sz="1600"/>
                        <a:t>and location to return NHS </a:t>
                      </a:r>
                      <a:r>
                        <a:rPr lang="en-GB" sz="1600" kern="1200">
                          <a:solidFill>
                            <a:schemeClr val="dk1"/>
                          </a:solidFill>
                          <a:latin typeface="+mn-lt"/>
                          <a:ea typeface="+mn-ea"/>
                          <a:cs typeface="+mn-cs"/>
                        </a:rPr>
                        <a:t>Contraception Management Service providers </a:t>
                      </a:r>
                      <a:r>
                        <a:rPr lang="en-GB" sz="1600"/>
                        <a:t>within a 37.5 mile radius. Results should</a:t>
                      </a:r>
                      <a:endParaRPr lang="en-GB" sz="1600" b="1"/>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contain Public name (or Service Name), Address, Postcode, Public telephone, Opening Times, Specified Dates and </a:t>
                      </a:r>
                      <a:r>
                        <a:rPr lang="en-GB" sz="1600" kern="1200">
                          <a:solidFill>
                            <a:schemeClr val="dk1"/>
                          </a:solidFill>
                          <a:latin typeface="+mn-lt"/>
                          <a:ea typeface="+mn-ea"/>
                          <a:cs typeface="+mn-cs"/>
                        </a:rPr>
                        <a:t>Endpoint details. </a:t>
                      </a:r>
                    </a:p>
                    <a:p>
                      <a:pPr lvl="0">
                        <a:buNone/>
                      </a:pPr>
                      <a:endParaRPr lang="en-US" sz="1600">
                        <a:solidFill>
                          <a:srgbClr val="FF0000"/>
                        </a:solidFill>
                      </a:endParaRPr>
                    </a:p>
                  </a:txBody>
                  <a:tcPr/>
                </a:tc>
                <a:tc>
                  <a:txBody>
                    <a:bodyPr/>
                    <a:lstStyle/>
                    <a:p>
                      <a:pPr marL="0" lvl="0" indent="0" algn="l" defTabSz="914400">
                        <a:lnSpc>
                          <a:spcPct val="100000"/>
                        </a:lnSpc>
                        <a:spcBef>
                          <a:spcPts val="0"/>
                        </a:spcBef>
                        <a:spcAft>
                          <a:spcPts val="0"/>
                        </a:spcAft>
                        <a:buNone/>
                        <a:tabLst/>
                        <a:defRPr/>
                      </a:pPr>
                      <a:endParaRPr lang="en-US" sz="1600"/>
                    </a:p>
                  </a:txBody>
                  <a:tcPr/>
                </a:tc>
                <a:extLst>
                  <a:ext uri="{0D108BD9-81ED-4DB2-BD59-A6C34878D82A}">
                    <a16:rowId xmlns:a16="http://schemas.microsoft.com/office/drawing/2014/main" val="1643016623"/>
                  </a:ext>
                </a:extLst>
              </a:tr>
              <a:tr h="370838">
                <a:tc>
                  <a:txBody>
                    <a:bodyPr/>
                    <a:lstStyle/>
                    <a:p>
                      <a:pPr marL="0" lvl="0" indent="0" algn="l">
                        <a:lnSpc>
                          <a:spcPct val="100000"/>
                        </a:lnSpc>
                        <a:spcBef>
                          <a:spcPts val="0"/>
                        </a:spcBef>
                        <a:spcAft>
                          <a:spcPts val="0"/>
                        </a:spcAft>
                        <a:buNone/>
                      </a:pPr>
                      <a:r>
                        <a:rPr lang="en-US" sz="1600">
                          <a:solidFill>
                            <a:schemeClr val="tx1"/>
                          </a:solidFill>
                        </a:rPr>
                        <a:t>Local formularies</a:t>
                      </a:r>
                    </a:p>
                  </a:txBody>
                  <a:tcPr/>
                </a:tc>
                <a:tc>
                  <a:txBody>
                    <a:bodyPr/>
                    <a:lstStyle/>
                    <a:p>
                      <a:pPr marL="0" lvl="0" indent="0" algn="l">
                        <a:lnSpc>
                          <a:spcPct val="100000"/>
                        </a:lnSpc>
                        <a:spcBef>
                          <a:spcPts val="0"/>
                        </a:spcBef>
                        <a:spcAft>
                          <a:spcPts val="0"/>
                        </a:spcAft>
                        <a:buNone/>
                      </a:pPr>
                      <a:endParaRPr lang="en-US" sz="1600"/>
                    </a:p>
                  </a:txBody>
                  <a:tcPr/>
                </a:tc>
                <a:tc>
                  <a:txBody>
                    <a:bodyPr/>
                    <a:lstStyle/>
                    <a:p>
                      <a:pPr lvl="0">
                        <a:buNone/>
                      </a:pPr>
                      <a:r>
                        <a:rPr lang="en-US" sz="1600">
                          <a:solidFill>
                            <a:schemeClr val="tx1"/>
                          </a:solidFill>
                        </a:rPr>
                        <a:t>Access to information on local formularies</a:t>
                      </a:r>
                    </a:p>
                  </a:txBody>
                  <a:tcPr/>
                </a:tc>
                <a:tc>
                  <a:txBody>
                    <a:bodyPr/>
                    <a:lstStyle/>
                    <a:p>
                      <a:pPr marL="0" lvl="0" indent="0" algn="l" defTabSz="914400">
                        <a:lnSpc>
                          <a:spcPct val="100000"/>
                        </a:lnSpc>
                        <a:spcBef>
                          <a:spcPts val="0"/>
                        </a:spcBef>
                        <a:spcAft>
                          <a:spcPts val="0"/>
                        </a:spcAft>
                        <a:buNone/>
                        <a:tabLst/>
                        <a:defRPr/>
                      </a:pPr>
                      <a:endParaRPr lang="en-US" sz="1600"/>
                    </a:p>
                  </a:txBody>
                  <a:tcPr/>
                </a:tc>
                <a:extLst>
                  <a:ext uri="{0D108BD9-81ED-4DB2-BD59-A6C34878D82A}">
                    <a16:rowId xmlns:a16="http://schemas.microsoft.com/office/drawing/2014/main" val="4141920462"/>
                  </a:ext>
                </a:extLst>
              </a:tr>
              <a:tr h="370838">
                <a:tc>
                  <a:txBody>
                    <a:bodyPr/>
                    <a:lstStyle/>
                    <a:p>
                      <a:pPr marL="0" lvl="0" indent="0" algn="l">
                        <a:lnSpc>
                          <a:spcPct val="100000"/>
                        </a:lnSpc>
                        <a:spcBef>
                          <a:spcPts val="0"/>
                        </a:spcBef>
                        <a:spcAft>
                          <a:spcPts val="0"/>
                        </a:spcAft>
                        <a:buNone/>
                      </a:pPr>
                      <a:r>
                        <a:rPr lang="en-US" sz="1600">
                          <a:solidFill>
                            <a:schemeClr val="tx1"/>
                          </a:solidFill>
                        </a:rPr>
                        <a:t>Prescribing capability</a:t>
                      </a:r>
                    </a:p>
                  </a:txBody>
                  <a:tcPr/>
                </a:tc>
                <a:tc>
                  <a:txBody>
                    <a:bodyPr/>
                    <a:lstStyle/>
                    <a:p>
                      <a:pPr marL="0" lvl="0" indent="0" algn="l">
                        <a:lnSpc>
                          <a:spcPct val="100000"/>
                        </a:lnSpc>
                        <a:spcBef>
                          <a:spcPts val="0"/>
                        </a:spcBef>
                        <a:spcAft>
                          <a:spcPts val="0"/>
                        </a:spcAft>
                        <a:buNone/>
                      </a:pPr>
                      <a:endParaRPr lang="en-US" sz="1600"/>
                    </a:p>
                  </a:txBody>
                  <a:tcPr/>
                </a:tc>
                <a:tc>
                  <a:txBody>
                    <a:bodyPr/>
                    <a:lstStyle/>
                    <a:p>
                      <a:pPr lvl="0">
                        <a:buNone/>
                      </a:pPr>
                      <a:r>
                        <a:rPr lang="en-GB" sz="1600"/>
                        <a:t>Electronic prescribing capabilities </a:t>
                      </a:r>
                      <a:endParaRPr lang="en-US" sz="1600">
                        <a:solidFill>
                          <a:srgbClr val="FF0000"/>
                        </a:solidFill>
                      </a:endParaRPr>
                    </a:p>
                  </a:txBody>
                  <a:tcPr/>
                </a:tc>
                <a:tc>
                  <a:txBody>
                    <a:bodyPr/>
                    <a:lstStyle/>
                    <a:p>
                      <a:pPr marL="0" lvl="0" indent="0" algn="l" defTabSz="914400">
                        <a:lnSpc>
                          <a:spcPct val="100000"/>
                        </a:lnSpc>
                        <a:spcBef>
                          <a:spcPts val="0"/>
                        </a:spcBef>
                        <a:spcAft>
                          <a:spcPts val="0"/>
                        </a:spcAft>
                        <a:buNone/>
                        <a:tabLst/>
                        <a:defRPr/>
                      </a:pPr>
                      <a:endParaRPr lang="en-US" sz="1600"/>
                    </a:p>
                  </a:txBody>
                  <a:tcPr/>
                </a:tc>
                <a:extLst>
                  <a:ext uri="{0D108BD9-81ED-4DB2-BD59-A6C34878D82A}">
                    <a16:rowId xmlns:a16="http://schemas.microsoft.com/office/drawing/2014/main" val="397544438"/>
                  </a:ext>
                </a:extLst>
              </a:tr>
            </a:tbl>
          </a:graphicData>
        </a:graphic>
      </p:graphicFrame>
      <p:grpSp>
        <p:nvGrpSpPr>
          <p:cNvPr id="10" name="Group 9">
            <a:extLst>
              <a:ext uri="{FF2B5EF4-FFF2-40B4-BE49-F238E27FC236}">
                <a16:creationId xmlns:a16="http://schemas.microsoft.com/office/drawing/2014/main" id="{7FEADE2C-8289-E44E-BC5B-72C2D6E0ADB0}"/>
              </a:ext>
            </a:extLst>
          </p:cNvPr>
          <p:cNvGrpSpPr/>
          <p:nvPr/>
        </p:nvGrpSpPr>
        <p:grpSpPr>
          <a:xfrm>
            <a:off x="497957" y="376969"/>
            <a:ext cx="11199671" cy="448221"/>
            <a:chOff x="0" y="2218419"/>
            <a:chExt cx="6263640" cy="503685"/>
          </a:xfrm>
        </p:grpSpPr>
        <p:sp>
          <p:nvSpPr>
            <p:cNvPr id="11" name="Rounded Rectangle 10">
              <a:extLst>
                <a:ext uri="{FF2B5EF4-FFF2-40B4-BE49-F238E27FC236}">
                  <a16:creationId xmlns:a16="http://schemas.microsoft.com/office/drawing/2014/main" id="{0CF0283D-AC27-3341-84C4-8E2237C9C92F}"/>
                </a:ext>
              </a:extLst>
            </p:cNvPr>
            <p:cNvSpPr/>
            <p:nvPr/>
          </p:nvSpPr>
          <p:spPr>
            <a:xfrm>
              <a:off x="0" y="2218419"/>
              <a:ext cx="6263640" cy="503685"/>
            </a:xfrm>
            <a:prstGeom prst="roundRect">
              <a:avLst/>
            </a:prstGeom>
          </p:spPr>
          <p:style>
            <a:lnRef idx="2">
              <a:schemeClr val="lt1">
                <a:hueOff val="0"/>
                <a:satOff val="0"/>
                <a:lumOff val="0"/>
                <a:alphaOff val="0"/>
              </a:schemeClr>
            </a:lnRef>
            <a:fillRef idx="1">
              <a:schemeClr val="accent5">
                <a:hueOff val="-2703417"/>
                <a:satOff val="-6968"/>
                <a:lumOff val="-4706"/>
                <a:alphaOff val="0"/>
              </a:schemeClr>
            </a:fillRef>
            <a:effectRef idx="0">
              <a:schemeClr val="accent5">
                <a:hueOff val="-2703417"/>
                <a:satOff val="-6968"/>
                <a:lumOff val="-4706"/>
                <a:alphaOff val="0"/>
              </a:schemeClr>
            </a:effectRef>
            <a:fontRef idx="minor">
              <a:schemeClr val="lt1"/>
            </a:fontRef>
          </p:style>
        </p:sp>
        <p:sp>
          <p:nvSpPr>
            <p:cNvPr id="12" name="Rounded Rectangle 4">
              <a:extLst>
                <a:ext uri="{FF2B5EF4-FFF2-40B4-BE49-F238E27FC236}">
                  <a16:creationId xmlns:a16="http://schemas.microsoft.com/office/drawing/2014/main" id="{8638F784-7611-FB49-9B76-F95788E677DD}"/>
                </a:ext>
              </a:extLst>
            </p:cNvPr>
            <p:cNvSpPr txBox="1"/>
            <p:nvPr/>
          </p:nvSpPr>
          <p:spPr>
            <a:xfrm>
              <a:off x="24588" y="2243007"/>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Pharmacy Contraception Service / required / desirable components </a:t>
              </a:r>
            </a:p>
          </p:txBody>
        </p:sp>
      </p:grpSp>
      <p:sp>
        <p:nvSpPr>
          <p:cNvPr id="13" name="Slide Number Placeholder 12">
            <a:extLst>
              <a:ext uri="{FF2B5EF4-FFF2-40B4-BE49-F238E27FC236}">
                <a16:creationId xmlns:a16="http://schemas.microsoft.com/office/drawing/2014/main" id="{203429B3-3E60-074A-B0B4-9310E9B01388}"/>
              </a:ext>
            </a:extLst>
          </p:cNvPr>
          <p:cNvSpPr>
            <a:spLocks noGrp="1"/>
          </p:cNvSpPr>
          <p:nvPr>
            <p:ph type="sldNum" sz="quarter" idx="12"/>
          </p:nvPr>
        </p:nvSpPr>
        <p:spPr/>
        <p:txBody>
          <a:bodyPr/>
          <a:lstStyle/>
          <a:p>
            <a:fld id="{E3622F62-16E7-4744-AE2F-DC725AA31740}" type="slidenum">
              <a:rPr lang="en-US" smtClean="0"/>
              <a:t>12</a:t>
            </a:fld>
            <a:endParaRPr lang="en-US"/>
          </a:p>
        </p:txBody>
      </p:sp>
    </p:spTree>
    <p:extLst>
      <p:ext uri="{BB962C8B-B14F-4D97-AF65-F5344CB8AC3E}">
        <p14:creationId xmlns:p14="http://schemas.microsoft.com/office/powerpoint/2010/main" val="1803779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a:solidFill>
                  <a:srgbClr val="FFFFFF"/>
                </a:solidFill>
                <a:latin typeface="+mj-lt"/>
                <a:ea typeface="+mj-ea"/>
                <a:cs typeface="+mj-cs"/>
              </a:rPr>
              <a:t>General Pharmacy Contraception Service IT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US" sz="1700">
                <a:solidFill>
                  <a:srgbClr val="FEFFFF"/>
                </a:solidFill>
              </a:rPr>
              <a:t>The IT platform </a:t>
            </a:r>
            <a:r>
              <a:rPr lang="en-US" sz="1700" b="1" u="sng">
                <a:solidFill>
                  <a:srgbClr val="FEFFFF"/>
                </a:solidFill>
              </a:rPr>
              <a:t>must</a:t>
            </a:r>
            <a:r>
              <a:rPr lang="en-US" sz="1700">
                <a:solidFill>
                  <a:srgbClr val="FEFFFF"/>
                </a:solidFill>
              </a:rPr>
              <a:t> conform to the requirements defined below:</a:t>
            </a:r>
            <a:endParaRPr lang="en-US" sz="1700" b="1">
              <a:solidFill>
                <a:srgbClr val="FEFFFF"/>
              </a:solidFill>
            </a:endParaRPr>
          </a:p>
          <a:p>
            <a:pPr marL="0"/>
            <a:r>
              <a:rPr lang="en-US" sz="1700" b="1">
                <a:solidFill>
                  <a:srgbClr val="FEFFFF"/>
                </a:solidFill>
              </a:rPr>
              <a:t>Referral management </a:t>
            </a:r>
          </a:p>
          <a:p>
            <a:pPr lvl="1"/>
            <a:r>
              <a:rPr lang="en-US" sz="1700">
                <a:solidFill>
                  <a:srgbClr val="FEFFFF"/>
                </a:solidFill>
              </a:rPr>
              <a:t>Referral receipt  - </a:t>
            </a:r>
            <a:r>
              <a:rPr lang="en-GB" sz="1700">
                <a:solidFill>
                  <a:srgbClr val="FEFFFF"/>
                </a:solidFill>
              </a:rPr>
              <a:t>display a notification on user’s computer screen when a referral is received</a:t>
            </a:r>
            <a:endParaRPr lang="en-US" sz="1700">
              <a:solidFill>
                <a:srgbClr val="FEFFFF"/>
              </a:solidFill>
            </a:endParaRPr>
          </a:p>
          <a:p>
            <a:pPr lvl="1"/>
            <a:r>
              <a:rPr lang="en-US" sz="1700">
                <a:solidFill>
                  <a:srgbClr val="FEFFFF"/>
                </a:solidFill>
              </a:rPr>
              <a:t>Display a list of outstanding referrals due to be actioned</a:t>
            </a:r>
          </a:p>
          <a:p>
            <a:pPr lvl="1"/>
            <a:r>
              <a:rPr lang="en-US" sz="1700">
                <a:solidFill>
                  <a:srgbClr val="FEFFFF"/>
                </a:solidFill>
              </a:rPr>
              <a:t>Referral status – Display referral status "Pending”, "Closed”, "Accepted”, "Completed"</a:t>
            </a:r>
          </a:p>
          <a:p>
            <a:pPr lvl="1"/>
            <a:r>
              <a:rPr lang="en-US" sz="1700">
                <a:solidFill>
                  <a:srgbClr val="FEFFFF"/>
                </a:solidFill>
              </a:rPr>
              <a:t>Referral sorting – Display referrals in order of date/time and by care setting e.g. GP, Sexual Health clinic</a:t>
            </a:r>
          </a:p>
          <a:p>
            <a:r>
              <a:rPr lang="en-US" sz="1700">
                <a:solidFill>
                  <a:srgbClr val="FEFFFF"/>
                </a:solidFill>
              </a:rPr>
              <a:t>Make available “Manual Entry” service templates to manage referrals received by NHSmail / referrals where the patient GP information is recorded incorrectly by the referrer</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13</a:t>
            </a:fld>
            <a:endParaRPr lang="en-US" sz="100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130480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a:solidFill>
                  <a:srgbClr val="FFFFFF"/>
                </a:solidFill>
                <a:latin typeface="+mj-lt"/>
                <a:ea typeface="+mj-ea"/>
                <a:cs typeface="+mj-cs"/>
              </a:rPr>
              <a:t>General Pharmacy Contraception Service IT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pPr marL="0" indent="0">
              <a:buNone/>
            </a:pPr>
            <a:r>
              <a:rPr lang="en-GB" sz="1700" b="1">
                <a:solidFill>
                  <a:schemeClr val="bg1"/>
                </a:solidFill>
              </a:rPr>
              <a:t>User authentication</a:t>
            </a:r>
          </a:p>
          <a:p>
            <a:r>
              <a:rPr lang="en-GB" sz="1700">
                <a:solidFill>
                  <a:schemeClr val="bg1"/>
                </a:solidFill>
              </a:rPr>
              <a:t>Only authenticated users should access the IT platform</a:t>
            </a:r>
          </a:p>
          <a:p>
            <a:r>
              <a:rPr lang="en-GB" sz="1700">
                <a:solidFill>
                  <a:schemeClr val="bg1"/>
                </a:solidFill>
              </a:rPr>
              <a:t>Practitioners should register using their full name (as registered with GPhC) and GPhC number</a:t>
            </a:r>
          </a:p>
          <a:p>
            <a:r>
              <a:rPr lang="en-GB" sz="1700">
                <a:solidFill>
                  <a:schemeClr val="bg1"/>
                </a:solidFill>
              </a:rPr>
              <a:t>The pharmacy secure nhs.net shared mailbox address should be confirmed at first login at the pharmacy by the first practitioner to allow certain functionality (GP notification message)</a:t>
            </a:r>
          </a:p>
          <a:p>
            <a:r>
              <a:rPr lang="en-GB" sz="1700">
                <a:solidFill>
                  <a:schemeClr val="bg1"/>
                </a:solidFill>
              </a:rPr>
              <a:t>Pharmacy practitioners must be able to validate the identity of themselves and patients, including where consultations are undertaken remotely</a:t>
            </a:r>
          </a:p>
          <a:p>
            <a:pPr marL="0" indent="0">
              <a:buNone/>
            </a:pPr>
            <a:endParaRPr lang="en-GB" sz="1700">
              <a:solidFill>
                <a:schemeClr val="bg1"/>
              </a:solidFill>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14</a:t>
            </a:fld>
            <a:endParaRPr lang="en-US" sz="100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321237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a:solidFill>
                  <a:srgbClr val="FFFFFF"/>
                </a:solidFill>
                <a:latin typeface="+mj-lt"/>
                <a:ea typeface="+mj-ea"/>
                <a:cs typeface="+mj-cs"/>
              </a:rPr>
              <a:t>General Pharmacy Contraception Service IT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69304" y="1840559"/>
            <a:ext cx="5948831" cy="4334629"/>
          </a:xfrm>
        </p:spPr>
        <p:txBody>
          <a:bodyPr vert="horz" lIns="91440" tIns="45720" rIns="91440" bIns="45720" rtlCol="0" anchor="ctr">
            <a:noAutofit/>
          </a:bodyPr>
          <a:lstStyle/>
          <a:p>
            <a:pPr marL="0" indent="0">
              <a:buNone/>
            </a:pPr>
            <a:r>
              <a:rPr lang="en-GB" sz="1700" b="1">
                <a:solidFill>
                  <a:schemeClr val="bg1"/>
                </a:solidFill>
              </a:rPr>
              <a:t>Consultation</a:t>
            </a:r>
          </a:p>
          <a:p>
            <a:r>
              <a:rPr lang="en-GB" sz="1700">
                <a:solidFill>
                  <a:schemeClr val="bg1"/>
                </a:solidFill>
              </a:rPr>
              <a:t>The pharmacist should be prompted to access the SCR or alternative clinical record to check for concurrent medication or medical conditions</a:t>
            </a:r>
          </a:p>
          <a:p>
            <a:r>
              <a:rPr lang="en-US" sz="1700" b="1">
                <a:solidFill>
                  <a:schemeClr val="bg1"/>
                </a:solidFill>
              </a:rPr>
              <a:t>Onward referral </a:t>
            </a:r>
            <a:r>
              <a:rPr lang="en-US" sz="1700">
                <a:solidFill>
                  <a:schemeClr val="bg1"/>
                </a:solidFill>
              </a:rPr>
              <a:t>- cap</a:t>
            </a:r>
            <a:r>
              <a:rPr lang="en-GB" sz="1700">
                <a:solidFill>
                  <a:schemeClr val="bg1"/>
                </a:solidFill>
              </a:rPr>
              <a:t>ability to forward the original referral to another pharmacy (or other suitable service) if required. The Directory of Services API should be used to obtain the receiving service information. The minimum referral requirement is a PDF attachment via NHSmail </a:t>
            </a:r>
          </a:p>
          <a:p>
            <a:r>
              <a:rPr lang="en-GB" sz="1700" b="1">
                <a:solidFill>
                  <a:schemeClr val="bg1"/>
                </a:solidFill>
              </a:rPr>
              <a:t>Consent</a:t>
            </a:r>
            <a:r>
              <a:rPr lang="en-GB" sz="1700">
                <a:solidFill>
                  <a:schemeClr val="bg1"/>
                </a:solidFill>
              </a:rPr>
              <a:t> – where onward referral is applied, pharmacists must ensure that patients consent to data being shared with new organisation </a:t>
            </a:r>
          </a:p>
          <a:p>
            <a:endParaRPr lang="en-GB" sz="1700">
              <a:solidFill>
                <a:schemeClr val="bg1"/>
              </a:solidFill>
            </a:endParaRPr>
          </a:p>
          <a:p>
            <a:endParaRPr lang="en-GB" sz="1700">
              <a:solidFill>
                <a:schemeClr val="bg1"/>
              </a:solidFill>
              <a:cs typeface="Calibri"/>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15</a:t>
            </a:fld>
            <a:endParaRPr lang="en-US" sz="100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610925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a:solidFill>
                  <a:srgbClr val="FFFFFF"/>
                </a:solidFill>
                <a:latin typeface="+mj-lt"/>
                <a:ea typeface="+mj-ea"/>
                <a:cs typeface="+mj-cs"/>
              </a:rPr>
              <a:t>General Pharmacy Contraception Service IT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Autofit/>
          </a:bodyPr>
          <a:lstStyle/>
          <a:p>
            <a:r>
              <a:rPr lang="en-US" sz="1700" b="1">
                <a:solidFill>
                  <a:schemeClr val="bg1"/>
                </a:solidFill>
              </a:rPr>
              <a:t>Data reporting / recordkeeping  </a:t>
            </a:r>
            <a:r>
              <a:rPr lang="en-US" sz="1700">
                <a:solidFill>
                  <a:schemeClr val="bg1"/>
                </a:solidFill>
              </a:rPr>
              <a:t>- </a:t>
            </a:r>
            <a:r>
              <a:rPr lang="en-GB" sz="1700">
                <a:solidFill>
                  <a:schemeClr val="bg1"/>
                </a:solidFill>
              </a:rPr>
              <a:t>the IT platform must capture and share a record of the consultation </a:t>
            </a:r>
            <a:r>
              <a:rPr lang="en-GB" sz="1700" err="1">
                <a:solidFill>
                  <a:schemeClr val="bg1"/>
                </a:solidFill>
              </a:rPr>
              <a:t>i</a:t>
            </a:r>
            <a:r>
              <a:rPr lang="en-US" sz="1700">
                <a:solidFill>
                  <a:schemeClr val="bg1"/>
                </a:solidFill>
              </a:rPr>
              <a:t>n accordance with the </a:t>
            </a:r>
            <a:r>
              <a:rPr lang="en-US" sz="1700" b="1">
                <a:solidFill>
                  <a:schemeClr val="bg1"/>
                </a:solidFill>
              </a:rPr>
              <a:t>NHSEI Data Specification</a:t>
            </a:r>
            <a:r>
              <a:rPr lang="en-GB" sz="1700" b="1">
                <a:solidFill>
                  <a:schemeClr val="bg1"/>
                </a:solidFill>
              </a:rPr>
              <a:t>, Professional Record Standards Body (PRSB) </a:t>
            </a:r>
            <a:r>
              <a:rPr lang="en-GB" sz="1700" b="1">
                <a:solidFill>
                  <a:schemeClr val="bg1"/>
                </a:solidFill>
                <a:hlinkClick r:id="rId3">
                  <a:extLst>
                    <a:ext uri="{A12FA001-AC4F-418D-AE19-62706E023703}">
                      <ahyp:hlinkClr xmlns:ahyp="http://schemas.microsoft.com/office/drawing/2018/hyperlinkcolor" val="tx"/>
                    </a:ext>
                  </a:extLst>
                </a:hlinkClick>
              </a:rPr>
              <a:t>Community Pharmacy Standard</a:t>
            </a:r>
            <a:r>
              <a:rPr lang="en-GB" sz="1700" b="1">
                <a:solidFill>
                  <a:schemeClr val="bg1"/>
                </a:solidFill>
              </a:rPr>
              <a:t>,</a:t>
            </a:r>
            <a:r>
              <a:rPr lang="en-GB" sz="1700">
                <a:solidFill>
                  <a:schemeClr val="bg1"/>
                </a:solidFill>
              </a:rPr>
              <a:t> the </a:t>
            </a:r>
            <a:r>
              <a:rPr lang="en-GB" sz="1700">
                <a:solidFill>
                  <a:schemeClr val="bg1"/>
                </a:solidFill>
                <a:hlinkClick r:id="rId4">
                  <a:extLst>
                    <a:ext uri="{A12FA001-AC4F-418D-AE19-62706E023703}">
                      <ahyp:hlinkClr xmlns:ahyp="http://schemas.microsoft.com/office/drawing/2018/hyperlinkcolor" val="tx"/>
                    </a:ext>
                  </a:extLst>
                </a:hlinkClick>
              </a:rPr>
              <a:t>Records Management Code of Practice for Health and Social Care 2021</a:t>
            </a:r>
            <a:r>
              <a:rPr lang="en-GB" sz="1700">
                <a:solidFill>
                  <a:schemeClr val="bg1"/>
                </a:solidFill>
              </a:rPr>
              <a:t> and </a:t>
            </a:r>
            <a:r>
              <a:rPr lang="en-US" sz="1700">
                <a:solidFill>
                  <a:srgbClr val="FEFFFF"/>
                </a:solidFill>
              </a:rPr>
              <a:t>the </a:t>
            </a:r>
            <a:r>
              <a:rPr lang="en-US" sz="1700">
                <a:solidFill>
                  <a:schemeClr val="bg1"/>
                </a:solidFill>
                <a:hlinkClick r:id="rId5">
                  <a:extLst>
                    <a:ext uri="{A12FA001-AC4F-418D-AE19-62706E023703}">
                      <ahyp:hlinkClr xmlns:ahyp="http://schemas.microsoft.com/office/drawing/2018/hyperlinkcolor" val="tx"/>
                    </a:ext>
                  </a:extLst>
                </a:hlinkClick>
              </a:rPr>
              <a:t>NHS Data Security and Protection Toolkit</a:t>
            </a:r>
            <a:r>
              <a:rPr lang="en-US" sz="1700">
                <a:solidFill>
                  <a:schemeClr val="bg1"/>
                </a:solidFill>
              </a:rPr>
              <a:t> (IT supplier).</a:t>
            </a:r>
          </a:p>
          <a:p>
            <a:pPr marL="0" indent="0">
              <a:buNone/>
            </a:pPr>
            <a:endParaRPr lang="en-US" sz="1700">
              <a:solidFill>
                <a:schemeClr val="bg1"/>
              </a:solidFill>
            </a:endParaRPr>
          </a:p>
          <a:p>
            <a:pPr marL="0" indent="0" eaLnBrk="0" fontAlgn="base" hangingPunct="0">
              <a:lnSpc>
                <a:spcPct val="100000"/>
              </a:lnSpc>
              <a:spcBef>
                <a:spcPct val="0"/>
              </a:spcBef>
              <a:spcAft>
                <a:spcPct val="0"/>
              </a:spcAft>
              <a:buNone/>
              <a:tabLst>
                <a:tab pos="4953000" algn="l"/>
              </a:tabLst>
            </a:pPr>
            <a:r>
              <a:rPr lang="en-US" altLang="en-US" sz="1700" b="1">
                <a:solidFill>
                  <a:schemeClr val="bg1"/>
                </a:solidFill>
                <a:ea typeface="Calibri" panose="020F0502020204030204" pitchFamily="34" charset="0"/>
                <a:cs typeface="Times New Roman" panose="02020603050405020304" pitchFamily="18" charset="0"/>
              </a:rPr>
              <a:t>Helpdesk support </a:t>
            </a:r>
          </a:p>
          <a:p>
            <a:pPr eaLnBrk="0" fontAlgn="base" hangingPunct="0">
              <a:lnSpc>
                <a:spcPct val="100000"/>
              </a:lnSpc>
              <a:spcBef>
                <a:spcPct val="0"/>
              </a:spcBef>
              <a:spcAft>
                <a:spcPct val="0"/>
              </a:spcAft>
              <a:tabLst>
                <a:tab pos="4953000" algn="l"/>
              </a:tabLst>
            </a:pPr>
            <a:r>
              <a:rPr lang="en-US" altLang="en-US" sz="1700">
                <a:solidFill>
                  <a:schemeClr val="bg1"/>
                </a:solidFill>
                <a:ea typeface="Calibri" panose="020F0502020204030204" pitchFamily="34" charset="0"/>
                <a:cs typeface="Times New Roman" panose="02020603050405020304" pitchFamily="18" charset="0"/>
              </a:rPr>
              <a:t>IT platform suppliers are required to provide helpdesk support for the following periods:</a:t>
            </a:r>
          </a:p>
          <a:p>
            <a:pPr marL="457200" lvl="1" indent="0" fontAlgn="t">
              <a:buNone/>
            </a:pPr>
            <a:r>
              <a:rPr lang="en-GB" sz="1700" b="1">
                <a:solidFill>
                  <a:schemeClr val="bg1"/>
                </a:solidFill>
              </a:rPr>
              <a:t>Monday to Friday: 8am – 6pm</a:t>
            </a:r>
          </a:p>
          <a:p>
            <a:pPr marL="457200" lvl="1" indent="0" fontAlgn="t">
              <a:buNone/>
            </a:pPr>
            <a:r>
              <a:rPr lang="en-GB" sz="1700" b="1">
                <a:solidFill>
                  <a:schemeClr val="bg1"/>
                </a:solidFill>
              </a:rPr>
              <a:t>Weekends: 8am – 2pm</a:t>
            </a:r>
          </a:p>
          <a:p>
            <a:pPr marL="457200" lvl="1" indent="0" fontAlgn="t">
              <a:buNone/>
            </a:pPr>
            <a:r>
              <a:rPr lang="en-GB" sz="1700" b="1">
                <a:solidFill>
                  <a:schemeClr val="bg1"/>
                </a:solidFill>
              </a:rPr>
              <a:t>Bank holidays: Response within 24 hours</a:t>
            </a:r>
            <a:endParaRPr lang="en-US" altLang="en-US" sz="1700">
              <a:solidFill>
                <a:schemeClr val="bg1"/>
              </a:solidFill>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ct val="0"/>
              </a:spcAft>
              <a:tabLst>
                <a:tab pos="4953000" algn="l"/>
              </a:tabLst>
            </a:pPr>
            <a:r>
              <a:rPr lang="en-US" altLang="en-US" sz="1700">
                <a:solidFill>
                  <a:schemeClr val="bg1"/>
                </a:solidFill>
                <a:ea typeface="Calibri" panose="020F0502020204030204" pitchFamily="34" charset="0"/>
                <a:cs typeface="Times New Roman" panose="02020603050405020304" pitchFamily="18" charset="0"/>
              </a:rPr>
              <a:t>Issues affecting service provision must be acknowledged within 24 hours</a:t>
            </a:r>
            <a:endParaRPr lang="en-US" altLang="en-US" sz="1700">
              <a:solidFill>
                <a:schemeClr val="bg1"/>
              </a:solidFill>
            </a:endParaRPr>
          </a:p>
          <a:p>
            <a:endParaRPr lang="en-GB" sz="1700">
              <a:solidFill>
                <a:schemeClr val="bg1"/>
              </a:solidFill>
            </a:endParaRP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16</a:t>
            </a:fld>
            <a:endParaRPr lang="en-US" sz="100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6"/>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1875659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04">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Shape 110">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78583D7A-291A-A24D-B02B-B9058FDC83EB}"/>
              </a:ext>
            </a:extLst>
          </p:cNvPr>
          <p:cNvSpPr txBox="1"/>
          <p:nvPr/>
        </p:nvSpPr>
        <p:spPr>
          <a:xfrm>
            <a:off x="934872" y="982272"/>
            <a:ext cx="3388419" cy="45609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a:solidFill>
                  <a:srgbClr val="FFFFFF"/>
                </a:solidFill>
                <a:latin typeface="+mj-lt"/>
                <a:ea typeface="+mj-ea"/>
                <a:cs typeface="+mj-cs"/>
              </a:rPr>
              <a:t>General Pharmacy Contraception Service IT requirements</a:t>
            </a:r>
          </a:p>
        </p:txBody>
      </p:sp>
      <p:sp>
        <p:nvSpPr>
          <p:cNvPr id="113"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5221862" y="1719618"/>
            <a:ext cx="5948831" cy="4334629"/>
          </a:xfrm>
        </p:spPr>
        <p:txBody>
          <a:bodyPr vert="horz" lIns="91440" tIns="45720" rIns="91440" bIns="45720" rtlCol="0" anchor="ctr">
            <a:normAutofit/>
          </a:bodyPr>
          <a:lstStyle/>
          <a:p>
            <a:pPr marL="0" indent="0">
              <a:buNone/>
            </a:pPr>
            <a:r>
              <a:rPr lang="en-GB" sz="1700" b="1">
                <a:solidFill>
                  <a:schemeClr val="bg1"/>
                </a:solidFill>
              </a:rPr>
              <a:t>Claims </a:t>
            </a:r>
          </a:p>
          <a:p>
            <a:r>
              <a:rPr lang="en-GB" sz="1700">
                <a:solidFill>
                  <a:schemeClr val="bg1"/>
                </a:solidFill>
              </a:rPr>
              <a:t>Claims for payment should be made via the BSA Contraception Service API as part of general reporting </a:t>
            </a:r>
          </a:p>
          <a:p>
            <a:r>
              <a:rPr lang="en-GB" sz="1700">
                <a:solidFill>
                  <a:schemeClr val="bg1"/>
                </a:solidFill>
              </a:rPr>
              <a:t>The IT platform should create a month end collated activity report for contractors to be able to reconcile their activity</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10707624" y="6175188"/>
            <a:ext cx="685800" cy="320040"/>
          </a:xfrm>
        </p:spPr>
        <p:txBody>
          <a:bodyPr vert="horz" lIns="91440" tIns="45720" rIns="91440" bIns="45720" rtlCol="0" anchor="ctr">
            <a:normAutofit/>
          </a:bodyPr>
          <a:lstStyle/>
          <a:p>
            <a:pPr>
              <a:spcAft>
                <a:spcPts val="600"/>
              </a:spcAft>
            </a:pPr>
            <a:fld id="{E3622F62-16E7-4744-AE2F-DC725AA31740}" type="slidenum">
              <a:rPr lang="en-US" sz="1000">
                <a:solidFill>
                  <a:srgbClr val="FFFFFF"/>
                </a:solidFill>
              </a:rPr>
              <a:pPr>
                <a:spcAft>
                  <a:spcPts val="600"/>
                </a:spcAft>
              </a:pPr>
              <a:t>17</a:t>
            </a:fld>
            <a:endParaRPr lang="en-US" sz="1000">
              <a:solidFill>
                <a:srgbClr val="FFFFFF"/>
              </a:solidFill>
            </a:endParaRP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3"/>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408248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2576943-2BCB-574E-9ADB-CB06D741551C}"/>
              </a:ext>
            </a:extLst>
          </p:cNvPr>
          <p:cNvGrpSpPr/>
          <p:nvPr/>
        </p:nvGrpSpPr>
        <p:grpSpPr>
          <a:xfrm>
            <a:off x="486794" y="376969"/>
            <a:ext cx="11248006" cy="693548"/>
            <a:chOff x="0" y="3910914"/>
            <a:chExt cx="6263640" cy="503685"/>
          </a:xfrm>
        </p:grpSpPr>
        <p:sp>
          <p:nvSpPr>
            <p:cNvPr id="7" name="Rounded Rectangle 6">
              <a:extLst>
                <a:ext uri="{FF2B5EF4-FFF2-40B4-BE49-F238E27FC236}">
                  <a16:creationId xmlns:a16="http://schemas.microsoft.com/office/drawing/2014/main" id="{8014A1DA-A3AD-7140-95D4-2E774246368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98DC5A99-A531-3D47-98BA-68546F6E1284}"/>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Key contacts </a:t>
              </a:r>
            </a:p>
          </p:txBody>
        </p:sp>
      </p:grpSp>
      <p:sp>
        <p:nvSpPr>
          <p:cNvPr id="9" name="Slide Number Placeholder 8">
            <a:extLst>
              <a:ext uri="{FF2B5EF4-FFF2-40B4-BE49-F238E27FC236}">
                <a16:creationId xmlns:a16="http://schemas.microsoft.com/office/drawing/2014/main" id="{BD695E39-4538-2241-AAD5-B7D4C4763516}"/>
              </a:ext>
            </a:extLst>
          </p:cNvPr>
          <p:cNvSpPr>
            <a:spLocks noGrp="1"/>
          </p:cNvSpPr>
          <p:nvPr>
            <p:ph type="sldNum" sz="quarter" idx="12"/>
          </p:nvPr>
        </p:nvSpPr>
        <p:spPr/>
        <p:txBody>
          <a:bodyPr/>
          <a:lstStyle/>
          <a:p>
            <a:fld id="{E3622F62-16E7-4744-AE2F-DC725AA31740}" type="slidenum">
              <a:rPr lang="en-US" smtClean="0"/>
              <a:t>18</a:t>
            </a:fld>
            <a:endParaRPr lang="en-US"/>
          </a:p>
        </p:txBody>
      </p:sp>
      <p:sp>
        <p:nvSpPr>
          <p:cNvPr id="2" name="TextBox 1">
            <a:extLst>
              <a:ext uri="{FF2B5EF4-FFF2-40B4-BE49-F238E27FC236}">
                <a16:creationId xmlns:a16="http://schemas.microsoft.com/office/drawing/2014/main" id="{DE5101AA-E2E8-1345-8DC3-F9DEE188F3D4}"/>
              </a:ext>
            </a:extLst>
          </p:cNvPr>
          <p:cNvSpPr txBox="1"/>
          <p:nvPr/>
        </p:nvSpPr>
        <p:spPr>
          <a:xfrm>
            <a:off x="575102" y="1483808"/>
            <a:ext cx="11159698" cy="175432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r>
              <a:rPr lang="en-US"/>
              <a:t>For more information please contact:</a:t>
            </a:r>
          </a:p>
          <a:p>
            <a:r>
              <a:rPr lang="en-US" b="1"/>
              <a:t>Service Manager, NHS Digital (technical development and assurance) </a:t>
            </a:r>
            <a:endParaRPr lang="en-US" b="1">
              <a:cs typeface="Calibri"/>
            </a:endParaRPr>
          </a:p>
          <a:p>
            <a:r>
              <a:rPr lang="en-US" b="1"/>
              <a:t>Claire Hobbs, </a:t>
            </a:r>
            <a:r>
              <a:rPr lang="en-US" b="1">
                <a:hlinkClick r:id="rId3"/>
              </a:rPr>
              <a:t>claire.hobbs01@nhs.net</a:t>
            </a:r>
            <a:r>
              <a:rPr lang="en-US" b="1"/>
              <a:t>, Senior Policy Manager - Digital Pharmacy, </a:t>
            </a:r>
            <a:r>
              <a:rPr lang="en-GB" b="1"/>
              <a:t>NHS England and NHS Improvement (Policy queries)</a:t>
            </a:r>
            <a:endParaRPr lang="en-GB" b="1">
              <a:cs typeface="Calibri"/>
            </a:endParaRPr>
          </a:p>
          <a:p>
            <a:r>
              <a:rPr lang="en-GB" b="1"/>
              <a:t>Ben Tindale, </a:t>
            </a:r>
            <a:r>
              <a:rPr lang="en-GB" b="1">
                <a:hlinkClick r:id="rId4"/>
              </a:rPr>
              <a:t>ben.tindale@nhs.net</a:t>
            </a:r>
            <a:r>
              <a:rPr lang="en-GB" b="1"/>
              <a:t>, Senior Service Delivery Manager – MYS, NHS Business Services Authority (NHSBSA)</a:t>
            </a:r>
            <a:endParaRPr lang="en-US" b="1"/>
          </a:p>
        </p:txBody>
      </p:sp>
    </p:spTree>
    <p:extLst>
      <p:ext uri="{BB962C8B-B14F-4D97-AF65-F5344CB8AC3E}">
        <p14:creationId xmlns:p14="http://schemas.microsoft.com/office/powerpoint/2010/main" val="3638718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870F61-FDC8-5E4C-B2CB-4D21E86D90AF}"/>
              </a:ext>
            </a:extLst>
          </p:cNvPr>
          <p:cNvSpPr>
            <a:spLocks noGrp="1"/>
          </p:cNvSpPr>
          <p:nvPr>
            <p:ph type="sldNum" sz="quarter" idx="12"/>
          </p:nvPr>
        </p:nvSpPr>
        <p:spPr/>
        <p:txBody>
          <a:bodyPr/>
          <a:lstStyle/>
          <a:p>
            <a:fld id="{E3622F62-16E7-4744-AE2F-DC725AA31740}" type="slidenum">
              <a:rPr lang="en-US" smtClean="0"/>
              <a:t>19</a:t>
            </a:fld>
            <a:endParaRPr lang="en-US"/>
          </a:p>
        </p:txBody>
      </p:sp>
      <p:grpSp>
        <p:nvGrpSpPr>
          <p:cNvPr id="5" name="Group 4">
            <a:extLst>
              <a:ext uri="{FF2B5EF4-FFF2-40B4-BE49-F238E27FC236}">
                <a16:creationId xmlns:a16="http://schemas.microsoft.com/office/drawing/2014/main" id="{A2FF3736-1577-1743-BCFF-D67470770C30}"/>
              </a:ext>
            </a:extLst>
          </p:cNvPr>
          <p:cNvGrpSpPr/>
          <p:nvPr/>
        </p:nvGrpSpPr>
        <p:grpSpPr>
          <a:xfrm>
            <a:off x="486794" y="376969"/>
            <a:ext cx="6263640" cy="503685"/>
            <a:chOff x="0" y="3910914"/>
            <a:chExt cx="6263640" cy="503685"/>
          </a:xfrm>
        </p:grpSpPr>
        <p:sp>
          <p:nvSpPr>
            <p:cNvPr id="6" name="Rounded Rectangle 5">
              <a:extLst>
                <a:ext uri="{FF2B5EF4-FFF2-40B4-BE49-F238E27FC236}">
                  <a16:creationId xmlns:a16="http://schemas.microsoft.com/office/drawing/2014/main" id="{9BCCD123-E38A-3F4D-8326-7252C6C4FCDA}"/>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7" name="Rounded Rectangle 4">
              <a:extLst>
                <a:ext uri="{FF2B5EF4-FFF2-40B4-BE49-F238E27FC236}">
                  <a16:creationId xmlns:a16="http://schemas.microsoft.com/office/drawing/2014/main" id="{FA9445DC-EDC4-A648-863A-1A2F2336524F}"/>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Version history </a:t>
              </a:r>
            </a:p>
          </p:txBody>
        </p:sp>
      </p:grpSp>
      <p:graphicFrame>
        <p:nvGraphicFramePr>
          <p:cNvPr id="8" name="Table 7">
            <a:extLst>
              <a:ext uri="{FF2B5EF4-FFF2-40B4-BE49-F238E27FC236}">
                <a16:creationId xmlns:a16="http://schemas.microsoft.com/office/drawing/2014/main" id="{D36DE042-2CD2-BD49-9046-1654F96B42F0}"/>
              </a:ext>
            </a:extLst>
          </p:cNvPr>
          <p:cNvGraphicFramePr>
            <a:graphicFrameLocks noGrp="1"/>
          </p:cNvGraphicFramePr>
          <p:nvPr>
            <p:extLst>
              <p:ext uri="{D42A27DB-BD31-4B8C-83A1-F6EECF244321}">
                <p14:modId xmlns:p14="http://schemas.microsoft.com/office/powerpoint/2010/main" val="2654410061"/>
              </p:ext>
            </p:extLst>
          </p:nvPr>
        </p:nvGraphicFramePr>
        <p:xfrm>
          <a:off x="486794" y="953474"/>
          <a:ext cx="11075781" cy="1538725"/>
        </p:xfrm>
        <a:graphic>
          <a:graphicData uri="http://schemas.openxmlformats.org/drawingml/2006/table">
            <a:tbl>
              <a:tblPr>
                <a:tableStyleId>{93296810-A885-4BE3-A3E7-6D5BEEA58F35}</a:tableStyleId>
              </a:tblPr>
              <a:tblGrid>
                <a:gridCol w="978300">
                  <a:extLst>
                    <a:ext uri="{9D8B030D-6E8A-4147-A177-3AD203B41FA5}">
                      <a16:colId xmlns:a16="http://schemas.microsoft.com/office/drawing/2014/main" val="561996278"/>
                    </a:ext>
                  </a:extLst>
                </a:gridCol>
                <a:gridCol w="1875514">
                  <a:extLst>
                    <a:ext uri="{9D8B030D-6E8A-4147-A177-3AD203B41FA5}">
                      <a16:colId xmlns:a16="http://schemas.microsoft.com/office/drawing/2014/main" val="421990488"/>
                    </a:ext>
                  </a:extLst>
                </a:gridCol>
                <a:gridCol w="8221967">
                  <a:extLst>
                    <a:ext uri="{9D8B030D-6E8A-4147-A177-3AD203B41FA5}">
                      <a16:colId xmlns:a16="http://schemas.microsoft.com/office/drawing/2014/main" val="139347525"/>
                    </a:ext>
                  </a:extLst>
                </a:gridCol>
              </a:tblGrid>
              <a:tr h="192884">
                <a:tc>
                  <a:txBody>
                    <a:bodyPr/>
                    <a:lstStyle/>
                    <a:p>
                      <a:pPr algn="ctr" fontAlgn="t"/>
                      <a:r>
                        <a:rPr lang="en-GB" sz="1400" b="1" u="none" strike="noStrike">
                          <a:effectLst/>
                          <a:latin typeface="+mn-lt"/>
                        </a:rPr>
                        <a:t>Version</a:t>
                      </a:r>
                      <a:endParaRPr lang="en-GB" sz="1400" b="1" i="0" u="none" strike="noStrike">
                        <a:solidFill>
                          <a:srgbClr val="000000"/>
                        </a:solidFill>
                        <a:effectLst/>
                        <a:latin typeface="+mn-lt"/>
                      </a:endParaRPr>
                    </a:p>
                  </a:txBody>
                  <a:tcPr marL="9041" marR="9041" marT="9041" marB="0"/>
                </a:tc>
                <a:tc>
                  <a:txBody>
                    <a:bodyPr/>
                    <a:lstStyle/>
                    <a:p>
                      <a:pPr algn="ctr" fontAlgn="t"/>
                      <a:r>
                        <a:rPr lang="en-GB" sz="1400" b="1" u="none" strike="noStrike">
                          <a:effectLst/>
                          <a:latin typeface="+mn-lt"/>
                        </a:rPr>
                        <a:t>Date</a:t>
                      </a:r>
                      <a:endParaRPr lang="en-GB" sz="1400" b="1" i="0" u="none" strike="noStrike">
                        <a:solidFill>
                          <a:srgbClr val="000000"/>
                        </a:solidFill>
                        <a:effectLst/>
                        <a:latin typeface="+mn-lt"/>
                      </a:endParaRPr>
                    </a:p>
                  </a:txBody>
                  <a:tcPr marL="9041" marR="9041" marT="9041" marB="0"/>
                </a:tc>
                <a:tc>
                  <a:txBody>
                    <a:bodyPr/>
                    <a:lstStyle/>
                    <a:p>
                      <a:pPr algn="l" fontAlgn="t"/>
                      <a:r>
                        <a:rPr lang="en-GB" sz="1400" b="1" u="none" strike="noStrike">
                          <a:effectLst/>
                          <a:latin typeface="+mn-lt"/>
                        </a:rPr>
                        <a:t>Rationale</a:t>
                      </a:r>
                      <a:endParaRPr lang="en-GB" sz="1400" b="1" i="0" u="none" strike="noStrike">
                        <a:solidFill>
                          <a:srgbClr val="000000"/>
                        </a:solidFill>
                        <a:effectLst/>
                        <a:latin typeface="+mn-lt"/>
                      </a:endParaRPr>
                    </a:p>
                  </a:txBody>
                  <a:tcPr marL="9041" marR="9041" marT="9041" marB="0"/>
                </a:tc>
                <a:extLst>
                  <a:ext uri="{0D108BD9-81ED-4DB2-BD59-A6C34878D82A}">
                    <a16:rowId xmlns:a16="http://schemas.microsoft.com/office/drawing/2014/main" val="565631647"/>
                  </a:ext>
                </a:extLst>
              </a:tr>
              <a:tr h="192884">
                <a:tc>
                  <a:txBody>
                    <a:bodyPr/>
                    <a:lstStyle/>
                    <a:p>
                      <a:pPr algn="ctr" fontAlgn="t"/>
                      <a:r>
                        <a:rPr lang="en-GB" sz="1400" b="1" i="0" u="none" strike="noStrike">
                          <a:solidFill>
                            <a:srgbClr val="000000"/>
                          </a:solidFill>
                          <a:effectLst/>
                          <a:latin typeface="+mn-lt"/>
                        </a:rPr>
                        <a:t>1.0</a:t>
                      </a:r>
                    </a:p>
                  </a:txBody>
                  <a:tcPr marL="9041" marR="9041" marT="9041" marB="0"/>
                </a:tc>
                <a:tc>
                  <a:txBody>
                    <a:bodyPr/>
                    <a:lstStyle/>
                    <a:p>
                      <a:pPr algn="ctr" fontAlgn="t"/>
                      <a:r>
                        <a:rPr lang="en-GB" sz="1400" b="1" i="0" u="none" strike="noStrike">
                          <a:solidFill>
                            <a:srgbClr val="000000"/>
                          </a:solidFill>
                          <a:effectLst/>
                          <a:latin typeface="+mn-lt"/>
                        </a:rPr>
                        <a:t>25 Apr 2022</a:t>
                      </a:r>
                    </a:p>
                  </a:txBody>
                  <a:tcPr marL="9041" marR="9041" marT="9041" marB="0"/>
                </a:tc>
                <a:tc>
                  <a:txBody>
                    <a:bodyPr/>
                    <a:lstStyle/>
                    <a:p>
                      <a:pPr algn="l" fontAlgn="t"/>
                      <a:r>
                        <a:rPr lang="en-GB" sz="1400" b="1" i="0" u="none" strike="noStrike">
                          <a:solidFill>
                            <a:srgbClr val="000000"/>
                          </a:solidFill>
                          <a:effectLst/>
                          <a:latin typeface="+mn-lt"/>
                        </a:rPr>
                        <a:t>First draft Darryl Jones NHS E/I National Commercial and Procurement Hub</a:t>
                      </a:r>
                    </a:p>
                  </a:txBody>
                  <a:tcPr marL="9041" marR="9041" marT="9041" marB="0"/>
                </a:tc>
                <a:extLst>
                  <a:ext uri="{0D108BD9-81ED-4DB2-BD59-A6C34878D82A}">
                    <a16:rowId xmlns:a16="http://schemas.microsoft.com/office/drawing/2014/main" val="3770707238"/>
                  </a:ext>
                </a:extLst>
              </a:tr>
              <a:tr h="192884">
                <a:tc>
                  <a:txBody>
                    <a:bodyPr/>
                    <a:lstStyle/>
                    <a:p>
                      <a:pPr algn="ctr" fontAlgn="t"/>
                      <a:r>
                        <a:rPr lang="en-GB" sz="1400" b="1" i="0" u="none" strike="noStrike">
                          <a:solidFill>
                            <a:srgbClr val="000000"/>
                          </a:solidFill>
                          <a:effectLst/>
                          <a:latin typeface="+mn-lt"/>
                        </a:rPr>
                        <a:t>1.1</a:t>
                      </a:r>
                    </a:p>
                  </a:txBody>
                  <a:tcPr marL="9041" marR="9041" marT="9041" marB="0"/>
                </a:tc>
                <a:tc>
                  <a:txBody>
                    <a:bodyPr/>
                    <a:lstStyle/>
                    <a:p>
                      <a:pPr algn="ctr" fontAlgn="t"/>
                      <a:r>
                        <a:rPr lang="en-GB" sz="1400" b="1" i="0" u="none" strike="noStrike">
                          <a:solidFill>
                            <a:srgbClr val="000000"/>
                          </a:solidFill>
                          <a:effectLst/>
                          <a:latin typeface="+mn-lt"/>
                        </a:rPr>
                        <a:t>11 May 2022</a:t>
                      </a:r>
                    </a:p>
                    <a:p>
                      <a:pPr algn="ctr" fontAlgn="t"/>
                      <a:r>
                        <a:rPr lang="en-GB" sz="1400" b="1" i="0" u="none" strike="noStrike">
                          <a:solidFill>
                            <a:srgbClr val="000000"/>
                          </a:solidFill>
                          <a:effectLst/>
                          <a:latin typeface="+mn-lt"/>
                        </a:rPr>
                        <a:t>18 May 2022</a:t>
                      </a:r>
                    </a:p>
                  </a:txBody>
                  <a:tcPr marL="9041" marR="9041" marT="9041" marB="0"/>
                </a:tc>
                <a:tc>
                  <a:txBody>
                    <a:bodyPr/>
                    <a:lstStyle/>
                    <a:p>
                      <a:pPr algn="l" fontAlgn="t"/>
                      <a:r>
                        <a:rPr lang="en-GB" sz="1400" b="1" i="0" u="none" strike="noStrike">
                          <a:solidFill>
                            <a:srgbClr val="000000"/>
                          </a:solidFill>
                          <a:effectLst/>
                          <a:latin typeface="+mn-lt"/>
                        </a:rPr>
                        <a:t>Revised by Claire Hobbs, </a:t>
                      </a:r>
                      <a:r>
                        <a:rPr lang="en-US" sz="1400" b="1">
                          <a:latin typeface="+mn-lt"/>
                        </a:rPr>
                        <a:t>Senior Policy Manager - Digital Pharmacy, </a:t>
                      </a:r>
                      <a:r>
                        <a:rPr lang="en-GB" sz="1400" b="1">
                          <a:latin typeface="+mn-lt"/>
                        </a:rPr>
                        <a:t>NHS England and NHS Improvement</a:t>
                      </a:r>
                    </a:p>
                    <a:p>
                      <a:pPr marL="0" marR="0" lvl="0" indent="0" algn="l" defTabSz="914400" rtl="0" eaLnBrk="1" fontAlgn="t" latinLnBrk="0" hangingPunct="1">
                        <a:lnSpc>
                          <a:spcPct val="100000"/>
                        </a:lnSpc>
                        <a:spcBef>
                          <a:spcPts val="0"/>
                        </a:spcBef>
                        <a:spcAft>
                          <a:spcPts val="0"/>
                        </a:spcAft>
                        <a:buClrTx/>
                        <a:buSzTx/>
                        <a:buFontTx/>
                        <a:buNone/>
                        <a:tabLst/>
                        <a:defRPr/>
                      </a:pPr>
                      <a:r>
                        <a:rPr lang="en-GB" sz="1400" b="1" i="0" u="none" strike="noStrike">
                          <a:solidFill>
                            <a:srgbClr val="000000"/>
                          </a:solidFill>
                          <a:effectLst/>
                          <a:latin typeface="+mn-lt"/>
                        </a:rPr>
                        <a:t>Reviewed by Pallavi </a:t>
                      </a:r>
                      <a:r>
                        <a:rPr lang="en-GB" sz="1400" b="1" i="0" u="none" strike="noStrike" err="1">
                          <a:solidFill>
                            <a:srgbClr val="000000"/>
                          </a:solidFill>
                          <a:effectLst/>
                          <a:latin typeface="+mn-lt"/>
                        </a:rPr>
                        <a:t>Dawda</a:t>
                      </a:r>
                      <a:r>
                        <a:rPr lang="en-GB" sz="1400" b="1" i="0" u="none" strike="noStrike">
                          <a:solidFill>
                            <a:srgbClr val="000000"/>
                          </a:solidFill>
                          <a:effectLst/>
                          <a:latin typeface="+mn-lt"/>
                        </a:rPr>
                        <a:t>, </a:t>
                      </a:r>
                      <a:r>
                        <a:rPr lang="en-GB" sz="1400" b="1" i="0" u="none" strike="noStrike" kern="1200">
                          <a:solidFill>
                            <a:schemeClr val="dk1"/>
                          </a:solidFill>
                          <a:effectLst/>
                          <a:latin typeface="+mn-lt"/>
                          <a:ea typeface="+mn-ea"/>
                          <a:cs typeface="+mn-cs"/>
                        </a:rPr>
                        <a:t>Senior Policy Lead, Clinical Services, </a:t>
                      </a:r>
                      <a:r>
                        <a:rPr lang="en-GB" sz="1400" b="1">
                          <a:latin typeface="+mn-lt"/>
                        </a:rPr>
                        <a:t>NHS England and NHS Improvement</a:t>
                      </a:r>
                    </a:p>
                  </a:txBody>
                  <a:tcPr marL="9041" marR="9041" marT="9041" marB="0"/>
                </a:tc>
                <a:extLst>
                  <a:ext uri="{0D108BD9-81ED-4DB2-BD59-A6C34878D82A}">
                    <a16:rowId xmlns:a16="http://schemas.microsoft.com/office/drawing/2014/main" val="3190677869"/>
                  </a:ext>
                </a:extLst>
              </a:tr>
              <a:tr h="192884">
                <a:tc>
                  <a:txBody>
                    <a:bodyPr/>
                    <a:lstStyle/>
                    <a:p>
                      <a:pPr algn="ctr" fontAlgn="t"/>
                      <a:r>
                        <a:rPr lang="en-GB" sz="1400" b="1" i="0" u="none" strike="noStrike">
                          <a:solidFill>
                            <a:srgbClr val="000000"/>
                          </a:solidFill>
                          <a:effectLst/>
                          <a:latin typeface="+mn-lt"/>
                        </a:rPr>
                        <a:t>1.2</a:t>
                      </a:r>
                    </a:p>
                  </a:txBody>
                  <a:tcPr marL="9041" marR="9041" marT="9041" marB="0"/>
                </a:tc>
                <a:tc>
                  <a:txBody>
                    <a:bodyPr/>
                    <a:lstStyle/>
                    <a:p>
                      <a:pPr algn="ctr" fontAlgn="t"/>
                      <a:r>
                        <a:rPr lang="en-GB" sz="1400" b="1" i="0" u="none" strike="noStrike">
                          <a:solidFill>
                            <a:srgbClr val="000000"/>
                          </a:solidFill>
                          <a:effectLst/>
                          <a:latin typeface="+mn-lt"/>
                        </a:rPr>
                        <a:t>18 May 2022</a:t>
                      </a:r>
                    </a:p>
                  </a:txBody>
                  <a:tcPr marL="9041" marR="9041" marT="9041"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i="0" u="none" strike="noStrike" kern="1200">
                          <a:solidFill>
                            <a:srgbClr val="000000"/>
                          </a:solidFill>
                          <a:effectLst/>
                          <a:latin typeface="+mn-lt"/>
                          <a:ea typeface="+mn-ea"/>
                          <a:cs typeface="+mn-cs"/>
                        </a:rPr>
                        <a:t>Reviewed by Daniel Ah-</a:t>
                      </a:r>
                      <a:r>
                        <a:rPr lang="en-GB" sz="1400" b="1" i="0" u="none" strike="noStrike" kern="1200" err="1">
                          <a:solidFill>
                            <a:srgbClr val="000000"/>
                          </a:solidFill>
                          <a:effectLst/>
                          <a:latin typeface="+mn-lt"/>
                          <a:ea typeface="+mn-ea"/>
                          <a:cs typeface="+mn-cs"/>
                        </a:rPr>
                        <a:t>Thion</a:t>
                      </a:r>
                      <a:r>
                        <a:rPr lang="en-GB" sz="1400" b="1" i="0" u="none" strike="noStrike" kern="1200">
                          <a:solidFill>
                            <a:srgbClr val="000000"/>
                          </a:solidFill>
                          <a:effectLst/>
                          <a:latin typeface="+mn-lt"/>
                          <a:ea typeface="+mn-ea"/>
                          <a:cs typeface="+mn-cs"/>
                        </a:rPr>
                        <a:t>, PSNC</a:t>
                      </a:r>
                    </a:p>
                    <a:p>
                      <a:pPr lvl="0" algn="l">
                        <a:buNone/>
                      </a:pPr>
                      <a:r>
                        <a:rPr lang="en-GB" sz="1400" b="1" i="0" u="none" strike="noStrike" kern="1200">
                          <a:solidFill>
                            <a:schemeClr val="dk1"/>
                          </a:solidFill>
                          <a:effectLst/>
                          <a:latin typeface="+mn-lt"/>
                          <a:ea typeface="+mn-ea"/>
                          <a:cs typeface="Arial" panose="020B0604020202020204" pitchFamily="34" charset="0"/>
                        </a:rPr>
                        <a:t>Reviewed by Rosie Taylor, PSNC</a:t>
                      </a:r>
                      <a:endParaRPr lang="en-US" sz="1400" b="1">
                        <a:latin typeface="+mn-lt"/>
                        <a:cs typeface="Arial" panose="020B0604020202020204" pitchFamily="34" charset="0"/>
                      </a:endParaRPr>
                    </a:p>
                  </a:txBody>
                  <a:tcPr marL="9041" marR="9041" marT="9041" marB="0"/>
                </a:tc>
                <a:extLst>
                  <a:ext uri="{0D108BD9-81ED-4DB2-BD59-A6C34878D82A}">
                    <a16:rowId xmlns:a16="http://schemas.microsoft.com/office/drawing/2014/main" val="222461635"/>
                  </a:ext>
                </a:extLst>
              </a:tr>
              <a:tr h="192884">
                <a:tc>
                  <a:txBody>
                    <a:bodyPr/>
                    <a:lstStyle/>
                    <a:p>
                      <a:pPr algn="ctr" fontAlgn="t"/>
                      <a:r>
                        <a:rPr lang="en-GB" sz="1400" b="1" i="0" u="none" strike="noStrike">
                          <a:solidFill>
                            <a:srgbClr val="000000"/>
                          </a:solidFill>
                          <a:effectLst/>
                          <a:latin typeface="+mn-lt"/>
                        </a:rPr>
                        <a:t>1.3</a:t>
                      </a:r>
                    </a:p>
                  </a:txBody>
                  <a:tcPr marL="9041" marR="9041" marT="9041" marB="0"/>
                </a:tc>
                <a:tc>
                  <a:txBody>
                    <a:bodyPr/>
                    <a:lstStyle/>
                    <a:p>
                      <a:pPr algn="ctr" fontAlgn="t"/>
                      <a:r>
                        <a:rPr lang="en-GB" sz="1400" b="1" i="0" u="none" strike="noStrike">
                          <a:solidFill>
                            <a:srgbClr val="000000"/>
                          </a:solidFill>
                          <a:effectLst/>
                          <a:latin typeface="+mn-lt"/>
                        </a:rPr>
                        <a:t>7 Oct 2022</a:t>
                      </a:r>
                    </a:p>
                  </a:txBody>
                  <a:tcPr marL="9041" marR="9041" marT="9041"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a:latin typeface="+mn-lt"/>
                        </a:rPr>
                        <a:t>Review following CPITG , further review by PSNC</a:t>
                      </a:r>
                    </a:p>
                  </a:txBody>
                  <a:tcPr marL="9041" marR="9041" marT="9041" marB="0"/>
                </a:tc>
                <a:extLst>
                  <a:ext uri="{0D108BD9-81ED-4DB2-BD59-A6C34878D82A}">
                    <a16:rowId xmlns:a16="http://schemas.microsoft.com/office/drawing/2014/main" val="938758929"/>
                  </a:ext>
                </a:extLst>
              </a:tr>
            </a:tbl>
          </a:graphicData>
        </a:graphic>
      </p:graphicFrame>
    </p:spTree>
    <p:extLst>
      <p:ext uri="{BB962C8B-B14F-4D97-AF65-F5344CB8AC3E}">
        <p14:creationId xmlns:p14="http://schemas.microsoft.com/office/powerpoint/2010/main" val="62577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rmAutofit/>
          </a:bodyPr>
          <a:lstStyle/>
          <a:p>
            <a:pPr marL="0" indent="0">
              <a:buNone/>
            </a:pPr>
            <a:r>
              <a:rPr lang="en-GB" sz="2200"/>
              <a:t>This technical toolkit is designed to provide a high-level overview of the technical components required to deliver the NHS Community Pharmacy Oral Contraception Management Service. It should be read in conjunction with the </a:t>
            </a:r>
            <a:r>
              <a:rPr lang="en-GB" sz="2200" b="1"/>
              <a:t>Pharmacy Contraception Service Service Specification [LINK]. </a:t>
            </a:r>
            <a:endParaRPr lang="en-GB" sz="2200"/>
          </a:p>
          <a:p>
            <a:pPr marL="0" indent="0">
              <a:buNone/>
            </a:pPr>
            <a:r>
              <a:rPr lang="en-GB" sz="2200"/>
              <a:t>The toolkit includes: </a:t>
            </a:r>
          </a:p>
          <a:p>
            <a:r>
              <a:rPr lang="en-GB" sz="2200"/>
              <a:t>a  technical flow diagram for the Pharmacy Contraception Service </a:t>
            </a:r>
          </a:p>
          <a:p>
            <a:r>
              <a:rPr lang="en-GB" sz="2200"/>
              <a:t>details of the </a:t>
            </a:r>
            <a:r>
              <a:rPr lang="en-GB" sz="2200" b="1"/>
              <a:t>essential</a:t>
            </a:r>
            <a:r>
              <a:rPr lang="en-GB" sz="2200"/>
              <a:t> technical components that system suppliers </a:t>
            </a:r>
            <a:r>
              <a:rPr lang="en-GB" sz="2200" u="sng"/>
              <a:t>must</a:t>
            </a:r>
            <a:r>
              <a:rPr lang="en-GB" sz="2200"/>
              <a:t> have in place to deliver the live service </a:t>
            </a:r>
          </a:p>
          <a:p>
            <a:r>
              <a:rPr lang="en-US" sz="2200" b="1"/>
              <a:t>required </a:t>
            </a:r>
            <a:r>
              <a:rPr lang="en-US" sz="2200"/>
              <a:t>future technical components </a:t>
            </a:r>
          </a:p>
          <a:p>
            <a:r>
              <a:rPr lang="en-US" sz="2200" b="1"/>
              <a:t>desirable</a:t>
            </a:r>
            <a:r>
              <a:rPr lang="en-US" sz="2200"/>
              <a:t> technical components </a:t>
            </a:r>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2</a:t>
            </a:fld>
            <a:endParaRPr lang="en-US"/>
          </a:p>
        </p:txBody>
      </p:sp>
      <p:sp>
        <p:nvSpPr>
          <p:cNvPr id="5" name="TextBox 4">
            <a:extLst>
              <a:ext uri="{FF2B5EF4-FFF2-40B4-BE49-F238E27FC236}">
                <a16:creationId xmlns:a16="http://schemas.microsoft.com/office/drawing/2014/main" id="{3AE8D729-24D7-3649-91F2-A293235F3776}"/>
              </a:ext>
            </a:extLst>
          </p:cNvPr>
          <p:cNvSpPr txBox="1"/>
          <p:nvPr/>
        </p:nvSpPr>
        <p:spPr>
          <a:xfrm>
            <a:off x="248484" y="620391"/>
            <a:ext cx="3616150" cy="3416320"/>
          </a:xfrm>
          <a:prstGeom prst="rect">
            <a:avLst/>
          </a:prstGeom>
          <a:noFill/>
        </p:spPr>
        <p:txBody>
          <a:bodyPr wrap="square" rtlCol="0">
            <a:spAutoFit/>
          </a:bodyPr>
          <a:lstStyle/>
          <a:p>
            <a:r>
              <a:rPr lang="en-GB" sz="3600" b="1">
                <a:solidFill>
                  <a:schemeClr val="bg1"/>
                </a:solidFill>
                <a:latin typeface="Arial" panose="020B0604020202020204" pitchFamily="34" charset="0"/>
                <a:cs typeface="Arial" panose="020B0604020202020204" pitchFamily="34" charset="0"/>
              </a:rPr>
              <a:t>Pharmacy Contraception Service (PCS) </a:t>
            </a:r>
            <a:r>
              <a:rPr lang="en-US" sz="3600" b="1">
                <a:solidFill>
                  <a:schemeClr val="bg1"/>
                </a:solidFill>
                <a:latin typeface="Arial" panose="020B0604020202020204" pitchFamily="34" charset="0"/>
                <a:cs typeface="Arial" panose="020B0604020202020204" pitchFamily="34" charset="0"/>
              </a:rPr>
              <a:t>Technical Toolkit  </a:t>
            </a:r>
            <a:r>
              <a:rPr lang="en-US" sz="3600" b="1">
                <a:solidFill>
                  <a:schemeClr val="bg1"/>
                </a:solidFill>
                <a:latin typeface="Arial" panose="020B0604020202020204" pitchFamily="34" charset="0"/>
                <a:ea typeface="+mj-ea"/>
                <a:cs typeface="Arial" panose="020B0604020202020204" pitchFamily="34" charset="0"/>
              </a:rPr>
              <a:t>Overview</a:t>
            </a:r>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4"/>
          <a:stretch>
            <a:fillRect/>
          </a:stretch>
        </p:blipFill>
        <p:spPr>
          <a:xfrm>
            <a:off x="10332720" y="333649"/>
            <a:ext cx="1410773" cy="573485"/>
          </a:xfrm>
          <a:prstGeom prst="rect">
            <a:avLst/>
          </a:prstGeom>
        </p:spPr>
      </p:pic>
    </p:spTree>
    <p:extLst>
      <p:ext uri="{BB962C8B-B14F-4D97-AF65-F5344CB8AC3E}">
        <p14:creationId xmlns:p14="http://schemas.microsoft.com/office/powerpoint/2010/main" val="297448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Autofit/>
          </a:bodyPr>
          <a:lstStyle/>
          <a:p>
            <a:pPr marL="0" indent="0">
              <a:buNone/>
            </a:pPr>
            <a:endParaRPr lang="en-GB" sz="1800"/>
          </a:p>
          <a:p>
            <a:pPr marL="0" indent="0">
              <a:buNone/>
            </a:pPr>
            <a:endParaRPr lang="en-GB" sz="1800"/>
          </a:p>
          <a:p>
            <a:pPr marL="0" indent="0">
              <a:buNone/>
            </a:pPr>
            <a:endParaRPr lang="en-GB" sz="1800"/>
          </a:p>
          <a:p>
            <a:pPr marL="0" indent="0">
              <a:buNone/>
            </a:pPr>
            <a:endParaRPr lang="en-GB" sz="1800"/>
          </a:p>
          <a:p>
            <a:pPr marL="0" indent="0">
              <a:buNone/>
            </a:pPr>
            <a:endParaRPr lang="en-GB" sz="1800"/>
          </a:p>
          <a:p>
            <a:pPr marL="0" indent="0">
              <a:buNone/>
            </a:pPr>
            <a:endParaRPr lang="en-GB" sz="1800"/>
          </a:p>
          <a:p>
            <a:pPr marL="0" indent="0">
              <a:buNone/>
            </a:pPr>
            <a:r>
              <a:rPr lang="en-GB" sz="2400"/>
              <a:t>Tier 1 of the Pharmacy Contraception Service enables community pharmacists to provide ongoing management, via a Patient Group Direction, of routine oral contraception that was initiated in general practice or a sexual health clinic.</a:t>
            </a:r>
          </a:p>
          <a:p>
            <a:pPr marL="0" indent="0">
              <a:buNone/>
            </a:pPr>
            <a:endParaRPr lang="en-GB" sz="2400"/>
          </a:p>
          <a:p>
            <a:pPr marL="0" indent="0">
              <a:buNone/>
            </a:pPr>
            <a:r>
              <a:rPr lang="en-GB" sz="2400"/>
              <a:t>Referrals into the service can be made via the following routes:</a:t>
            </a:r>
          </a:p>
          <a:p>
            <a:r>
              <a:rPr lang="en-GB" sz="2400"/>
              <a:t>Pharmacy initiated </a:t>
            </a:r>
          </a:p>
          <a:p>
            <a:r>
              <a:rPr lang="en-GB" sz="2400"/>
              <a:t>Patient self-referral</a:t>
            </a:r>
          </a:p>
          <a:p>
            <a:r>
              <a:rPr lang="en-GB" sz="2400"/>
              <a:t>GP referral</a:t>
            </a:r>
          </a:p>
          <a:p>
            <a:r>
              <a:rPr lang="en-GB" sz="2400"/>
              <a:t>Sexual Health Clinic referral</a:t>
            </a:r>
          </a:p>
          <a:p>
            <a:pPr marL="0" indent="0">
              <a:buNone/>
            </a:pPr>
            <a:endParaRPr lang="en-GB" sz="2400"/>
          </a:p>
          <a:p>
            <a:pPr marL="0" indent="0">
              <a:buNone/>
            </a:pPr>
            <a:endParaRPr lang="en-GB" sz="2400"/>
          </a:p>
          <a:p>
            <a:endParaRPr lang="en-GB" sz="2400"/>
          </a:p>
          <a:p>
            <a:endParaRPr lang="en-GB" sz="2400"/>
          </a:p>
          <a:p>
            <a:pPr marL="0" indent="0">
              <a:buNone/>
            </a:pPr>
            <a:endParaRPr lang="en-GB" sz="2200"/>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3</a:t>
            </a:fld>
            <a:endParaRPr lang="en-US"/>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4"/>
          <a:stretch>
            <a:fillRect/>
          </a:stretch>
        </p:blipFill>
        <p:spPr>
          <a:xfrm>
            <a:off x="10332720" y="333649"/>
            <a:ext cx="1410773" cy="573485"/>
          </a:xfrm>
          <a:prstGeom prst="rect">
            <a:avLst/>
          </a:prstGeom>
        </p:spPr>
      </p:pic>
      <p:sp>
        <p:nvSpPr>
          <p:cNvPr id="2" name="TextBox 1">
            <a:extLst>
              <a:ext uri="{FF2B5EF4-FFF2-40B4-BE49-F238E27FC236}">
                <a16:creationId xmlns:a16="http://schemas.microsoft.com/office/drawing/2014/main" id="{CE013418-ADB1-C780-86BA-33BBE90B30C9}"/>
              </a:ext>
            </a:extLst>
          </p:cNvPr>
          <p:cNvSpPr txBox="1"/>
          <p:nvPr/>
        </p:nvSpPr>
        <p:spPr>
          <a:xfrm>
            <a:off x="248484" y="620391"/>
            <a:ext cx="3616150" cy="2308324"/>
          </a:xfrm>
          <a:prstGeom prst="rect">
            <a:avLst/>
          </a:prstGeom>
          <a:noFill/>
        </p:spPr>
        <p:txBody>
          <a:bodyPr wrap="square" rtlCol="0">
            <a:spAutoFit/>
          </a:bodyPr>
          <a:lstStyle/>
          <a:p>
            <a:r>
              <a:rPr lang="en-US" sz="3600" b="1">
                <a:solidFill>
                  <a:schemeClr val="bg1"/>
                </a:solidFill>
                <a:latin typeface="Arial" panose="020B0604020202020204" pitchFamily="34" charset="0"/>
                <a:cs typeface="Arial" panose="020B0604020202020204" pitchFamily="34" charset="0"/>
              </a:rPr>
              <a:t>Scope of the </a:t>
            </a:r>
            <a:r>
              <a:rPr lang="en-GB" sz="3600" b="1">
                <a:solidFill>
                  <a:schemeClr val="bg1"/>
                </a:solidFill>
                <a:latin typeface="Arial" panose="020B0604020202020204" pitchFamily="34" charset="0"/>
                <a:cs typeface="Arial" panose="020B0604020202020204" pitchFamily="34" charset="0"/>
              </a:rPr>
              <a:t>Pharmacy Contraception Service (PCS)</a:t>
            </a:r>
            <a:endParaRPr lang="en-US" sz="3600" b="1">
              <a:solidFill>
                <a:schemeClr val="bg1"/>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176968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Laptop Secure">
            <a:extLst>
              <a:ext uri="{FF2B5EF4-FFF2-40B4-BE49-F238E27FC236}">
                <a16:creationId xmlns:a16="http://schemas.microsoft.com/office/drawing/2014/main" id="{E8C19F0F-2736-4FB9-B005-DB8F574BC8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2" name="Content Placeholder 2">
            <a:extLst>
              <a:ext uri="{FF2B5EF4-FFF2-40B4-BE49-F238E27FC236}">
                <a16:creationId xmlns:a16="http://schemas.microsoft.com/office/drawing/2014/main" id="{5AC6EB90-B380-AD4F-8E84-F62637203734}"/>
              </a:ext>
            </a:extLst>
          </p:cNvPr>
          <p:cNvSpPr>
            <a:spLocks noGrp="1"/>
          </p:cNvSpPr>
          <p:nvPr>
            <p:ph idx="1"/>
          </p:nvPr>
        </p:nvSpPr>
        <p:spPr>
          <a:xfrm>
            <a:off x="4346162" y="1037589"/>
            <a:ext cx="7289799" cy="5318761"/>
          </a:xfrm>
        </p:spPr>
        <p:txBody>
          <a:bodyPr anchor="ctr">
            <a:noAutofit/>
          </a:bodyPr>
          <a:lstStyle/>
          <a:p>
            <a:pPr marL="0" indent="0">
              <a:buNone/>
            </a:pPr>
            <a:endParaRPr lang="en-GB" sz="1800"/>
          </a:p>
          <a:p>
            <a:pPr marL="0" indent="0">
              <a:buNone/>
            </a:pPr>
            <a:endParaRPr lang="en-GB" sz="1800"/>
          </a:p>
          <a:p>
            <a:pPr marL="0" indent="0">
              <a:buNone/>
            </a:pPr>
            <a:endParaRPr lang="en-GB" sz="1800"/>
          </a:p>
          <a:p>
            <a:pPr marL="0" indent="0">
              <a:buNone/>
            </a:pPr>
            <a:r>
              <a:rPr lang="en-GB" sz="2400"/>
              <a:t>Note: the service may expand to the following subsequent tiers:</a:t>
            </a:r>
          </a:p>
          <a:p>
            <a:r>
              <a:rPr lang="en-GB" sz="2400"/>
              <a:t>Tier 2, which is initiation of oral contraception via a community pharmacist;</a:t>
            </a:r>
          </a:p>
          <a:p>
            <a:r>
              <a:rPr lang="en-GB" sz="2400"/>
              <a:t>Tier 3, which is ongoing management of Long-Acting Reversible Contraceptives (LARCs, such as implants, vaginal rings, injections, patches);</a:t>
            </a:r>
          </a:p>
          <a:p>
            <a:r>
              <a:rPr lang="en-GB" sz="2400"/>
              <a:t>Tier 4, which is initiation of LARCs via a community pharmacist.</a:t>
            </a:r>
          </a:p>
          <a:p>
            <a:pPr marL="0" indent="0">
              <a:buNone/>
            </a:pPr>
            <a:endParaRPr lang="en-GB" sz="2400"/>
          </a:p>
          <a:p>
            <a:pPr marL="0" indent="0">
              <a:buNone/>
            </a:pPr>
            <a:endParaRPr lang="en-GB" sz="2400"/>
          </a:p>
          <a:p>
            <a:endParaRPr lang="en-GB" sz="2400"/>
          </a:p>
          <a:p>
            <a:endParaRPr lang="en-GB" sz="2400"/>
          </a:p>
          <a:p>
            <a:pPr marL="0" indent="0">
              <a:buNone/>
            </a:pPr>
            <a:endParaRPr lang="en-GB" sz="2200"/>
          </a:p>
        </p:txBody>
      </p:sp>
      <p:sp>
        <p:nvSpPr>
          <p:cNvPr id="4" name="Slide Number Placeholder 3">
            <a:extLst>
              <a:ext uri="{FF2B5EF4-FFF2-40B4-BE49-F238E27FC236}">
                <a16:creationId xmlns:a16="http://schemas.microsoft.com/office/drawing/2014/main" id="{61437AC4-432A-7448-95C6-2732283DE88D}"/>
              </a:ext>
            </a:extLst>
          </p:cNvPr>
          <p:cNvSpPr>
            <a:spLocks noGrp="1"/>
          </p:cNvSpPr>
          <p:nvPr>
            <p:ph type="sldNum" sz="quarter" idx="12"/>
          </p:nvPr>
        </p:nvSpPr>
        <p:spPr>
          <a:xfrm>
            <a:off x="8610600" y="6356350"/>
            <a:ext cx="2743200" cy="365125"/>
          </a:xfrm>
        </p:spPr>
        <p:txBody>
          <a:bodyPr>
            <a:normAutofit/>
          </a:bodyPr>
          <a:lstStyle/>
          <a:p>
            <a:pPr>
              <a:spcAft>
                <a:spcPts val="600"/>
              </a:spcAft>
            </a:pPr>
            <a:fld id="{E3622F62-16E7-4744-AE2F-DC725AA31740}" type="slidenum">
              <a:rPr lang="en-US" smtClean="0"/>
              <a:pPr>
                <a:spcAft>
                  <a:spcPts val="600"/>
                </a:spcAft>
              </a:pPr>
              <a:t>4</a:t>
            </a:fld>
            <a:endParaRPr lang="en-US"/>
          </a:p>
        </p:txBody>
      </p:sp>
      <p:pic>
        <p:nvPicPr>
          <p:cNvPr id="76" name="Picture 75">
            <a:extLst>
              <a:ext uri="{FF2B5EF4-FFF2-40B4-BE49-F238E27FC236}">
                <a16:creationId xmlns:a16="http://schemas.microsoft.com/office/drawing/2014/main" id="{14640536-66EF-B44C-A13C-452AF1EFF9E7}"/>
              </a:ext>
            </a:extLst>
          </p:cNvPr>
          <p:cNvPicPr>
            <a:picLocks noChangeAspect="1"/>
          </p:cNvPicPr>
          <p:nvPr/>
        </p:nvPicPr>
        <p:blipFill>
          <a:blip r:embed="rId4"/>
          <a:stretch>
            <a:fillRect/>
          </a:stretch>
        </p:blipFill>
        <p:spPr>
          <a:xfrm>
            <a:off x="10332720" y="333649"/>
            <a:ext cx="1410773" cy="573485"/>
          </a:xfrm>
          <a:prstGeom prst="rect">
            <a:avLst/>
          </a:prstGeom>
        </p:spPr>
      </p:pic>
      <p:sp>
        <p:nvSpPr>
          <p:cNvPr id="2" name="TextBox 1">
            <a:extLst>
              <a:ext uri="{FF2B5EF4-FFF2-40B4-BE49-F238E27FC236}">
                <a16:creationId xmlns:a16="http://schemas.microsoft.com/office/drawing/2014/main" id="{6B852A78-1128-BDCB-2F57-963CBA588F08}"/>
              </a:ext>
            </a:extLst>
          </p:cNvPr>
          <p:cNvSpPr txBox="1"/>
          <p:nvPr/>
        </p:nvSpPr>
        <p:spPr>
          <a:xfrm>
            <a:off x="248484" y="620391"/>
            <a:ext cx="3616150" cy="2308324"/>
          </a:xfrm>
          <a:prstGeom prst="rect">
            <a:avLst/>
          </a:prstGeom>
          <a:noFill/>
        </p:spPr>
        <p:txBody>
          <a:bodyPr wrap="square" rtlCol="0">
            <a:spAutoFit/>
          </a:bodyPr>
          <a:lstStyle/>
          <a:p>
            <a:r>
              <a:rPr lang="en-US" sz="3600" b="1">
                <a:solidFill>
                  <a:schemeClr val="bg1"/>
                </a:solidFill>
                <a:latin typeface="Arial" panose="020B0604020202020204" pitchFamily="34" charset="0"/>
                <a:cs typeface="Arial" panose="020B0604020202020204" pitchFamily="34" charset="0"/>
              </a:rPr>
              <a:t>Scope of the </a:t>
            </a:r>
            <a:r>
              <a:rPr lang="en-GB" sz="3600" b="1">
                <a:solidFill>
                  <a:schemeClr val="bg1"/>
                </a:solidFill>
                <a:latin typeface="Arial" panose="020B0604020202020204" pitchFamily="34" charset="0"/>
                <a:cs typeface="Arial" panose="020B0604020202020204" pitchFamily="34" charset="0"/>
              </a:rPr>
              <a:t>Pharmacy Contraception Service (PCS)</a:t>
            </a:r>
            <a:endParaRPr lang="en-US" sz="3600" b="1">
              <a:solidFill>
                <a:schemeClr val="bg1"/>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26083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s 5">
            <a:extLst>
              <a:ext uri="{FF2B5EF4-FFF2-40B4-BE49-F238E27FC236}">
                <a16:creationId xmlns:a16="http://schemas.microsoft.com/office/drawing/2014/main" id="{21599C4C-4516-8941-AD95-A93DB3CCD4D4}"/>
              </a:ext>
            </a:extLst>
          </p:cNvPr>
          <p:cNvSpPr/>
          <p:nvPr/>
        </p:nvSpPr>
        <p:spPr>
          <a:xfrm>
            <a:off x="10293222" y="2837063"/>
            <a:ext cx="1489711" cy="9006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GP</a:t>
            </a:r>
          </a:p>
        </p:txBody>
      </p:sp>
      <p:cxnSp>
        <p:nvCxnSpPr>
          <p:cNvPr id="26" name="Straight Arrow Connector 25">
            <a:extLst>
              <a:ext uri="{FF2B5EF4-FFF2-40B4-BE49-F238E27FC236}">
                <a16:creationId xmlns:a16="http://schemas.microsoft.com/office/drawing/2014/main" id="{ECEBAA9A-EF27-1549-B1C5-B769C3B04E9F}"/>
              </a:ext>
            </a:extLst>
          </p:cNvPr>
          <p:cNvCxnSpPr>
            <a:cxnSpLocks/>
          </p:cNvCxnSpPr>
          <p:nvPr/>
        </p:nvCxnSpPr>
        <p:spPr>
          <a:xfrm flipV="1">
            <a:off x="6693246" y="3470770"/>
            <a:ext cx="3599976" cy="36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BF36184-39C0-9740-BD60-F8AFF4CF53BF}"/>
              </a:ext>
            </a:extLst>
          </p:cNvPr>
          <p:cNvSpPr txBox="1"/>
          <p:nvPr/>
        </p:nvSpPr>
        <p:spPr>
          <a:xfrm>
            <a:off x="7844077" y="3258872"/>
            <a:ext cx="1708252" cy="738664"/>
          </a:xfrm>
          <a:prstGeom prst="rect">
            <a:avLst/>
          </a:prstGeom>
          <a:noFill/>
        </p:spPr>
        <p:txBody>
          <a:bodyPr wrap="square" rtlCol="0">
            <a:spAutoFit/>
          </a:bodyPr>
          <a:lstStyle/>
          <a:p>
            <a:pPr algn="ctr"/>
            <a:r>
              <a:rPr lang="en-GB" sz="1200" b="1">
                <a:solidFill>
                  <a:schemeClr val="accent1">
                    <a:lumMod val="75000"/>
                  </a:schemeClr>
                </a:solidFill>
              </a:rPr>
              <a:t>FHIR </a:t>
            </a:r>
          </a:p>
          <a:p>
            <a:pPr algn="ctr"/>
            <a:r>
              <a:rPr lang="en-GB" sz="1200">
                <a:solidFill>
                  <a:schemeClr val="accent1">
                    <a:lumMod val="75000"/>
                  </a:schemeClr>
                </a:solidFill>
              </a:rPr>
              <a:t>[Backup: NHSmail] </a:t>
            </a:r>
          </a:p>
          <a:p>
            <a:endParaRPr lang="en-US"/>
          </a:p>
        </p:txBody>
      </p:sp>
      <p:sp>
        <p:nvSpPr>
          <p:cNvPr id="32" name="TextBox 31">
            <a:extLst>
              <a:ext uri="{FF2B5EF4-FFF2-40B4-BE49-F238E27FC236}">
                <a16:creationId xmlns:a16="http://schemas.microsoft.com/office/drawing/2014/main" id="{AABEC2F8-8CFE-9942-91AE-D18F4DF5F109}"/>
              </a:ext>
            </a:extLst>
          </p:cNvPr>
          <p:cNvSpPr txBox="1"/>
          <p:nvPr/>
        </p:nvSpPr>
        <p:spPr>
          <a:xfrm>
            <a:off x="8005697" y="3793892"/>
            <a:ext cx="1607041" cy="76944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a:t>GP notification message </a:t>
            </a:r>
            <a:r>
              <a:rPr lang="en-GB" sz="1100" b="1"/>
              <a:t>Essential:</a:t>
            </a:r>
            <a:r>
              <a:rPr lang="en-GB" sz="1100"/>
              <a:t> NHSmail with PDF attachment. </a:t>
            </a:r>
            <a:r>
              <a:rPr lang="en-GB" sz="1100" b="1"/>
              <a:t>Future: </a:t>
            </a:r>
            <a:r>
              <a:rPr lang="en-GB" sz="1100"/>
              <a:t>FHIR</a:t>
            </a:r>
          </a:p>
        </p:txBody>
      </p:sp>
      <p:sp>
        <p:nvSpPr>
          <p:cNvPr id="72" name="Process 71">
            <a:extLst>
              <a:ext uri="{FF2B5EF4-FFF2-40B4-BE49-F238E27FC236}">
                <a16:creationId xmlns:a16="http://schemas.microsoft.com/office/drawing/2014/main" id="{D17A958C-A3A0-E54D-8AE5-DF09C6D4901A}"/>
              </a:ext>
            </a:extLst>
          </p:cNvPr>
          <p:cNvSpPr/>
          <p:nvPr/>
        </p:nvSpPr>
        <p:spPr>
          <a:xfrm>
            <a:off x="10407595" y="4915795"/>
            <a:ext cx="1533429" cy="861970"/>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Business Services Authority (BSA)</a:t>
            </a:r>
          </a:p>
        </p:txBody>
      </p:sp>
      <p:cxnSp>
        <p:nvCxnSpPr>
          <p:cNvPr id="140" name="Elbow Connector 139">
            <a:extLst>
              <a:ext uri="{FF2B5EF4-FFF2-40B4-BE49-F238E27FC236}">
                <a16:creationId xmlns:a16="http://schemas.microsoft.com/office/drawing/2014/main" id="{E7BECCA5-2182-634F-833C-763F3550C9E0}"/>
              </a:ext>
            </a:extLst>
          </p:cNvPr>
          <p:cNvCxnSpPr>
            <a:cxnSpLocks/>
          </p:cNvCxnSpPr>
          <p:nvPr/>
        </p:nvCxnSpPr>
        <p:spPr>
          <a:xfrm flipV="1">
            <a:off x="6684924" y="3194443"/>
            <a:ext cx="3599976" cy="8355"/>
          </a:xfrm>
          <a:prstGeom prst="straightConnector1">
            <a:avLst/>
          </a:prstGeom>
          <a:ln>
            <a:prstDash val="solid"/>
            <a:tailEnd type="triangle"/>
          </a:ln>
        </p:spPr>
        <p:style>
          <a:lnRef idx="2">
            <a:schemeClr val="accent6"/>
          </a:lnRef>
          <a:fillRef idx="0">
            <a:schemeClr val="accent6"/>
          </a:fillRef>
          <a:effectRef idx="1">
            <a:schemeClr val="accent6"/>
          </a:effectRef>
          <a:fontRef idx="minor">
            <a:schemeClr val="tx1"/>
          </a:fontRef>
        </p:style>
      </p:cxnSp>
      <p:sp>
        <p:nvSpPr>
          <p:cNvPr id="143" name="TextBox 142">
            <a:extLst>
              <a:ext uri="{FF2B5EF4-FFF2-40B4-BE49-F238E27FC236}">
                <a16:creationId xmlns:a16="http://schemas.microsoft.com/office/drawing/2014/main" id="{90F1A8CA-7ECD-6E4E-BD08-03846ADA5195}"/>
              </a:ext>
            </a:extLst>
          </p:cNvPr>
          <p:cNvSpPr txBox="1"/>
          <p:nvPr/>
        </p:nvSpPr>
        <p:spPr>
          <a:xfrm>
            <a:off x="8072441" y="2882808"/>
            <a:ext cx="1198080" cy="276999"/>
          </a:xfrm>
          <a:prstGeom prst="rect">
            <a:avLst/>
          </a:prstGeom>
          <a:noFill/>
        </p:spPr>
        <p:txBody>
          <a:bodyPr wrap="square" rtlCol="0">
            <a:spAutoFit/>
          </a:bodyPr>
          <a:lstStyle/>
          <a:p>
            <a:pPr algn="ctr"/>
            <a:r>
              <a:rPr lang="en-US" sz="1200" b="1">
                <a:solidFill>
                  <a:schemeClr val="accent6">
                    <a:lumMod val="75000"/>
                  </a:schemeClr>
                </a:solidFill>
              </a:rPr>
              <a:t>NHSmail</a:t>
            </a:r>
          </a:p>
        </p:txBody>
      </p:sp>
      <p:sp>
        <p:nvSpPr>
          <p:cNvPr id="149" name="Process 148">
            <a:extLst>
              <a:ext uri="{FF2B5EF4-FFF2-40B4-BE49-F238E27FC236}">
                <a16:creationId xmlns:a16="http://schemas.microsoft.com/office/drawing/2014/main" id="{748110AA-013B-0F41-9509-FA8AA31AB97D}"/>
              </a:ext>
            </a:extLst>
          </p:cNvPr>
          <p:cNvSpPr/>
          <p:nvPr/>
        </p:nvSpPr>
        <p:spPr>
          <a:xfrm>
            <a:off x="438593" y="1250462"/>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US" sz="1600"/>
              <a:t>GP</a:t>
            </a:r>
          </a:p>
        </p:txBody>
      </p:sp>
      <p:cxnSp>
        <p:nvCxnSpPr>
          <p:cNvPr id="155" name="Elbow Connector 154">
            <a:extLst>
              <a:ext uri="{FF2B5EF4-FFF2-40B4-BE49-F238E27FC236}">
                <a16:creationId xmlns:a16="http://schemas.microsoft.com/office/drawing/2014/main" id="{5FCCA9B7-2FF8-3E4A-8A26-66923D87F66B}"/>
              </a:ext>
            </a:extLst>
          </p:cNvPr>
          <p:cNvCxnSpPr>
            <a:cxnSpLocks/>
            <a:endCxn id="5" idx="0"/>
          </p:cNvCxnSpPr>
          <p:nvPr/>
        </p:nvCxnSpPr>
        <p:spPr>
          <a:xfrm>
            <a:off x="1951882" y="1551435"/>
            <a:ext cx="3974650" cy="1394336"/>
          </a:xfrm>
          <a:prstGeom prst="bentConnector2">
            <a:avLst/>
          </a:prstGeom>
          <a:ln>
            <a:solidFill>
              <a:schemeClr val="accent6"/>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76" name="TextBox 175">
            <a:extLst>
              <a:ext uri="{FF2B5EF4-FFF2-40B4-BE49-F238E27FC236}">
                <a16:creationId xmlns:a16="http://schemas.microsoft.com/office/drawing/2014/main" id="{9C62CD72-D72E-4541-AC1B-3D1FFCEBCE6A}"/>
              </a:ext>
            </a:extLst>
          </p:cNvPr>
          <p:cNvSpPr txBox="1"/>
          <p:nvPr/>
        </p:nvSpPr>
        <p:spPr>
          <a:xfrm>
            <a:off x="10033191" y="918654"/>
            <a:ext cx="1700736"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a:solidFill>
                  <a:schemeClr val="tx1"/>
                </a:solidFill>
              </a:rPr>
              <a:t>Essential</a:t>
            </a:r>
            <a:r>
              <a:rPr lang="en-US" sz="1200"/>
              <a:t>  =    =</a:t>
            </a:r>
          </a:p>
          <a:p>
            <a:r>
              <a:rPr lang="en-US" sz="1200"/>
              <a:t>  Future          = </a:t>
            </a:r>
          </a:p>
        </p:txBody>
      </p:sp>
      <p:cxnSp>
        <p:nvCxnSpPr>
          <p:cNvPr id="179" name="Elbow Connector 178">
            <a:extLst>
              <a:ext uri="{FF2B5EF4-FFF2-40B4-BE49-F238E27FC236}">
                <a16:creationId xmlns:a16="http://schemas.microsoft.com/office/drawing/2014/main" id="{1C4C30C4-1B16-9A4E-8F03-05250A438A0A}"/>
              </a:ext>
            </a:extLst>
          </p:cNvPr>
          <p:cNvCxnSpPr>
            <a:cxnSpLocks/>
          </p:cNvCxnSpPr>
          <p:nvPr/>
        </p:nvCxnSpPr>
        <p:spPr>
          <a:xfrm flipV="1">
            <a:off x="11092921" y="1051411"/>
            <a:ext cx="521758" cy="1"/>
          </a:xfrm>
          <a:prstGeom prst="bentConnector3">
            <a:avLst>
              <a:gd name="adj1" fmla="val 50000"/>
            </a:avLst>
          </a:prstGeom>
          <a:ln>
            <a:prstDash val="solid"/>
            <a:tailEnd type="triangle"/>
          </a:ln>
        </p:spPr>
        <p:style>
          <a:lnRef idx="2">
            <a:schemeClr val="accent6"/>
          </a:lnRef>
          <a:fillRef idx="0">
            <a:schemeClr val="accent6"/>
          </a:fillRef>
          <a:effectRef idx="1">
            <a:schemeClr val="accent6"/>
          </a:effectRef>
          <a:fontRef idx="minor">
            <a:schemeClr val="tx1"/>
          </a:fontRef>
        </p:style>
      </p:cxnSp>
      <p:cxnSp>
        <p:nvCxnSpPr>
          <p:cNvPr id="181" name="Straight Arrow Connector 180">
            <a:extLst>
              <a:ext uri="{FF2B5EF4-FFF2-40B4-BE49-F238E27FC236}">
                <a16:creationId xmlns:a16="http://schemas.microsoft.com/office/drawing/2014/main" id="{9A971580-A122-4E43-A734-B87A5B90D553}"/>
              </a:ext>
            </a:extLst>
          </p:cNvPr>
          <p:cNvCxnSpPr>
            <a:cxnSpLocks/>
          </p:cNvCxnSpPr>
          <p:nvPr/>
        </p:nvCxnSpPr>
        <p:spPr>
          <a:xfrm>
            <a:off x="11070229" y="1250462"/>
            <a:ext cx="544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1F37B778-95AC-F640-8C41-C470E65222A2}"/>
              </a:ext>
            </a:extLst>
          </p:cNvPr>
          <p:cNvSpPr txBox="1"/>
          <p:nvPr/>
        </p:nvSpPr>
        <p:spPr>
          <a:xfrm>
            <a:off x="3493714" y="1288395"/>
            <a:ext cx="1198080" cy="276999"/>
          </a:xfrm>
          <a:prstGeom prst="rect">
            <a:avLst/>
          </a:prstGeom>
          <a:noFill/>
        </p:spPr>
        <p:txBody>
          <a:bodyPr wrap="square" rtlCol="0">
            <a:spAutoFit/>
          </a:bodyPr>
          <a:lstStyle/>
          <a:p>
            <a:pPr algn="ctr"/>
            <a:r>
              <a:rPr lang="en-US" sz="1200" b="1">
                <a:solidFill>
                  <a:schemeClr val="accent6">
                    <a:lumMod val="75000"/>
                  </a:schemeClr>
                </a:solidFill>
              </a:rPr>
              <a:t>NHSmail</a:t>
            </a:r>
          </a:p>
        </p:txBody>
      </p:sp>
      <p:cxnSp>
        <p:nvCxnSpPr>
          <p:cNvPr id="192" name="Elbow Connector 191">
            <a:extLst>
              <a:ext uri="{FF2B5EF4-FFF2-40B4-BE49-F238E27FC236}">
                <a16:creationId xmlns:a16="http://schemas.microsoft.com/office/drawing/2014/main" id="{7EFFAF00-DB06-264F-BE7E-F740852C1D09}"/>
              </a:ext>
            </a:extLst>
          </p:cNvPr>
          <p:cNvCxnSpPr>
            <a:cxnSpLocks/>
            <a:endCxn id="72" idx="1"/>
          </p:cNvCxnSpPr>
          <p:nvPr/>
        </p:nvCxnSpPr>
        <p:spPr>
          <a:xfrm>
            <a:off x="6430949" y="3884492"/>
            <a:ext cx="3976646" cy="1462288"/>
          </a:xfrm>
          <a:prstGeom prst="bentConnector3">
            <a:avLst>
              <a:gd name="adj1" fmla="val 946"/>
            </a:avLst>
          </a:prstGeom>
          <a:ln>
            <a:solidFill>
              <a:schemeClr val="accent6"/>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00" name="TextBox 199">
            <a:extLst>
              <a:ext uri="{FF2B5EF4-FFF2-40B4-BE49-F238E27FC236}">
                <a16:creationId xmlns:a16="http://schemas.microsoft.com/office/drawing/2014/main" id="{6C1D0B5F-1E35-AD4F-AA8B-A25D275CF1F2}"/>
              </a:ext>
            </a:extLst>
          </p:cNvPr>
          <p:cNvSpPr txBox="1"/>
          <p:nvPr/>
        </p:nvSpPr>
        <p:spPr>
          <a:xfrm>
            <a:off x="7422205" y="5314727"/>
            <a:ext cx="2087555" cy="615553"/>
          </a:xfrm>
          <a:prstGeom prst="rect">
            <a:avLst/>
          </a:prstGeom>
          <a:noFill/>
        </p:spPr>
        <p:txBody>
          <a:bodyPr wrap="square" lIns="91440" tIns="45720" rIns="91440" bIns="45720" rtlCol="0" anchor="t">
            <a:spAutoFit/>
          </a:bodyPr>
          <a:lstStyle/>
          <a:p>
            <a:pPr algn="ctr"/>
            <a:r>
              <a:rPr lang="en-GB" sz="1100" b="1">
                <a:solidFill>
                  <a:schemeClr val="accent6">
                    <a:lumMod val="75000"/>
                  </a:schemeClr>
                </a:solidFill>
              </a:rPr>
              <a:t>Reporting (claims and reporting) via </a:t>
            </a:r>
            <a:r>
              <a:rPr lang="en-GB" sz="1100" b="1" dirty="0">
                <a:solidFill>
                  <a:schemeClr val="accent6">
                    <a:lumMod val="75000"/>
                  </a:schemeClr>
                </a:solidFill>
              </a:rPr>
              <a:t>PCS</a:t>
            </a:r>
            <a:r>
              <a:rPr lang="en-GB" sz="1100" b="1">
                <a:solidFill>
                  <a:schemeClr val="accent6">
                    <a:lumMod val="75000"/>
                  </a:schemeClr>
                </a:solidFill>
              </a:rPr>
              <a:t> API (once available)</a:t>
            </a:r>
            <a:endParaRPr lang="en-US" sz="1100" b="1">
              <a:solidFill>
                <a:schemeClr val="accent6">
                  <a:lumMod val="75000"/>
                </a:schemeClr>
              </a:solidFill>
            </a:endParaRPr>
          </a:p>
          <a:p>
            <a:pPr algn="ctr"/>
            <a:endParaRPr lang="en-US" sz="1200">
              <a:solidFill>
                <a:schemeClr val="accent6">
                  <a:lumMod val="75000"/>
                </a:schemeClr>
              </a:solidFill>
            </a:endParaRPr>
          </a:p>
        </p:txBody>
      </p:sp>
      <p:sp>
        <p:nvSpPr>
          <p:cNvPr id="214" name="TextBox 213">
            <a:extLst>
              <a:ext uri="{FF2B5EF4-FFF2-40B4-BE49-F238E27FC236}">
                <a16:creationId xmlns:a16="http://schemas.microsoft.com/office/drawing/2014/main" id="{E97450AC-D2E0-DD48-B90C-D341F33BFABB}"/>
              </a:ext>
            </a:extLst>
          </p:cNvPr>
          <p:cNvSpPr txBox="1"/>
          <p:nvPr/>
        </p:nvSpPr>
        <p:spPr>
          <a:xfrm>
            <a:off x="7610445" y="5835704"/>
            <a:ext cx="1748934" cy="600164"/>
          </a:xfrm>
          <a:prstGeom prst="rect">
            <a:avLst/>
          </a:prstGeom>
        </p:spPr>
        <p:style>
          <a:lnRef idx="0">
            <a:schemeClr val="accent6"/>
          </a:lnRef>
          <a:fillRef idx="3">
            <a:schemeClr val="accent6"/>
          </a:fillRef>
          <a:effectRef idx="3">
            <a:schemeClr val="accent6"/>
          </a:effectRef>
          <a:fontRef idx="minor">
            <a:schemeClr val="lt1"/>
          </a:fontRef>
        </p:style>
        <p:txBody>
          <a:bodyPr wrap="square" lIns="91440" tIns="45720" rIns="91440" bIns="45720" rtlCol="0" anchor="t">
            <a:spAutoFit/>
          </a:bodyPr>
          <a:lstStyle/>
          <a:p>
            <a:pPr algn="ctr"/>
            <a:r>
              <a:rPr lang="en-GB" sz="1100" b="1"/>
              <a:t>Reporting + claims </a:t>
            </a:r>
          </a:p>
          <a:p>
            <a:pPr algn="ctr"/>
            <a:r>
              <a:rPr lang="en-GB" sz="1100" b="1"/>
              <a:t>Essential</a:t>
            </a:r>
            <a:r>
              <a:rPr lang="en-GB" sz="1100"/>
              <a:t>: ALL reporting submitted via </a:t>
            </a:r>
            <a:r>
              <a:rPr lang="en-GB" sz="1100" dirty="0"/>
              <a:t>PCS </a:t>
            </a:r>
            <a:r>
              <a:rPr lang="en-GB" sz="1100"/>
              <a:t>API.</a:t>
            </a:r>
            <a:r>
              <a:rPr lang="en-GB" sz="1100" dirty="0"/>
              <a:t> </a:t>
            </a:r>
            <a:endParaRPr lang="en-GB" sz="1100" b="1"/>
          </a:p>
        </p:txBody>
      </p:sp>
      <p:sp>
        <p:nvSpPr>
          <p:cNvPr id="237" name="TextBox 236">
            <a:extLst>
              <a:ext uri="{FF2B5EF4-FFF2-40B4-BE49-F238E27FC236}">
                <a16:creationId xmlns:a16="http://schemas.microsoft.com/office/drawing/2014/main" id="{F5E30D43-6B45-434A-BC7C-F886EE47164B}"/>
              </a:ext>
            </a:extLst>
          </p:cNvPr>
          <p:cNvSpPr txBox="1"/>
          <p:nvPr/>
        </p:nvSpPr>
        <p:spPr>
          <a:xfrm>
            <a:off x="3327279" y="2101962"/>
            <a:ext cx="1793797" cy="76944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GB" sz="1100" b="1"/>
              <a:t>GP Referral essential</a:t>
            </a:r>
            <a:r>
              <a:rPr lang="en-GB" sz="1100"/>
              <a:t>: NHSmail to any participating pharmacy. </a:t>
            </a:r>
            <a:r>
              <a:rPr lang="en-GB" sz="1100" b="1"/>
              <a:t>Strategic direction: </a:t>
            </a:r>
            <a:r>
              <a:rPr lang="en-GB" sz="1100"/>
              <a:t>FHIR</a:t>
            </a:r>
          </a:p>
        </p:txBody>
      </p:sp>
      <p:sp>
        <p:nvSpPr>
          <p:cNvPr id="260" name="Rounded Rectangle 4">
            <a:extLst>
              <a:ext uri="{FF2B5EF4-FFF2-40B4-BE49-F238E27FC236}">
                <a16:creationId xmlns:a16="http://schemas.microsoft.com/office/drawing/2014/main" id="{C3FAA911-9030-5B44-AC46-6A61BF0C4289}"/>
              </a:ext>
            </a:extLst>
          </p:cNvPr>
          <p:cNvSpPr txBox="1"/>
          <p:nvPr/>
        </p:nvSpPr>
        <p:spPr>
          <a:xfrm>
            <a:off x="270537" y="284672"/>
            <a:ext cx="11251458" cy="3684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Minor Illness pathway requirements</a:t>
            </a:r>
            <a:endParaRPr lang="en-US" sz="3200" kern="1200"/>
          </a:p>
        </p:txBody>
      </p:sp>
      <p:grpSp>
        <p:nvGrpSpPr>
          <p:cNvPr id="261" name="Group 260">
            <a:extLst>
              <a:ext uri="{FF2B5EF4-FFF2-40B4-BE49-F238E27FC236}">
                <a16:creationId xmlns:a16="http://schemas.microsoft.com/office/drawing/2014/main" id="{86C29879-FF37-1B40-9F22-9B0E84A68A57}"/>
              </a:ext>
            </a:extLst>
          </p:cNvPr>
          <p:cNvGrpSpPr/>
          <p:nvPr/>
        </p:nvGrpSpPr>
        <p:grpSpPr>
          <a:xfrm>
            <a:off x="383829" y="305012"/>
            <a:ext cx="11442821" cy="503685"/>
            <a:chOff x="0" y="1090088"/>
            <a:chExt cx="6263640" cy="503685"/>
          </a:xfrm>
        </p:grpSpPr>
        <p:sp>
          <p:nvSpPr>
            <p:cNvPr id="262" name="Rounded Rectangle 261">
              <a:hlinkClick r:id="rId3" action="ppaction://hlinksldjump"/>
              <a:extLst>
                <a:ext uri="{FF2B5EF4-FFF2-40B4-BE49-F238E27FC236}">
                  <a16:creationId xmlns:a16="http://schemas.microsoft.com/office/drawing/2014/main" id="{074E29C4-FABF-DC45-A0F2-34AC4CF8D5A4}"/>
                </a:ext>
              </a:extLst>
            </p:cNvPr>
            <p:cNvSpPr/>
            <p:nvPr/>
          </p:nvSpPr>
          <p:spPr>
            <a:xfrm>
              <a:off x="0" y="1090088"/>
              <a:ext cx="6263640" cy="503685"/>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63" name="Rounded Rectangle 4">
              <a:extLst>
                <a:ext uri="{FF2B5EF4-FFF2-40B4-BE49-F238E27FC236}">
                  <a16:creationId xmlns:a16="http://schemas.microsoft.com/office/drawing/2014/main" id="{0F52BDD0-F766-5642-8F91-33EA1CCA85DB}"/>
                </a:ext>
              </a:extLst>
            </p:cNvPr>
            <p:cNvSpPr txBox="1"/>
            <p:nvPr/>
          </p:nvSpPr>
          <p:spPr>
            <a:xfrm>
              <a:off x="24588" y="1114676"/>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solidFill>
                    <a:schemeClr val="tx1"/>
                  </a:solidFill>
                </a:rPr>
                <a:t>Pharmacy Contraception Service pathway flow diagram</a:t>
              </a:r>
              <a:endParaRPr lang="en-US" sz="2100">
                <a:solidFill>
                  <a:schemeClr val="tx1"/>
                </a:solidFill>
              </a:endParaRPr>
            </a:p>
          </p:txBody>
        </p:sp>
      </p:grpSp>
      <p:cxnSp>
        <p:nvCxnSpPr>
          <p:cNvPr id="49" name="Elbow Connector 48">
            <a:extLst>
              <a:ext uri="{FF2B5EF4-FFF2-40B4-BE49-F238E27FC236}">
                <a16:creationId xmlns:a16="http://schemas.microsoft.com/office/drawing/2014/main" id="{44E0D522-2F28-5148-A842-CF559733C58F}"/>
              </a:ext>
            </a:extLst>
          </p:cNvPr>
          <p:cNvCxnSpPr>
            <a:cxnSpLocks/>
          </p:cNvCxnSpPr>
          <p:nvPr/>
        </p:nvCxnSpPr>
        <p:spPr>
          <a:xfrm>
            <a:off x="1916860" y="1856351"/>
            <a:ext cx="3788996" cy="1096641"/>
          </a:xfrm>
          <a:prstGeom prst="bentConnector3">
            <a:avLst>
              <a:gd name="adj1" fmla="val 99875"/>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310EB2E-A25E-7741-AF9B-BBEE2042D5A2}"/>
              </a:ext>
            </a:extLst>
          </p:cNvPr>
          <p:cNvSpPr txBox="1"/>
          <p:nvPr/>
        </p:nvSpPr>
        <p:spPr>
          <a:xfrm>
            <a:off x="3248549" y="1631488"/>
            <a:ext cx="1708252" cy="738664"/>
          </a:xfrm>
          <a:prstGeom prst="rect">
            <a:avLst/>
          </a:prstGeom>
          <a:noFill/>
        </p:spPr>
        <p:txBody>
          <a:bodyPr wrap="square" rtlCol="0">
            <a:spAutoFit/>
          </a:bodyPr>
          <a:lstStyle/>
          <a:p>
            <a:pPr algn="ctr"/>
            <a:r>
              <a:rPr lang="en-GB" sz="1200" b="1">
                <a:solidFill>
                  <a:schemeClr val="accent1">
                    <a:lumMod val="75000"/>
                  </a:schemeClr>
                </a:solidFill>
              </a:rPr>
              <a:t>FHIR </a:t>
            </a:r>
          </a:p>
          <a:p>
            <a:pPr algn="ctr"/>
            <a:r>
              <a:rPr lang="en-GB" sz="1200">
                <a:solidFill>
                  <a:schemeClr val="accent1">
                    <a:lumMod val="75000"/>
                  </a:schemeClr>
                </a:solidFill>
              </a:rPr>
              <a:t>[Backup: NHSmail] </a:t>
            </a:r>
          </a:p>
          <a:p>
            <a:endParaRPr lang="en-US"/>
          </a:p>
        </p:txBody>
      </p:sp>
      <p:sp>
        <p:nvSpPr>
          <p:cNvPr id="18" name="Rectangle 17">
            <a:extLst>
              <a:ext uri="{FF2B5EF4-FFF2-40B4-BE49-F238E27FC236}">
                <a16:creationId xmlns:a16="http://schemas.microsoft.com/office/drawing/2014/main" id="{26107995-EDDF-7049-8D74-308013BC5352}"/>
              </a:ext>
            </a:extLst>
          </p:cNvPr>
          <p:cNvSpPr/>
          <p:nvPr/>
        </p:nvSpPr>
        <p:spPr>
          <a:xfrm>
            <a:off x="10089550" y="966673"/>
            <a:ext cx="774048" cy="16861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200"/>
              <a:t>Essential</a:t>
            </a:r>
          </a:p>
        </p:txBody>
      </p:sp>
      <p:sp>
        <p:nvSpPr>
          <p:cNvPr id="69" name="TextBox 68">
            <a:extLst>
              <a:ext uri="{FF2B5EF4-FFF2-40B4-BE49-F238E27FC236}">
                <a16:creationId xmlns:a16="http://schemas.microsoft.com/office/drawing/2014/main" id="{1EB6F811-3D31-5C40-A164-87D02742DD9A}"/>
              </a:ext>
            </a:extLst>
          </p:cNvPr>
          <p:cNvSpPr txBox="1"/>
          <p:nvPr/>
        </p:nvSpPr>
        <p:spPr>
          <a:xfrm>
            <a:off x="5990454" y="4515685"/>
            <a:ext cx="1044217"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Reporting + claims</a:t>
            </a:r>
          </a:p>
        </p:txBody>
      </p:sp>
      <p:sp>
        <p:nvSpPr>
          <p:cNvPr id="162" name="TextBox 161">
            <a:extLst>
              <a:ext uri="{FF2B5EF4-FFF2-40B4-BE49-F238E27FC236}">
                <a16:creationId xmlns:a16="http://schemas.microsoft.com/office/drawing/2014/main" id="{CB409F33-9568-3D45-9C67-98889C5CB43F}"/>
              </a:ext>
            </a:extLst>
          </p:cNvPr>
          <p:cNvSpPr txBox="1"/>
          <p:nvPr/>
        </p:nvSpPr>
        <p:spPr>
          <a:xfrm>
            <a:off x="2114018" y="1542360"/>
            <a:ext cx="1198080"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GP report </a:t>
            </a:r>
          </a:p>
          <a:p>
            <a:pPr algn="ctr"/>
            <a:r>
              <a:rPr lang="en-GB" sz="1000" b="1">
                <a:solidFill>
                  <a:schemeClr val="tx1"/>
                </a:solidFill>
              </a:rPr>
              <a:t>Message </a:t>
            </a:r>
          </a:p>
        </p:txBody>
      </p:sp>
      <p:sp>
        <p:nvSpPr>
          <p:cNvPr id="65" name="TextBox 64">
            <a:extLst>
              <a:ext uri="{FF2B5EF4-FFF2-40B4-BE49-F238E27FC236}">
                <a16:creationId xmlns:a16="http://schemas.microsoft.com/office/drawing/2014/main" id="{9D1BCB6C-6C21-A446-98BE-EC34C1AB57FC}"/>
              </a:ext>
            </a:extLst>
          </p:cNvPr>
          <p:cNvSpPr txBox="1"/>
          <p:nvPr/>
        </p:nvSpPr>
        <p:spPr>
          <a:xfrm>
            <a:off x="6838268" y="3147155"/>
            <a:ext cx="1044217"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GP notification message</a:t>
            </a:r>
          </a:p>
        </p:txBody>
      </p:sp>
      <p:cxnSp>
        <p:nvCxnSpPr>
          <p:cNvPr id="76" name="Straight Arrow Connector 75">
            <a:extLst>
              <a:ext uri="{FF2B5EF4-FFF2-40B4-BE49-F238E27FC236}">
                <a16:creationId xmlns:a16="http://schemas.microsoft.com/office/drawing/2014/main" id="{8E11669D-91B5-CCE5-3E9B-0056C6C2B77C}"/>
              </a:ext>
            </a:extLst>
          </p:cNvPr>
          <p:cNvCxnSpPr>
            <a:cxnSpLocks/>
          </p:cNvCxnSpPr>
          <p:nvPr/>
        </p:nvCxnSpPr>
        <p:spPr>
          <a:xfrm>
            <a:off x="1951882" y="3667864"/>
            <a:ext cx="3207935" cy="20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139">
            <a:extLst>
              <a:ext uri="{FF2B5EF4-FFF2-40B4-BE49-F238E27FC236}">
                <a16:creationId xmlns:a16="http://schemas.microsoft.com/office/drawing/2014/main" id="{1ED1277F-4A9F-DE59-C886-FC670DA254E9}"/>
              </a:ext>
            </a:extLst>
          </p:cNvPr>
          <p:cNvCxnSpPr>
            <a:cxnSpLocks/>
          </p:cNvCxnSpPr>
          <p:nvPr/>
        </p:nvCxnSpPr>
        <p:spPr>
          <a:xfrm flipV="1">
            <a:off x="1953546" y="3463342"/>
            <a:ext cx="3181939" cy="14856"/>
          </a:xfrm>
          <a:prstGeom prst="straightConnector1">
            <a:avLst/>
          </a:prstGeom>
          <a:ln>
            <a:prstDash val="solid"/>
            <a:tailEnd type="triangle"/>
          </a:ln>
        </p:spPr>
        <p:style>
          <a:lnRef idx="2">
            <a:schemeClr val="accent6"/>
          </a:lnRef>
          <a:fillRef idx="0">
            <a:schemeClr val="accent6"/>
          </a:fillRef>
          <a:effectRef idx="1">
            <a:schemeClr val="accent6"/>
          </a:effectRef>
          <a:fontRef idx="minor">
            <a:schemeClr val="tx1"/>
          </a:fontRef>
        </p:style>
      </p:cxnSp>
      <p:sp>
        <p:nvSpPr>
          <p:cNvPr id="82" name="TextBox 81">
            <a:extLst>
              <a:ext uri="{FF2B5EF4-FFF2-40B4-BE49-F238E27FC236}">
                <a16:creationId xmlns:a16="http://schemas.microsoft.com/office/drawing/2014/main" id="{1561DE3C-E913-F039-5ECD-F8DB8B76257B}"/>
              </a:ext>
            </a:extLst>
          </p:cNvPr>
          <p:cNvSpPr txBox="1"/>
          <p:nvPr/>
        </p:nvSpPr>
        <p:spPr>
          <a:xfrm>
            <a:off x="2092897" y="3194443"/>
            <a:ext cx="1198080" cy="553998"/>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Sexual Health report </a:t>
            </a:r>
          </a:p>
          <a:p>
            <a:pPr algn="ctr"/>
            <a:r>
              <a:rPr lang="en-GB" sz="1000" b="1">
                <a:solidFill>
                  <a:schemeClr val="tx1"/>
                </a:solidFill>
              </a:rPr>
              <a:t>Message </a:t>
            </a:r>
          </a:p>
        </p:txBody>
      </p:sp>
      <p:sp>
        <p:nvSpPr>
          <p:cNvPr id="85" name="TextBox 84">
            <a:extLst>
              <a:ext uri="{FF2B5EF4-FFF2-40B4-BE49-F238E27FC236}">
                <a16:creationId xmlns:a16="http://schemas.microsoft.com/office/drawing/2014/main" id="{2D072DF6-6B74-D906-0A07-BB10E086A90D}"/>
              </a:ext>
            </a:extLst>
          </p:cNvPr>
          <p:cNvSpPr txBox="1"/>
          <p:nvPr/>
        </p:nvSpPr>
        <p:spPr>
          <a:xfrm>
            <a:off x="3476784" y="3256221"/>
            <a:ext cx="1198080" cy="276999"/>
          </a:xfrm>
          <a:prstGeom prst="rect">
            <a:avLst/>
          </a:prstGeom>
          <a:noFill/>
        </p:spPr>
        <p:txBody>
          <a:bodyPr wrap="square" rtlCol="0">
            <a:spAutoFit/>
          </a:bodyPr>
          <a:lstStyle/>
          <a:p>
            <a:pPr algn="ctr"/>
            <a:r>
              <a:rPr lang="en-US" sz="1200" b="1">
                <a:solidFill>
                  <a:schemeClr val="accent6">
                    <a:lumMod val="75000"/>
                  </a:schemeClr>
                </a:solidFill>
              </a:rPr>
              <a:t>NHSmail</a:t>
            </a:r>
          </a:p>
        </p:txBody>
      </p:sp>
      <p:sp>
        <p:nvSpPr>
          <p:cNvPr id="86" name="TextBox 85">
            <a:extLst>
              <a:ext uri="{FF2B5EF4-FFF2-40B4-BE49-F238E27FC236}">
                <a16:creationId xmlns:a16="http://schemas.microsoft.com/office/drawing/2014/main" id="{16B0764A-DD89-3113-1713-DB58B2B22B74}"/>
              </a:ext>
            </a:extLst>
          </p:cNvPr>
          <p:cNvSpPr txBox="1"/>
          <p:nvPr/>
        </p:nvSpPr>
        <p:spPr>
          <a:xfrm>
            <a:off x="3203566" y="3490244"/>
            <a:ext cx="1708252" cy="738664"/>
          </a:xfrm>
          <a:prstGeom prst="rect">
            <a:avLst/>
          </a:prstGeom>
          <a:noFill/>
        </p:spPr>
        <p:txBody>
          <a:bodyPr wrap="square" rtlCol="0">
            <a:spAutoFit/>
          </a:bodyPr>
          <a:lstStyle/>
          <a:p>
            <a:pPr algn="ctr"/>
            <a:r>
              <a:rPr lang="en-GB" sz="1200" b="1">
                <a:solidFill>
                  <a:schemeClr val="accent1">
                    <a:lumMod val="75000"/>
                  </a:schemeClr>
                </a:solidFill>
              </a:rPr>
              <a:t>FHIR </a:t>
            </a:r>
          </a:p>
          <a:p>
            <a:pPr algn="ctr"/>
            <a:r>
              <a:rPr lang="en-GB" sz="1200">
                <a:solidFill>
                  <a:schemeClr val="accent1">
                    <a:lumMod val="75000"/>
                  </a:schemeClr>
                </a:solidFill>
              </a:rPr>
              <a:t>[Backup: NHSmail] </a:t>
            </a:r>
          </a:p>
          <a:p>
            <a:endParaRPr lang="en-US"/>
          </a:p>
        </p:txBody>
      </p:sp>
      <p:sp>
        <p:nvSpPr>
          <p:cNvPr id="87" name="Process 86">
            <a:extLst>
              <a:ext uri="{FF2B5EF4-FFF2-40B4-BE49-F238E27FC236}">
                <a16:creationId xmlns:a16="http://schemas.microsoft.com/office/drawing/2014/main" id="{37C08874-5F84-652D-A338-A6D0353FD9A5}"/>
              </a:ext>
            </a:extLst>
          </p:cNvPr>
          <p:cNvSpPr/>
          <p:nvPr/>
        </p:nvSpPr>
        <p:spPr>
          <a:xfrm>
            <a:off x="484068" y="4513812"/>
            <a:ext cx="1493809" cy="918902"/>
          </a:xfrm>
          <a:prstGeom prst="flowChartProcess">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rtlCol="0" anchor="ctr"/>
          <a:lstStyle/>
          <a:p>
            <a:pPr algn="ctr"/>
            <a:r>
              <a:rPr lang="en-US" sz="1600"/>
              <a:t>Self Referral / Pharmacist</a:t>
            </a:r>
          </a:p>
        </p:txBody>
      </p:sp>
      <p:cxnSp>
        <p:nvCxnSpPr>
          <p:cNvPr id="48" name="Straight Arrow Connector 47">
            <a:extLst>
              <a:ext uri="{FF2B5EF4-FFF2-40B4-BE49-F238E27FC236}">
                <a16:creationId xmlns:a16="http://schemas.microsoft.com/office/drawing/2014/main" id="{942C990D-DBC9-B4BA-1401-485D75E1AEF9}"/>
              </a:ext>
            </a:extLst>
          </p:cNvPr>
          <p:cNvCxnSpPr>
            <a:cxnSpLocks/>
          </p:cNvCxnSpPr>
          <p:nvPr/>
        </p:nvCxnSpPr>
        <p:spPr>
          <a:xfrm flipV="1">
            <a:off x="1977877" y="3869090"/>
            <a:ext cx="3618251" cy="1068581"/>
          </a:xfrm>
          <a:prstGeom prst="bentConnector3">
            <a:avLst>
              <a:gd name="adj1" fmla="val 100207"/>
            </a:avLst>
          </a:prstGeom>
          <a:ln>
            <a:tailEnd type="triangle"/>
          </a:ln>
        </p:spPr>
        <p:style>
          <a:lnRef idx="1">
            <a:schemeClr val="dk1"/>
          </a:lnRef>
          <a:fillRef idx="0">
            <a:schemeClr val="dk1"/>
          </a:fillRef>
          <a:effectRef idx="0">
            <a:schemeClr val="dk1"/>
          </a:effectRef>
          <a:fontRef idx="minor">
            <a:schemeClr val="tx1"/>
          </a:fontRef>
        </p:style>
      </p:cxnSp>
      <p:sp>
        <p:nvSpPr>
          <p:cNvPr id="4" name="Process 3">
            <a:extLst>
              <a:ext uri="{FF2B5EF4-FFF2-40B4-BE49-F238E27FC236}">
                <a16:creationId xmlns:a16="http://schemas.microsoft.com/office/drawing/2014/main" id="{EF9AB827-1CB2-EF4D-A2D6-E460F86EDE0E}"/>
              </a:ext>
            </a:extLst>
          </p:cNvPr>
          <p:cNvSpPr/>
          <p:nvPr/>
        </p:nvSpPr>
        <p:spPr>
          <a:xfrm>
            <a:off x="484069" y="2986107"/>
            <a:ext cx="1493809" cy="918902"/>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Sexual Health Clinic</a:t>
            </a:r>
            <a:endParaRPr lang="en-US" sz="1600" b="1">
              <a:solidFill>
                <a:schemeClr val="tx1"/>
              </a:solidFill>
            </a:endParaRPr>
          </a:p>
        </p:txBody>
      </p:sp>
      <p:sp>
        <p:nvSpPr>
          <p:cNvPr id="39" name="Process 38">
            <a:extLst>
              <a:ext uri="{FF2B5EF4-FFF2-40B4-BE49-F238E27FC236}">
                <a16:creationId xmlns:a16="http://schemas.microsoft.com/office/drawing/2014/main" id="{03B4F4ED-6396-6B11-7442-DC4F9005E5DD}"/>
              </a:ext>
            </a:extLst>
          </p:cNvPr>
          <p:cNvSpPr/>
          <p:nvPr/>
        </p:nvSpPr>
        <p:spPr>
          <a:xfrm>
            <a:off x="10275140" y="1511220"/>
            <a:ext cx="1489711" cy="852523"/>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1600"/>
              <a:t>Alternative Pharmacy</a:t>
            </a:r>
          </a:p>
        </p:txBody>
      </p:sp>
      <p:cxnSp>
        <p:nvCxnSpPr>
          <p:cNvPr id="41" name="Elbow Connector 40">
            <a:extLst>
              <a:ext uri="{FF2B5EF4-FFF2-40B4-BE49-F238E27FC236}">
                <a16:creationId xmlns:a16="http://schemas.microsoft.com/office/drawing/2014/main" id="{07EC8AF7-97F4-5488-2877-3457D3139E62}"/>
              </a:ext>
            </a:extLst>
          </p:cNvPr>
          <p:cNvCxnSpPr>
            <a:cxnSpLocks/>
          </p:cNvCxnSpPr>
          <p:nvPr/>
        </p:nvCxnSpPr>
        <p:spPr>
          <a:xfrm flipV="1">
            <a:off x="6512562" y="1613255"/>
            <a:ext cx="3727556" cy="1350479"/>
          </a:xfrm>
          <a:prstGeom prst="bentConnector3">
            <a:avLst>
              <a:gd name="adj1" fmla="val -43"/>
            </a:avLst>
          </a:prstGeom>
          <a:ln>
            <a:solidFill>
              <a:schemeClr val="accent6"/>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a:extLst>
              <a:ext uri="{FF2B5EF4-FFF2-40B4-BE49-F238E27FC236}">
                <a16:creationId xmlns:a16="http://schemas.microsoft.com/office/drawing/2014/main" id="{244708C6-FFEF-AB95-15B9-874FFD4DCFA8}"/>
              </a:ext>
            </a:extLst>
          </p:cNvPr>
          <p:cNvCxnSpPr>
            <a:cxnSpLocks/>
          </p:cNvCxnSpPr>
          <p:nvPr/>
        </p:nvCxnSpPr>
        <p:spPr>
          <a:xfrm flipV="1">
            <a:off x="6512562" y="1766016"/>
            <a:ext cx="3727556" cy="1241030"/>
          </a:xfrm>
          <a:prstGeom prst="bentConnector3">
            <a:avLst>
              <a:gd name="adj1" fmla="val 3882"/>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48C7251-7848-E07D-7597-EDB4498F4308}"/>
              </a:ext>
            </a:extLst>
          </p:cNvPr>
          <p:cNvSpPr txBox="1"/>
          <p:nvPr/>
        </p:nvSpPr>
        <p:spPr>
          <a:xfrm>
            <a:off x="6049238" y="2286195"/>
            <a:ext cx="1578059" cy="40011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b="1">
                <a:solidFill>
                  <a:schemeClr val="tx1"/>
                </a:solidFill>
              </a:rPr>
              <a:t>Pharmacy notification message (onward referral)</a:t>
            </a:r>
          </a:p>
        </p:txBody>
      </p:sp>
      <p:sp>
        <p:nvSpPr>
          <p:cNvPr id="50" name="TextBox 49">
            <a:extLst>
              <a:ext uri="{FF2B5EF4-FFF2-40B4-BE49-F238E27FC236}">
                <a16:creationId xmlns:a16="http://schemas.microsoft.com/office/drawing/2014/main" id="{7A9E2B2E-68DE-3E59-5297-75FF404FED93}"/>
              </a:ext>
            </a:extLst>
          </p:cNvPr>
          <p:cNvSpPr txBox="1"/>
          <p:nvPr/>
        </p:nvSpPr>
        <p:spPr>
          <a:xfrm>
            <a:off x="7750003" y="2024149"/>
            <a:ext cx="2049934" cy="60016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100" b="1">
                <a:solidFill>
                  <a:schemeClr val="bg1"/>
                </a:solidFill>
              </a:rPr>
              <a:t>Pharmacy notification message </a:t>
            </a:r>
            <a:r>
              <a:rPr lang="en-GB" sz="1100" b="1">
                <a:solidFill>
                  <a:schemeClr val="bg1"/>
                </a:solidFill>
              </a:rPr>
              <a:t>Essential</a:t>
            </a:r>
            <a:r>
              <a:rPr lang="en-GB" sz="1100">
                <a:solidFill>
                  <a:schemeClr val="bg1"/>
                </a:solidFill>
              </a:rPr>
              <a:t>: NHSmail to any participating pharmacy</a:t>
            </a:r>
          </a:p>
        </p:txBody>
      </p:sp>
      <p:sp>
        <p:nvSpPr>
          <p:cNvPr id="5" name="Process 4">
            <a:extLst>
              <a:ext uri="{FF2B5EF4-FFF2-40B4-BE49-F238E27FC236}">
                <a16:creationId xmlns:a16="http://schemas.microsoft.com/office/drawing/2014/main" id="{A2011AD2-B0E0-B64C-8A09-42FB84DA0704}"/>
              </a:ext>
            </a:extLst>
          </p:cNvPr>
          <p:cNvSpPr/>
          <p:nvPr/>
        </p:nvSpPr>
        <p:spPr>
          <a:xfrm>
            <a:off x="5159817" y="2945771"/>
            <a:ext cx="1533429" cy="938719"/>
          </a:xfrm>
          <a:prstGeom prst="flowChartProcess">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600"/>
              <a:t>Pharmacy</a:t>
            </a:r>
          </a:p>
        </p:txBody>
      </p:sp>
      <p:sp>
        <p:nvSpPr>
          <p:cNvPr id="60" name="TextBox 59">
            <a:extLst>
              <a:ext uri="{FF2B5EF4-FFF2-40B4-BE49-F238E27FC236}">
                <a16:creationId xmlns:a16="http://schemas.microsoft.com/office/drawing/2014/main" id="{2201B169-A60C-88FC-F59D-ACF88132E08C}"/>
              </a:ext>
            </a:extLst>
          </p:cNvPr>
          <p:cNvSpPr txBox="1"/>
          <p:nvPr/>
        </p:nvSpPr>
        <p:spPr>
          <a:xfrm>
            <a:off x="7866942" y="1380319"/>
            <a:ext cx="1198080" cy="276999"/>
          </a:xfrm>
          <a:prstGeom prst="rect">
            <a:avLst/>
          </a:prstGeom>
          <a:noFill/>
        </p:spPr>
        <p:txBody>
          <a:bodyPr wrap="square" rtlCol="0">
            <a:spAutoFit/>
          </a:bodyPr>
          <a:lstStyle/>
          <a:p>
            <a:pPr algn="ctr"/>
            <a:r>
              <a:rPr lang="en-US" sz="1200" b="1">
                <a:solidFill>
                  <a:schemeClr val="accent6">
                    <a:lumMod val="75000"/>
                  </a:schemeClr>
                </a:solidFill>
              </a:rPr>
              <a:t>NHSmail</a:t>
            </a:r>
          </a:p>
        </p:txBody>
      </p:sp>
      <p:sp>
        <p:nvSpPr>
          <p:cNvPr id="61" name="TextBox 60">
            <a:extLst>
              <a:ext uri="{FF2B5EF4-FFF2-40B4-BE49-F238E27FC236}">
                <a16:creationId xmlns:a16="http://schemas.microsoft.com/office/drawing/2014/main" id="{86A66F44-37D8-015B-A107-EF62C3EAC6C6}"/>
              </a:ext>
            </a:extLst>
          </p:cNvPr>
          <p:cNvSpPr txBox="1"/>
          <p:nvPr/>
        </p:nvSpPr>
        <p:spPr>
          <a:xfrm>
            <a:off x="7632532" y="1737236"/>
            <a:ext cx="2187740" cy="553998"/>
          </a:xfrm>
          <a:prstGeom prst="rect">
            <a:avLst/>
          </a:prstGeom>
          <a:noFill/>
        </p:spPr>
        <p:txBody>
          <a:bodyPr wrap="square" rtlCol="0">
            <a:spAutoFit/>
          </a:bodyPr>
          <a:lstStyle/>
          <a:p>
            <a:pPr algn="ctr"/>
            <a:r>
              <a:rPr lang="en-GB" sz="1200" b="1">
                <a:solidFill>
                  <a:schemeClr val="accent1">
                    <a:lumMod val="75000"/>
                  </a:schemeClr>
                </a:solidFill>
              </a:rPr>
              <a:t>FHIR </a:t>
            </a:r>
            <a:r>
              <a:rPr lang="en-GB" sz="1200">
                <a:solidFill>
                  <a:schemeClr val="accent1">
                    <a:lumMod val="75000"/>
                  </a:schemeClr>
                </a:solidFill>
              </a:rPr>
              <a:t>[Backup: NHSmail] </a:t>
            </a:r>
          </a:p>
          <a:p>
            <a:endParaRPr lang="en-US"/>
          </a:p>
        </p:txBody>
      </p:sp>
      <p:sp>
        <p:nvSpPr>
          <p:cNvPr id="47" name="TextBox 46">
            <a:extLst>
              <a:ext uri="{FF2B5EF4-FFF2-40B4-BE49-F238E27FC236}">
                <a16:creationId xmlns:a16="http://schemas.microsoft.com/office/drawing/2014/main" id="{05475936-83F2-14DB-D007-40774CBE0C65}"/>
              </a:ext>
            </a:extLst>
          </p:cNvPr>
          <p:cNvSpPr txBox="1"/>
          <p:nvPr/>
        </p:nvSpPr>
        <p:spPr>
          <a:xfrm>
            <a:off x="3312099" y="3924936"/>
            <a:ext cx="1761340" cy="76944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GB" sz="1100" b="1"/>
              <a:t>SH Referral essential</a:t>
            </a:r>
            <a:r>
              <a:rPr lang="en-GB" sz="1100"/>
              <a:t>: NHSmail to any participating pharmacy. </a:t>
            </a:r>
            <a:r>
              <a:rPr lang="en-GB" sz="1100" b="1"/>
              <a:t>Strategic direction: </a:t>
            </a:r>
            <a:r>
              <a:rPr lang="en-GB" sz="1100"/>
              <a:t>FHIR</a:t>
            </a:r>
          </a:p>
        </p:txBody>
      </p:sp>
      <p:sp>
        <p:nvSpPr>
          <p:cNvPr id="7" name="Slide Number Placeholder 6">
            <a:extLst>
              <a:ext uri="{FF2B5EF4-FFF2-40B4-BE49-F238E27FC236}">
                <a16:creationId xmlns:a16="http://schemas.microsoft.com/office/drawing/2014/main" id="{AF1E5C25-72DF-C0C0-C2B3-02A2DC79A07F}"/>
              </a:ext>
            </a:extLst>
          </p:cNvPr>
          <p:cNvSpPr>
            <a:spLocks noGrp="1"/>
          </p:cNvSpPr>
          <p:nvPr>
            <p:ph type="sldNum" sz="quarter" idx="12"/>
          </p:nvPr>
        </p:nvSpPr>
        <p:spPr/>
        <p:txBody>
          <a:bodyPr/>
          <a:lstStyle/>
          <a:p>
            <a:fld id="{E3622F62-16E7-4744-AE2F-DC725AA31740}" type="slidenum">
              <a:rPr lang="en-US" smtClean="0"/>
              <a:t>5</a:t>
            </a:fld>
            <a:endParaRPr lang="en-US"/>
          </a:p>
        </p:txBody>
      </p:sp>
    </p:spTree>
    <p:extLst>
      <p:ext uri="{BB962C8B-B14F-4D97-AF65-F5344CB8AC3E}">
        <p14:creationId xmlns:p14="http://schemas.microsoft.com/office/powerpoint/2010/main" val="3679794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F443A1-9DBD-8D96-B775-4A50A8B1CFEF}"/>
              </a:ext>
            </a:extLst>
          </p:cNvPr>
          <p:cNvSpPr/>
          <p:nvPr/>
        </p:nvSpPr>
        <p:spPr>
          <a:xfrm>
            <a:off x="110775" y="1363868"/>
            <a:ext cx="9286971" cy="1441200"/>
          </a:xfrm>
          <a:prstGeom prst="rect">
            <a:avLst/>
          </a:prstGeom>
          <a:solidFill>
            <a:schemeClr val="accent1">
              <a:lumMod val="40000"/>
              <a:lumOff val="60000"/>
              <a:alpha val="35821"/>
            </a:schemeClr>
          </a:solidFill>
          <a:ln w="28575">
            <a:solidFill>
              <a:srgbClr val="0070C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38" name="Straight Arrow Connector 37">
            <a:extLst>
              <a:ext uri="{FF2B5EF4-FFF2-40B4-BE49-F238E27FC236}">
                <a16:creationId xmlns:a16="http://schemas.microsoft.com/office/drawing/2014/main" id="{A1CBB124-65DA-E002-858D-FB9A25CB8FF6}"/>
              </a:ext>
            </a:extLst>
          </p:cNvPr>
          <p:cNvCxnSpPr>
            <a:cxnSpLocks/>
            <a:stCxn id="33" idx="3"/>
          </p:cNvCxnSpPr>
          <p:nvPr/>
        </p:nvCxnSpPr>
        <p:spPr>
          <a:xfrm flipH="1">
            <a:off x="7369411" y="3917874"/>
            <a:ext cx="4103653" cy="181054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 name="Content Placeholder 4">
            <a:extLst>
              <a:ext uri="{FF2B5EF4-FFF2-40B4-BE49-F238E27FC236}">
                <a16:creationId xmlns:a16="http://schemas.microsoft.com/office/drawing/2014/main" id="{98517F91-B9D8-2A46-93C2-32FDC2BF2AA8}"/>
              </a:ext>
            </a:extLst>
          </p:cNvPr>
          <p:cNvSpPr>
            <a:spLocks noGrp="1"/>
          </p:cNvSpPr>
          <p:nvPr>
            <p:ph idx="1"/>
          </p:nvPr>
        </p:nvSpPr>
        <p:spPr>
          <a:xfrm>
            <a:off x="4690914" y="4988833"/>
            <a:ext cx="2680504" cy="1165125"/>
          </a:xfrm>
          <a:prstGeom prst="flowChartProcess">
            <a:avLst/>
          </a:prstGeom>
        </p:spPr>
        <p:style>
          <a:lnRef idx="1">
            <a:schemeClr val="dk1"/>
          </a:lnRef>
          <a:fillRef idx="3">
            <a:schemeClr val="dk1"/>
          </a:fillRef>
          <a:effectRef idx="2">
            <a:schemeClr val="dk1"/>
          </a:effectRef>
          <a:fontRef idx="minor">
            <a:schemeClr val="lt1"/>
          </a:fontRef>
        </p:style>
        <p:txBody>
          <a:bodyPr rtlCol="0" anchor="ctr"/>
          <a:lstStyle/>
          <a:p>
            <a:pPr marL="0" indent="0" algn="ctr">
              <a:buNone/>
            </a:pPr>
            <a:r>
              <a:rPr lang="en-US" sz="1600"/>
              <a:t>Pharmacy IT platform</a:t>
            </a:r>
          </a:p>
        </p:txBody>
      </p:sp>
      <p:sp>
        <p:nvSpPr>
          <p:cNvPr id="6" name="Magnetic Disk 5">
            <a:extLst>
              <a:ext uri="{FF2B5EF4-FFF2-40B4-BE49-F238E27FC236}">
                <a16:creationId xmlns:a16="http://schemas.microsoft.com/office/drawing/2014/main" id="{7AF7BEAD-EF58-734F-822A-27DC86B945FA}"/>
              </a:ext>
            </a:extLst>
          </p:cNvPr>
          <p:cNvSpPr/>
          <p:nvPr/>
        </p:nvSpPr>
        <p:spPr>
          <a:xfrm>
            <a:off x="7981508" y="1483661"/>
            <a:ext cx="1277246" cy="1207252"/>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000">
                <a:solidFill>
                  <a:schemeClr val="tx1"/>
                </a:solidFill>
                <a:hlinkClick r:id="rId3">
                  <a:extLst>
                    <a:ext uri="{A12FA001-AC4F-418D-AE19-62706E023703}">
                      <ahyp:hlinkClr xmlns:ahyp="http://schemas.microsoft.com/office/drawing/2018/hyperlinkcolor" val="tx"/>
                    </a:ext>
                  </a:extLst>
                </a:hlinkClick>
              </a:rPr>
              <a:t>Directory of Services (DoS)</a:t>
            </a:r>
            <a:endParaRPr lang="en-US" sz="1000">
              <a:solidFill>
                <a:schemeClr val="tx1"/>
              </a:solidFill>
            </a:endParaRPr>
          </a:p>
        </p:txBody>
      </p:sp>
      <p:sp>
        <p:nvSpPr>
          <p:cNvPr id="7" name="Magnetic Disk 6">
            <a:extLst>
              <a:ext uri="{FF2B5EF4-FFF2-40B4-BE49-F238E27FC236}">
                <a16:creationId xmlns:a16="http://schemas.microsoft.com/office/drawing/2014/main" id="{7D499BBE-3294-6E43-9FDE-36012F7C10F1}"/>
              </a:ext>
            </a:extLst>
          </p:cNvPr>
          <p:cNvSpPr/>
          <p:nvPr/>
        </p:nvSpPr>
        <p:spPr>
          <a:xfrm>
            <a:off x="6469191" y="1474867"/>
            <a:ext cx="1277246" cy="1247341"/>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000">
                <a:solidFill>
                  <a:schemeClr val="tx1"/>
                </a:solidFill>
                <a:hlinkClick r:id="rId4">
                  <a:extLst>
                    <a:ext uri="{A12FA001-AC4F-418D-AE19-62706E023703}">
                      <ahyp:hlinkClr xmlns:ahyp="http://schemas.microsoft.com/office/drawing/2018/hyperlinkcolor" val="tx"/>
                    </a:ext>
                  </a:extLst>
                </a:hlinkClick>
              </a:rPr>
              <a:t>Dictionary of Medicines and Devices (dm+d</a:t>
            </a:r>
            <a:r>
              <a:rPr lang="en-US" sz="1000">
                <a:solidFill>
                  <a:schemeClr val="tx1"/>
                </a:solidFill>
              </a:rPr>
              <a:t>)</a:t>
            </a:r>
          </a:p>
        </p:txBody>
      </p:sp>
      <p:sp>
        <p:nvSpPr>
          <p:cNvPr id="8" name="Magnetic Disk 7">
            <a:extLst>
              <a:ext uri="{FF2B5EF4-FFF2-40B4-BE49-F238E27FC236}">
                <a16:creationId xmlns:a16="http://schemas.microsoft.com/office/drawing/2014/main" id="{D134DD7D-56F7-E447-9BDD-CEA48D50EAD0}"/>
              </a:ext>
            </a:extLst>
          </p:cNvPr>
          <p:cNvSpPr/>
          <p:nvPr/>
        </p:nvSpPr>
        <p:spPr>
          <a:xfrm>
            <a:off x="3372850" y="1461540"/>
            <a:ext cx="1277246" cy="1266573"/>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5">
                  <a:extLst>
                    <a:ext uri="{A12FA001-AC4F-418D-AE19-62706E023703}">
                      <ahyp:hlinkClr xmlns:ahyp="http://schemas.microsoft.com/office/drawing/2018/hyperlinkcolor" val="tx"/>
                    </a:ext>
                  </a:extLst>
                </a:hlinkClick>
              </a:rPr>
              <a:t>Electronic Prescription Service Tracker</a:t>
            </a:r>
            <a:endParaRPr lang="en-US" sz="1000">
              <a:solidFill>
                <a:schemeClr val="tx1"/>
              </a:solidFill>
            </a:endParaRPr>
          </a:p>
        </p:txBody>
      </p:sp>
      <p:grpSp>
        <p:nvGrpSpPr>
          <p:cNvPr id="50" name="Group 49">
            <a:extLst>
              <a:ext uri="{FF2B5EF4-FFF2-40B4-BE49-F238E27FC236}">
                <a16:creationId xmlns:a16="http://schemas.microsoft.com/office/drawing/2014/main" id="{F7E5678A-0853-DC41-AD78-7722525F9267}"/>
              </a:ext>
            </a:extLst>
          </p:cNvPr>
          <p:cNvGrpSpPr/>
          <p:nvPr/>
        </p:nvGrpSpPr>
        <p:grpSpPr>
          <a:xfrm>
            <a:off x="408108" y="308526"/>
            <a:ext cx="11387652" cy="527816"/>
            <a:chOff x="0" y="3346749"/>
            <a:chExt cx="6263640" cy="503685"/>
          </a:xfrm>
        </p:grpSpPr>
        <p:sp>
          <p:nvSpPr>
            <p:cNvPr id="51" name="Rounded Rectangle 50">
              <a:extLst>
                <a:ext uri="{FF2B5EF4-FFF2-40B4-BE49-F238E27FC236}">
                  <a16:creationId xmlns:a16="http://schemas.microsoft.com/office/drawing/2014/main" id="{6FC6CA60-81AA-D94C-8D2B-41B5FE76FB5F}"/>
                </a:ext>
              </a:extLst>
            </p:cNvPr>
            <p:cNvSpPr/>
            <p:nvPr/>
          </p:nvSpPr>
          <p:spPr>
            <a:xfrm>
              <a:off x="0" y="3346749"/>
              <a:ext cx="6263640" cy="503685"/>
            </a:xfrm>
            <a:prstGeom prst="roundRect">
              <a:avLst/>
            </a:prstGeom>
          </p:spPr>
          <p:style>
            <a:lnRef idx="2">
              <a:schemeClr val="lt1">
                <a:hueOff val="0"/>
                <a:satOff val="0"/>
                <a:lumOff val="0"/>
                <a:alphaOff val="0"/>
              </a:schemeClr>
            </a:lnRef>
            <a:fillRef idx="1">
              <a:schemeClr val="accent5">
                <a:hueOff val="-5406834"/>
                <a:satOff val="-13935"/>
                <a:lumOff val="-9412"/>
                <a:alphaOff val="0"/>
              </a:schemeClr>
            </a:fillRef>
            <a:effectRef idx="0">
              <a:schemeClr val="accent5">
                <a:hueOff val="-5406834"/>
                <a:satOff val="-13935"/>
                <a:lumOff val="-9412"/>
                <a:alphaOff val="0"/>
              </a:schemeClr>
            </a:effectRef>
            <a:fontRef idx="minor">
              <a:schemeClr val="lt1"/>
            </a:fontRef>
          </p:style>
        </p:sp>
        <p:sp>
          <p:nvSpPr>
            <p:cNvPr id="52" name="Rounded Rectangle 4">
              <a:extLst>
                <a:ext uri="{FF2B5EF4-FFF2-40B4-BE49-F238E27FC236}">
                  <a16:creationId xmlns:a16="http://schemas.microsoft.com/office/drawing/2014/main" id="{0EF43095-7B6D-E040-A42F-CC22B2455A6A}"/>
                </a:ext>
              </a:extLst>
            </p:cNvPr>
            <p:cNvSpPr txBox="1"/>
            <p:nvPr/>
          </p:nvSpPr>
          <p:spPr>
            <a:xfrm>
              <a:off x="24588" y="3371337"/>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solidFill>
                    <a:schemeClr val="tx1"/>
                  </a:solidFill>
                  <a:latin typeface="Arial" panose="020B0604020202020204" pitchFamily="34" charset="0"/>
                  <a:cs typeface="Arial" panose="020B0604020202020204" pitchFamily="34" charset="0"/>
                </a:rPr>
                <a:t>Contraception Management Service technical components</a:t>
              </a:r>
              <a:endParaRPr lang="en-US" sz="2100">
                <a:solidFill>
                  <a:schemeClr val="tx1"/>
                </a:solidFill>
                <a:latin typeface="Arial" panose="020B0604020202020204" pitchFamily="34" charset="0"/>
                <a:cs typeface="Arial" panose="020B0604020202020204" pitchFamily="34" charset="0"/>
              </a:endParaRPr>
            </a:p>
          </p:txBody>
        </p:sp>
      </p:grpSp>
      <p:sp>
        <p:nvSpPr>
          <p:cNvPr id="53" name="Slide Number Placeholder 52">
            <a:extLst>
              <a:ext uri="{FF2B5EF4-FFF2-40B4-BE49-F238E27FC236}">
                <a16:creationId xmlns:a16="http://schemas.microsoft.com/office/drawing/2014/main" id="{840034C3-70E7-BB40-AEDC-E5E86A119FC3}"/>
              </a:ext>
            </a:extLst>
          </p:cNvPr>
          <p:cNvSpPr>
            <a:spLocks noGrp="1"/>
          </p:cNvSpPr>
          <p:nvPr>
            <p:ph type="sldNum" sz="quarter" idx="12"/>
          </p:nvPr>
        </p:nvSpPr>
        <p:spPr>
          <a:xfrm>
            <a:off x="8704868" y="5819023"/>
            <a:ext cx="2743200" cy="365125"/>
          </a:xfrm>
        </p:spPr>
        <p:txBody>
          <a:bodyPr/>
          <a:lstStyle/>
          <a:p>
            <a:fld id="{E3622F62-16E7-4744-AE2F-DC725AA31740}" type="slidenum">
              <a:rPr lang="en-US" smtClean="0"/>
              <a:t>6</a:t>
            </a:fld>
            <a:endParaRPr lang="en-US"/>
          </a:p>
        </p:txBody>
      </p:sp>
      <p:sp>
        <p:nvSpPr>
          <p:cNvPr id="23" name="Magnetic Disk 22">
            <a:extLst>
              <a:ext uri="{FF2B5EF4-FFF2-40B4-BE49-F238E27FC236}">
                <a16:creationId xmlns:a16="http://schemas.microsoft.com/office/drawing/2014/main" id="{12DC9B9C-D075-8B40-A0BF-696D0EDB8470}"/>
              </a:ext>
            </a:extLst>
          </p:cNvPr>
          <p:cNvSpPr/>
          <p:nvPr/>
        </p:nvSpPr>
        <p:spPr>
          <a:xfrm>
            <a:off x="237211" y="1419923"/>
            <a:ext cx="1277246" cy="1270990"/>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6">
                  <a:extLst>
                    <a:ext uri="{A12FA001-AC4F-418D-AE19-62706E023703}">
                      <ahyp:hlinkClr xmlns:ahyp="http://schemas.microsoft.com/office/drawing/2018/hyperlinkcolor" val="tx"/>
                    </a:ext>
                  </a:extLst>
                </a:hlinkClick>
              </a:rPr>
              <a:t>Personal  Demographics Service</a:t>
            </a:r>
            <a:r>
              <a:rPr lang="en-GB" sz="1000">
                <a:solidFill>
                  <a:schemeClr val="tx1"/>
                </a:solidFill>
                <a:effectLst/>
                <a:hlinkClick r:id="rId6">
                  <a:extLst>
                    <a:ext uri="{A12FA001-AC4F-418D-AE19-62706E023703}">
                      <ahyp:hlinkClr xmlns:ahyp="http://schemas.microsoft.com/office/drawing/2018/hyperlinkcolor" val="tx"/>
                    </a:ext>
                  </a:extLst>
                </a:hlinkClick>
              </a:rPr>
              <a:t> (PDS</a:t>
            </a:r>
            <a:r>
              <a:rPr lang="en-GB" sz="1000">
                <a:solidFill>
                  <a:schemeClr val="tx1"/>
                </a:solidFill>
                <a:effectLst/>
              </a:rPr>
              <a:t>)</a:t>
            </a:r>
            <a:endParaRPr lang="en-US" sz="1000">
              <a:solidFill>
                <a:schemeClr val="tx1"/>
              </a:solidFill>
            </a:endParaRPr>
          </a:p>
        </p:txBody>
      </p:sp>
      <p:sp>
        <p:nvSpPr>
          <p:cNvPr id="24" name="Magnetic Disk 23">
            <a:extLst>
              <a:ext uri="{FF2B5EF4-FFF2-40B4-BE49-F238E27FC236}">
                <a16:creationId xmlns:a16="http://schemas.microsoft.com/office/drawing/2014/main" id="{451D9092-E55B-7040-8846-D60CF74B3C3D}"/>
              </a:ext>
            </a:extLst>
          </p:cNvPr>
          <p:cNvSpPr/>
          <p:nvPr/>
        </p:nvSpPr>
        <p:spPr>
          <a:xfrm>
            <a:off x="1722946" y="1461540"/>
            <a:ext cx="1277246" cy="1266573"/>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US" sz="1000" u="sng">
                <a:solidFill>
                  <a:schemeClr val="tx1"/>
                </a:solidFill>
              </a:rPr>
              <a:t>Electronic Health Records</a:t>
            </a:r>
          </a:p>
        </p:txBody>
      </p:sp>
      <p:cxnSp>
        <p:nvCxnSpPr>
          <p:cNvPr id="100" name="Straight Arrow Connector 99">
            <a:extLst>
              <a:ext uri="{FF2B5EF4-FFF2-40B4-BE49-F238E27FC236}">
                <a16:creationId xmlns:a16="http://schemas.microsoft.com/office/drawing/2014/main" id="{05E374ED-6E9B-F041-832E-43A5AC638611}"/>
              </a:ext>
            </a:extLst>
          </p:cNvPr>
          <p:cNvCxnSpPr>
            <a:cxnSpLocks/>
            <a:stCxn id="23" idx="3"/>
          </p:cNvCxnSpPr>
          <p:nvPr/>
        </p:nvCxnSpPr>
        <p:spPr>
          <a:xfrm>
            <a:off x="875834" y="2690913"/>
            <a:ext cx="3800104" cy="31281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0EE4F1BA-DAD4-C84A-BF51-6E6B1CE67C72}"/>
              </a:ext>
            </a:extLst>
          </p:cNvPr>
          <p:cNvSpPr txBox="1"/>
          <p:nvPr/>
        </p:nvSpPr>
        <p:spPr>
          <a:xfrm>
            <a:off x="835303" y="2973847"/>
            <a:ext cx="1255388"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000"/>
              <a:t>Providers must use PDS to validate patient details. Verifying a patient with the PDS will allow access to the SCR</a:t>
            </a:r>
          </a:p>
        </p:txBody>
      </p:sp>
      <p:cxnSp>
        <p:nvCxnSpPr>
          <p:cNvPr id="101" name="Straight Arrow Connector 100">
            <a:extLst>
              <a:ext uri="{FF2B5EF4-FFF2-40B4-BE49-F238E27FC236}">
                <a16:creationId xmlns:a16="http://schemas.microsoft.com/office/drawing/2014/main" id="{E8B8FCC4-A9F6-4740-979C-0DCDDC712A00}"/>
              </a:ext>
            </a:extLst>
          </p:cNvPr>
          <p:cNvCxnSpPr>
            <a:cxnSpLocks/>
            <a:stCxn id="24" idx="3"/>
          </p:cNvCxnSpPr>
          <p:nvPr/>
        </p:nvCxnSpPr>
        <p:spPr>
          <a:xfrm>
            <a:off x="2361569" y="2728113"/>
            <a:ext cx="2288527" cy="26683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FDFF1C58-CC03-BA4C-9BF4-5FD28775EFD4}"/>
              </a:ext>
            </a:extLst>
          </p:cNvPr>
          <p:cNvCxnSpPr>
            <a:cxnSpLocks/>
            <a:stCxn id="8" idx="3"/>
          </p:cNvCxnSpPr>
          <p:nvPr/>
        </p:nvCxnSpPr>
        <p:spPr>
          <a:xfrm>
            <a:off x="4011473" y="2728113"/>
            <a:ext cx="691321" cy="22597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9133AE7A-D4CC-F64A-A454-6EAD7EE6E484}"/>
              </a:ext>
            </a:extLst>
          </p:cNvPr>
          <p:cNvSpPr txBox="1"/>
          <p:nvPr/>
        </p:nvSpPr>
        <p:spPr>
          <a:xfrm>
            <a:off x="2504507" y="2971810"/>
            <a:ext cx="1255388"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Providers must have access to view Summary Care Record or alternative clinical record</a:t>
            </a:r>
            <a:endParaRPr lang="en-US" sz="1000"/>
          </a:p>
        </p:txBody>
      </p:sp>
      <p:sp>
        <p:nvSpPr>
          <p:cNvPr id="58" name="TextBox 57">
            <a:extLst>
              <a:ext uri="{FF2B5EF4-FFF2-40B4-BE49-F238E27FC236}">
                <a16:creationId xmlns:a16="http://schemas.microsoft.com/office/drawing/2014/main" id="{A40E2822-2A40-6644-807E-8EB1F6E02D26}"/>
              </a:ext>
            </a:extLst>
          </p:cNvPr>
          <p:cNvSpPr txBox="1"/>
          <p:nvPr/>
        </p:nvSpPr>
        <p:spPr>
          <a:xfrm>
            <a:off x="3957153" y="2963860"/>
            <a:ext cx="1255388" cy="8617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EPS Tracker can be used to check if a prescription has been issued before making a supply</a:t>
            </a:r>
            <a:endParaRPr lang="en-US" sz="1000"/>
          </a:p>
        </p:txBody>
      </p:sp>
      <p:cxnSp>
        <p:nvCxnSpPr>
          <p:cNvPr id="111" name="Straight Arrow Connector 110">
            <a:extLst>
              <a:ext uri="{FF2B5EF4-FFF2-40B4-BE49-F238E27FC236}">
                <a16:creationId xmlns:a16="http://schemas.microsoft.com/office/drawing/2014/main" id="{D724D222-B38C-AC4C-BA01-9451738009A6}"/>
              </a:ext>
            </a:extLst>
          </p:cNvPr>
          <p:cNvCxnSpPr>
            <a:cxnSpLocks/>
            <a:stCxn id="7" idx="3"/>
            <a:endCxn id="5" idx="0"/>
          </p:cNvCxnSpPr>
          <p:nvPr/>
        </p:nvCxnSpPr>
        <p:spPr>
          <a:xfrm flipH="1">
            <a:off x="6031166" y="2722208"/>
            <a:ext cx="1076648" cy="22666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D478F598-9A96-1E4F-9084-AE54D2BF1FB1}"/>
              </a:ext>
            </a:extLst>
          </p:cNvPr>
          <p:cNvCxnSpPr>
            <a:cxnSpLocks/>
            <a:stCxn id="6" idx="3"/>
          </p:cNvCxnSpPr>
          <p:nvPr/>
        </p:nvCxnSpPr>
        <p:spPr>
          <a:xfrm flipH="1">
            <a:off x="6754524" y="2690913"/>
            <a:ext cx="1865607" cy="23071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CA39852-9D0F-3848-90E4-6AD80E99D63E}"/>
              </a:ext>
            </a:extLst>
          </p:cNvPr>
          <p:cNvSpPr txBox="1"/>
          <p:nvPr/>
        </p:nvSpPr>
        <p:spPr>
          <a:xfrm>
            <a:off x="7529769" y="2962662"/>
            <a:ext cx="1472857" cy="8617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DoS must be used to retrieve service information for healthcare providers and enable transfer of care.</a:t>
            </a:r>
            <a:endParaRPr lang="en-US" sz="1000">
              <a:solidFill>
                <a:schemeClr val="tx1"/>
              </a:solidFill>
            </a:endParaRPr>
          </a:p>
        </p:txBody>
      </p:sp>
      <p:sp>
        <p:nvSpPr>
          <p:cNvPr id="56" name="TextBox 55">
            <a:extLst>
              <a:ext uri="{FF2B5EF4-FFF2-40B4-BE49-F238E27FC236}">
                <a16:creationId xmlns:a16="http://schemas.microsoft.com/office/drawing/2014/main" id="{00019854-4FAB-3D4E-B71C-E5C95ED6A001}"/>
              </a:ext>
            </a:extLst>
          </p:cNvPr>
          <p:cNvSpPr txBox="1"/>
          <p:nvPr/>
        </p:nvSpPr>
        <p:spPr>
          <a:xfrm>
            <a:off x="6318195" y="2943208"/>
            <a:ext cx="1074951" cy="116955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The dm+d is a dictionary of descriptions and codes that must be used to record medicines and devices</a:t>
            </a:r>
            <a:endParaRPr lang="en-US" sz="1000"/>
          </a:p>
        </p:txBody>
      </p:sp>
      <p:sp>
        <p:nvSpPr>
          <p:cNvPr id="26" name="Magnetic Disk 25">
            <a:extLst>
              <a:ext uri="{FF2B5EF4-FFF2-40B4-BE49-F238E27FC236}">
                <a16:creationId xmlns:a16="http://schemas.microsoft.com/office/drawing/2014/main" id="{DCC202B9-CC92-54D2-1DD3-4A5C066AE84C}"/>
              </a:ext>
            </a:extLst>
          </p:cNvPr>
          <p:cNvSpPr/>
          <p:nvPr/>
        </p:nvSpPr>
        <p:spPr>
          <a:xfrm>
            <a:off x="4955481" y="1478017"/>
            <a:ext cx="1277246" cy="1184365"/>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7">
                  <a:extLst>
                    <a:ext uri="{A12FA001-AC4F-418D-AE19-62706E023703}">
                      <ahyp:hlinkClr xmlns:ahyp="http://schemas.microsoft.com/office/drawing/2018/hyperlinkcolor" val="tx"/>
                    </a:ext>
                  </a:extLst>
                </a:hlinkClick>
              </a:rPr>
              <a:t>NICE Clinical Knowledge Summaries (CKS)</a:t>
            </a:r>
            <a:endParaRPr lang="en-US" sz="1000">
              <a:solidFill>
                <a:schemeClr val="tx1"/>
              </a:solidFill>
            </a:endParaRPr>
          </a:p>
        </p:txBody>
      </p:sp>
      <p:cxnSp>
        <p:nvCxnSpPr>
          <p:cNvPr id="27" name="Straight Arrow Connector 26">
            <a:extLst>
              <a:ext uri="{FF2B5EF4-FFF2-40B4-BE49-F238E27FC236}">
                <a16:creationId xmlns:a16="http://schemas.microsoft.com/office/drawing/2014/main" id="{4B2A22FA-8D61-CACA-EACB-4A818E17EA64}"/>
              </a:ext>
            </a:extLst>
          </p:cNvPr>
          <p:cNvCxnSpPr>
            <a:cxnSpLocks/>
            <a:stCxn id="26" idx="3"/>
          </p:cNvCxnSpPr>
          <p:nvPr/>
        </p:nvCxnSpPr>
        <p:spPr>
          <a:xfrm>
            <a:off x="5594104" y="2662382"/>
            <a:ext cx="0" cy="23450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CA892400-E370-2961-4574-E240912A1419}"/>
              </a:ext>
            </a:extLst>
          </p:cNvPr>
          <p:cNvSpPr txBox="1"/>
          <p:nvPr/>
        </p:nvSpPr>
        <p:spPr>
          <a:xfrm>
            <a:off x="5314561" y="2971810"/>
            <a:ext cx="918166"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CKS should be used to support the consultation</a:t>
            </a:r>
            <a:endParaRPr lang="en-US" sz="1000"/>
          </a:p>
        </p:txBody>
      </p:sp>
      <p:sp>
        <p:nvSpPr>
          <p:cNvPr id="28" name="Magnetic Disk 27">
            <a:extLst>
              <a:ext uri="{FF2B5EF4-FFF2-40B4-BE49-F238E27FC236}">
                <a16:creationId xmlns:a16="http://schemas.microsoft.com/office/drawing/2014/main" id="{97D41FCC-B95C-FC18-89DC-C7F586E86F2E}"/>
              </a:ext>
            </a:extLst>
          </p:cNvPr>
          <p:cNvSpPr/>
          <p:nvPr/>
        </p:nvSpPr>
        <p:spPr>
          <a:xfrm>
            <a:off x="9543959" y="1456339"/>
            <a:ext cx="1358883" cy="1206043"/>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rPr>
              <a:t>Contraception consultation tools – </a:t>
            </a:r>
            <a:r>
              <a:rPr lang="en-GB" sz="1000">
                <a:solidFill>
                  <a:sysClr val="windowText" lastClr="000000"/>
                </a:solidFill>
                <a:hlinkClick r:id="rId8">
                  <a:extLst>
                    <a:ext uri="{A12FA001-AC4F-418D-AE19-62706E023703}">
                      <ahyp:hlinkClr xmlns:ahyp="http://schemas.microsoft.com/office/drawing/2018/hyperlinkcolor" val="tx"/>
                    </a:ext>
                  </a:extLst>
                </a:hlinkClick>
              </a:rPr>
              <a:t>Sexwise </a:t>
            </a:r>
            <a:r>
              <a:rPr lang="en-GB" sz="1000">
                <a:solidFill>
                  <a:schemeClr val="tx1"/>
                </a:solidFill>
              </a:rPr>
              <a:t>, </a:t>
            </a:r>
            <a:r>
              <a:rPr lang="en-GB" sz="1000">
                <a:solidFill>
                  <a:schemeClr val="tx1"/>
                </a:solidFill>
                <a:hlinkClick r:id="rId9">
                  <a:extLst>
                    <a:ext uri="{A12FA001-AC4F-418D-AE19-62706E023703}">
                      <ahyp:hlinkClr xmlns:ahyp="http://schemas.microsoft.com/office/drawing/2018/hyperlinkcolor" val="tx"/>
                    </a:ext>
                  </a:extLst>
                </a:hlinkClick>
              </a:rPr>
              <a:t>Brook</a:t>
            </a:r>
            <a:r>
              <a:rPr lang="en-GB" sz="1000">
                <a:solidFill>
                  <a:schemeClr val="tx1"/>
                </a:solidFill>
              </a:rPr>
              <a:t>, </a:t>
            </a:r>
            <a:r>
              <a:rPr lang="en-GB" sz="1000">
                <a:solidFill>
                  <a:schemeClr val="tx1"/>
                </a:solidFill>
                <a:hlinkClick r:id="rId10">
                  <a:extLst>
                    <a:ext uri="{A12FA001-AC4F-418D-AE19-62706E023703}">
                      <ahyp:hlinkClr xmlns:ahyp="http://schemas.microsoft.com/office/drawing/2018/hyperlinkcolor" val="tx"/>
                    </a:ext>
                  </a:extLst>
                </a:hlinkClick>
              </a:rPr>
              <a:t>Contraception Choices</a:t>
            </a:r>
            <a:endParaRPr lang="en-US" sz="1000">
              <a:solidFill>
                <a:schemeClr val="tx1"/>
              </a:solidFill>
            </a:endParaRPr>
          </a:p>
        </p:txBody>
      </p:sp>
      <p:cxnSp>
        <p:nvCxnSpPr>
          <p:cNvPr id="32" name="Straight Arrow Connector 31">
            <a:extLst>
              <a:ext uri="{FF2B5EF4-FFF2-40B4-BE49-F238E27FC236}">
                <a16:creationId xmlns:a16="http://schemas.microsoft.com/office/drawing/2014/main" id="{9BF464E3-CEEF-8AA9-6E8F-09450345A2B1}"/>
              </a:ext>
            </a:extLst>
          </p:cNvPr>
          <p:cNvCxnSpPr>
            <a:cxnSpLocks/>
          </p:cNvCxnSpPr>
          <p:nvPr/>
        </p:nvCxnSpPr>
        <p:spPr>
          <a:xfrm flipH="1">
            <a:off x="7369411" y="2662382"/>
            <a:ext cx="2995099" cy="27140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44A3F08E-9582-5C4D-EFF0-E46172239DDA}"/>
              </a:ext>
            </a:extLst>
          </p:cNvPr>
          <p:cNvSpPr txBox="1"/>
          <p:nvPr/>
        </p:nvSpPr>
        <p:spPr>
          <a:xfrm>
            <a:off x="9070954" y="2949270"/>
            <a:ext cx="1255388"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Online contraception consultation tools should be used to support the consultation</a:t>
            </a:r>
            <a:endParaRPr lang="en-US" sz="1000"/>
          </a:p>
        </p:txBody>
      </p:sp>
      <p:sp>
        <p:nvSpPr>
          <p:cNvPr id="43" name="Magnetic Disk 42">
            <a:extLst>
              <a:ext uri="{FF2B5EF4-FFF2-40B4-BE49-F238E27FC236}">
                <a16:creationId xmlns:a16="http://schemas.microsoft.com/office/drawing/2014/main" id="{A9D8917D-C0DF-BA07-CC96-278084E076E1}"/>
              </a:ext>
            </a:extLst>
          </p:cNvPr>
          <p:cNvSpPr/>
          <p:nvPr/>
        </p:nvSpPr>
        <p:spPr>
          <a:xfrm>
            <a:off x="217707" y="4227559"/>
            <a:ext cx="1277246" cy="1266573"/>
          </a:xfrm>
          <a:prstGeom prst="flowChartMagneticDisk">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en-GB" sz="1000">
                <a:solidFill>
                  <a:schemeClr val="tx1"/>
                </a:solidFill>
              </a:rPr>
              <a:t>FUTURE REQUIREMENT: Electronic Prescribing</a:t>
            </a:r>
            <a:endParaRPr lang="en-US" sz="1000">
              <a:solidFill>
                <a:schemeClr val="tx1"/>
              </a:solidFill>
            </a:endParaRPr>
          </a:p>
        </p:txBody>
      </p:sp>
      <p:cxnSp>
        <p:nvCxnSpPr>
          <p:cNvPr id="44" name="Straight Arrow Connector 43">
            <a:extLst>
              <a:ext uri="{FF2B5EF4-FFF2-40B4-BE49-F238E27FC236}">
                <a16:creationId xmlns:a16="http://schemas.microsoft.com/office/drawing/2014/main" id="{7AF25F60-59C5-EAE1-3E83-25DEB7AA9497}"/>
              </a:ext>
            </a:extLst>
          </p:cNvPr>
          <p:cNvCxnSpPr>
            <a:cxnSpLocks/>
            <a:stCxn id="43" idx="4"/>
          </p:cNvCxnSpPr>
          <p:nvPr/>
        </p:nvCxnSpPr>
        <p:spPr>
          <a:xfrm>
            <a:off x="1494953" y="4860846"/>
            <a:ext cx="3195179" cy="11407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Magnetic Disk 32">
            <a:extLst>
              <a:ext uri="{FF2B5EF4-FFF2-40B4-BE49-F238E27FC236}">
                <a16:creationId xmlns:a16="http://schemas.microsoft.com/office/drawing/2014/main" id="{FC67F5E6-24AD-BD7F-BE95-0F9471828538}"/>
              </a:ext>
            </a:extLst>
          </p:cNvPr>
          <p:cNvSpPr/>
          <p:nvPr/>
        </p:nvSpPr>
        <p:spPr>
          <a:xfrm>
            <a:off x="10834441" y="2646884"/>
            <a:ext cx="1277246" cy="1270990"/>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a:solidFill>
                  <a:schemeClr val="tx1"/>
                </a:solidFill>
                <a:hlinkClick r:id="rId11">
                  <a:extLst>
                    <a:ext uri="{A12FA001-AC4F-418D-AE19-62706E023703}">
                      <ahyp:hlinkClr xmlns:ahyp="http://schemas.microsoft.com/office/drawing/2018/hyperlinkcolor" val="tx"/>
                    </a:ext>
                  </a:extLst>
                </a:hlinkClick>
              </a:rPr>
              <a:t>BMI calculator</a:t>
            </a:r>
            <a:endParaRPr lang="en-US" sz="1000">
              <a:solidFill>
                <a:schemeClr val="tx1"/>
              </a:solidFill>
            </a:endParaRPr>
          </a:p>
        </p:txBody>
      </p:sp>
      <p:sp>
        <p:nvSpPr>
          <p:cNvPr id="40" name="TextBox 39">
            <a:extLst>
              <a:ext uri="{FF2B5EF4-FFF2-40B4-BE49-F238E27FC236}">
                <a16:creationId xmlns:a16="http://schemas.microsoft.com/office/drawing/2014/main" id="{971A61C0-1BB5-7009-41C8-7472B749B4A5}"/>
              </a:ext>
            </a:extLst>
          </p:cNvPr>
          <p:cNvSpPr txBox="1"/>
          <p:nvPr/>
        </p:nvSpPr>
        <p:spPr>
          <a:xfrm>
            <a:off x="9398480" y="4089263"/>
            <a:ext cx="875294" cy="10156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sz="1000"/>
              <a:t>A BMI calculator can be used to support the consultation</a:t>
            </a:r>
            <a:endParaRPr lang="en-US" sz="1000"/>
          </a:p>
        </p:txBody>
      </p:sp>
      <p:sp>
        <p:nvSpPr>
          <p:cNvPr id="34" name="Magnetic Disk 33">
            <a:extLst>
              <a:ext uri="{FF2B5EF4-FFF2-40B4-BE49-F238E27FC236}">
                <a16:creationId xmlns:a16="http://schemas.microsoft.com/office/drawing/2014/main" id="{6B7F8C60-7FE4-299C-70ED-C74302067D1A}"/>
              </a:ext>
            </a:extLst>
          </p:cNvPr>
          <p:cNvSpPr/>
          <p:nvPr/>
        </p:nvSpPr>
        <p:spPr>
          <a:xfrm>
            <a:off x="10643973" y="4606046"/>
            <a:ext cx="1277246" cy="1266573"/>
          </a:xfrm>
          <a:prstGeom prst="flowChartMagneticDisk">
            <a:avLst/>
          </a:prstGeom>
        </p:spPr>
        <p:style>
          <a:lnRef idx="1">
            <a:schemeClr val="dk1"/>
          </a:lnRef>
          <a:fillRef idx="2">
            <a:schemeClr val="dk1"/>
          </a:fillRef>
          <a:effectRef idx="1">
            <a:schemeClr val="dk1"/>
          </a:effectRef>
          <a:fontRef idx="minor">
            <a:schemeClr val="dk1"/>
          </a:fontRef>
        </p:style>
        <p:txBody>
          <a:bodyPr rtlCol="0" anchor="t"/>
          <a:lstStyle/>
          <a:p>
            <a:pPr algn="ctr"/>
            <a:r>
              <a:rPr lang="en-GB" sz="1000" u="sng">
                <a:solidFill>
                  <a:schemeClr val="tx1"/>
                </a:solidFill>
              </a:rPr>
              <a:t>Patient Group Directions (PGD)</a:t>
            </a:r>
            <a:endParaRPr lang="en-US" sz="1000" u="sng">
              <a:solidFill>
                <a:schemeClr val="tx1"/>
              </a:solidFill>
            </a:endParaRPr>
          </a:p>
        </p:txBody>
      </p:sp>
      <p:cxnSp>
        <p:nvCxnSpPr>
          <p:cNvPr id="35" name="Straight Arrow Connector 34">
            <a:extLst>
              <a:ext uri="{FF2B5EF4-FFF2-40B4-BE49-F238E27FC236}">
                <a16:creationId xmlns:a16="http://schemas.microsoft.com/office/drawing/2014/main" id="{07C872DF-565D-9286-730E-4AD101BDF555}"/>
              </a:ext>
            </a:extLst>
          </p:cNvPr>
          <p:cNvCxnSpPr>
            <a:cxnSpLocks/>
          </p:cNvCxnSpPr>
          <p:nvPr/>
        </p:nvCxnSpPr>
        <p:spPr>
          <a:xfrm flipH="1">
            <a:off x="7369411" y="5421896"/>
            <a:ext cx="3273780" cy="5796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C509626-153F-36E6-BA1E-BFF6DB4B51EB}"/>
              </a:ext>
            </a:extLst>
          </p:cNvPr>
          <p:cNvSpPr txBox="1"/>
          <p:nvPr/>
        </p:nvSpPr>
        <p:spPr>
          <a:xfrm>
            <a:off x="9128626" y="5293699"/>
            <a:ext cx="1255388"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000"/>
              <a:t>Patient Group Directions should be used to support the consultation</a:t>
            </a:r>
          </a:p>
        </p:txBody>
      </p:sp>
      <p:sp>
        <p:nvSpPr>
          <p:cNvPr id="4" name="Magnetic Disk 3">
            <a:extLst>
              <a:ext uri="{FF2B5EF4-FFF2-40B4-BE49-F238E27FC236}">
                <a16:creationId xmlns:a16="http://schemas.microsoft.com/office/drawing/2014/main" id="{7EA3F716-A70C-5A40-7551-A33D9FFFE961}"/>
              </a:ext>
            </a:extLst>
          </p:cNvPr>
          <p:cNvSpPr/>
          <p:nvPr/>
        </p:nvSpPr>
        <p:spPr>
          <a:xfrm>
            <a:off x="1252470" y="5480621"/>
            <a:ext cx="1277246" cy="1266573"/>
          </a:xfrm>
          <a:prstGeom prst="flowChartMagneticDisk">
            <a:avLst/>
          </a:prstGeom>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ctr"/>
            <a:r>
              <a:rPr lang="en-GB" sz="1000">
                <a:solidFill>
                  <a:schemeClr val="tx1"/>
                </a:solidFill>
              </a:rPr>
              <a:t>FUTURE REQUIREMENT: Access to local formularies</a:t>
            </a:r>
            <a:endParaRPr lang="en-US" sz="1000">
              <a:solidFill>
                <a:schemeClr val="tx1"/>
              </a:solidFill>
            </a:endParaRPr>
          </a:p>
        </p:txBody>
      </p:sp>
      <p:cxnSp>
        <p:nvCxnSpPr>
          <p:cNvPr id="9" name="Straight Arrow Connector 8">
            <a:extLst>
              <a:ext uri="{FF2B5EF4-FFF2-40B4-BE49-F238E27FC236}">
                <a16:creationId xmlns:a16="http://schemas.microsoft.com/office/drawing/2014/main" id="{8152FD4C-F5C1-683A-E9F7-55B97D7AC49C}"/>
              </a:ext>
            </a:extLst>
          </p:cNvPr>
          <p:cNvCxnSpPr>
            <a:cxnSpLocks/>
            <a:stCxn id="4" idx="4"/>
          </p:cNvCxnSpPr>
          <p:nvPr/>
        </p:nvCxnSpPr>
        <p:spPr>
          <a:xfrm>
            <a:off x="2529716" y="6113908"/>
            <a:ext cx="217307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F88E98C-1F40-3272-402E-166F44A45323}"/>
              </a:ext>
            </a:extLst>
          </p:cNvPr>
          <p:cNvSpPr/>
          <p:nvPr/>
        </p:nvSpPr>
        <p:spPr>
          <a:xfrm>
            <a:off x="8363079" y="6439024"/>
            <a:ext cx="3722601" cy="286888"/>
          </a:xfrm>
          <a:prstGeom prst="rect">
            <a:avLst/>
          </a:prstGeom>
          <a:solidFill>
            <a:schemeClr val="accent1">
              <a:lumMod val="40000"/>
              <a:lumOff val="60000"/>
              <a:alpha val="35821"/>
            </a:schemeClr>
          </a:solidFill>
          <a:ln w="28575">
            <a:solidFill>
              <a:srgbClr val="0070C0"/>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sz="1200" i="1"/>
              <a:t>These are core components of CPCF clinical services</a:t>
            </a:r>
          </a:p>
        </p:txBody>
      </p:sp>
    </p:spTree>
    <p:extLst>
      <p:ext uri="{BB962C8B-B14F-4D97-AF65-F5344CB8AC3E}">
        <p14:creationId xmlns:p14="http://schemas.microsoft.com/office/powerpoint/2010/main" val="297320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849913251"/>
              </p:ext>
            </p:extLst>
          </p:nvPr>
        </p:nvGraphicFramePr>
        <p:xfrm>
          <a:off x="531128" y="944889"/>
          <a:ext cx="11205060" cy="5045066"/>
        </p:xfrm>
        <a:graphic>
          <a:graphicData uri="http://schemas.openxmlformats.org/drawingml/2006/table">
            <a:tbl>
              <a:tblPr firstRow="1" bandRow="1">
                <a:tableStyleId>{5C22544A-7EE6-4342-B048-85BDC9FD1C3A}</a:tableStyleId>
              </a:tblPr>
              <a:tblGrid>
                <a:gridCol w="2801265">
                  <a:extLst>
                    <a:ext uri="{9D8B030D-6E8A-4147-A177-3AD203B41FA5}">
                      <a16:colId xmlns:a16="http://schemas.microsoft.com/office/drawing/2014/main" val="3600064115"/>
                    </a:ext>
                  </a:extLst>
                </a:gridCol>
                <a:gridCol w="2801265">
                  <a:extLst>
                    <a:ext uri="{9D8B030D-6E8A-4147-A177-3AD203B41FA5}">
                      <a16:colId xmlns:a16="http://schemas.microsoft.com/office/drawing/2014/main" val="1458044718"/>
                    </a:ext>
                  </a:extLst>
                </a:gridCol>
                <a:gridCol w="2801265">
                  <a:extLst>
                    <a:ext uri="{9D8B030D-6E8A-4147-A177-3AD203B41FA5}">
                      <a16:colId xmlns:a16="http://schemas.microsoft.com/office/drawing/2014/main" val="586940511"/>
                    </a:ext>
                  </a:extLst>
                </a:gridCol>
                <a:gridCol w="2801265">
                  <a:extLst>
                    <a:ext uri="{9D8B030D-6E8A-4147-A177-3AD203B41FA5}">
                      <a16:colId xmlns:a16="http://schemas.microsoft.com/office/drawing/2014/main" val="1426512880"/>
                    </a:ext>
                  </a:extLst>
                </a:gridCol>
              </a:tblGrid>
              <a:tr h="381626">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381626">
                <a:tc>
                  <a:txBody>
                    <a:bodyPr/>
                    <a:lstStyle/>
                    <a:p>
                      <a:r>
                        <a:rPr lang="en-US" sz="1600"/>
                        <a:t>GP report message (inbound)</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err="1"/>
                        <a:t>NHSmail</a:t>
                      </a:r>
                      <a:r>
                        <a:rPr lang="en-US" sz="1600"/>
                        <a:t> </a:t>
                      </a:r>
                      <a:r>
                        <a:rPr lang="en-US" sz="1600" kern="1200">
                          <a:solidFill>
                            <a:schemeClr val="dk1"/>
                          </a:solidFill>
                          <a:latin typeface="+mn-lt"/>
                          <a:ea typeface="+mn-ea"/>
                          <a:cs typeface="+mn-cs"/>
                        </a:rPr>
                        <a:t>via NHS.net shared email address. </a:t>
                      </a:r>
                      <a:r>
                        <a:rPr lang="en-GB" sz="1600" kern="1200">
                          <a:solidFill>
                            <a:schemeClr val="dk1"/>
                          </a:solidFill>
                          <a:latin typeface="+mn-lt"/>
                          <a:ea typeface="+mn-ea"/>
                          <a:cs typeface="+mn-cs"/>
                        </a:rPr>
                        <a:t>The referral must be able to be sent to any participating pharmacy  irrespective of IT system </a:t>
                      </a:r>
                      <a:r>
                        <a:rPr lang="en-US" sz="1600" kern="1200">
                          <a:solidFill>
                            <a:schemeClr val="dk1"/>
                          </a:solidFill>
                          <a:latin typeface="+mn-lt"/>
                          <a:ea typeface="+mn-ea"/>
                          <a:cs typeface="+mn-cs"/>
                        </a:rPr>
                        <a:t>(see Directory of Services for more information)</a:t>
                      </a:r>
                    </a:p>
                  </a:txBody>
                  <a:tcPr/>
                </a:tc>
                <a:tc>
                  <a:txBody>
                    <a:bodyPr/>
                    <a:lstStyle/>
                    <a:p>
                      <a:pPr algn="l" rtl="0" fontAlgn="base"/>
                      <a:r>
                        <a:rPr lang="en-GB" sz="1600" b="0" i="0">
                          <a:solidFill>
                            <a:srgbClr val="000000"/>
                          </a:solidFill>
                          <a:effectLst/>
                          <a:latin typeface="Calibri" panose="020F0502020204030204" pitchFamily="34" charset="0"/>
                        </a:rPr>
                        <a:t>Structured - FHIR (Fast Healthcare Interoperability Resources)</a:t>
                      </a:r>
                      <a:r>
                        <a:rPr lang="en-US" sz="1600" b="0" i="0">
                          <a:solidFill>
                            <a:srgbClr val="000000"/>
                          </a:solidFill>
                          <a:effectLst/>
                          <a:latin typeface="Calibri" panose="020F0502020204030204" pitchFamily="34" charset="0"/>
                        </a:rPr>
                        <a:t>​</a:t>
                      </a:r>
                      <a:endParaRPr lang="en-US" sz="1600" b="0" i="0">
                        <a:solidFill>
                          <a:srgbClr val="000000"/>
                        </a:solidFill>
                        <a:effectLst/>
                        <a:latin typeface="Segoe UI" panose="020B0502040204020203" pitchFamily="34" charset="0"/>
                      </a:endParaRPr>
                    </a:p>
                    <a:p>
                      <a:pPr algn="l" rtl="0" fontAlgn="base"/>
                      <a:r>
                        <a:rPr lang="en-GB" sz="1600" b="0" i="0">
                          <a:solidFill>
                            <a:srgbClr val="000000"/>
                          </a:solidFill>
                          <a:effectLst/>
                          <a:latin typeface="Calibri" panose="020F0502020204030204" pitchFamily="34" charset="0"/>
                        </a:rPr>
                        <a:t>Backup: </a:t>
                      </a:r>
                      <a:r>
                        <a:rPr lang="en-GB" sz="1600" b="0" i="0" err="1">
                          <a:solidFill>
                            <a:srgbClr val="000000"/>
                          </a:solidFill>
                          <a:effectLst/>
                          <a:latin typeface="Calibri" panose="020F0502020204030204" pitchFamily="34" charset="0"/>
                        </a:rPr>
                        <a:t>NHSmail</a:t>
                      </a:r>
                      <a:endParaRPr lang="en-US" sz="1600" b="0" i="0">
                        <a:solidFill>
                          <a:srgbClr val="000000"/>
                        </a:solidFill>
                        <a:effectLst/>
                        <a:latin typeface="Segoe UI" panose="020B0502040204020203" pitchFamily="34" charset="0"/>
                      </a:endParaRPr>
                    </a:p>
                    <a:p>
                      <a:pPr rtl="0" fontAlgn="base"/>
                      <a:endParaRPr lang="en-US" sz="1600" b="0" i="0" kern="1200">
                        <a:solidFill>
                          <a:schemeClr val="dk1"/>
                        </a:solidFill>
                        <a:effectLst/>
                        <a:latin typeface="+mn-lt"/>
                        <a:ea typeface="+mn-ea"/>
                        <a:cs typeface="+mn-cs"/>
                      </a:endParaRPr>
                    </a:p>
                  </a:txBody>
                  <a:tcPr/>
                </a:tc>
                <a:tc>
                  <a:txBody>
                    <a:bodyPr/>
                    <a:lstStyle/>
                    <a:p>
                      <a:endParaRPr lang="en-US" sz="1600" b="1"/>
                    </a:p>
                  </a:txBody>
                  <a:tcPr/>
                </a:tc>
                <a:extLst>
                  <a:ext uri="{0D108BD9-81ED-4DB2-BD59-A6C34878D82A}">
                    <a16:rowId xmlns:a16="http://schemas.microsoft.com/office/drawing/2014/main" val="3423942715"/>
                  </a:ext>
                </a:extLst>
              </a:tr>
              <a:tr h="381626">
                <a:tc>
                  <a:txBody>
                    <a:bodyPr/>
                    <a:lstStyle/>
                    <a:p>
                      <a:pPr algn="l"/>
                      <a:r>
                        <a:rPr lang="en-GB" sz="1600" b="0">
                          <a:solidFill>
                            <a:schemeClr val="tx1"/>
                          </a:solidFill>
                        </a:rPr>
                        <a:t>Sexual Health report message (inbound) </a:t>
                      </a:r>
                    </a:p>
                    <a:p>
                      <a:endParaRPr lang="en-US" sz="1600"/>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err="1"/>
                        <a:t>NHSmail</a:t>
                      </a:r>
                      <a:r>
                        <a:rPr lang="en-US" sz="1600"/>
                        <a:t> </a:t>
                      </a:r>
                      <a:r>
                        <a:rPr lang="en-US" sz="1600" kern="1200">
                          <a:solidFill>
                            <a:schemeClr val="dk1"/>
                          </a:solidFill>
                          <a:latin typeface="+mn-lt"/>
                          <a:ea typeface="+mn-ea"/>
                          <a:cs typeface="+mn-cs"/>
                        </a:rPr>
                        <a:t>via NHS.net shared email address. </a:t>
                      </a:r>
                      <a:r>
                        <a:rPr lang="en-GB" sz="1600" kern="1200">
                          <a:solidFill>
                            <a:schemeClr val="dk1"/>
                          </a:solidFill>
                          <a:latin typeface="+mn-lt"/>
                          <a:ea typeface="+mn-ea"/>
                          <a:cs typeface="+mn-cs"/>
                        </a:rPr>
                        <a:t>The referral must be able to be sent to any participating pharmacy  irrespective of IT system </a:t>
                      </a:r>
                      <a:r>
                        <a:rPr lang="en-US" sz="1600" kern="1200">
                          <a:solidFill>
                            <a:schemeClr val="dk1"/>
                          </a:solidFill>
                          <a:latin typeface="+mn-lt"/>
                          <a:ea typeface="+mn-ea"/>
                          <a:cs typeface="+mn-cs"/>
                        </a:rPr>
                        <a:t>(see Directory of Services for more information)</a:t>
                      </a:r>
                    </a:p>
                  </a:txBody>
                  <a:tcPr/>
                </a:tc>
                <a:tc>
                  <a:txBody>
                    <a:bodyPr/>
                    <a:lstStyle/>
                    <a:p>
                      <a:pPr rtl="0" fontAlgn="base"/>
                      <a:r>
                        <a:rPr lang="en-GB" sz="1600" b="0" i="0" kern="1200">
                          <a:solidFill>
                            <a:schemeClr val="dk1"/>
                          </a:solidFill>
                          <a:effectLst/>
                          <a:latin typeface="+mn-lt"/>
                          <a:ea typeface="+mn-ea"/>
                          <a:cs typeface="+mn-cs"/>
                        </a:rPr>
                        <a:t>Structured - FHIR (Fast Healthcare Interoperability Resources)</a:t>
                      </a:r>
                      <a:r>
                        <a:rPr lang="en-US" sz="1600" b="0" i="0" kern="1200">
                          <a:solidFill>
                            <a:schemeClr val="dk1"/>
                          </a:solidFill>
                          <a:effectLst/>
                          <a:latin typeface="+mn-lt"/>
                          <a:ea typeface="+mn-ea"/>
                          <a:cs typeface="+mn-cs"/>
                        </a:rPr>
                        <a:t>​</a:t>
                      </a:r>
                    </a:p>
                    <a:p>
                      <a:pPr rtl="0" fontAlgn="base"/>
                      <a:r>
                        <a:rPr lang="en-GB" sz="1600" b="0" i="0" kern="1200">
                          <a:solidFill>
                            <a:schemeClr val="dk1"/>
                          </a:solidFill>
                          <a:effectLst/>
                          <a:latin typeface="+mn-lt"/>
                          <a:ea typeface="+mn-ea"/>
                          <a:cs typeface="+mn-cs"/>
                        </a:rPr>
                        <a:t>Backup: </a:t>
                      </a:r>
                      <a:r>
                        <a:rPr lang="en-GB" sz="1600" b="0" i="0" kern="1200" err="1">
                          <a:solidFill>
                            <a:schemeClr val="dk1"/>
                          </a:solidFill>
                          <a:effectLst/>
                          <a:latin typeface="+mn-lt"/>
                          <a:ea typeface="+mn-ea"/>
                          <a:cs typeface="+mn-cs"/>
                        </a:rPr>
                        <a:t>NHSmail</a:t>
                      </a:r>
                      <a:endParaRPr lang="en-US" sz="1600" b="0" i="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a:p>
                    <a:p>
                      <a:pPr lvl="0">
                        <a:buNone/>
                      </a:pPr>
                      <a:endParaRPr lang="en-US" sz="1600"/>
                    </a:p>
                  </a:txBody>
                  <a:tcPr/>
                </a:tc>
                <a:tc>
                  <a:txBody>
                    <a:bodyPr/>
                    <a:lstStyle/>
                    <a:p>
                      <a:endParaRPr lang="en-US" sz="1600"/>
                    </a:p>
                  </a:txBody>
                  <a:tcPr/>
                </a:tc>
                <a:extLst>
                  <a:ext uri="{0D108BD9-81ED-4DB2-BD59-A6C34878D82A}">
                    <a16:rowId xmlns:a16="http://schemas.microsoft.com/office/drawing/2014/main" val="1711472929"/>
                  </a:ext>
                </a:extLst>
              </a:tr>
              <a:tr h="381626">
                <a:tc>
                  <a:txBody>
                    <a:bodyPr/>
                    <a:lstStyle/>
                    <a:p>
                      <a:r>
                        <a:rPr lang="en-US" sz="1600"/>
                        <a:t>GP notification message (outbound)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NHSmail </a:t>
                      </a:r>
                      <a:r>
                        <a:rPr lang="en-US" sz="1600" kern="1200">
                          <a:solidFill>
                            <a:schemeClr val="dk1"/>
                          </a:solidFill>
                          <a:latin typeface="+mn-lt"/>
                          <a:ea typeface="+mn-ea"/>
                          <a:cs typeface="+mn-cs"/>
                        </a:rPr>
                        <a:t>(see Directory of Services for more information)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a:solidFill>
                            <a:schemeClr val="dk1"/>
                          </a:solidFill>
                          <a:latin typeface="+mn-lt"/>
                          <a:ea typeface="+mn-ea"/>
                          <a:cs typeface="+mn-cs"/>
                        </a:rPr>
                        <a:t>OR </a:t>
                      </a:r>
                      <a:r>
                        <a:rPr lang="en-US" sz="1600" b="1">
                          <a:hlinkClick r:id="rId2"/>
                        </a:rPr>
                        <a:t>FHIR</a:t>
                      </a:r>
                      <a:r>
                        <a:rPr lang="en-US" sz="1600" b="1"/>
                        <a:t> / </a:t>
                      </a:r>
                      <a:r>
                        <a:rPr lang="en-US" sz="1600" b="1">
                          <a:hlinkClick r:id="rId3"/>
                        </a:rPr>
                        <a:t>MESH</a:t>
                      </a:r>
                      <a:r>
                        <a:rPr lang="en-US" sz="1600" b="1"/>
                        <a:t> / </a:t>
                      </a:r>
                      <a:r>
                        <a:rPr lang="en-US" sz="1600" b="1">
                          <a:hlinkClick r:id="rId4"/>
                        </a:rPr>
                        <a:t>ITK3</a:t>
                      </a:r>
                      <a:r>
                        <a:rPr lang="en-US" sz="1600" b="1"/>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Backup: NHSmail</a:t>
                      </a:r>
                      <a:endParaRPr lang="en-US" sz="1600" b="1">
                        <a:hlinkClick r:id="rId5"/>
                      </a:endParaRPr>
                    </a:p>
                  </a:txBody>
                  <a:tcPr/>
                </a:tc>
                <a:tc>
                  <a:txBody>
                    <a:bodyPr/>
                    <a:lstStyle/>
                    <a:p>
                      <a:pPr rtl="0" fontAlgn="base"/>
                      <a:r>
                        <a:rPr lang="en-GB" sz="1600" b="0" i="0" kern="1200">
                          <a:solidFill>
                            <a:schemeClr val="dk1"/>
                          </a:solidFill>
                          <a:effectLst/>
                          <a:latin typeface="+mn-lt"/>
                          <a:ea typeface="+mn-ea"/>
                          <a:cs typeface="+mn-cs"/>
                        </a:rPr>
                        <a:t>Structured - FHIR (Fast Healthcare Interoperability Resources)</a:t>
                      </a:r>
                      <a:r>
                        <a:rPr lang="en-US" sz="1600" b="0" i="0" kern="1200">
                          <a:solidFill>
                            <a:schemeClr val="dk1"/>
                          </a:solidFill>
                          <a:effectLst/>
                          <a:latin typeface="+mn-lt"/>
                          <a:ea typeface="+mn-ea"/>
                          <a:cs typeface="+mn-cs"/>
                        </a:rPr>
                        <a:t>​</a:t>
                      </a:r>
                    </a:p>
                    <a:p>
                      <a:pPr rtl="0" fontAlgn="base"/>
                      <a:r>
                        <a:rPr lang="en-GB" sz="1600" b="0" i="0" kern="1200">
                          <a:solidFill>
                            <a:schemeClr val="dk1"/>
                          </a:solidFill>
                          <a:effectLst/>
                          <a:latin typeface="+mn-lt"/>
                          <a:ea typeface="+mn-ea"/>
                          <a:cs typeface="+mn-cs"/>
                        </a:rPr>
                        <a:t>Backup: </a:t>
                      </a:r>
                      <a:r>
                        <a:rPr lang="en-GB" sz="1600" b="0" i="0" kern="1200" err="1">
                          <a:solidFill>
                            <a:schemeClr val="dk1"/>
                          </a:solidFill>
                          <a:effectLst/>
                          <a:latin typeface="+mn-lt"/>
                          <a:ea typeface="+mn-ea"/>
                          <a:cs typeface="+mn-cs"/>
                        </a:rPr>
                        <a:t>NHSmail</a:t>
                      </a:r>
                      <a:endParaRPr lang="en-US" sz="1600" b="0" i="0" kern="1200">
                        <a:solidFill>
                          <a:schemeClr val="dk1"/>
                        </a:solidFill>
                        <a:effectLst/>
                        <a:latin typeface="+mn-lt"/>
                        <a:ea typeface="+mn-ea"/>
                        <a:cs typeface="+mn-cs"/>
                      </a:endParaRPr>
                    </a:p>
                  </a:txBody>
                  <a:tcPr/>
                </a:tc>
                <a:tc>
                  <a:txBody>
                    <a:bodyPr/>
                    <a:lstStyle/>
                    <a:p>
                      <a:endParaRPr lang="en-US" sz="1600"/>
                    </a:p>
                  </a:txBody>
                  <a:tcPr/>
                </a:tc>
                <a:extLst>
                  <a:ext uri="{0D108BD9-81ED-4DB2-BD59-A6C34878D82A}">
                    <a16:rowId xmlns:a16="http://schemas.microsoft.com/office/drawing/2014/main" val="877495634"/>
                  </a:ext>
                </a:extLst>
              </a:tr>
            </a:tbl>
          </a:graphicData>
        </a:graphic>
      </p:graphicFrame>
      <p:grpSp>
        <p:nvGrpSpPr>
          <p:cNvPr id="6" name="Group 5">
            <a:extLst>
              <a:ext uri="{FF2B5EF4-FFF2-40B4-BE49-F238E27FC236}">
                <a16:creationId xmlns:a16="http://schemas.microsoft.com/office/drawing/2014/main" id="{56C9C915-0812-CD4A-A8BC-7254D227109C}"/>
              </a:ext>
            </a:extLst>
          </p:cNvPr>
          <p:cNvGrpSpPr/>
          <p:nvPr/>
        </p:nvGrpSpPr>
        <p:grpSpPr>
          <a:xfrm>
            <a:off x="486795" y="289294"/>
            <a:ext cx="11293726" cy="506951"/>
            <a:chOff x="0" y="3910914"/>
            <a:chExt cx="6263640" cy="503685"/>
          </a:xfrm>
        </p:grpSpPr>
        <p:sp>
          <p:nvSpPr>
            <p:cNvPr id="10" name="Rounded Rectangle 9">
              <a:extLst>
                <a:ext uri="{FF2B5EF4-FFF2-40B4-BE49-F238E27FC236}">
                  <a16:creationId xmlns:a16="http://schemas.microsoft.com/office/drawing/2014/main" id="{F2CD3E48-5B87-1347-93FF-9DB072259C4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1" name="Rounded Rectangle 4">
              <a:extLst>
                <a:ext uri="{FF2B5EF4-FFF2-40B4-BE49-F238E27FC236}">
                  <a16:creationId xmlns:a16="http://schemas.microsoft.com/office/drawing/2014/main" id="{E864FAF4-4984-E247-B843-4849F38D0B4D}"/>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Pharmacy Contraception Service essential / required / desirable components </a:t>
              </a:r>
            </a:p>
          </p:txBody>
        </p:sp>
      </p:grpSp>
      <p:sp>
        <p:nvSpPr>
          <p:cNvPr id="2" name="Slide Number Placeholder 1">
            <a:extLst>
              <a:ext uri="{FF2B5EF4-FFF2-40B4-BE49-F238E27FC236}">
                <a16:creationId xmlns:a16="http://schemas.microsoft.com/office/drawing/2014/main" id="{643E7805-74B1-4F43-B68B-A43C0A3ED915}"/>
              </a:ext>
            </a:extLst>
          </p:cNvPr>
          <p:cNvSpPr>
            <a:spLocks noGrp="1"/>
          </p:cNvSpPr>
          <p:nvPr>
            <p:ph type="sldNum" sz="quarter" idx="12"/>
          </p:nvPr>
        </p:nvSpPr>
        <p:spPr/>
        <p:txBody>
          <a:bodyPr/>
          <a:lstStyle/>
          <a:p>
            <a:fld id="{E3622F62-16E7-4744-AE2F-DC725AA31740}" type="slidenum">
              <a:rPr lang="en-US" smtClean="0"/>
              <a:t>7</a:t>
            </a:fld>
            <a:endParaRPr lang="en-US"/>
          </a:p>
        </p:txBody>
      </p:sp>
    </p:spTree>
    <p:extLst>
      <p:ext uri="{BB962C8B-B14F-4D97-AF65-F5344CB8AC3E}">
        <p14:creationId xmlns:p14="http://schemas.microsoft.com/office/powerpoint/2010/main" val="2693011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1929815878"/>
              </p:ext>
            </p:extLst>
          </p:nvPr>
        </p:nvGraphicFramePr>
        <p:xfrm>
          <a:off x="531127" y="989005"/>
          <a:ext cx="11205060" cy="5488630"/>
        </p:xfrm>
        <a:graphic>
          <a:graphicData uri="http://schemas.openxmlformats.org/drawingml/2006/table">
            <a:tbl>
              <a:tblPr firstRow="1" bandRow="1">
                <a:tableStyleId>{5C22544A-7EE6-4342-B048-85BDC9FD1C3A}</a:tableStyleId>
              </a:tblPr>
              <a:tblGrid>
                <a:gridCol w="2801265">
                  <a:extLst>
                    <a:ext uri="{9D8B030D-6E8A-4147-A177-3AD203B41FA5}">
                      <a16:colId xmlns:a16="http://schemas.microsoft.com/office/drawing/2014/main" val="3600064115"/>
                    </a:ext>
                  </a:extLst>
                </a:gridCol>
                <a:gridCol w="2801265">
                  <a:extLst>
                    <a:ext uri="{9D8B030D-6E8A-4147-A177-3AD203B41FA5}">
                      <a16:colId xmlns:a16="http://schemas.microsoft.com/office/drawing/2014/main" val="1458044718"/>
                    </a:ext>
                  </a:extLst>
                </a:gridCol>
                <a:gridCol w="2801265">
                  <a:extLst>
                    <a:ext uri="{9D8B030D-6E8A-4147-A177-3AD203B41FA5}">
                      <a16:colId xmlns:a16="http://schemas.microsoft.com/office/drawing/2014/main" val="586940511"/>
                    </a:ext>
                  </a:extLst>
                </a:gridCol>
                <a:gridCol w="2801265">
                  <a:extLst>
                    <a:ext uri="{9D8B030D-6E8A-4147-A177-3AD203B41FA5}">
                      <a16:colId xmlns:a16="http://schemas.microsoft.com/office/drawing/2014/main" val="1426512880"/>
                    </a:ext>
                  </a:extLst>
                </a:gridCol>
              </a:tblGrid>
              <a:tr h="381626">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595964">
                <a:tc>
                  <a:txBody>
                    <a:bodyPr/>
                    <a:lstStyle/>
                    <a:p>
                      <a:r>
                        <a:rPr lang="en-US" sz="1600"/>
                        <a:t>Pharmacy notification (outbound)</a:t>
                      </a:r>
                    </a:p>
                  </a:txBody>
                  <a:tcPr/>
                </a:tc>
                <a:tc>
                  <a:txBody>
                    <a:bodyPr/>
                    <a:lstStyle/>
                    <a:p>
                      <a:r>
                        <a:rPr lang="en-US" sz="1600"/>
                        <a:t>NHSmail </a:t>
                      </a:r>
                      <a:r>
                        <a:rPr lang="en-US" sz="1600" kern="1200">
                          <a:solidFill>
                            <a:schemeClr val="dk1"/>
                          </a:solidFill>
                          <a:latin typeface="+mn-lt"/>
                          <a:ea typeface="+mn-ea"/>
                          <a:cs typeface="+mn-cs"/>
                        </a:rPr>
                        <a:t>via </a:t>
                      </a:r>
                      <a:r>
                        <a:rPr lang="en-US" sz="1600" kern="1200" err="1">
                          <a:solidFill>
                            <a:schemeClr val="dk1"/>
                          </a:solidFill>
                          <a:latin typeface="+mn-lt"/>
                          <a:ea typeface="+mn-ea"/>
                          <a:cs typeface="+mn-cs"/>
                        </a:rPr>
                        <a:t>NHS.net</a:t>
                      </a:r>
                      <a:r>
                        <a:rPr lang="en-US" sz="1600" kern="1200">
                          <a:solidFill>
                            <a:schemeClr val="dk1"/>
                          </a:solidFill>
                          <a:latin typeface="+mn-lt"/>
                          <a:ea typeface="+mn-ea"/>
                          <a:cs typeface="+mn-cs"/>
                        </a:rPr>
                        <a:t> shared email address. </a:t>
                      </a:r>
                      <a:r>
                        <a:rPr lang="en-GB" sz="1600" kern="1200">
                          <a:solidFill>
                            <a:schemeClr val="dk1"/>
                          </a:solidFill>
                          <a:latin typeface="+mn-lt"/>
                          <a:ea typeface="+mn-ea"/>
                          <a:cs typeface="+mn-cs"/>
                        </a:rPr>
                        <a:t>The notification must be able to be sent to any participating pharmacy  irrespective of IT system </a:t>
                      </a:r>
                      <a:r>
                        <a:rPr lang="en-US" sz="1600" kern="1200">
                          <a:solidFill>
                            <a:schemeClr val="dk1"/>
                          </a:solidFill>
                          <a:latin typeface="+mn-lt"/>
                          <a:ea typeface="+mn-ea"/>
                          <a:cs typeface="+mn-cs"/>
                        </a:rPr>
                        <a:t>(see Directory of Services for more information)</a:t>
                      </a:r>
                    </a:p>
                  </a:txBody>
                  <a:tcPr/>
                </a:tc>
                <a:tc>
                  <a:txBody>
                    <a:bodyPr/>
                    <a:lstStyle/>
                    <a:p>
                      <a:r>
                        <a:rPr lang="en-US" sz="1600" b="1">
                          <a:hlinkClick r:id="rId2"/>
                        </a:rPr>
                        <a:t>FHIR</a:t>
                      </a:r>
                      <a:endParaRPr lang="en-US" sz="1600" b="1"/>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a:t>Backup: NHSmail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a:p>
                  </a:txBody>
                  <a:tcPr/>
                </a:tc>
                <a:tc>
                  <a:txBody>
                    <a:bodyPr/>
                    <a:lstStyle/>
                    <a:p>
                      <a:endParaRPr lang="en-US" sz="1600"/>
                    </a:p>
                  </a:txBody>
                  <a:tcPr/>
                </a:tc>
                <a:extLst>
                  <a:ext uri="{0D108BD9-81ED-4DB2-BD59-A6C34878D82A}">
                    <a16:rowId xmlns:a16="http://schemas.microsoft.com/office/drawing/2014/main" val="4155527076"/>
                  </a:ext>
                </a:extLst>
              </a:tr>
              <a:tr h="595964">
                <a:tc>
                  <a:txBody>
                    <a:bodyPr/>
                    <a:lstStyle/>
                    <a:p>
                      <a:r>
                        <a:rPr lang="en-US" sz="1600"/>
                        <a:t>Personal Demographics Service (PDS) </a:t>
                      </a:r>
                    </a:p>
                  </a:txBody>
                  <a:tcPr/>
                </a:tc>
                <a:tc>
                  <a:txBody>
                    <a:bodyPr/>
                    <a:lstStyle/>
                    <a:p>
                      <a:r>
                        <a:rPr lang="en-GB" sz="1600" b="1">
                          <a:hlinkClick r:id="rId3"/>
                        </a:rPr>
                        <a:t>Personal Demographics Service - FHIR API </a:t>
                      </a:r>
                      <a:r>
                        <a:rPr lang="en-GB" sz="1600" b="1"/>
                        <a:t> </a:t>
                      </a:r>
                      <a:r>
                        <a:rPr lang="en-GB" sz="1600" b="0"/>
                        <a:t>(Application-restricted access) </a:t>
                      </a:r>
                    </a:p>
                  </a:txBody>
                  <a:tcPr/>
                </a:tc>
                <a:tc>
                  <a:txBody>
                    <a:bodyPr/>
                    <a:lstStyle/>
                    <a:p>
                      <a:endParaRPr lang="en-GB" sz="1600" b="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hlinkClick r:id="rId3"/>
                        </a:rPr>
                        <a:t>Personal Demographics Service - FHIR API </a:t>
                      </a:r>
                      <a:r>
                        <a:rPr lang="en-GB" sz="1600" b="1"/>
                        <a:t> </a:t>
                      </a:r>
                      <a:r>
                        <a:rPr lang="en-GB" sz="1600" b="0"/>
                        <a:t>(</a:t>
                      </a:r>
                      <a:r>
                        <a:rPr lang="en-GB" sz="1600" b="0">
                          <a:solidFill>
                            <a:schemeClr val="tx1"/>
                          </a:solidFill>
                        </a:rPr>
                        <a:t>Healthcare worker access)</a:t>
                      </a:r>
                    </a:p>
                  </a:txBody>
                  <a:tcPr/>
                </a:tc>
                <a:extLst>
                  <a:ext uri="{0D108BD9-81ED-4DB2-BD59-A6C34878D82A}">
                    <a16:rowId xmlns:a16="http://schemas.microsoft.com/office/drawing/2014/main" val="565229424"/>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a:solidFill>
                            <a:schemeClr val="tx1"/>
                          </a:solidFill>
                        </a:rPr>
                        <a:t>Electronic health records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hlinkClick r:id="rId4"/>
                        </a:rPr>
                        <a:t>Summary Care Record application (SCRa)</a:t>
                      </a:r>
                      <a:r>
                        <a:rPr lang="en-US" sz="1600"/>
                        <a:t> / SCR 1-Click Functionality / Shared Care Record Access (Tier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latin typeface="+mn-lt"/>
                          <a:ea typeface="+mn-ea"/>
                          <a:cs typeface="+mn-cs"/>
                        </a:rPr>
                        <a:t>Access to observations and recent pathology results (Tier 2)</a:t>
                      </a:r>
                      <a:endParaRPr lang="en-US" sz="16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a:tc>
                <a:extLst>
                  <a:ext uri="{0D108BD9-81ED-4DB2-BD59-A6C34878D82A}">
                    <a16:rowId xmlns:a16="http://schemas.microsoft.com/office/drawing/2014/main" val="3349247073"/>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i="0"/>
                        <a:t>Electronic Prescription Service</a:t>
                      </a:r>
                      <a:r>
                        <a:rPr lang="en-GB" sz="1600" i="0">
                          <a:effectLst/>
                        </a:rPr>
                        <a:t> </a:t>
                      </a:r>
                      <a:r>
                        <a:rPr lang="en-GB" sz="1600" i="0"/>
                        <a:t>(EPS) Tracker</a:t>
                      </a:r>
                      <a:endParaRPr lang="en-US" sz="1600" i="0">
                        <a:solidFill>
                          <a:schemeClr val="tx1"/>
                        </a:solidFill>
                      </a:endParaRPr>
                    </a:p>
                  </a:txBody>
                  <a:tcPr/>
                </a:tc>
                <a:tc>
                  <a:txBody>
                    <a:bodyPr/>
                    <a:lstStyle/>
                    <a:p>
                      <a:r>
                        <a:rPr lang="en-US" sz="1600"/>
                        <a:t>Embedded hyperlink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hlinkClick r:id="rId5"/>
                        </a:rPr>
                        <a:t>Prescription tracker API</a:t>
                      </a:r>
                      <a:endParaRPr lang="en-GB" sz="1600"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a:p>
                  </a:txBody>
                  <a:tcPr/>
                </a:tc>
                <a:extLst>
                  <a:ext uri="{0D108BD9-81ED-4DB2-BD59-A6C34878D82A}">
                    <a16:rowId xmlns:a16="http://schemas.microsoft.com/office/drawing/2014/main" val="1987825742"/>
                  </a:ext>
                </a:extLst>
              </a:tr>
              <a:tr h="5959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NICE Clinical Knowledge Summaries (CKS)</a:t>
                      </a:r>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Embedded hyperlink </a:t>
                      </a:r>
                    </a:p>
                  </a:txBody>
                  <a:tcPr/>
                </a:tc>
                <a:tc>
                  <a:txBody>
                    <a:bodyPr/>
                    <a:lstStyle/>
                    <a:p>
                      <a:endParaRPr lang="en-US" sz="16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a:solidFill>
                            <a:schemeClr val="dk1"/>
                          </a:solidFill>
                          <a:effectLst/>
                          <a:latin typeface="+mn-lt"/>
                          <a:ea typeface="+mn-ea"/>
                          <a:cs typeface="+mn-cs"/>
                        </a:rPr>
                        <a:t>Full integration via NICE integration partner (Clarity Informatics)</a:t>
                      </a:r>
                      <a:endParaRPr lang="en-US" sz="1600"/>
                    </a:p>
                  </a:txBody>
                  <a:tcPr/>
                </a:tc>
                <a:extLst>
                  <a:ext uri="{0D108BD9-81ED-4DB2-BD59-A6C34878D82A}">
                    <a16:rowId xmlns:a16="http://schemas.microsoft.com/office/drawing/2014/main" val="3184031863"/>
                  </a:ext>
                </a:extLst>
              </a:tr>
            </a:tbl>
          </a:graphicData>
        </a:graphic>
      </p:graphicFrame>
      <p:grpSp>
        <p:nvGrpSpPr>
          <p:cNvPr id="6" name="Group 5">
            <a:extLst>
              <a:ext uri="{FF2B5EF4-FFF2-40B4-BE49-F238E27FC236}">
                <a16:creationId xmlns:a16="http://schemas.microsoft.com/office/drawing/2014/main" id="{56C9C915-0812-CD4A-A8BC-7254D227109C}"/>
              </a:ext>
            </a:extLst>
          </p:cNvPr>
          <p:cNvGrpSpPr/>
          <p:nvPr/>
        </p:nvGrpSpPr>
        <p:grpSpPr>
          <a:xfrm>
            <a:off x="486794" y="376969"/>
            <a:ext cx="11293726" cy="506951"/>
            <a:chOff x="0" y="3910914"/>
            <a:chExt cx="6263640" cy="503685"/>
          </a:xfrm>
        </p:grpSpPr>
        <p:sp>
          <p:nvSpPr>
            <p:cNvPr id="10" name="Rounded Rectangle 9">
              <a:extLst>
                <a:ext uri="{FF2B5EF4-FFF2-40B4-BE49-F238E27FC236}">
                  <a16:creationId xmlns:a16="http://schemas.microsoft.com/office/drawing/2014/main" id="{F2CD3E48-5B87-1347-93FF-9DB072259C46}"/>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11" name="Rounded Rectangle 4">
              <a:extLst>
                <a:ext uri="{FF2B5EF4-FFF2-40B4-BE49-F238E27FC236}">
                  <a16:creationId xmlns:a16="http://schemas.microsoft.com/office/drawing/2014/main" id="{E864FAF4-4984-E247-B843-4849F38D0B4D}"/>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Pharmacy Contraception Service essential / required / desirable components </a:t>
              </a:r>
            </a:p>
          </p:txBody>
        </p:sp>
      </p:grpSp>
      <p:sp>
        <p:nvSpPr>
          <p:cNvPr id="2" name="Slide Number Placeholder 1">
            <a:extLst>
              <a:ext uri="{FF2B5EF4-FFF2-40B4-BE49-F238E27FC236}">
                <a16:creationId xmlns:a16="http://schemas.microsoft.com/office/drawing/2014/main" id="{643E7805-74B1-4F43-B68B-A43C0A3ED915}"/>
              </a:ext>
            </a:extLst>
          </p:cNvPr>
          <p:cNvSpPr>
            <a:spLocks noGrp="1"/>
          </p:cNvSpPr>
          <p:nvPr>
            <p:ph type="sldNum" sz="quarter" idx="12"/>
          </p:nvPr>
        </p:nvSpPr>
        <p:spPr/>
        <p:txBody>
          <a:bodyPr/>
          <a:lstStyle/>
          <a:p>
            <a:fld id="{E3622F62-16E7-4744-AE2F-DC725AA31740}" type="slidenum">
              <a:rPr lang="en-US" smtClean="0"/>
              <a:t>8</a:t>
            </a:fld>
            <a:endParaRPr lang="en-US"/>
          </a:p>
        </p:txBody>
      </p:sp>
    </p:spTree>
    <p:extLst>
      <p:ext uri="{BB962C8B-B14F-4D97-AF65-F5344CB8AC3E}">
        <p14:creationId xmlns:p14="http://schemas.microsoft.com/office/powerpoint/2010/main" val="110582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BE86B1A-DAE7-B24A-9CBC-3D22D9F9CED7}"/>
              </a:ext>
            </a:extLst>
          </p:cNvPr>
          <p:cNvGraphicFramePr>
            <a:graphicFrameLocks noGrp="1"/>
          </p:cNvGraphicFramePr>
          <p:nvPr>
            <p:ph idx="1"/>
            <p:extLst>
              <p:ext uri="{D42A27DB-BD31-4B8C-83A1-F6EECF244321}">
                <p14:modId xmlns:p14="http://schemas.microsoft.com/office/powerpoint/2010/main" val="679918892"/>
              </p:ext>
            </p:extLst>
          </p:nvPr>
        </p:nvGraphicFramePr>
        <p:xfrm>
          <a:off x="512096" y="913052"/>
          <a:ext cx="11167808" cy="6085328"/>
        </p:xfrm>
        <a:graphic>
          <a:graphicData uri="http://schemas.openxmlformats.org/drawingml/2006/table">
            <a:tbl>
              <a:tblPr firstRow="1" bandRow="1">
                <a:tableStyleId>{5C22544A-7EE6-4342-B048-85BDC9FD1C3A}</a:tableStyleId>
              </a:tblPr>
              <a:tblGrid>
                <a:gridCol w="2791952">
                  <a:extLst>
                    <a:ext uri="{9D8B030D-6E8A-4147-A177-3AD203B41FA5}">
                      <a16:colId xmlns:a16="http://schemas.microsoft.com/office/drawing/2014/main" val="3600064115"/>
                    </a:ext>
                  </a:extLst>
                </a:gridCol>
                <a:gridCol w="2791952">
                  <a:extLst>
                    <a:ext uri="{9D8B030D-6E8A-4147-A177-3AD203B41FA5}">
                      <a16:colId xmlns:a16="http://schemas.microsoft.com/office/drawing/2014/main" val="1458044718"/>
                    </a:ext>
                  </a:extLst>
                </a:gridCol>
                <a:gridCol w="2791952">
                  <a:extLst>
                    <a:ext uri="{9D8B030D-6E8A-4147-A177-3AD203B41FA5}">
                      <a16:colId xmlns:a16="http://schemas.microsoft.com/office/drawing/2014/main" val="586940511"/>
                    </a:ext>
                  </a:extLst>
                </a:gridCol>
                <a:gridCol w="2791952">
                  <a:extLst>
                    <a:ext uri="{9D8B030D-6E8A-4147-A177-3AD203B41FA5}">
                      <a16:colId xmlns:a16="http://schemas.microsoft.com/office/drawing/2014/main" val="2543830537"/>
                    </a:ext>
                  </a:extLst>
                </a:gridCol>
              </a:tblGrid>
              <a:tr h="378601">
                <a:tc>
                  <a:txBody>
                    <a:bodyPr/>
                    <a:lstStyle/>
                    <a:p>
                      <a:r>
                        <a:rPr lang="en-US" sz="1600"/>
                        <a:t>Technical component </a:t>
                      </a:r>
                    </a:p>
                  </a:txBody>
                  <a:tcPr/>
                </a:tc>
                <a:tc>
                  <a:txBody>
                    <a:bodyPr/>
                    <a:lstStyle/>
                    <a:p>
                      <a:r>
                        <a:rPr lang="en-US" sz="1600"/>
                        <a:t>Essential requirement </a:t>
                      </a:r>
                    </a:p>
                  </a:txBody>
                  <a:tcPr/>
                </a:tc>
                <a:tc>
                  <a:txBody>
                    <a:bodyPr/>
                    <a:lstStyle/>
                    <a:p>
                      <a:r>
                        <a:rPr lang="en-US" sz="1600"/>
                        <a:t>Future requirement </a:t>
                      </a:r>
                    </a:p>
                  </a:txBody>
                  <a:tcPr/>
                </a:tc>
                <a:tc>
                  <a:txBody>
                    <a:bodyPr/>
                    <a:lstStyle/>
                    <a:p>
                      <a:r>
                        <a:rPr lang="en-US" sz="1600"/>
                        <a:t>Desirable</a:t>
                      </a:r>
                    </a:p>
                  </a:txBody>
                  <a:tcPr/>
                </a:tc>
                <a:extLst>
                  <a:ext uri="{0D108BD9-81ED-4DB2-BD59-A6C34878D82A}">
                    <a16:rowId xmlns:a16="http://schemas.microsoft.com/office/drawing/2014/main" val="17018224"/>
                  </a:ext>
                </a:extLst>
              </a:tr>
              <a:tr h="840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effectLst/>
                          <a:latin typeface="+mn-lt"/>
                          <a:ea typeface="+mn-ea"/>
                          <a:cs typeface="+mn-cs"/>
                        </a:rPr>
                        <a:t>Contraception consultation tool</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600"/>
                        <a:t>Embedded hyperlink </a:t>
                      </a:r>
                      <a:r>
                        <a:rPr lang="en-US" sz="1600" b="0"/>
                        <a:t>to at least of the following online consultation </a:t>
                      </a:r>
                      <a:r>
                        <a:rPr lang="en-GB" sz="1600" b="0">
                          <a:solidFill>
                            <a:schemeClr val="tx1"/>
                          </a:solidFill>
                        </a:rPr>
                        <a:t>tools </a:t>
                      </a:r>
                      <a:r>
                        <a:rPr lang="en-GB" sz="1600">
                          <a:solidFill>
                            <a:schemeClr val="tx1"/>
                          </a:solidFill>
                        </a:rPr>
                        <a:t>– </a:t>
                      </a:r>
                      <a:r>
                        <a:rPr lang="en-GB" sz="1600">
                          <a:hlinkClick r:id="rId3">
                            <a:extLst>
                              <a:ext uri="{A12FA001-AC4F-418D-AE19-62706E023703}">
                                <ahyp:hlinkClr xmlns:ahyp="http://schemas.microsoft.com/office/drawing/2018/hyperlinkcolor" val="tx"/>
                              </a:ext>
                            </a:extLst>
                          </a:hlinkClick>
                        </a:rPr>
                        <a:t>Sexwise</a:t>
                      </a:r>
                      <a:r>
                        <a:rPr lang="en-GB" sz="1600">
                          <a:solidFill>
                            <a:schemeClr val="tx1"/>
                          </a:solidFill>
                        </a:rPr>
                        <a:t>, </a:t>
                      </a:r>
                      <a:r>
                        <a:rPr lang="en-GB" sz="1600">
                          <a:solidFill>
                            <a:schemeClr val="tx1"/>
                          </a:solidFill>
                          <a:hlinkClick r:id="rId4">
                            <a:extLst>
                              <a:ext uri="{A12FA001-AC4F-418D-AE19-62706E023703}">
                                <ahyp:hlinkClr xmlns:ahyp="http://schemas.microsoft.com/office/drawing/2018/hyperlinkcolor" val="tx"/>
                              </a:ext>
                            </a:extLst>
                          </a:hlinkClick>
                        </a:rPr>
                        <a:t>Brook</a:t>
                      </a:r>
                      <a:r>
                        <a:rPr lang="en-GB" sz="1600">
                          <a:solidFill>
                            <a:schemeClr val="tx1"/>
                          </a:solidFill>
                        </a:rPr>
                        <a:t>, </a:t>
                      </a:r>
                      <a:r>
                        <a:rPr lang="en-GB" sz="1600">
                          <a:solidFill>
                            <a:schemeClr val="tx1"/>
                          </a:solidFill>
                          <a:hlinkClick r:id="rId5">
                            <a:extLst>
                              <a:ext uri="{A12FA001-AC4F-418D-AE19-62706E023703}">
                                <ahyp:hlinkClr xmlns:ahyp="http://schemas.microsoft.com/office/drawing/2018/hyperlinkcolor" val="tx"/>
                              </a:ext>
                            </a:extLst>
                          </a:hlinkClick>
                        </a:rPr>
                        <a:t>Contraception Choices</a:t>
                      </a:r>
                      <a:endParaRPr lang="en-US" sz="160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2002679311"/>
                  </a:ext>
                </a:extLst>
              </a:tr>
              <a:tr h="616567">
                <a:tc>
                  <a:txBody>
                    <a:bodyPr/>
                    <a:lstStyle/>
                    <a:p>
                      <a:r>
                        <a:rPr lang="en-US" sz="1600"/>
                        <a:t>BMI calculator </a:t>
                      </a:r>
                    </a:p>
                  </a:txBody>
                  <a:tcPr/>
                </a:tc>
                <a:tc>
                  <a:txBody>
                    <a:bodyPr/>
                    <a:lstStyle/>
                    <a:p>
                      <a:r>
                        <a:rPr lang="en-US" sz="1600" b="0"/>
                        <a:t>Embedded hyperlink to </a:t>
                      </a:r>
                      <a:r>
                        <a:rPr lang="en-US" sz="1600" b="1">
                          <a:hlinkClick r:id="rId6"/>
                        </a:rPr>
                        <a:t>NHS BMI calculator</a:t>
                      </a:r>
                      <a:endParaRPr lang="en-US" sz="1600" b="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3865962123"/>
                  </a:ext>
                </a:extLst>
              </a:tr>
              <a:tr h="309093">
                <a:tc>
                  <a:txBody>
                    <a:bodyPr/>
                    <a:lstStyle/>
                    <a:p>
                      <a:r>
                        <a:rPr lang="en-US" sz="1600"/>
                        <a:t>Patient Group Directions (PGD)</a:t>
                      </a:r>
                    </a:p>
                  </a:txBody>
                  <a:tcPr/>
                </a:tc>
                <a:tc>
                  <a:txBody>
                    <a:bodyPr/>
                    <a:lstStyle/>
                    <a:p>
                      <a:r>
                        <a:rPr lang="en-US" sz="1600" b="0"/>
                        <a:t>Embedded hyperlink to PGDs</a:t>
                      </a:r>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527926867"/>
                  </a:ext>
                </a:extLst>
              </a:tr>
              <a:tr h="840183">
                <a:tc>
                  <a:txBody>
                    <a:bodyPr/>
                    <a:lstStyle/>
                    <a:p>
                      <a:r>
                        <a:rPr lang="en-US" sz="1600">
                          <a:solidFill>
                            <a:schemeClr val="tx1"/>
                          </a:solidFill>
                        </a:rPr>
                        <a:t>Dictionary of Medicines and Devices (</a:t>
                      </a:r>
                      <a:r>
                        <a:rPr lang="en-US" sz="1600" err="1">
                          <a:solidFill>
                            <a:schemeClr val="tx1"/>
                          </a:solidFill>
                        </a:rPr>
                        <a:t>dm+d</a:t>
                      </a:r>
                      <a:r>
                        <a:rPr lang="en-US" sz="1600">
                          <a:solidFill>
                            <a:schemeClr val="tx1"/>
                          </a:solidFill>
                        </a:rPr>
                        <a:t>)</a:t>
                      </a:r>
                      <a:endParaRPr lang="en-US" sz="1600"/>
                    </a:p>
                  </a:txBody>
                  <a:tcPr/>
                </a:tc>
                <a:tc>
                  <a:txBody>
                    <a:bodyPr/>
                    <a:lstStyle/>
                    <a:p>
                      <a:r>
                        <a:rPr lang="en-US" sz="1600"/>
                        <a:t>Medicines and medical devices should be described using the </a:t>
                      </a:r>
                      <a:r>
                        <a:rPr lang="en-US" sz="1600" b="1">
                          <a:hlinkClick r:id="rId7"/>
                        </a:rPr>
                        <a:t>Dictionary of Medicines and Devices</a:t>
                      </a:r>
                      <a:endParaRPr lang="en-US" sz="1600" b="1"/>
                    </a:p>
                  </a:txBody>
                  <a:tcPr/>
                </a:tc>
                <a:tc>
                  <a:txBody>
                    <a:bodyPr/>
                    <a:lstStyle/>
                    <a:p>
                      <a:r>
                        <a:rPr lang="en-US" sz="1600"/>
                        <a:t>- </a:t>
                      </a:r>
                    </a:p>
                  </a:txBody>
                  <a:tcPr/>
                </a:tc>
                <a:tc>
                  <a:txBody>
                    <a:bodyPr/>
                    <a:lstStyle/>
                    <a:p>
                      <a:endParaRPr lang="en-US" sz="1600"/>
                    </a:p>
                  </a:txBody>
                  <a:tcPr/>
                </a:tc>
                <a:extLst>
                  <a:ext uri="{0D108BD9-81ED-4DB2-BD59-A6C34878D82A}">
                    <a16:rowId xmlns:a16="http://schemas.microsoft.com/office/drawing/2014/main" val="3423942715"/>
                  </a:ext>
                </a:extLst>
              </a:tr>
              <a:tr h="628587">
                <a:tc>
                  <a:txBody>
                    <a:bodyPr/>
                    <a:lstStyle/>
                    <a:p>
                      <a:r>
                        <a:rPr lang="en-US" sz="1600"/>
                        <a:t>BSA Claims and reporting</a:t>
                      </a:r>
                    </a:p>
                  </a:txBody>
                  <a:tcPr/>
                </a:tc>
                <a:tc>
                  <a:txBody>
                    <a:bodyPr/>
                    <a:lstStyle/>
                    <a:p>
                      <a:r>
                        <a:rPr lang="en-GB" sz="1600"/>
                        <a:t>Reporting (claims </a:t>
                      </a:r>
                      <a:r>
                        <a:rPr lang="en-GB" sz="1600" b="1" u="sng"/>
                        <a:t>and</a:t>
                      </a:r>
                      <a:r>
                        <a:rPr lang="en-GB" sz="1600"/>
                        <a:t> reporting) via </a:t>
                      </a:r>
                      <a:r>
                        <a:rPr lang="en-GB" sz="1600" b="1"/>
                        <a:t>Contraception Service API*</a:t>
                      </a:r>
                      <a:endParaRPr lang="en-US" sz="1600" b="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2300122233"/>
                  </a:ext>
                </a:extLst>
              </a:tr>
              <a:tr h="840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Directory of Services (DoS)</a:t>
                      </a:r>
                    </a:p>
                  </a:txBody>
                  <a:tcPr/>
                </a:tc>
                <a:tc>
                  <a:txBody>
                    <a:bodyPr/>
                    <a:lstStyle/>
                    <a:p>
                      <a:r>
                        <a:rPr lang="en-GB" sz="1600" b="1" kern="1200">
                          <a:solidFill>
                            <a:schemeClr val="dk1"/>
                          </a:solidFill>
                          <a:latin typeface="+mn-lt"/>
                          <a:ea typeface="+mn-ea"/>
                          <a:cs typeface="+mn-cs"/>
                        </a:rPr>
                        <a:t>1. GP to Pharmacy referral by </a:t>
                      </a:r>
                      <a:r>
                        <a:rPr lang="en-GB" sz="1600" b="1" kern="1200" err="1">
                          <a:solidFill>
                            <a:schemeClr val="dk1"/>
                          </a:solidFill>
                          <a:latin typeface="+mn-lt"/>
                          <a:ea typeface="+mn-ea"/>
                          <a:cs typeface="+mn-cs"/>
                        </a:rPr>
                        <a:t>NHSmail</a:t>
                      </a:r>
                      <a:r>
                        <a:rPr lang="en-GB" sz="1600" b="1" kern="1200">
                          <a:solidFill>
                            <a:schemeClr val="dk1"/>
                          </a:solidFill>
                          <a:latin typeface="+mn-lt"/>
                          <a:ea typeface="+mn-ea"/>
                          <a:cs typeface="+mn-cs"/>
                        </a:rPr>
                        <a:t> (GP report message)</a:t>
                      </a:r>
                    </a:p>
                    <a:p>
                      <a:r>
                        <a:rPr lang="en-GB" sz="1600" kern="1200">
                          <a:solidFill>
                            <a:schemeClr val="dk1"/>
                          </a:solidFill>
                          <a:latin typeface="+mn-lt"/>
                          <a:ea typeface="+mn-ea"/>
                          <a:cs typeface="+mn-cs"/>
                        </a:rPr>
                        <a:t>Local directory of pharmacy shared email addresses held in the system (</a:t>
                      </a:r>
                      <a:r>
                        <a:rPr lang="en-GB" sz="1600" kern="1200">
                          <a:solidFill>
                            <a:schemeClr val="dk1"/>
                          </a:solidFill>
                          <a:latin typeface="+mn-lt"/>
                          <a:ea typeface="+mn-ea"/>
                          <a:cs typeface="+mn-cs"/>
                          <a:hlinkClick r:id="rId8">
                            <a:extLst>
                              <a:ext uri="{A12FA001-AC4F-418D-AE19-62706E023703}">
                                <ahyp:hlinkClr xmlns:ahyp="http://schemas.microsoft.com/office/drawing/2018/hyperlinkcolor" val="tx"/>
                              </a:ext>
                            </a:extLst>
                          </a:hlinkClick>
                        </a:rPr>
                        <a:t>pharmacy.ODScode@nhs.net</a:t>
                      </a:r>
                      <a:r>
                        <a:rPr lang="en-GB" sz="1600" kern="1200">
                          <a:solidFill>
                            <a:schemeClr val="dk1"/>
                          </a:solidFill>
                          <a:latin typeface="+mn-lt"/>
                          <a:ea typeface="+mn-ea"/>
                          <a:cs typeface="+mn-cs"/>
                        </a:rPr>
                        <a:t> e.g., </a:t>
                      </a:r>
                      <a:r>
                        <a:rPr lang="en-GB" sz="1600" kern="1200">
                          <a:solidFill>
                            <a:schemeClr val="dk1"/>
                          </a:solidFill>
                          <a:latin typeface="+mn-lt"/>
                          <a:ea typeface="+mn-ea"/>
                          <a:cs typeface="+mn-cs"/>
                          <a:hlinkClick r:id="rId9">
                            <a:extLst>
                              <a:ext uri="{A12FA001-AC4F-418D-AE19-62706E023703}">
                                <ahyp:hlinkClr xmlns:ahyp="http://schemas.microsoft.com/office/drawing/2018/hyperlinkcolor" val="tx"/>
                              </a:ext>
                            </a:extLst>
                          </a:hlinkClick>
                        </a:rPr>
                        <a:t>pharmacy.fc683@nhs.net</a:t>
                      </a:r>
                      <a:r>
                        <a:rPr lang="en-GB" sz="1600" kern="120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dk1"/>
                          </a:solidFill>
                          <a:latin typeface="+mn-lt"/>
                          <a:ea typeface="+mn-ea"/>
                          <a:cs typeface="+mn-cs"/>
                        </a:rPr>
                        <a:t>1. GP to Pharmacy referral (GP report message)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latin typeface="+mn-lt"/>
                          <a:ea typeface="+mn-ea"/>
                          <a:cs typeface="+mn-cs"/>
                        </a:rPr>
                        <a:t>DoS Proof of Concept API </a:t>
                      </a:r>
                      <a:r>
                        <a:rPr lang="en-GB" sz="1600" kern="1200">
                          <a:solidFill>
                            <a:schemeClr val="dk1"/>
                          </a:solidFill>
                          <a:latin typeface="+mn-lt"/>
                          <a:ea typeface="+mn-ea"/>
                          <a:cs typeface="+mn-cs"/>
                          <a:hlinkClick r:id="rId10"/>
                        </a:rPr>
                        <a:t>search by clinical term</a:t>
                      </a:r>
                      <a:r>
                        <a:rPr lang="en-GB" sz="1600" kern="1200">
                          <a:solidFill>
                            <a:schemeClr val="dk1"/>
                          </a:solidFill>
                          <a:latin typeface="+mn-lt"/>
                          <a:ea typeface="+mn-ea"/>
                          <a:cs typeface="+mn-cs"/>
                        </a:rPr>
                        <a:t> and location to return NHS Contraception Management Service providers within a 37.5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a:p>
                  </a:txBody>
                  <a:tcPr/>
                </a:tc>
                <a:extLst>
                  <a:ext uri="{0D108BD9-81ED-4DB2-BD59-A6C34878D82A}">
                    <a16:rowId xmlns:a16="http://schemas.microsoft.com/office/drawing/2014/main" val="1182016128"/>
                  </a:ext>
                </a:extLst>
              </a:tr>
            </a:tbl>
          </a:graphicData>
        </a:graphic>
      </p:graphicFrame>
      <p:grpSp>
        <p:nvGrpSpPr>
          <p:cNvPr id="6" name="Group 5">
            <a:extLst>
              <a:ext uri="{FF2B5EF4-FFF2-40B4-BE49-F238E27FC236}">
                <a16:creationId xmlns:a16="http://schemas.microsoft.com/office/drawing/2014/main" id="{BFDD7030-24E5-3F42-94DD-A1B42C5BA15B}"/>
              </a:ext>
            </a:extLst>
          </p:cNvPr>
          <p:cNvGrpSpPr/>
          <p:nvPr/>
        </p:nvGrpSpPr>
        <p:grpSpPr>
          <a:xfrm>
            <a:off x="509096" y="254305"/>
            <a:ext cx="11256183" cy="568655"/>
            <a:chOff x="0" y="3910914"/>
            <a:chExt cx="6263640" cy="503685"/>
          </a:xfrm>
        </p:grpSpPr>
        <p:sp>
          <p:nvSpPr>
            <p:cNvPr id="7" name="Rounded Rectangle 6">
              <a:extLst>
                <a:ext uri="{FF2B5EF4-FFF2-40B4-BE49-F238E27FC236}">
                  <a16:creationId xmlns:a16="http://schemas.microsoft.com/office/drawing/2014/main" id="{EC7C0DDF-E004-E741-AC6A-4DF156040117}"/>
                </a:ext>
              </a:extLst>
            </p:cNvPr>
            <p:cNvSpPr/>
            <p:nvPr/>
          </p:nvSpPr>
          <p:spPr>
            <a:xfrm>
              <a:off x="0" y="3910914"/>
              <a:ext cx="6263640" cy="503685"/>
            </a:xfrm>
            <a:prstGeom prst="roundRect">
              <a:avLst/>
            </a:pr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sp>
        <p:sp>
          <p:nvSpPr>
            <p:cNvPr id="8" name="Rounded Rectangle 4">
              <a:extLst>
                <a:ext uri="{FF2B5EF4-FFF2-40B4-BE49-F238E27FC236}">
                  <a16:creationId xmlns:a16="http://schemas.microsoft.com/office/drawing/2014/main" id="{DEAC1BC5-0D98-4843-96DD-C1C7B74BD299}"/>
                </a:ext>
              </a:extLst>
            </p:cNvPr>
            <p:cNvSpPr txBox="1"/>
            <p:nvPr/>
          </p:nvSpPr>
          <p:spPr>
            <a:xfrm>
              <a:off x="24588" y="3935502"/>
              <a:ext cx="6214464" cy="4545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r>
                <a:rPr lang="en-US" sz="2100" b="1"/>
                <a:t>Pharmacy Contraception Service essential / required / desirable components </a:t>
              </a:r>
            </a:p>
          </p:txBody>
        </p:sp>
      </p:grpSp>
      <p:sp>
        <p:nvSpPr>
          <p:cNvPr id="9" name="Slide Number Placeholder 8">
            <a:extLst>
              <a:ext uri="{FF2B5EF4-FFF2-40B4-BE49-F238E27FC236}">
                <a16:creationId xmlns:a16="http://schemas.microsoft.com/office/drawing/2014/main" id="{C7DFF44F-C573-1A45-BA10-808E9B256ABC}"/>
              </a:ext>
            </a:extLst>
          </p:cNvPr>
          <p:cNvSpPr>
            <a:spLocks noGrp="1"/>
          </p:cNvSpPr>
          <p:nvPr>
            <p:ph type="sldNum" sz="quarter" idx="12"/>
          </p:nvPr>
        </p:nvSpPr>
        <p:spPr/>
        <p:txBody>
          <a:bodyPr/>
          <a:lstStyle/>
          <a:p>
            <a:fld id="{E3622F62-16E7-4744-AE2F-DC725AA31740}" type="slidenum">
              <a:rPr lang="en-US" smtClean="0"/>
              <a:t>9</a:t>
            </a:fld>
            <a:endParaRPr lang="en-US"/>
          </a:p>
        </p:txBody>
      </p:sp>
      <p:sp>
        <p:nvSpPr>
          <p:cNvPr id="2" name="TextBox 1">
            <a:extLst>
              <a:ext uri="{FF2B5EF4-FFF2-40B4-BE49-F238E27FC236}">
                <a16:creationId xmlns:a16="http://schemas.microsoft.com/office/drawing/2014/main" id="{F45D97C5-73E9-608D-D3BA-386CB2CAEB0B}"/>
              </a:ext>
            </a:extLst>
          </p:cNvPr>
          <p:cNvSpPr txBox="1"/>
          <p:nvPr/>
        </p:nvSpPr>
        <p:spPr>
          <a:xfrm>
            <a:off x="10609520" y="733421"/>
            <a:ext cx="1488559" cy="261610"/>
          </a:xfrm>
          <a:prstGeom prst="rect">
            <a:avLst/>
          </a:prstGeom>
          <a:noFill/>
        </p:spPr>
        <p:txBody>
          <a:bodyPr wrap="square" rtlCol="0">
            <a:spAutoFit/>
          </a:bodyPr>
          <a:lstStyle/>
          <a:p>
            <a:r>
              <a:rPr lang="en-US" sz="1100"/>
              <a:t>* when available</a:t>
            </a:r>
          </a:p>
        </p:txBody>
      </p:sp>
    </p:spTree>
    <p:extLst>
      <p:ext uri="{BB962C8B-B14F-4D97-AF65-F5344CB8AC3E}">
        <p14:creationId xmlns:p14="http://schemas.microsoft.com/office/powerpoint/2010/main" val="3575181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104AC5EFDF52428FC7C6B883A37B04" ma:contentTypeVersion="6" ma:contentTypeDescription="Create a new document." ma:contentTypeScope="" ma:versionID="65ec2f25027c7a5c0dd82ba7e409d386">
  <xsd:schema xmlns:xsd="http://www.w3.org/2001/XMLSchema" xmlns:xs="http://www.w3.org/2001/XMLSchema" xmlns:p="http://schemas.microsoft.com/office/2006/metadata/properties" xmlns:ns2="d5e062ed-d8a0-4bec-a01d-f11d3287eb8d" xmlns:ns3="a4e91d95-1bef-4702-bcf0-56a695116d1b" targetNamespace="http://schemas.microsoft.com/office/2006/metadata/properties" ma:root="true" ma:fieldsID="7379b2f15ab018eb8123de6ffd819aa4" ns2:_="" ns3:_="">
    <xsd:import namespace="d5e062ed-d8a0-4bec-a01d-f11d3287eb8d"/>
    <xsd:import namespace="a4e91d95-1bef-4702-bcf0-56a695116d1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e062ed-d8a0-4bec-a01d-f11d3287eb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e91d95-1bef-4702-bcf0-56a695116d1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1F5B00-7D72-400A-ACFE-EFC469397681}">
  <ds:schemaRefs>
    <ds:schemaRef ds:uri="http://purl.org/dc/terms/"/>
    <ds:schemaRef ds:uri="d5e062ed-d8a0-4bec-a01d-f11d3287eb8d"/>
    <ds:schemaRef ds:uri="http://purl.org/dc/dcmitype/"/>
    <ds:schemaRef ds:uri="http://schemas.microsoft.com/office/infopath/2007/PartnerControls"/>
    <ds:schemaRef ds:uri="a4e91d95-1bef-4702-bcf0-56a695116d1b"/>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6CCA528-A968-41DB-B6BB-E746A9F49F41}">
  <ds:schemaRefs>
    <ds:schemaRef ds:uri="a4e91d95-1bef-4702-bcf0-56a695116d1b"/>
    <ds:schemaRef ds:uri="d5e062ed-d8a0-4bec-a01d-f11d3287eb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D208CC4-F892-4403-98D4-6EDF4BF386BB}">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{83FC967B-EE8D-0044-B630-E1241D34D79D}tf16401378</Template>
  <TotalTime>0</TotalTime>
  <Words>2229</Words>
  <Application>Microsoft Office PowerPoint</Application>
  <PresentationFormat>Widescreen</PresentationFormat>
  <Paragraphs>301</Paragraphs>
  <Slides>19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Segoe UI</vt:lpstr>
      <vt:lpstr>Office Theme</vt:lpstr>
      <vt:lpstr>Pharmacy Contraception Service (PCS) Technical Toolkit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Community Pharmacist Consultation Service Technical Requirements</dc:title>
  <dc:creator>Claire Adamson</dc:creator>
  <cp:lastModifiedBy>Daniel Ah-Thion</cp:lastModifiedBy>
  <cp:revision>3</cp:revision>
  <dcterms:created xsi:type="dcterms:W3CDTF">2021-05-17T15:36:18Z</dcterms:created>
  <dcterms:modified xsi:type="dcterms:W3CDTF">2022-10-26T10:56:09Z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0x010100D0104AC5EFDF52428FC7C6B883A37B04</vt:lpwstr>
  </property>
</Properties>
</file>