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5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B518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341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246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924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950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525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42992" cy="14261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8229600" cy="410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88640"/>
            <a:ext cx="1122602" cy="8023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8936"/>
          <a:stretch/>
        </p:blipFill>
        <p:spPr>
          <a:xfrm>
            <a:off x="7804583" y="991012"/>
            <a:ext cx="1282172" cy="7200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3258"/>
            <a:ext cx="9144000" cy="31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57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5B518E"/>
        </a:buClr>
        <a:buFont typeface="Arial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5B518E"/>
        </a:buClr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5B518E"/>
        </a:buClr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5B518E"/>
        </a:buClr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5B518E"/>
        </a:buClr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nc.org.uk/wp-content/uploads/2013/06/Pharm_Services_Adv_Enh_Services_Eng_Directions_2013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nc.org.uk/wp-content/uploads/2013/06/Pharm_Services_Adv_Enh_Services_Eng_Directions_2013.pdf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nc.org.uk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/>
          <a:lstStyle/>
          <a:p>
            <a:r>
              <a:rPr lang="en-GB" sz="5400" dirty="0" smtClean="0"/>
              <a:t>Community Pharmacy Local Service Commissioning Routes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797152"/>
            <a:ext cx="6400800" cy="1320552"/>
          </a:xfrm>
        </p:spPr>
        <p:txBody>
          <a:bodyPr/>
          <a:lstStyle/>
          <a:p>
            <a:r>
              <a:rPr lang="en-GB" dirty="0" smtClean="0"/>
              <a:t>March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488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5976664" cy="1426170"/>
          </a:xfrm>
        </p:spPr>
        <p:txBody>
          <a:bodyPr/>
          <a:lstStyle/>
          <a:p>
            <a:r>
              <a:rPr lang="en-GB" dirty="0" smtClean="0"/>
              <a:t>Who can commission what?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496944" cy="4536504"/>
          </a:xfrm>
        </p:spPr>
        <p:txBody>
          <a:bodyPr>
            <a:noAutofit/>
          </a:bodyPr>
          <a:lstStyle/>
          <a:p>
            <a:r>
              <a:rPr lang="en-GB" sz="2700" dirty="0"/>
              <a:t>The services specified or described in the </a:t>
            </a:r>
            <a:r>
              <a:rPr lang="en-GB" sz="2700" dirty="0">
                <a:hlinkClick r:id="rId2"/>
              </a:rPr>
              <a:t>Secretary of State Directions</a:t>
            </a:r>
            <a:r>
              <a:rPr lang="en-GB" sz="2700" dirty="0"/>
              <a:t> </a:t>
            </a:r>
            <a:r>
              <a:rPr lang="en-GB" sz="2700" dirty="0" smtClean="0"/>
              <a:t>are </a:t>
            </a:r>
            <a:r>
              <a:rPr lang="en-GB" sz="2700" dirty="0"/>
              <a:t>additional </a:t>
            </a:r>
            <a:r>
              <a:rPr lang="en-GB" sz="2700" dirty="0" smtClean="0"/>
              <a:t>services (Pharmaceutical Services)</a:t>
            </a:r>
          </a:p>
          <a:p>
            <a:r>
              <a:rPr lang="en-GB" sz="2700" dirty="0" smtClean="0"/>
              <a:t>Under </a:t>
            </a:r>
            <a:r>
              <a:rPr lang="en-GB" sz="2700" dirty="0"/>
              <a:t>the terms of the NHS Act </a:t>
            </a:r>
            <a:r>
              <a:rPr lang="en-GB" sz="2700" dirty="0" smtClean="0"/>
              <a:t>2006, </a:t>
            </a:r>
            <a:r>
              <a:rPr lang="en-GB" sz="2700" dirty="0"/>
              <a:t>as amended by the Health and Social Care Act 2012, pharmaceutical services may only be commissioned by NHS </a:t>
            </a:r>
            <a:r>
              <a:rPr lang="en-GB" sz="2700" dirty="0" smtClean="0"/>
              <a:t>England </a:t>
            </a:r>
            <a:endParaRPr lang="en-GB" sz="2700" dirty="0"/>
          </a:p>
          <a:p>
            <a:r>
              <a:rPr lang="en-GB" sz="2700" dirty="0"/>
              <a:t>This means that </a:t>
            </a:r>
            <a:r>
              <a:rPr lang="en-GB" sz="2700" dirty="0" smtClean="0"/>
              <a:t>pharmaceutical services (Essential</a:t>
            </a:r>
            <a:r>
              <a:rPr lang="en-GB" sz="2700" dirty="0"/>
              <a:t>, Advanced or </a:t>
            </a:r>
            <a:r>
              <a:rPr lang="en-GB" sz="2700" dirty="0" smtClean="0"/>
              <a:t>Enhanced) can </a:t>
            </a:r>
            <a:r>
              <a:rPr lang="en-GB" sz="2700" dirty="0"/>
              <a:t>only </a:t>
            </a:r>
            <a:r>
              <a:rPr lang="en-GB" sz="2700" dirty="0" smtClean="0"/>
              <a:t>be commissioned </a:t>
            </a:r>
            <a:r>
              <a:rPr lang="en-GB" sz="2700" dirty="0"/>
              <a:t>by NHS </a:t>
            </a:r>
            <a:r>
              <a:rPr lang="en-GB" sz="2700" dirty="0" smtClean="0"/>
              <a:t>England</a:t>
            </a:r>
          </a:p>
          <a:p>
            <a:r>
              <a:rPr lang="en-GB" sz="2700" dirty="0" smtClean="0"/>
              <a:t>The </a:t>
            </a:r>
            <a:r>
              <a:rPr lang="en-GB" sz="2700" dirty="0"/>
              <a:t>Directions list twenty Enhanced </a:t>
            </a:r>
            <a:r>
              <a:rPr lang="en-GB" sz="2700" dirty="0" smtClean="0"/>
              <a:t>services </a:t>
            </a:r>
            <a:r>
              <a:rPr lang="en-GB" sz="1200" dirty="0" smtClean="0"/>
              <a:t>(see last slide)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68982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1426170"/>
          </a:xfrm>
        </p:spPr>
        <p:txBody>
          <a:bodyPr/>
          <a:lstStyle/>
          <a:p>
            <a:r>
              <a:rPr lang="en-GB" dirty="0" smtClean="0"/>
              <a:t>Who can commission what?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700" dirty="0"/>
              <a:t>Responsibility for pharmacy local </a:t>
            </a:r>
            <a:r>
              <a:rPr lang="en-GB" sz="2700" u="sng" dirty="0" smtClean="0"/>
              <a:t>Enhanced</a:t>
            </a:r>
            <a:r>
              <a:rPr lang="en-GB" sz="2700" dirty="0" smtClean="0"/>
              <a:t> </a:t>
            </a:r>
            <a:r>
              <a:rPr lang="en-GB" sz="2700" dirty="0"/>
              <a:t>services previously commissioned by PCTs </a:t>
            </a:r>
            <a:r>
              <a:rPr lang="en-GB" sz="2700" dirty="0" smtClean="0"/>
              <a:t>transferred </a:t>
            </a:r>
            <a:r>
              <a:rPr lang="en-GB" sz="2700" dirty="0"/>
              <a:t>to NHS </a:t>
            </a:r>
            <a:r>
              <a:rPr lang="en-GB" sz="2700" dirty="0" smtClean="0"/>
              <a:t>England (the Area Team)</a:t>
            </a:r>
            <a:endParaRPr lang="en-GB" sz="2700" dirty="0"/>
          </a:p>
          <a:p>
            <a:r>
              <a:rPr lang="en-GB" sz="2700" dirty="0" smtClean="0"/>
              <a:t>NHS </a:t>
            </a:r>
            <a:r>
              <a:rPr lang="en-GB" sz="2700" dirty="0"/>
              <a:t>England does not have the power to direct CCGs to manage these services on its </a:t>
            </a:r>
            <a:r>
              <a:rPr lang="en-GB" sz="2700" dirty="0" smtClean="0"/>
              <a:t>behalf</a:t>
            </a:r>
          </a:p>
          <a:p>
            <a:r>
              <a:rPr lang="en-GB" sz="2700" dirty="0"/>
              <a:t>This does not preclude CCGs from commissioning services locally from community </a:t>
            </a:r>
            <a:r>
              <a:rPr lang="en-GB" sz="2700" dirty="0" smtClean="0"/>
              <a:t>pharmacies </a:t>
            </a: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272258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5976664" cy="1426170"/>
          </a:xfrm>
        </p:spPr>
        <p:txBody>
          <a:bodyPr/>
          <a:lstStyle/>
          <a:p>
            <a:r>
              <a:rPr lang="en-GB" dirty="0"/>
              <a:t>Who can commission </a:t>
            </a:r>
            <a:r>
              <a:rPr lang="en-GB" dirty="0" smtClean="0"/>
              <a:t>what?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Pharmacies </a:t>
            </a:r>
            <a:r>
              <a:rPr lang="en-GB" dirty="0"/>
              <a:t>may also be commissioned to provide any other services for which they are qualified, </a:t>
            </a:r>
            <a:r>
              <a:rPr lang="en-GB" dirty="0" smtClean="0"/>
              <a:t>by:</a:t>
            </a:r>
          </a:p>
          <a:p>
            <a:pPr lvl="1"/>
            <a:r>
              <a:rPr lang="en-GB" dirty="0" smtClean="0"/>
              <a:t>Local Authorities (e.g. </a:t>
            </a:r>
            <a:r>
              <a:rPr lang="en-GB" dirty="0"/>
              <a:t>public health services</a:t>
            </a:r>
            <a:r>
              <a:rPr lang="en-GB" dirty="0" smtClean="0"/>
              <a:t>); and</a:t>
            </a:r>
          </a:p>
          <a:p>
            <a:pPr lvl="1"/>
            <a:r>
              <a:rPr lang="en-GB" dirty="0" smtClean="0"/>
              <a:t>Clinical Commissioning Groups (CCGs)</a:t>
            </a:r>
          </a:p>
          <a:p>
            <a:r>
              <a:rPr lang="en-GB" dirty="0" smtClean="0"/>
              <a:t>Whilst </a:t>
            </a:r>
            <a:r>
              <a:rPr lang="en-GB" dirty="0"/>
              <a:t>the service specifications of these services may be identical to those used by NHS England to commission Enhanced </a:t>
            </a:r>
            <a:r>
              <a:rPr lang="en-GB" dirty="0" smtClean="0"/>
              <a:t>services, </a:t>
            </a:r>
            <a:r>
              <a:rPr lang="en-GB" dirty="0"/>
              <a:t>for example minor ailments services commissioned by </a:t>
            </a:r>
            <a:r>
              <a:rPr lang="en-GB" dirty="0" smtClean="0"/>
              <a:t>CCGs, they </a:t>
            </a:r>
            <a:r>
              <a:rPr lang="en-GB" dirty="0"/>
              <a:t>will not be commissioned as pharmaceutical </a:t>
            </a:r>
            <a:r>
              <a:rPr lang="en-GB" dirty="0" smtClean="0"/>
              <a:t>services</a:t>
            </a:r>
          </a:p>
          <a:p>
            <a:pPr lvl="1"/>
            <a:r>
              <a:rPr lang="en-GB" dirty="0" smtClean="0"/>
              <a:t>LAs </a:t>
            </a:r>
            <a:r>
              <a:rPr lang="en-GB" dirty="0"/>
              <a:t>may use the standard public health </a:t>
            </a:r>
            <a:r>
              <a:rPr lang="en-GB" dirty="0" smtClean="0"/>
              <a:t>contract</a:t>
            </a:r>
          </a:p>
          <a:p>
            <a:pPr lvl="1"/>
            <a:r>
              <a:rPr lang="en-GB" dirty="0" smtClean="0"/>
              <a:t>CCGs must </a:t>
            </a:r>
            <a:r>
              <a:rPr lang="en-GB" dirty="0"/>
              <a:t>use the standard NHS </a:t>
            </a:r>
            <a:r>
              <a:rPr lang="en-GB" dirty="0" smtClean="0"/>
              <a:t>contract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41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5976664" cy="1426170"/>
          </a:xfrm>
        </p:spPr>
        <p:txBody>
          <a:bodyPr/>
          <a:lstStyle/>
          <a:p>
            <a:r>
              <a:rPr lang="en-GB" dirty="0"/>
              <a:t>Who can commission </a:t>
            </a:r>
            <a:r>
              <a:rPr lang="en-GB" dirty="0" smtClean="0"/>
              <a:t>what?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608512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However, a CCG or LA can ask NHS England to commission a service listed in the Directions on their behalf, e.g. a CCG could request that a minor ailments service is commissioned as an Enhanced service</a:t>
            </a:r>
          </a:p>
          <a:p>
            <a:r>
              <a:rPr lang="en-GB" dirty="0" smtClean="0"/>
              <a:t>Services commissioned this way are commissioned under Pharmaceutical Services and consequently the public health, NHS standard or local contracts don’t need to be </a:t>
            </a:r>
            <a:r>
              <a:rPr lang="en-GB" dirty="0" smtClean="0"/>
              <a:t>used</a:t>
            </a:r>
          </a:p>
          <a:p>
            <a:r>
              <a:rPr lang="en-GB" dirty="0"/>
              <a:t>Area Teams </a:t>
            </a:r>
            <a:r>
              <a:rPr lang="en-GB" dirty="0" smtClean="0"/>
              <a:t>have however been </a:t>
            </a:r>
            <a:r>
              <a:rPr lang="en-GB" dirty="0"/>
              <a:t>advised not to enter into agreements to commission on behalf of other organisations until there is </a:t>
            </a:r>
            <a:r>
              <a:rPr lang="en-GB" dirty="0" smtClean="0"/>
              <a:t>national clarification </a:t>
            </a:r>
            <a:r>
              <a:rPr lang="en-GB" dirty="0"/>
              <a:t>about </a:t>
            </a:r>
            <a:r>
              <a:rPr lang="en-GB" dirty="0" smtClean="0"/>
              <a:t>co-commissioning of primary care services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895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3074" y="188640"/>
            <a:ext cx="6408712" cy="1224136"/>
          </a:xfrm>
        </p:spPr>
        <p:txBody>
          <a:bodyPr/>
          <a:lstStyle/>
          <a:p>
            <a:r>
              <a:rPr lang="en-GB" dirty="0" smtClean="0"/>
              <a:t>Commissioning routes – Local Authorities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179512" y="2545382"/>
            <a:ext cx="1188132" cy="158417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79512" y="2660470"/>
            <a:ext cx="11881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Decision to commission service that could be provided by community pharmacies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520044" y="2560881"/>
            <a:ext cx="1188132" cy="158417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520044" y="2937470"/>
            <a:ext cx="11881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M</a:t>
            </a:r>
            <a:r>
              <a:rPr lang="en-GB" sz="1200" dirty="0" smtClean="0">
                <a:solidFill>
                  <a:schemeClr val="bg1"/>
                </a:solidFill>
              </a:rPr>
              <a:t>ay use a tender process or</a:t>
            </a:r>
          </a:p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Any Qualified Provider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824028" y="2348390"/>
            <a:ext cx="2736304" cy="58412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ed Rectangle 19"/>
          <p:cNvSpPr/>
          <p:nvPr/>
        </p:nvSpPr>
        <p:spPr>
          <a:xfrm>
            <a:off x="4824028" y="3000285"/>
            <a:ext cx="2736304" cy="58412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4824028" y="3674564"/>
            <a:ext cx="2736304" cy="892227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087487" y="2409619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Use standard public health contract 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87487" y="3153847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Use LA’s own contract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68044" y="3701788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If service is listed in the Enhanced service Directions, LA can ask NHS England to commission it as an Enhanced service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192180" y="4653136"/>
            <a:ext cx="0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4860032" y="5167970"/>
            <a:ext cx="2736304" cy="892227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004048" y="5290917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NHS England area team commissions the service as an Enhanced service (i.e. under Pharmaceutical Services) 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843808" y="2536502"/>
            <a:ext cx="1188132" cy="158417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2843808" y="2870791"/>
            <a:ext cx="1188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Once the providers have been</a:t>
            </a:r>
          </a:p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 identified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139952" y="2708920"/>
            <a:ext cx="57606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156720" y="3292347"/>
            <a:ext cx="57606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156720" y="3933056"/>
            <a:ext cx="57606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629562" y="5167970"/>
            <a:ext cx="1484548" cy="892227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728573" y="5290917"/>
            <a:ext cx="1278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Cost of service is billed back to the Local Authority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 flipV="1">
            <a:off x="2195736" y="5614082"/>
            <a:ext cx="2537048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827584" y="4221088"/>
            <a:ext cx="0" cy="864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027" name="Picture 3" descr="C:\Users\abuxton.PSNCAYL\Downloads\MC900211995 (1)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194" y="1589463"/>
            <a:ext cx="2039937" cy="93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36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504" y="188640"/>
            <a:ext cx="6408712" cy="864096"/>
          </a:xfrm>
        </p:spPr>
        <p:txBody>
          <a:bodyPr/>
          <a:lstStyle/>
          <a:p>
            <a:r>
              <a:rPr lang="en-GB" dirty="0" smtClean="0"/>
              <a:t>Commissioning routes – CCGs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179512" y="2545382"/>
            <a:ext cx="1188132" cy="158417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79512" y="2660470"/>
            <a:ext cx="11881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Decision to commission service that could be provided by community pharmacies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520044" y="2560881"/>
            <a:ext cx="1188132" cy="158417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520044" y="2937470"/>
            <a:ext cx="11881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M</a:t>
            </a:r>
            <a:r>
              <a:rPr lang="en-GB" sz="1200" dirty="0" smtClean="0">
                <a:solidFill>
                  <a:schemeClr val="bg1"/>
                </a:solidFill>
              </a:rPr>
              <a:t>ay use a tender process or</a:t>
            </a:r>
          </a:p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Any Qualified Provider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824028" y="2348390"/>
            <a:ext cx="2736304" cy="58412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4824028" y="3674564"/>
            <a:ext cx="2736304" cy="892227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109439" y="2501952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Use standard NHS contract 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68044" y="3701788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If service is listed in the Enhanced service Directions, CCG can ask NHS England to commission it as an Enhanced service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192180" y="4653136"/>
            <a:ext cx="0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4860032" y="5167970"/>
            <a:ext cx="2736304" cy="892227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004048" y="5290917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NHS England area team commissions the service as an Enhanced service (i.e. under Pharmaceutical Services) 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843808" y="2536502"/>
            <a:ext cx="1188132" cy="158417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2843808" y="2870791"/>
            <a:ext cx="1188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Once the providers have been</a:t>
            </a:r>
          </a:p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 identified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139952" y="2708920"/>
            <a:ext cx="57606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156720" y="3933056"/>
            <a:ext cx="57606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629562" y="5167970"/>
            <a:ext cx="1484548" cy="892227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728573" y="5290917"/>
            <a:ext cx="1278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Cost of service is billed back to the CCG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 flipV="1">
            <a:off x="2195736" y="5614082"/>
            <a:ext cx="2537048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827584" y="4221088"/>
            <a:ext cx="0" cy="864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2050" name="Picture 2" descr="C:\Users\abuxton.PSNCAYL\AppData\Local\Microsoft\Windows\Temporary Internet Files\Content.IE5\5U3RHZTU\MC90043484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19" y="1372311"/>
            <a:ext cx="1163530" cy="1163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741775">
            <a:off x="377535" y="175977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500" b="1" i="1" dirty="0" smtClean="0"/>
              <a:t>Anywhere CCG</a:t>
            </a:r>
            <a:endParaRPr lang="en-GB" sz="500" b="1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5954">
            <a:off x="479133" y="1644138"/>
            <a:ext cx="376230" cy="15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76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491064" cy="1426170"/>
          </a:xfrm>
        </p:spPr>
        <p:txBody>
          <a:bodyPr/>
          <a:lstStyle/>
          <a:p>
            <a:r>
              <a:rPr lang="en-GB" dirty="0" smtClean="0"/>
              <a:t>Services listed in the </a:t>
            </a:r>
            <a:r>
              <a:rPr lang="en-GB" dirty="0" smtClean="0">
                <a:hlinkClick r:id="rId2"/>
              </a:rPr>
              <a:t>Enhanced Services Directions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1916832"/>
            <a:ext cx="4040188" cy="3951288"/>
          </a:xfrm>
        </p:spPr>
        <p:txBody>
          <a:bodyPr>
            <a:normAutofit lnSpcReduction="10000"/>
          </a:bodyPr>
          <a:lstStyle/>
          <a:p>
            <a:r>
              <a:rPr lang="en-GB" sz="2000" dirty="0" smtClean="0"/>
              <a:t>Anticoagulant Monitoring Service</a:t>
            </a:r>
          </a:p>
          <a:p>
            <a:r>
              <a:rPr lang="en-GB" sz="2000" dirty="0" smtClean="0"/>
              <a:t>Care Home Service</a:t>
            </a:r>
          </a:p>
          <a:p>
            <a:r>
              <a:rPr lang="en-GB" sz="2000" dirty="0" smtClean="0"/>
              <a:t>Disease Specific Medicines Management Service</a:t>
            </a:r>
          </a:p>
          <a:p>
            <a:r>
              <a:rPr lang="en-GB" sz="2000" dirty="0" smtClean="0"/>
              <a:t>Gluten Free Food Supply Service</a:t>
            </a:r>
          </a:p>
          <a:p>
            <a:r>
              <a:rPr lang="en-GB" sz="2000" dirty="0" smtClean="0"/>
              <a:t>Independent Prescribing Service</a:t>
            </a:r>
          </a:p>
          <a:p>
            <a:r>
              <a:rPr lang="en-GB" sz="2000" dirty="0" smtClean="0"/>
              <a:t>Home Delivery Service</a:t>
            </a:r>
          </a:p>
          <a:p>
            <a:r>
              <a:rPr lang="en-GB" sz="2000" dirty="0" smtClean="0"/>
              <a:t>Language Access Service</a:t>
            </a:r>
          </a:p>
          <a:p>
            <a:r>
              <a:rPr lang="en-GB" sz="2000" dirty="0" smtClean="0"/>
              <a:t>Medication Review Service</a:t>
            </a:r>
          </a:p>
          <a:p>
            <a:r>
              <a:rPr lang="en-GB" sz="2000" dirty="0" smtClean="0"/>
              <a:t>Medicines Assessment and Compliance Support Service</a:t>
            </a:r>
          </a:p>
          <a:p>
            <a:r>
              <a:rPr lang="en-GB" sz="2000" dirty="0"/>
              <a:t>Minor Ailments Service</a:t>
            </a:r>
          </a:p>
          <a:p>
            <a:endParaRPr lang="en-GB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27984" y="1916832"/>
            <a:ext cx="4463479" cy="3951288"/>
          </a:xfrm>
        </p:spPr>
        <p:txBody>
          <a:bodyPr>
            <a:noAutofit/>
          </a:bodyPr>
          <a:lstStyle/>
          <a:p>
            <a:r>
              <a:rPr lang="en-GB" sz="2000" dirty="0" smtClean="0"/>
              <a:t>Needle and Syringe Exchange Service</a:t>
            </a:r>
          </a:p>
          <a:p>
            <a:r>
              <a:rPr lang="en-GB" sz="2000" dirty="0" smtClean="0"/>
              <a:t>On Demand Availability of Specialist Drugs Service</a:t>
            </a:r>
          </a:p>
          <a:p>
            <a:r>
              <a:rPr lang="en-GB" sz="2000" dirty="0" smtClean="0"/>
              <a:t>Out of Hours Service</a:t>
            </a:r>
          </a:p>
          <a:p>
            <a:r>
              <a:rPr lang="en-GB" sz="2000" dirty="0" smtClean="0"/>
              <a:t>Patient Group Direction Service</a:t>
            </a:r>
          </a:p>
          <a:p>
            <a:r>
              <a:rPr lang="en-GB" sz="2000" dirty="0" smtClean="0"/>
              <a:t>Prescriber Support Service</a:t>
            </a:r>
          </a:p>
          <a:p>
            <a:r>
              <a:rPr lang="en-GB" sz="2000" dirty="0" smtClean="0"/>
              <a:t>Schools Service</a:t>
            </a:r>
          </a:p>
          <a:p>
            <a:r>
              <a:rPr lang="en-GB" sz="2000" dirty="0" smtClean="0"/>
              <a:t>Screening Service</a:t>
            </a:r>
          </a:p>
          <a:p>
            <a:r>
              <a:rPr lang="en-GB" sz="2000" dirty="0" smtClean="0"/>
              <a:t>Stop Smoking Service</a:t>
            </a:r>
          </a:p>
          <a:p>
            <a:r>
              <a:rPr lang="en-GB" sz="2000" dirty="0" smtClean="0"/>
              <a:t>Supervised Administration Service</a:t>
            </a:r>
          </a:p>
          <a:p>
            <a:r>
              <a:rPr lang="en-GB" sz="2000" dirty="0" smtClean="0"/>
              <a:t>Supplementary Prescribing Service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8743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/>
          <a:lstStyle/>
          <a:p>
            <a:r>
              <a:rPr lang="en-GB" dirty="0" smtClean="0"/>
              <a:t>Visit </a:t>
            </a:r>
            <a:r>
              <a:rPr lang="en-GB" dirty="0" smtClean="0">
                <a:solidFill>
                  <a:srgbClr val="5B518E"/>
                </a:solidFill>
                <a:hlinkClick r:id="rId2"/>
              </a:rPr>
              <a:t>www.psnc.org.uk</a:t>
            </a:r>
            <a:r>
              <a:rPr lang="en-GB" dirty="0" smtClean="0"/>
              <a:t> for information and support on local pharmacy services commissioning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661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SNC template Aug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PSNC template Aug 2013</Template>
  <TotalTime>5</TotalTime>
  <Words>601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PSNC template Aug 2013</vt:lpstr>
      <vt:lpstr>Community Pharmacy Local Service Commissioning Routes</vt:lpstr>
      <vt:lpstr>Who can commission what?</vt:lpstr>
      <vt:lpstr>Who can commission what?</vt:lpstr>
      <vt:lpstr>Who can commission what?</vt:lpstr>
      <vt:lpstr>Who can commission what?</vt:lpstr>
      <vt:lpstr>Commissioning routes – Local Authorities</vt:lpstr>
      <vt:lpstr>Commissioning routes – CCGs</vt:lpstr>
      <vt:lpstr>Services listed in the Enhanced Services Directions</vt:lpstr>
      <vt:lpstr>Visit www.psnc.org.uk for information and support on local pharmacy services commissioning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Pharmacy Local Service Commissioning Routes</dc:title>
  <dc:creator>Alastair Buxton</dc:creator>
  <cp:lastModifiedBy>Alastair Buxton</cp:lastModifiedBy>
  <cp:revision>2</cp:revision>
  <dcterms:created xsi:type="dcterms:W3CDTF">2013-08-09T06:58:14Z</dcterms:created>
  <dcterms:modified xsi:type="dcterms:W3CDTF">2014-03-26T15:01:24Z</dcterms:modified>
</cp:coreProperties>
</file>