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305" r:id="rId11"/>
    <p:sldId id="267" r:id="rId12"/>
    <p:sldId id="306" r:id="rId13"/>
    <p:sldId id="301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287" r:id="rId50"/>
    <p:sldId id="302" r:id="rId51"/>
    <p:sldId id="289" r:id="rId52"/>
    <p:sldId id="290" r:id="rId53"/>
    <p:sldId id="291" r:id="rId54"/>
    <p:sldId id="292" r:id="rId55"/>
    <p:sldId id="303" r:id="rId56"/>
    <p:sldId id="304" r:id="rId57"/>
    <p:sldId id="294" r:id="rId58"/>
    <p:sldId id="295" r:id="rId59"/>
    <p:sldId id="296" r:id="rId60"/>
    <p:sldId id="297" r:id="rId61"/>
    <p:sldId id="298" r:id="rId62"/>
    <p:sldId id="299" r:id="rId63"/>
    <p:sldId id="300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83A02-014D-4190-90A3-DF1A6C5BB74C}" type="datetimeFigureOut">
              <a:rPr lang="en-GB" smtClean="0"/>
              <a:t>22/08/2013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E2E76-1EC4-4C91-AF9E-E5B8BFB59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82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16798" indent="-275692" defTabSz="914378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02766" indent="-220553" defTabSz="914378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43873" indent="-220553" defTabSz="914378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84980" indent="-220553" defTabSz="914378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426086" indent="-220553"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67193" indent="-220553"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308299" indent="-220553"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749406" indent="-220553"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72C449AE-912B-49AC-BD51-2FE7FBCF7E2F}" type="slidenum">
              <a:rPr lang="en-GB" altLang="en-GB" smtClean="0">
                <a:latin typeface="Times" charset="0"/>
              </a:rPr>
              <a:pPr/>
              <a:t>5</a:t>
            </a:fld>
            <a:endParaRPr lang="en-GB" altLang="en-GB" smtClean="0">
              <a:latin typeface="Times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1BD1C-9568-4112-92F6-BFF23DF54152}" type="slidenum">
              <a:rPr lang="en-GB" altLang="en-GB"/>
              <a:pPr/>
              <a:t>31</a:t>
            </a:fld>
            <a:endParaRPr lang="en-GB" altLang="en-GB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noProof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914"/>
            <a:ext cx="5486727" cy="4114361"/>
          </a:xfrm>
        </p:spPr>
        <p:txBody>
          <a:bodyPr/>
          <a:lstStyle/>
          <a:p>
            <a:endParaRPr lang="en-GB" noProof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noProof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16798" indent="-275692" defTabSz="914378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02766" indent="-220553" defTabSz="914378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43873" indent="-220553" defTabSz="914378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84980" indent="-220553" defTabSz="914378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426086" indent="-220553"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67193" indent="-220553"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308299" indent="-220553"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749406" indent="-220553" defTabSz="914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D7551F9B-5EF1-4E1E-B78D-E9FBE56FC2D2}" type="slidenum">
              <a:rPr lang="en-GB" smtClean="0">
                <a:solidFill>
                  <a:srgbClr val="000000"/>
                </a:solidFill>
                <a:latin typeface="Times" charset="0"/>
              </a:rPr>
              <a:pPr/>
              <a:t>60</a:t>
            </a:fld>
            <a:endParaRPr lang="en-GB" smtClean="0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857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685817" indent="-263776" defTabSz="874857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55103" indent="-211021" defTabSz="874857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477145" indent="-211021" defTabSz="874857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899186" indent="-211021" defTabSz="874857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21227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743269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165310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587351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D7F96556-96B6-4C97-AC28-CB34A9FC2518}" type="slidenum">
              <a:rPr lang="en-GB" altLang="en-GB" smtClean="0">
                <a:latin typeface="Times" charset="0"/>
              </a:rPr>
              <a:pPr/>
              <a:t>8</a:t>
            </a:fld>
            <a:endParaRPr lang="en-GB" altLang="en-GB" smtClean="0">
              <a:latin typeface="Times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29A985-A6D4-4E06-BF9E-88DB4AD92182}" type="slidenum">
              <a:rPr lang="en-GB" altLang="en-GB"/>
              <a:pPr/>
              <a:t>18</a:t>
            </a:fld>
            <a:endParaRPr lang="en-GB" altLang="en-GB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B0786-0126-4CF8-A578-01B2CC1ED65B}" type="slidenum">
              <a:rPr lang="en-GB" altLang="en-GB"/>
              <a:pPr/>
              <a:t>19</a:t>
            </a:fld>
            <a:endParaRPr lang="en-GB" altLang="en-GB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47A02-FEC1-4046-BD8B-3D2F8F2657C8}" type="slidenum">
              <a:rPr lang="en-GB" altLang="en-GB"/>
              <a:pPr/>
              <a:t>20</a:t>
            </a:fld>
            <a:endParaRPr lang="en-GB" altLang="en-GB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A9C67-9D2E-4551-A4C6-B1CD5812BDF8}" type="slidenum">
              <a:rPr lang="en-GB" altLang="en-GB"/>
              <a:pPr/>
              <a:t>21</a:t>
            </a:fld>
            <a:endParaRPr lang="en-GB" altLang="en-GB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A9C67-9D2E-4551-A4C6-B1CD5812BDF8}" type="slidenum">
              <a:rPr lang="en-GB" altLang="en-GB"/>
              <a:pPr/>
              <a:t>22</a:t>
            </a:fld>
            <a:endParaRPr lang="en-GB" altLang="en-GB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1BD1C-9568-4112-92F6-BFF23DF54152}" type="slidenum">
              <a:rPr lang="en-GB" altLang="en-GB"/>
              <a:pPr/>
              <a:t>29</a:t>
            </a:fld>
            <a:endParaRPr lang="en-GB" altLang="en-GB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1BD1C-9568-4112-92F6-BFF23DF54152}" type="slidenum">
              <a:rPr lang="en-GB" altLang="en-GB"/>
              <a:pPr/>
              <a:t>30</a:t>
            </a:fld>
            <a:endParaRPr lang="en-GB" altLang="en-GB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B518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34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24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2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5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25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2384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22.08.2013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57449" y="6356350"/>
            <a:ext cx="4229894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687343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7369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122602" cy="802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936"/>
          <a:stretch/>
        </p:blipFill>
        <p:spPr>
          <a:xfrm>
            <a:off x="7804583" y="991012"/>
            <a:ext cx="1282172" cy="720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3258"/>
            <a:ext cx="9144000" cy="31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7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snc.org.uk/services-commissioning/working-with-gps/" TargetMode="External"/><Relationship Id="rId2" Type="http://schemas.openxmlformats.org/officeDocument/2006/relationships/hyperlink" Target="http://psnc.org.uk/psncs-work/about-community-pharmac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snc.org.uk/wp-content/uploads/2013/08/PSNC-local-gov-leaflet-July-2013.pdf" TargetMode="External"/><Relationship Id="rId5" Type="http://schemas.openxmlformats.org/officeDocument/2006/relationships/hyperlink" Target="http://psnc.org.uk/wp-content/uploads/2013/08/LA-and-LRC-engagement.pdf" TargetMode="External"/><Relationship Id="rId4" Type="http://schemas.openxmlformats.org/officeDocument/2006/relationships/hyperlink" Target="http://psnc.org.uk/wp-content/uploads/2013/08/CPCF-summary-July-2013.pd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zoe.smeaton@psnc.org.uk" TargetMode="External"/><Relationship Id="rId2" Type="http://schemas.openxmlformats.org/officeDocument/2006/relationships/hyperlink" Target="mailto:alastair.buxton@psnc.org.uk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snc.org.uk/publications_download.php/283/LA_and_LRC_engagement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snc.org.uk/publications_download.php/88/CPCF_summary_Dec_201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4400" dirty="0" smtClean="0"/>
              <a:t>Read and then delete this slide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24936" cy="409417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dirty="0" smtClean="0"/>
              <a:t>This PSNC slide deck contains information on community pharmacy and the services it provides</a:t>
            </a:r>
          </a:p>
          <a:p>
            <a:pPr eaLnBrk="1" hangingPunct="1"/>
            <a:r>
              <a:rPr lang="en-GB" dirty="0" smtClean="0"/>
              <a:t>It is designed to be used by LPCs/community pharmacists as the basis for a local presentation to</a:t>
            </a:r>
          </a:p>
          <a:p>
            <a:pPr lvl="1"/>
            <a:r>
              <a:rPr lang="en-GB" dirty="0" smtClean="0"/>
              <a:t>local patient groups</a:t>
            </a:r>
          </a:p>
          <a:p>
            <a:pPr lvl="1"/>
            <a:r>
              <a:rPr lang="en-GB" dirty="0"/>
              <a:t>l</a:t>
            </a:r>
            <a:r>
              <a:rPr lang="en-GB" dirty="0" smtClean="0"/>
              <a:t>ocal government officers and councillors</a:t>
            </a:r>
          </a:p>
          <a:p>
            <a:pPr lvl="1"/>
            <a:r>
              <a:rPr lang="en-GB" dirty="0" smtClean="0"/>
              <a:t>GPs and </a:t>
            </a:r>
            <a:r>
              <a:rPr lang="en-GB" dirty="0" smtClean="0"/>
              <a:t>CCGs</a:t>
            </a:r>
            <a:endParaRPr lang="en-GB" dirty="0" smtClean="0"/>
          </a:p>
          <a:p>
            <a:pPr lvl="1"/>
            <a:r>
              <a:rPr lang="en-GB" dirty="0"/>
              <a:t>o</a:t>
            </a:r>
            <a:r>
              <a:rPr lang="en-GB" dirty="0" smtClean="0"/>
              <a:t>ther groups that have an interest in community pharmacy</a:t>
            </a:r>
          </a:p>
        </p:txBody>
      </p:sp>
    </p:spTree>
    <p:extLst>
      <p:ext uri="{BB962C8B-B14F-4D97-AF65-F5344CB8AC3E}">
        <p14:creationId xmlns:p14="http://schemas.microsoft.com/office/powerpoint/2010/main" val="33093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48655"/>
          <a:stretch>
            <a:fillRect/>
          </a:stretch>
        </p:blipFill>
        <p:spPr bwMode="gray">
          <a:xfrm>
            <a:off x="2181737" y="3865775"/>
            <a:ext cx="4975225" cy="29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Abgerundetes Rechteck 28"/>
          <p:cNvSpPr/>
          <p:nvPr/>
        </p:nvSpPr>
        <p:spPr bwMode="gray">
          <a:xfrm rot="7805840">
            <a:off x="4791105" y="-268195"/>
            <a:ext cx="371488" cy="14488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>
                  <a:lumMod val="85000"/>
                </a:schemeClr>
              </a:gs>
              <a:gs pos="50000">
                <a:srgbClr val="7A0000"/>
              </a:gs>
              <a:gs pos="100000">
                <a:srgbClr val="7A0000"/>
              </a:gs>
            </a:gsLst>
            <a:lin ang="5400000" scaled="1"/>
            <a:tileRect/>
          </a:gradFill>
          <a:ln w="12700">
            <a:noFill/>
            <a:round/>
            <a:headEnd/>
            <a:tailEnd/>
          </a:ln>
          <a:effectLst/>
          <a:scene3d>
            <a:camera prst="perspectiveRelaxed" fov="3900000">
              <a:rot lat="20331177" lon="17539695" rev="4492795"/>
            </a:camera>
            <a:lightRig rig="balanced" dir="t"/>
          </a:scene3d>
          <a:sp3d prstMaterial="plastic">
            <a:bevelT w="190500" h="190500"/>
            <a:bevelB w="190500" h="19050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gray">
          <a:xfrm>
            <a:off x="395535" y="260648"/>
            <a:ext cx="3342921" cy="3012645"/>
          </a:xfrm>
        </p:spPr>
        <p:txBody>
          <a:bodyPr/>
          <a:lstStyle/>
          <a:p>
            <a:r>
              <a:rPr lang="en-US" sz="5000" dirty="0" smtClean="0"/>
              <a:t>Community pharmacy &amp; the NHS</a:t>
            </a:r>
            <a:endParaRPr lang="en-US" sz="5000" dirty="0"/>
          </a:p>
        </p:txBody>
      </p:sp>
      <p:sp>
        <p:nvSpPr>
          <p:cNvPr id="28" name="Abgerundetes Rechteck 27"/>
          <p:cNvSpPr/>
          <p:nvPr/>
        </p:nvSpPr>
        <p:spPr bwMode="gray">
          <a:xfrm rot="5400000">
            <a:off x="5001234" y="466837"/>
            <a:ext cx="371488" cy="14488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>
                  <a:lumMod val="8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noFill/>
            <a:round/>
            <a:headEnd/>
            <a:tailEnd/>
          </a:ln>
          <a:effectLst/>
          <a:scene3d>
            <a:camera prst="perspectiveRelaxed" fov="3900000">
              <a:rot lat="19740934" lon="21160183" rev="608339"/>
            </a:camera>
            <a:lightRig rig="balanced" dir="t"/>
          </a:scene3d>
          <a:sp3d prstMaterial="plastic">
            <a:bevelT w="190500" h="190500"/>
            <a:bevelB w="190500" h="19050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bgerundetes Rechteck 29"/>
          <p:cNvSpPr/>
          <p:nvPr/>
        </p:nvSpPr>
        <p:spPr bwMode="gray">
          <a:xfrm rot="3055896">
            <a:off x="5080257" y="1951449"/>
            <a:ext cx="371487" cy="14487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>
                  <a:lumMod val="8500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16200000" scaled="1"/>
            <a:tileRect/>
          </a:gradFill>
          <a:ln w="12700">
            <a:noFill/>
            <a:round/>
            <a:headEnd/>
            <a:tailEnd/>
          </a:ln>
          <a:effectLst/>
          <a:scene3d>
            <a:camera prst="perspectiveRelaxed" fov="3900000">
              <a:rot lat="21260796" lon="15704269" rev="19550896"/>
            </a:camera>
            <a:lightRig rig="balanced" dir="t"/>
          </a:scene3d>
          <a:sp3d prstMaterial="plastic">
            <a:bevelT w="190500" h="190500"/>
            <a:bevelB w="190500" h="19050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bgerundetes Rechteck 31"/>
          <p:cNvSpPr/>
          <p:nvPr/>
        </p:nvSpPr>
        <p:spPr bwMode="gray">
          <a:xfrm rot="5400000">
            <a:off x="5131057" y="2107711"/>
            <a:ext cx="371488" cy="14488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>
                  <a:lumMod val="8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noFill/>
            <a:round/>
            <a:headEnd/>
            <a:tailEnd/>
          </a:ln>
          <a:effectLst/>
          <a:scene3d>
            <a:camera prst="perspectiveRelaxed" fov="3900000">
              <a:rot lat="18273603" lon="0" rev="0"/>
            </a:camera>
            <a:lightRig rig="balanced" dir="t"/>
          </a:scene3d>
          <a:sp3d prstMaterial="plastic">
            <a:bevelT w="190500" h="190500"/>
            <a:bevelB w="190500" h="19050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Abgerundetes Rechteck 32"/>
          <p:cNvSpPr/>
          <p:nvPr/>
        </p:nvSpPr>
        <p:spPr bwMode="gray">
          <a:xfrm rot="5400000">
            <a:off x="5001234" y="2993079"/>
            <a:ext cx="371488" cy="14488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>
                  <a:lumMod val="8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 w="12700">
            <a:noFill/>
            <a:round/>
            <a:headEnd/>
            <a:tailEnd/>
          </a:ln>
          <a:effectLst/>
          <a:scene3d>
            <a:camera prst="perspectiveRelaxed" fov="3900000">
              <a:rot lat="18273603" lon="0" rev="16800000"/>
            </a:camera>
            <a:lightRig rig="balanced" dir="t"/>
          </a:scene3d>
          <a:sp3d prstMaterial="plastic">
            <a:bevelT w="190500" h="190500"/>
            <a:bevelB w="190500" h="19050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Abgerundetes Rechteck 33"/>
          <p:cNvSpPr/>
          <p:nvPr/>
        </p:nvSpPr>
        <p:spPr bwMode="gray">
          <a:xfrm rot="5400000" flipH="1">
            <a:off x="3965257" y="1152980"/>
            <a:ext cx="371490" cy="144881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>
                  <a:lumMod val="8500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5400000" scaled="1"/>
            <a:tileRect/>
          </a:gradFill>
          <a:ln w="12700">
            <a:noFill/>
            <a:round/>
            <a:headEnd/>
            <a:tailEnd/>
          </a:ln>
          <a:effectLst/>
          <a:scene3d>
            <a:camera prst="perspectiveRelaxed" fov="3900000">
              <a:rot lat="20463912" lon="19503820" rev="17859036"/>
            </a:camera>
            <a:lightRig rig="balanced" dir="t"/>
          </a:scene3d>
          <a:sp3d prstMaterial="plastic">
            <a:bevelT w="190500" h="190500"/>
            <a:bevelB w="190500" h="19050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Abgerundetes Rechteck 34"/>
          <p:cNvSpPr/>
          <p:nvPr/>
        </p:nvSpPr>
        <p:spPr bwMode="gray">
          <a:xfrm rot="3705645" flipH="1">
            <a:off x="4079398" y="2548888"/>
            <a:ext cx="371490" cy="144881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>
                  <a:lumMod val="85000"/>
                </a:schemeClr>
              </a:gs>
              <a:gs pos="50000">
                <a:srgbClr val="7A0000"/>
              </a:gs>
              <a:gs pos="100000">
                <a:srgbClr val="7A0000"/>
              </a:gs>
            </a:gsLst>
            <a:lin ang="16200000" scaled="1"/>
            <a:tileRect/>
          </a:gradFill>
          <a:ln w="12700">
            <a:noFill/>
            <a:round/>
            <a:headEnd/>
            <a:tailEnd/>
          </a:ln>
          <a:effectLst/>
          <a:scene3d>
            <a:camera prst="perspectiveRelaxed" fov="3900000">
              <a:rot lat="19908735" lon="17499791" rev="2996375"/>
            </a:camera>
            <a:lightRig rig="balanced" dir="t"/>
          </a:scene3d>
          <a:sp3d prstMaterial="plastic">
            <a:bevelT w="190500" h="190500"/>
            <a:bevelB w="190500" h="19050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bgerundetes Rechteck 30"/>
          <p:cNvSpPr/>
          <p:nvPr/>
        </p:nvSpPr>
        <p:spPr bwMode="gray">
          <a:xfrm rot="5400000">
            <a:off x="4277115" y="3273129"/>
            <a:ext cx="371488" cy="14488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>
                  <a:lumMod val="8500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5400000" scaled="1"/>
            <a:tileRect/>
          </a:gradFill>
          <a:ln w="12700">
            <a:noFill/>
            <a:round/>
            <a:headEnd/>
            <a:tailEnd/>
          </a:ln>
          <a:effectLst/>
          <a:scene3d>
            <a:camera prst="perspectiveRelaxed" fov="3900000">
              <a:rot lat="19754786" lon="19134364" rev="9658099"/>
            </a:camera>
            <a:lightRig rig="balanced" dir="t"/>
          </a:scene3d>
          <a:sp3d prstMaterial="plastic">
            <a:bevelT w="190500" h="190500"/>
            <a:bevelB w="190500" h="19050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 descr="C:\Users\bastian.k\Desktop\Bild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175387" y="3852424"/>
            <a:ext cx="4975200" cy="3005576"/>
          </a:xfrm>
          <a:prstGeom prst="rect">
            <a:avLst/>
          </a:prstGeom>
          <a:noFill/>
        </p:spPr>
      </p:pic>
      <p:grpSp>
        <p:nvGrpSpPr>
          <p:cNvPr id="13" name="Gruppieren 77"/>
          <p:cNvGrpSpPr/>
          <p:nvPr/>
        </p:nvGrpSpPr>
        <p:grpSpPr bwMode="gray">
          <a:xfrm>
            <a:off x="0" y="3521573"/>
            <a:ext cx="9144000" cy="1488734"/>
            <a:chOff x="0" y="3521573"/>
            <a:chExt cx="9144000" cy="1488734"/>
          </a:xfrm>
        </p:grpSpPr>
        <p:sp>
          <p:nvSpPr>
            <p:cNvPr id="14" name="Rechteck 6"/>
            <p:cNvSpPr/>
            <p:nvPr/>
          </p:nvSpPr>
          <p:spPr bwMode="gray">
            <a:xfrm>
              <a:off x="0" y="3710499"/>
              <a:ext cx="9144000" cy="1299808"/>
            </a:xfrm>
            <a:prstGeom prst="rect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hteck 7"/>
            <p:cNvSpPr/>
            <p:nvPr/>
          </p:nvSpPr>
          <p:spPr bwMode="gray">
            <a:xfrm flipV="1">
              <a:off x="0" y="3521573"/>
              <a:ext cx="9144000" cy="188925"/>
            </a:xfrm>
            <a:prstGeom prst="rect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232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14313" y="1916832"/>
            <a:ext cx="85344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180975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marL="7239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5B518E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Pharmacies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are independent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contractors</a:t>
            </a:r>
          </a:p>
          <a:p>
            <a:pPr marL="7239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5B518E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Each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pharmacy enters into a ‘contract’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with the NHS</a:t>
            </a:r>
          </a:p>
          <a:p>
            <a:pPr marL="723900" indent="-457200" eaLnBrk="1" hangingPunct="1">
              <a:spcAft>
                <a:spcPts val="600"/>
              </a:spcAft>
              <a:buClr>
                <a:srgbClr val="5B518E"/>
              </a:buClr>
              <a:buFont typeface="Arial" pitchFamily="34" charset="0"/>
              <a:buChar char="•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Market entry test – linked to PNA and JSNA</a:t>
            </a:r>
          </a:p>
          <a:p>
            <a:pPr marL="7239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5B518E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Three tiers of service</a:t>
            </a:r>
          </a:p>
          <a:p>
            <a:pPr marL="1200150" lvl="1" indent="-457200" eaLnBrk="1" hangingPunct="1">
              <a:spcAft>
                <a:spcPts val="600"/>
              </a:spcAft>
              <a:buClr>
                <a:srgbClr val="5B518E"/>
              </a:buClr>
              <a:buFont typeface="Calibri" pitchFamily="34" charset="0"/>
              <a:buChar char="-"/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Essential services – all pharmacies provide</a:t>
            </a:r>
          </a:p>
          <a:p>
            <a:pPr marL="1200150" lvl="1" indent="-457200" eaLnBrk="1" hangingPunct="1">
              <a:spcAft>
                <a:spcPts val="600"/>
              </a:spcAft>
              <a:buClr>
                <a:srgbClr val="5B518E"/>
              </a:buClr>
              <a:buFont typeface="Calibri" pitchFamily="34" charset="0"/>
              <a:buChar char="-"/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Advanced services – all pharmacies can provide</a:t>
            </a:r>
          </a:p>
          <a:p>
            <a:pPr marL="1200150" lvl="1" indent="-457200" eaLnBrk="1" hangingPunct="1">
              <a:spcAft>
                <a:spcPts val="600"/>
              </a:spcAft>
              <a:buClr>
                <a:srgbClr val="5B518E"/>
              </a:buClr>
              <a:buFont typeface="Calibri" pitchFamily="34" charset="0"/>
              <a:buChar char="-"/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Locally commissioned services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5288" y="501727"/>
            <a:ext cx="6769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Pharmacy </a:t>
            </a:r>
            <a:r>
              <a:rPr lang="en-GB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 </a:t>
            </a:r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NHS</a:t>
            </a:r>
          </a:p>
        </p:txBody>
      </p:sp>
    </p:spTree>
    <p:extLst>
      <p:ext uri="{BB962C8B-B14F-4D97-AF65-F5344CB8AC3E}">
        <p14:creationId xmlns:p14="http://schemas.microsoft.com/office/powerpoint/2010/main" val="22846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Pharmacy and the </a:t>
            </a:r>
            <a:r>
              <a:rPr lang="en-GB" dirty="0" smtClean="0"/>
              <a:t>NHS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Funding for community pharmacy service </a:t>
            </a:r>
            <a:r>
              <a:rPr lang="en-GB" dirty="0" smtClean="0"/>
              <a:t>c. </a:t>
            </a:r>
            <a:r>
              <a:rPr lang="en-GB" dirty="0"/>
              <a:t>£2.5bn per annum (2011-12)</a:t>
            </a:r>
          </a:p>
          <a:p>
            <a:r>
              <a:rPr lang="en-GB" dirty="0"/>
              <a:t>885 million NHS prescriptions dispensed in England by community pharmacies (2011-12)</a:t>
            </a:r>
          </a:p>
          <a:p>
            <a:r>
              <a:rPr lang="en-GB" dirty="0"/>
              <a:t>Cost of medicines c.£8bn</a:t>
            </a:r>
          </a:p>
          <a:p>
            <a:r>
              <a:rPr lang="en-GB" dirty="0"/>
              <a:t>The average pharmacy dispenses </a:t>
            </a:r>
            <a:r>
              <a:rPr lang="en-GB" dirty="0" smtClean="0"/>
              <a:t>c.6,600 </a:t>
            </a:r>
            <a:r>
              <a:rPr lang="en-GB" dirty="0"/>
              <a:t>prescription items per </a:t>
            </a:r>
            <a:r>
              <a:rPr lang="en-GB" dirty="0" smtClean="0"/>
              <a:t>month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3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14313" y="1916832"/>
            <a:ext cx="8534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180975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marL="542925" indent="-457200">
              <a:buClr>
                <a:srgbClr val="5B518E"/>
              </a:buClr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NHS 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income for a typical community pharmacy accounts for 85-95% of their total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turnover</a:t>
            </a:r>
          </a:p>
          <a:p>
            <a:pPr marL="542925" indent="-457200">
              <a:buClr>
                <a:srgbClr val="5B518E"/>
              </a:buClr>
              <a:buFont typeface="Arial" pitchFamily="34" charset="0"/>
              <a:buChar char="•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 community pharmacy is one of the core businesses which can make a difference between a viable high street and one that fails commercially – thereby sustaining communities and building social capital</a:t>
            </a:r>
          </a:p>
          <a:p>
            <a:pPr marL="542925" indent="-457200">
              <a:buClr>
                <a:srgbClr val="2A6EBB"/>
              </a:buClr>
              <a:buFont typeface="Arial" pitchFamily="34" charset="0"/>
              <a:buChar char="•"/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5288" y="501727"/>
            <a:ext cx="6769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Pharmacy </a:t>
            </a:r>
            <a:r>
              <a:rPr lang="en-GB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 </a:t>
            </a:r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NHS</a:t>
            </a:r>
          </a:p>
        </p:txBody>
      </p:sp>
    </p:spTree>
    <p:extLst>
      <p:ext uri="{BB962C8B-B14F-4D97-AF65-F5344CB8AC3E}">
        <p14:creationId xmlns:p14="http://schemas.microsoft.com/office/powerpoint/2010/main" val="219021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7355160" cy="1210146"/>
          </a:xfrm>
        </p:spPr>
        <p:txBody>
          <a:bodyPr/>
          <a:lstStyle/>
          <a:p>
            <a:pPr algn="l" eaLnBrk="1" hangingPunct="1"/>
            <a:r>
              <a:rPr lang="en-GB" sz="4400" dirty="0" smtClean="0"/>
              <a:t>Use of Community Pharmacies</a:t>
            </a:r>
            <a:endParaRPr lang="en-US" sz="44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smtClean="0"/>
              <a:t>99% of the population – even those living in the most deprived areas – can get to a pharmacy within 20 minutes by car and 96% by walking or using public transport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smtClean="0"/>
              <a:t>An estimated 1.6 million visits take place daily, of which 1.2 million are for health-related reasons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smtClean="0"/>
              <a:t>Women, those aged over 35 and those with a long term health condition or disability are frequent users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08569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772816"/>
            <a:ext cx="8352928" cy="4536504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84% of adults visit a pharmacy at least once a year, 78% for health-related reasons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Adults in England visit on average 14 times a year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Around 1 in 10 get health advice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Majority (&gt;75%) use same pharmacy all the time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Those with LTCs or disabilities or living in rural areas are more likely to visit the same pharmacy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57188"/>
            <a:ext cx="8352927" cy="1071562"/>
          </a:xfrm>
        </p:spPr>
        <p:txBody>
          <a:bodyPr/>
          <a:lstStyle/>
          <a:p>
            <a:pPr algn="l" eaLnBrk="1" hangingPunct="1"/>
            <a:r>
              <a:rPr lang="en-GB" sz="4400" dirty="0" smtClean="0"/>
              <a:t>Use of Community Pharmacies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892370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dirty="0" smtClean="0"/>
              <a:t>Pharmacy staff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950154"/>
          </a:xfrm>
        </p:spPr>
        <p:txBody>
          <a:bodyPr/>
          <a:lstStyle/>
          <a:p>
            <a:pPr eaLnBrk="1" hangingPunct="1"/>
            <a:r>
              <a:rPr lang="en-GB" dirty="0" smtClean="0"/>
              <a:t>Pharmacist</a:t>
            </a:r>
          </a:p>
          <a:p>
            <a:pPr eaLnBrk="1" hangingPunct="1"/>
            <a:r>
              <a:rPr lang="en-GB" dirty="0" smtClean="0"/>
              <a:t>Medicines Counter Assistants/Healthcare Assistants</a:t>
            </a:r>
          </a:p>
          <a:p>
            <a:pPr eaLnBrk="1" hangingPunct="1"/>
            <a:r>
              <a:rPr lang="en-GB" dirty="0" smtClean="0"/>
              <a:t>Dispensers</a:t>
            </a:r>
          </a:p>
          <a:p>
            <a:pPr eaLnBrk="1" hangingPunct="1"/>
            <a:r>
              <a:rPr lang="en-GB" dirty="0" smtClean="0"/>
              <a:t>Registered Pharmacy Technicians</a:t>
            </a:r>
          </a:p>
          <a:p>
            <a:pPr eaLnBrk="1" hangingPunct="1"/>
            <a:r>
              <a:rPr lang="en-GB" dirty="0" smtClean="0"/>
              <a:t>Delivery driver</a:t>
            </a:r>
          </a:p>
        </p:txBody>
      </p:sp>
    </p:spTree>
    <p:extLst>
      <p:ext uri="{BB962C8B-B14F-4D97-AF65-F5344CB8AC3E}">
        <p14:creationId xmlns:p14="http://schemas.microsoft.com/office/powerpoint/2010/main" val="963977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 smtClean="0"/>
              <a:t>The NHS Community Pharmacy Contract</a:t>
            </a:r>
            <a:endParaRPr lang="en-GB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1906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[This section would be most appropriate for use with other HCPs. Delete this section if you use the next summary section instead]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68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C</a:t>
            </a:r>
            <a:r>
              <a:rPr lang="en-GB" sz="4400" dirty="0" smtClean="0"/>
              <a:t>ontract structure</a:t>
            </a:r>
            <a:endParaRPr lang="en-US" sz="44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772816"/>
            <a:ext cx="8064896" cy="41767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/>
              <a:t>Essential services 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offered by all </a:t>
            </a:r>
            <a:r>
              <a:rPr lang="en-GB" sz="1800" dirty="0" smtClean="0"/>
              <a:t>pharmacies</a:t>
            </a:r>
            <a:endParaRPr lang="en-GB" sz="1800" dirty="0"/>
          </a:p>
          <a:p>
            <a:pPr lvl="1"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2800" dirty="0"/>
              <a:t>Advanced services </a:t>
            </a:r>
            <a:r>
              <a:rPr lang="en-GB" sz="20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optional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accreditation </a:t>
            </a:r>
            <a:r>
              <a:rPr lang="en-GB" sz="1800" dirty="0" smtClean="0"/>
              <a:t>requirements</a:t>
            </a:r>
          </a:p>
          <a:p>
            <a:pPr lvl="1"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sz="2800" dirty="0" smtClean="0"/>
              <a:t>Locally commissioned services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4405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Essential services</a:t>
            </a:r>
            <a:endParaRPr lang="en-US" sz="4400" dirty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Dispensing</a:t>
            </a:r>
          </a:p>
          <a:p>
            <a:r>
              <a:rPr lang="en-GB" dirty="0"/>
              <a:t>Repeat Dispensing</a:t>
            </a:r>
          </a:p>
          <a:p>
            <a:r>
              <a:rPr lang="en-GB" dirty="0"/>
              <a:t>Support for self-care</a:t>
            </a:r>
          </a:p>
          <a:p>
            <a:r>
              <a:rPr lang="en-GB" dirty="0"/>
              <a:t>Signposting patients to other healthcare professionals</a:t>
            </a:r>
          </a:p>
          <a:p>
            <a:r>
              <a:rPr lang="en-GB" dirty="0"/>
              <a:t>Healthy Lifestyles service (Public health)</a:t>
            </a:r>
          </a:p>
          <a:p>
            <a:r>
              <a:rPr lang="en-GB" dirty="0"/>
              <a:t>Waste medication disposal</a:t>
            </a:r>
          </a:p>
          <a:p>
            <a:r>
              <a:rPr lang="en-GB" dirty="0"/>
              <a:t>Clinical governance</a:t>
            </a:r>
          </a:p>
        </p:txBody>
      </p:sp>
    </p:spTree>
    <p:extLst>
      <p:ext uri="{BB962C8B-B14F-4D97-AF65-F5344CB8AC3E}">
        <p14:creationId xmlns:p14="http://schemas.microsoft.com/office/powerpoint/2010/main" val="414192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8229600" cy="4176464"/>
          </a:xfrm>
        </p:spPr>
        <p:txBody>
          <a:bodyPr>
            <a:normAutofit/>
          </a:bodyPr>
          <a:lstStyle/>
          <a:p>
            <a:r>
              <a:rPr lang="en-GB" dirty="0"/>
              <a:t>The presentation </a:t>
            </a:r>
            <a:r>
              <a:rPr lang="en-GB" dirty="0" smtClean="0"/>
              <a:t> is consequently designed for audiences with a range of knowledge of what community pharmacies do. Before using the presentation you should:</a:t>
            </a:r>
          </a:p>
          <a:p>
            <a:pPr lvl="1"/>
            <a:r>
              <a:rPr lang="en-GB" dirty="0" smtClean="0"/>
              <a:t>edit it down to </a:t>
            </a:r>
            <a:r>
              <a:rPr lang="en-GB" dirty="0"/>
              <a:t>suit the </a:t>
            </a:r>
            <a:r>
              <a:rPr lang="en-GB" dirty="0" smtClean="0"/>
              <a:t>audience and </a:t>
            </a:r>
          </a:p>
          <a:p>
            <a:pPr lvl="1"/>
            <a:r>
              <a:rPr lang="en-GB" dirty="0" smtClean="0"/>
              <a:t>add any local data/information to provide a local context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3528" y="260648"/>
            <a:ext cx="83529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 and then delete this slide</a:t>
            </a:r>
            <a:endParaRPr lang="en-GB" sz="4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0491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55160" cy="1426170"/>
          </a:xfrm>
        </p:spPr>
        <p:txBody>
          <a:bodyPr/>
          <a:lstStyle/>
          <a:p>
            <a:r>
              <a:rPr lang="en-GB" sz="4400" dirty="0" smtClean="0"/>
              <a:t>Clinical governance / Quality</a:t>
            </a:r>
            <a:endParaRPr lang="en-US" sz="4400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Identifiable </a:t>
            </a:r>
            <a:r>
              <a:rPr lang="en-GB" dirty="0"/>
              <a:t>CG lead</a:t>
            </a:r>
          </a:p>
          <a:p>
            <a:r>
              <a:rPr lang="en-GB" dirty="0"/>
              <a:t>Practice leaflet</a:t>
            </a:r>
          </a:p>
          <a:p>
            <a:r>
              <a:rPr lang="en-GB" dirty="0"/>
              <a:t>Patient satisfaction </a:t>
            </a:r>
            <a:r>
              <a:rPr lang="en-GB" dirty="0" smtClean="0"/>
              <a:t>survey</a:t>
            </a:r>
            <a:endParaRPr lang="en-GB" dirty="0"/>
          </a:p>
          <a:p>
            <a:r>
              <a:rPr lang="en-GB" dirty="0"/>
              <a:t>Complaints procedure</a:t>
            </a:r>
          </a:p>
          <a:p>
            <a:r>
              <a:rPr lang="en-GB" dirty="0"/>
              <a:t>Clinical audits</a:t>
            </a:r>
          </a:p>
          <a:p>
            <a:r>
              <a:rPr lang="en-GB" dirty="0"/>
              <a:t>Patient Safety incident </a:t>
            </a:r>
            <a:r>
              <a:rPr lang="en-GB" dirty="0" smtClean="0"/>
              <a:t>analysis and reporting</a:t>
            </a:r>
            <a:endParaRPr lang="en-GB" dirty="0"/>
          </a:p>
          <a:p>
            <a:r>
              <a:rPr lang="en-GB" dirty="0" smtClean="0"/>
              <a:t>Standard Operating Procedures</a:t>
            </a:r>
            <a:endParaRPr lang="en-GB" dirty="0"/>
          </a:p>
          <a:p>
            <a:r>
              <a:rPr lang="en-GB" dirty="0" smtClean="0"/>
              <a:t>Employment procedures</a:t>
            </a:r>
            <a:endParaRPr lang="en-GB" dirty="0"/>
          </a:p>
          <a:p>
            <a:r>
              <a:rPr lang="en-GB" dirty="0"/>
              <a:t>Maintenance of patient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7"/>
            <a:ext cx="7992888" cy="1080120"/>
          </a:xfrm>
        </p:spPr>
        <p:txBody>
          <a:bodyPr/>
          <a:lstStyle/>
          <a:p>
            <a:r>
              <a:rPr lang="en-GB" sz="4400" dirty="0"/>
              <a:t>Advanced services</a:t>
            </a:r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916832"/>
            <a:ext cx="6624736" cy="3887961"/>
          </a:xfrm>
          <a:noFill/>
          <a:ln/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Medicines Use Review (MUR) and Prescription Intervention </a:t>
            </a:r>
            <a:r>
              <a:rPr lang="en-GB" dirty="0" smtClean="0"/>
              <a:t>Service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Appliance Use Review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Stoma Appliance Customisation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New Medicine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28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7"/>
            <a:ext cx="5904656" cy="1080120"/>
          </a:xfrm>
        </p:spPr>
        <p:txBody>
          <a:bodyPr/>
          <a:lstStyle/>
          <a:p>
            <a:r>
              <a:rPr lang="en-GB" dirty="0" smtClean="0"/>
              <a:t>Accreditation requirements</a:t>
            </a:r>
            <a:endParaRPr lang="en-GB" dirty="0"/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916832"/>
            <a:ext cx="6624736" cy="3887961"/>
          </a:xfrm>
          <a:noFill/>
          <a:ln/>
        </p:spPr>
        <p:txBody>
          <a:bodyPr>
            <a:normAutofit/>
          </a:bodyPr>
          <a:lstStyle/>
          <a:p>
            <a:r>
              <a:rPr lang="en-GB" dirty="0" smtClean="0"/>
              <a:t>Premises accreditation</a:t>
            </a:r>
          </a:p>
          <a:p>
            <a:pPr marL="914400" lvl="1" indent="-514350">
              <a:buFont typeface="Calibri" pitchFamily="34" charset="0"/>
              <a:buChar char="-"/>
            </a:pPr>
            <a:r>
              <a:rPr lang="en-GB" dirty="0" smtClean="0"/>
              <a:t>consultation area</a:t>
            </a:r>
          </a:p>
          <a:p>
            <a:r>
              <a:rPr lang="en-GB" dirty="0" smtClean="0"/>
              <a:t>Pharmacist knowledge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79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80920" cy="1426170"/>
          </a:xfrm>
        </p:spPr>
        <p:txBody>
          <a:bodyPr/>
          <a:lstStyle/>
          <a:p>
            <a:r>
              <a:rPr lang="en-GB" sz="4400" dirty="0" smtClean="0"/>
              <a:t>MUR service</a:t>
            </a:r>
            <a:endParaRPr lang="en-GB" sz="4400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Face to face with </a:t>
            </a:r>
            <a:r>
              <a:rPr lang="en-GB" dirty="0" smtClean="0"/>
              <a:t>patient, using structured questions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smtClean="0"/>
              <a:t>An </a:t>
            </a:r>
            <a:r>
              <a:rPr lang="en-GB" i="1" dirty="0" smtClean="0"/>
              <a:t>adherence</a:t>
            </a:r>
            <a:r>
              <a:rPr lang="en-GB" dirty="0" smtClean="0"/>
              <a:t> </a:t>
            </a:r>
            <a:r>
              <a:rPr lang="en-GB" dirty="0"/>
              <a:t>centred review, which assesses patient’s problems with current medication and its administration</a:t>
            </a:r>
          </a:p>
          <a:p>
            <a:pPr>
              <a:lnSpc>
                <a:spcPct val="90000"/>
              </a:lnSpc>
            </a:pPr>
            <a:r>
              <a:rPr lang="en-GB" dirty="0"/>
              <a:t>Patient’s knowledge of medication regimen is assessed and developed</a:t>
            </a:r>
          </a:p>
          <a:p>
            <a:pPr>
              <a:lnSpc>
                <a:spcPct val="90000"/>
              </a:lnSpc>
            </a:pPr>
            <a:r>
              <a:rPr lang="en-GB" dirty="0"/>
              <a:t>Report </a:t>
            </a:r>
            <a:r>
              <a:rPr lang="en-GB" dirty="0" smtClean="0"/>
              <a:t>to </a:t>
            </a:r>
            <a:r>
              <a:rPr lang="en-GB" dirty="0"/>
              <a:t>patient’s </a:t>
            </a:r>
            <a:r>
              <a:rPr lang="en-GB" dirty="0" smtClean="0"/>
              <a:t>GP where necessary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6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424936" cy="1426170"/>
          </a:xfrm>
        </p:spPr>
        <p:txBody>
          <a:bodyPr/>
          <a:lstStyle/>
          <a:p>
            <a:r>
              <a:rPr lang="en-GB" sz="4400" dirty="0" smtClean="0"/>
              <a:t>MUR service target groups</a:t>
            </a:r>
            <a:endParaRPr lang="en-GB" sz="4400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High risk medicines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NSAIDs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Anticoagulants</a:t>
            </a:r>
          </a:p>
          <a:p>
            <a:pPr lvl="1">
              <a:lnSpc>
                <a:spcPct val="90000"/>
              </a:lnSpc>
            </a:pPr>
            <a:r>
              <a:rPr lang="en-GB" dirty="0" err="1" smtClean="0"/>
              <a:t>Antiplatelets</a:t>
            </a: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dirty="0" smtClean="0"/>
              <a:t>Diuretics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Post-discharge from hospital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Respiratory disease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Asthma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COPD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 lvl="1">
              <a:lnSpc>
                <a:spcPct val="9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6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The story so far…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0851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2.8m </a:t>
            </a:r>
            <a:r>
              <a:rPr lang="en-GB" dirty="0" smtClean="0"/>
              <a:t>MURs provided in </a:t>
            </a:r>
            <a:r>
              <a:rPr lang="en-GB" dirty="0" smtClean="0"/>
              <a:t>2012/13</a:t>
            </a:r>
            <a:endParaRPr lang="en-GB" dirty="0" smtClean="0"/>
          </a:p>
          <a:p>
            <a:r>
              <a:rPr lang="en-GB" dirty="0" smtClean="0"/>
              <a:t>c. 90% of pharmacies providing the service</a:t>
            </a:r>
          </a:p>
          <a:p>
            <a:r>
              <a:rPr lang="en-GB" dirty="0" smtClean="0"/>
              <a:t>Evaluation </a:t>
            </a:r>
            <a:r>
              <a:rPr lang="en-GB" dirty="0" smtClean="0"/>
              <a:t>of South Central respiratory disease project:</a:t>
            </a:r>
          </a:p>
          <a:p>
            <a:pPr lvl="1"/>
            <a:r>
              <a:rPr lang="en-GB" dirty="0" smtClean="0"/>
              <a:t>40% of </a:t>
            </a:r>
            <a:r>
              <a:rPr lang="en-GB" dirty="0"/>
              <a:t>people with asthma showed better asthma control during the time </a:t>
            </a:r>
            <a:r>
              <a:rPr lang="en-GB" dirty="0" smtClean="0"/>
              <a:t>studied</a:t>
            </a:r>
          </a:p>
          <a:p>
            <a:pPr lvl="1"/>
            <a:r>
              <a:rPr lang="en-GB" dirty="0" smtClean="0"/>
              <a:t>55% of </a:t>
            </a:r>
            <a:r>
              <a:rPr lang="en-GB" dirty="0"/>
              <a:t>COPD patients showed an improvement in symptom </a:t>
            </a:r>
            <a:r>
              <a:rPr lang="en-GB" dirty="0" smtClean="0"/>
              <a:t>management</a:t>
            </a:r>
          </a:p>
          <a:p>
            <a:pPr lvl="1"/>
            <a:r>
              <a:rPr lang="en-GB" dirty="0"/>
              <a:t>Analysis of data on emergency asthma and COPD admissions showed a positive association between the introduction of the project and changes in emergency hospital </a:t>
            </a:r>
            <a:r>
              <a:rPr lang="en-GB" dirty="0" smtClean="0"/>
              <a:t>admissions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4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362950" cy="3960664"/>
          </a:xfrm>
        </p:spPr>
        <p:txBody>
          <a:bodyPr/>
          <a:lstStyle/>
          <a:p>
            <a:pPr eaLnBrk="1" hangingPunct="1"/>
            <a:r>
              <a:rPr lang="en-GB" dirty="0" smtClean="0"/>
              <a:t>It’s all about </a:t>
            </a:r>
            <a:r>
              <a:rPr lang="en-GB" i="1" dirty="0" smtClean="0"/>
              <a:t>helping</a:t>
            </a:r>
            <a:r>
              <a:rPr lang="en-GB" dirty="0" smtClean="0"/>
              <a:t> </a:t>
            </a:r>
            <a:r>
              <a:rPr lang="en-GB" i="1" dirty="0" smtClean="0"/>
              <a:t>patients</a:t>
            </a:r>
            <a:r>
              <a:rPr lang="en-GB" dirty="0" smtClean="0"/>
              <a:t> to get the most from their newly prescribed medicine</a:t>
            </a:r>
          </a:p>
          <a:p>
            <a:pPr eaLnBrk="1" hangingPunct="1"/>
            <a:r>
              <a:rPr lang="en-GB" dirty="0" smtClean="0"/>
              <a:t>Based on proof of concept research</a:t>
            </a:r>
          </a:p>
          <a:p>
            <a:pPr eaLnBrk="1" hangingPunct="1"/>
            <a:r>
              <a:rPr lang="en-GB" dirty="0" smtClean="0"/>
              <a:t>Provision commenced 1</a:t>
            </a:r>
            <a:r>
              <a:rPr lang="en-GB" baseline="30000" dirty="0" smtClean="0"/>
              <a:t>st</a:t>
            </a:r>
            <a:r>
              <a:rPr lang="en-GB" dirty="0" smtClean="0"/>
              <a:t> October 2011</a:t>
            </a:r>
          </a:p>
          <a:p>
            <a:pPr eaLnBrk="1" hangingPunct="1"/>
            <a:endParaRPr lang="en-GB" dirty="0" smtClean="0"/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426170"/>
          </a:xfrm>
        </p:spPr>
        <p:txBody>
          <a:bodyPr/>
          <a:lstStyle/>
          <a:p>
            <a:pPr eaLnBrk="1" hangingPunct="1"/>
            <a:r>
              <a:rPr lang="en-GB" sz="4400" dirty="0" smtClean="0"/>
              <a:t>New Medicine Service (NMS)</a:t>
            </a:r>
          </a:p>
        </p:txBody>
      </p:sp>
    </p:spTree>
    <p:extLst>
      <p:ext uri="{BB962C8B-B14F-4D97-AF65-F5344CB8AC3E}">
        <p14:creationId xmlns:p14="http://schemas.microsoft.com/office/powerpoint/2010/main" val="10402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2816"/>
            <a:ext cx="8362950" cy="46085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Three stage process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Patient engagement (day 0)</a:t>
            </a:r>
            <a:endParaRPr lang="en-GB" dirty="0"/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Intervention (approx. day 14)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Follow up (approx. day 28)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dirty="0"/>
              <a:t>Follows the prescribing of a new medicine for:</a:t>
            </a:r>
          </a:p>
          <a:p>
            <a:pPr lvl="1">
              <a:buFont typeface="Calibri" pitchFamily="34" charset="0"/>
              <a:buChar char="₋"/>
              <a:defRPr/>
            </a:pPr>
            <a:r>
              <a:rPr lang="en-GB" dirty="0"/>
              <a:t>Asthma or COPD</a:t>
            </a:r>
          </a:p>
          <a:p>
            <a:pPr lvl="1">
              <a:buFont typeface="Calibri" pitchFamily="34" charset="0"/>
              <a:buChar char="₋"/>
              <a:defRPr/>
            </a:pPr>
            <a:r>
              <a:rPr lang="en-GB" dirty="0"/>
              <a:t>Diabetes (Type 2)</a:t>
            </a:r>
          </a:p>
          <a:p>
            <a:pPr lvl="1">
              <a:buFont typeface="Calibri" pitchFamily="34" charset="0"/>
              <a:buChar char="₋"/>
              <a:defRPr/>
            </a:pPr>
            <a:r>
              <a:rPr lang="en-GB" dirty="0"/>
              <a:t>Antiplatelet / Anticoagulant therapy</a:t>
            </a:r>
          </a:p>
          <a:p>
            <a:pPr lvl="1">
              <a:buFont typeface="Calibri" pitchFamily="34" charset="0"/>
              <a:buChar char="₋"/>
              <a:defRPr/>
            </a:pPr>
            <a:r>
              <a:rPr lang="en-GB" dirty="0" smtClean="0"/>
              <a:t>Hypertension</a:t>
            </a:r>
            <a:endParaRPr lang="en-GB" dirty="0"/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426170"/>
          </a:xfrm>
        </p:spPr>
        <p:txBody>
          <a:bodyPr/>
          <a:lstStyle/>
          <a:p>
            <a:pPr eaLnBrk="1" hangingPunct="1"/>
            <a:r>
              <a:rPr lang="en-GB" sz="4400" dirty="0" smtClean="0"/>
              <a:t>NMS – outline service spec</a:t>
            </a:r>
          </a:p>
        </p:txBody>
      </p:sp>
    </p:spTree>
    <p:extLst>
      <p:ext uri="{BB962C8B-B14F-4D97-AF65-F5344CB8AC3E}">
        <p14:creationId xmlns:p14="http://schemas.microsoft.com/office/powerpoint/2010/main" val="35280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The story so far…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89% </a:t>
            </a:r>
            <a:r>
              <a:rPr lang="en-GB" dirty="0" smtClean="0"/>
              <a:t>of pharmacies providing the service</a:t>
            </a:r>
          </a:p>
          <a:p>
            <a:r>
              <a:rPr lang="en-GB" dirty="0" smtClean="0"/>
              <a:t>Provided to </a:t>
            </a:r>
            <a:r>
              <a:rPr lang="en-GB" dirty="0" smtClean="0"/>
              <a:t>1m+ </a:t>
            </a:r>
            <a:r>
              <a:rPr lang="en-GB" dirty="0" smtClean="0"/>
              <a:t>patients </a:t>
            </a:r>
            <a:r>
              <a:rPr lang="en-GB" dirty="0" smtClean="0"/>
              <a:t>by end May 2013</a:t>
            </a:r>
            <a:endParaRPr lang="en-GB" dirty="0" smtClean="0"/>
          </a:p>
          <a:p>
            <a:r>
              <a:rPr lang="en-GB" dirty="0" smtClean="0"/>
              <a:t>Initial assessment of NMS data from PharmOutcomes shows positive impact on adherence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7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283152" cy="1426170"/>
          </a:xfrm>
        </p:spPr>
        <p:txBody>
          <a:bodyPr/>
          <a:lstStyle/>
          <a:p>
            <a:r>
              <a:rPr lang="en-GB" sz="4400" dirty="0" smtClean="0"/>
              <a:t>Locally </a:t>
            </a:r>
            <a:r>
              <a:rPr lang="en-GB" sz="4400" dirty="0"/>
              <a:t>C</a:t>
            </a:r>
            <a:r>
              <a:rPr lang="en-GB" sz="4400" dirty="0" smtClean="0"/>
              <a:t>ommissioned Services</a:t>
            </a:r>
            <a:endParaRPr lang="en-GB" sz="4400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355600" indent="-355600"/>
            <a:r>
              <a:rPr lang="en-GB" dirty="0" smtClean="0"/>
              <a:t>Minor ailments service</a:t>
            </a:r>
            <a:endParaRPr lang="en-GB" dirty="0"/>
          </a:p>
          <a:p>
            <a:pPr marL="355600" indent="-355600"/>
            <a:r>
              <a:rPr lang="en-GB" dirty="0" smtClean="0"/>
              <a:t>Emergency Hormonal Contraception</a:t>
            </a:r>
            <a:endParaRPr lang="en-GB" dirty="0"/>
          </a:p>
          <a:p>
            <a:pPr marL="355600" indent="-355600"/>
            <a:r>
              <a:rPr lang="en-GB" dirty="0"/>
              <a:t>Care home </a:t>
            </a:r>
            <a:r>
              <a:rPr lang="en-GB" dirty="0" smtClean="0"/>
              <a:t>service</a:t>
            </a:r>
            <a:endParaRPr lang="en-GB" dirty="0"/>
          </a:p>
          <a:p>
            <a:pPr marL="355600" indent="-355600"/>
            <a:r>
              <a:rPr lang="en-GB" dirty="0" smtClean="0"/>
              <a:t>Stop smoking</a:t>
            </a:r>
            <a:endParaRPr lang="en-GB" dirty="0"/>
          </a:p>
          <a:p>
            <a:pPr marL="355600" indent="-355600"/>
            <a:r>
              <a:rPr lang="en-GB" dirty="0"/>
              <a:t>Needle </a:t>
            </a:r>
            <a:r>
              <a:rPr lang="en-GB" dirty="0" smtClean="0"/>
              <a:t>&amp; syringe exchange</a:t>
            </a:r>
          </a:p>
          <a:p>
            <a:pPr marL="355600" indent="-355600"/>
            <a:r>
              <a:rPr lang="en-GB" dirty="0" smtClean="0"/>
              <a:t>Monitored dosage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5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8229600" cy="4536504"/>
          </a:xfrm>
        </p:spPr>
        <p:txBody>
          <a:bodyPr>
            <a:normAutofit/>
          </a:bodyPr>
          <a:lstStyle/>
          <a:p>
            <a:r>
              <a:rPr lang="en-GB" dirty="0" smtClean="0"/>
              <a:t>Resources to support your presentation include: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E21776"/>
                </a:solidFill>
                <a:hlinkClick r:id="rId2"/>
              </a:rPr>
              <a:t>Introduction to community pharmacy</a:t>
            </a:r>
            <a:endParaRPr lang="en-GB" sz="2400" dirty="0" smtClean="0">
              <a:solidFill>
                <a:srgbClr val="E21776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E21776"/>
                </a:solidFill>
                <a:hlinkClick r:id="rId3"/>
              </a:rPr>
              <a:t>The community pharmacy – a guide for general practitioners and practice staff</a:t>
            </a:r>
            <a:endParaRPr lang="en-GB" sz="2400" dirty="0" smtClean="0">
              <a:solidFill>
                <a:srgbClr val="E21776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E21776"/>
                </a:solidFill>
                <a:hlinkClick r:id="rId4"/>
              </a:rPr>
              <a:t>NHS Community Pharmacy services – a summary</a:t>
            </a:r>
            <a:endParaRPr lang="en-GB" sz="2400" dirty="0" smtClean="0">
              <a:solidFill>
                <a:srgbClr val="E21776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E21776"/>
                </a:solidFill>
                <a:hlinkClick r:id="rId5"/>
              </a:rPr>
              <a:t>Engaging with primary healthcare professionals to improve the health of the local population</a:t>
            </a:r>
            <a:endParaRPr lang="en-GB" sz="2400" dirty="0" smtClean="0">
              <a:solidFill>
                <a:srgbClr val="E21776"/>
              </a:solidFill>
            </a:endParaRPr>
          </a:p>
          <a:p>
            <a:pPr marL="0" indent="0">
              <a:buNone/>
            </a:pPr>
            <a:r>
              <a:rPr lang="en-GB" sz="2400" dirty="0">
                <a:hlinkClick r:id="rId6"/>
              </a:rPr>
              <a:t>Local government and community pharmacy </a:t>
            </a:r>
            <a:r>
              <a:rPr lang="en-GB" sz="2400" dirty="0" smtClean="0">
                <a:hlinkClick r:id="rId6"/>
              </a:rPr>
              <a:t>flyer</a:t>
            </a:r>
            <a:endParaRPr lang="en-GB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3528" y="260648"/>
            <a:ext cx="83529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 and then delete this slide</a:t>
            </a:r>
            <a:endParaRPr lang="en-GB" sz="4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7466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283152" cy="1426170"/>
          </a:xfrm>
        </p:spPr>
        <p:txBody>
          <a:bodyPr/>
          <a:lstStyle/>
          <a:p>
            <a:r>
              <a:rPr lang="en-GB" sz="4400" dirty="0"/>
              <a:t>Locally Commissioned Services</a:t>
            </a:r>
            <a:endParaRPr lang="en-GB" sz="4400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indent="-254000"/>
            <a:r>
              <a:rPr lang="en-GB" dirty="0" smtClean="0"/>
              <a:t>NHS Health Check </a:t>
            </a:r>
            <a:endParaRPr lang="en-GB" dirty="0"/>
          </a:p>
          <a:p>
            <a:pPr indent="-254000"/>
            <a:r>
              <a:rPr lang="en-GB" dirty="0" smtClean="0"/>
              <a:t>Supervised consumption</a:t>
            </a:r>
            <a:endParaRPr lang="en-GB" dirty="0"/>
          </a:p>
          <a:p>
            <a:pPr indent="-254000"/>
            <a:r>
              <a:rPr lang="en-GB" dirty="0" smtClean="0"/>
              <a:t>Contraception</a:t>
            </a:r>
          </a:p>
          <a:p>
            <a:pPr indent="-254000"/>
            <a:r>
              <a:rPr lang="en-GB" dirty="0" smtClean="0"/>
              <a:t>Chlamydia screening &amp; treatment</a:t>
            </a:r>
            <a:endParaRPr lang="en-GB" dirty="0"/>
          </a:p>
          <a:p>
            <a:pPr indent="-254000"/>
            <a:r>
              <a:rPr lang="en-GB" dirty="0" smtClean="0"/>
              <a:t>Other sexual health screening</a:t>
            </a:r>
            <a:endParaRPr lang="en-GB" dirty="0"/>
          </a:p>
          <a:p>
            <a:pPr indent="-254000"/>
            <a:r>
              <a:rPr lang="en-GB" dirty="0"/>
              <a:t>Palliative </a:t>
            </a:r>
            <a:r>
              <a:rPr lang="en-GB" dirty="0" smtClean="0"/>
              <a:t>care</a:t>
            </a:r>
          </a:p>
        </p:txBody>
      </p:sp>
    </p:spTree>
    <p:extLst>
      <p:ext uri="{BB962C8B-B14F-4D97-AF65-F5344CB8AC3E}">
        <p14:creationId xmlns:p14="http://schemas.microsoft.com/office/powerpoint/2010/main" val="16980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283152" cy="1426170"/>
          </a:xfrm>
        </p:spPr>
        <p:txBody>
          <a:bodyPr/>
          <a:lstStyle/>
          <a:p>
            <a:r>
              <a:rPr lang="en-GB" sz="4400" dirty="0"/>
              <a:t>Locally Commissioned Services</a:t>
            </a:r>
            <a:endParaRPr lang="en-GB" sz="4400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indent="-254000"/>
            <a:r>
              <a:rPr lang="en-GB" dirty="0" smtClean="0"/>
              <a:t>Vaccination (influenza etc.)</a:t>
            </a:r>
          </a:p>
          <a:p>
            <a:pPr indent="-254000"/>
            <a:r>
              <a:rPr lang="en-GB" dirty="0" smtClean="0"/>
              <a:t>Alcohol screening and brief interventions</a:t>
            </a:r>
          </a:p>
          <a:p>
            <a:pPr indent="-254000"/>
            <a:r>
              <a:rPr lang="en-GB" dirty="0" smtClean="0"/>
              <a:t>Weight management</a:t>
            </a:r>
          </a:p>
          <a:p>
            <a:pPr indent="-254000"/>
            <a:r>
              <a:rPr lang="en-GB" dirty="0" smtClean="0"/>
              <a:t>Falls reduction</a:t>
            </a:r>
          </a:p>
          <a:p>
            <a:pPr indent="-254000"/>
            <a:r>
              <a:rPr lang="en-GB" dirty="0" smtClean="0"/>
              <a:t>Independent and Supplementary prescribing</a:t>
            </a:r>
          </a:p>
          <a:p>
            <a:pPr indent="-2540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08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/>
          <a:p>
            <a:r>
              <a:rPr lang="en-GB" b="1" dirty="0" smtClean="0"/>
              <a:t>The vision for NHS Community Pharmacies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486" y="3356992"/>
            <a:ext cx="6400800" cy="1752600"/>
          </a:xfrm>
        </p:spPr>
        <p:txBody>
          <a:bodyPr/>
          <a:lstStyle/>
          <a:p>
            <a:r>
              <a:rPr lang="en-GB" dirty="0" smtClean="0"/>
              <a:t>The path to improved</a:t>
            </a:r>
          </a:p>
          <a:p>
            <a:r>
              <a:rPr lang="en-GB" dirty="0" smtClean="0"/>
              <a:t>patient care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957">
            <a:off x="6606060" y="3033798"/>
            <a:ext cx="2026420" cy="28803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81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Vision for 2016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5832648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Our aims and aspirations for the NHS community pharmacy service: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community pharmacy service in 2016 will offer support to our communities, helping people to optimise use of medicines to support their health and care for acute and long-term conditions, and providing individualised information, advice and assistance to support the public’s health and healthy living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88840"/>
            <a:ext cx="2523984" cy="3579862"/>
          </a:xfrm>
          <a:prstGeom prst="rect">
            <a:avLst/>
          </a:prstGeom>
          <a:noFill/>
          <a:ln w="9525">
            <a:solidFill>
              <a:srgbClr val="4E34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Vision for 2016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All </a:t>
            </a:r>
            <a:r>
              <a:rPr lang="en-GB" sz="2400" dirty="0"/>
              <a:t>pharmacies will provide a </a:t>
            </a:r>
            <a:r>
              <a:rPr lang="en-GB" sz="2400" b="1" dirty="0"/>
              <a:t>cost-effective</a:t>
            </a:r>
            <a:r>
              <a:rPr lang="en-GB" sz="2400" dirty="0"/>
              <a:t> and </a:t>
            </a:r>
            <a:r>
              <a:rPr lang="en-GB" sz="2400" b="1" dirty="0"/>
              <a:t>high quality </a:t>
            </a:r>
            <a:r>
              <a:rPr lang="en-GB" sz="2400" dirty="0"/>
              <a:t>range of services to their patients, encouraged by </a:t>
            </a:r>
            <a:r>
              <a:rPr lang="en-GB" sz="2400" b="1" dirty="0"/>
              <a:t>funding arrangements that motivate service provision</a:t>
            </a:r>
            <a:r>
              <a:rPr lang="en-GB" sz="2400" dirty="0"/>
              <a:t>, </a:t>
            </a:r>
            <a:r>
              <a:rPr lang="en-GB" sz="2400" b="1" dirty="0"/>
              <a:t>reward</a:t>
            </a:r>
            <a:r>
              <a:rPr lang="en-GB" sz="2400" dirty="0"/>
              <a:t> </a:t>
            </a:r>
            <a:r>
              <a:rPr lang="en-GB" sz="2400" b="1" dirty="0"/>
              <a:t>positive patient outcomes</a:t>
            </a:r>
            <a:r>
              <a:rPr lang="en-GB" sz="2400" dirty="0"/>
              <a:t> and offer </a:t>
            </a:r>
            <a:r>
              <a:rPr lang="en-GB" sz="2400" b="1" dirty="0"/>
              <a:t>sustainability</a:t>
            </a:r>
            <a:r>
              <a:rPr lang="en-GB" sz="2400" dirty="0"/>
              <a:t> to </a:t>
            </a:r>
            <a:r>
              <a:rPr lang="en-GB" sz="2400" dirty="0" smtClean="0"/>
              <a:t>contractors</a:t>
            </a:r>
          </a:p>
          <a:p>
            <a:r>
              <a:rPr lang="en-GB" sz="2400" dirty="0" smtClean="0"/>
              <a:t>The </a:t>
            </a:r>
            <a:r>
              <a:rPr lang="en-GB" sz="2400" dirty="0"/>
              <a:t>value of pharmacy services to patients and the NHS and the wider savings which can be created by the effective use of pharmacy will be </a:t>
            </a:r>
            <a:r>
              <a:rPr lang="en-GB" sz="2400" b="1" dirty="0" smtClean="0"/>
              <a:t>evidenced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5505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Vision for 2016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Pharmacies will be fully </a:t>
            </a:r>
            <a:r>
              <a:rPr lang="en-GB" sz="2400" b="1" dirty="0"/>
              <a:t>integrated</a:t>
            </a:r>
            <a:r>
              <a:rPr lang="en-GB" sz="2400" dirty="0"/>
              <a:t> into provision of primary care and public health services, and will have a substantial and acknowledged role in the delivery of </a:t>
            </a:r>
            <a:r>
              <a:rPr lang="en-GB" sz="2400" b="1" dirty="0"/>
              <a:t>accessible care </a:t>
            </a:r>
            <a:r>
              <a:rPr lang="en-GB" sz="2400" dirty="0"/>
              <a:t>at the heart of their </a:t>
            </a:r>
            <a:r>
              <a:rPr lang="en-GB" sz="2400" dirty="0" smtClean="0"/>
              <a:t>community</a:t>
            </a:r>
          </a:p>
          <a:p>
            <a:endParaRPr lang="en-GB" sz="2400" dirty="0"/>
          </a:p>
          <a:p>
            <a:r>
              <a:rPr lang="en-GB" sz="2400" dirty="0"/>
              <a:t>Pharmacies will be able to deliver a wide range of NHS services to support their customers and patients, and be able to offer them services </a:t>
            </a:r>
            <a:r>
              <a:rPr lang="en-GB" sz="2400" b="1" dirty="0"/>
              <a:t>on equal terms </a:t>
            </a:r>
            <a:r>
              <a:rPr lang="en-GB" sz="2400" dirty="0"/>
              <a:t>to other primary care </a:t>
            </a:r>
            <a:r>
              <a:rPr lang="en-GB" sz="2400" dirty="0" smtClean="0"/>
              <a:t>providers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051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Vision for 2016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Patients will be </a:t>
            </a:r>
            <a:r>
              <a:rPr lang="en-GB" sz="2400" b="1" dirty="0"/>
              <a:t>confident</a:t>
            </a:r>
            <a:r>
              <a:rPr lang="en-GB" sz="2400" dirty="0"/>
              <a:t> that when they access services from a pharmacy, the pharmacist and other members of the pharmacy team will have the </a:t>
            </a:r>
            <a:r>
              <a:rPr lang="en-GB" sz="2400" b="1" dirty="0"/>
              <a:t>skills and resources necessary </a:t>
            </a:r>
            <a:r>
              <a:rPr lang="en-GB" sz="2400" dirty="0"/>
              <a:t>to deliver high quality </a:t>
            </a:r>
            <a:r>
              <a:rPr lang="en-GB" sz="2400" dirty="0" smtClean="0"/>
              <a:t>services</a:t>
            </a:r>
          </a:p>
          <a:p>
            <a:r>
              <a:rPr lang="en-GB" sz="2400" dirty="0" smtClean="0"/>
              <a:t>Effective </a:t>
            </a:r>
            <a:r>
              <a:rPr lang="en-GB" sz="2400" dirty="0"/>
              <a:t>communications will ensure </a:t>
            </a:r>
            <a:r>
              <a:rPr lang="en-GB" sz="2400" b="1" dirty="0"/>
              <a:t>seamless integration </a:t>
            </a:r>
            <a:r>
              <a:rPr lang="en-GB" sz="2400" dirty="0"/>
              <a:t>with other NHS care </a:t>
            </a:r>
            <a:r>
              <a:rPr lang="en-GB" sz="2400" dirty="0" smtClean="0"/>
              <a:t>providers</a:t>
            </a:r>
          </a:p>
          <a:p>
            <a:r>
              <a:rPr lang="en-GB" sz="2400" dirty="0" smtClean="0"/>
              <a:t>In </a:t>
            </a:r>
            <a:r>
              <a:rPr lang="en-GB" sz="2400" dirty="0"/>
              <a:t>some cases arrangements for provision of pharmacy services </a:t>
            </a:r>
            <a:r>
              <a:rPr lang="en-GB" sz="2400" b="1" dirty="0"/>
              <a:t>may include patient registration</a:t>
            </a:r>
            <a:r>
              <a:rPr lang="en-GB" sz="2400" dirty="0"/>
              <a:t>. All patients will have a </a:t>
            </a:r>
            <a:r>
              <a:rPr lang="en-GB" sz="2400" b="1" dirty="0"/>
              <a:t>free and unfettered choice </a:t>
            </a:r>
            <a:r>
              <a:rPr lang="en-GB" sz="2400" dirty="0"/>
              <a:t>of </a:t>
            </a:r>
            <a:r>
              <a:rPr lang="en-GB" sz="2400" dirty="0" smtClean="0"/>
              <a:t>pharmacy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358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5" name="Rectangle 3" descr="© INSCALE GmbH, 26.05.2010&#10;http://www.presentationload.com/"/>
          <p:cNvSpPr>
            <a:spLocks noGrp="1" noChangeArrowheads="1"/>
          </p:cNvSpPr>
          <p:nvPr>
            <p:ph type="title"/>
          </p:nvPr>
        </p:nvSpPr>
        <p:spPr bwMode="gray">
          <a:xfrm>
            <a:off x="297208" y="548680"/>
            <a:ext cx="6186357" cy="616455"/>
          </a:xfrm>
          <a:noFill/>
          <a:ln/>
        </p:spPr>
        <p:txBody>
          <a:bodyPr/>
          <a:lstStyle/>
          <a:p>
            <a:r>
              <a:rPr lang="en-GB" dirty="0"/>
              <a:t>Four domains of services</a:t>
            </a:r>
            <a:endParaRPr lang="en-US" b="0" dirty="0"/>
          </a:p>
        </p:txBody>
      </p:sp>
      <p:grpSp>
        <p:nvGrpSpPr>
          <p:cNvPr id="22" name="Gruppieren 159"/>
          <p:cNvGrpSpPr/>
          <p:nvPr/>
        </p:nvGrpSpPr>
        <p:grpSpPr bwMode="gray">
          <a:xfrm>
            <a:off x="1941466" y="2985339"/>
            <a:ext cx="5509260" cy="2133600"/>
            <a:chOff x="1909762" y="2352832"/>
            <a:chExt cx="5509260" cy="2133600"/>
          </a:xfrm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</p:grpSpPr>
        <p:sp>
          <p:nvSpPr>
            <p:cNvPr id="23" name="Abgerundetes Rechteck 22"/>
            <p:cNvSpPr/>
            <p:nvPr/>
          </p:nvSpPr>
          <p:spPr bwMode="gray">
            <a:xfrm>
              <a:off x="1909762" y="2352832"/>
              <a:ext cx="5509260" cy="2133600"/>
            </a:xfrm>
            <a:prstGeom prst="roundRect">
              <a:avLst>
                <a:gd name="adj" fmla="val 12024"/>
              </a:avLst>
            </a:prstGeom>
            <a:gradFill flip="none" rotWithShape="1">
              <a:gsLst>
                <a:gs pos="0">
                  <a:srgbClr val="D9D9D9"/>
                </a:gs>
                <a:gs pos="7001">
                  <a:srgbClr val="BFBFBF"/>
                </a:gs>
                <a:gs pos="32001">
                  <a:srgbClr val="FFFFFF"/>
                </a:gs>
                <a:gs pos="47000">
                  <a:srgbClr val="BFBFBF"/>
                </a:gs>
                <a:gs pos="85001">
                  <a:srgbClr val="D9D9D9"/>
                </a:gs>
                <a:gs pos="100000">
                  <a:srgbClr val="FFFFFF"/>
                </a:gs>
              </a:gsLst>
              <a:lin ang="2700000" scaled="0"/>
              <a:tileRect/>
            </a:gradFill>
            <a:ln w="12700">
              <a:noFill/>
              <a:round/>
              <a:headEnd/>
              <a:tailEnd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  <a:sp3d extrusionH="38100">
              <a:bevelT w="12700" h="12700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Ellipse 23"/>
            <p:cNvSpPr/>
            <p:nvPr/>
          </p:nvSpPr>
          <p:spPr bwMode="gray">
            <a:xfrm>
              <a:off x="2164496" y="2492808"/>
              <a:ext cx="813554" cy="813554"/>
            </a:xfrm>
            <a:prstGeom prst="ellipse">
              <a:avLst/>
            </a:prstGeom>
            <a:solidFill>
              <a:srgbClr val="BFBFBF"/>
            </a:solidFill>
            <a:ln w="12700">
              <a:noFill/>
              <a:round/>
              <a:headEnd/>
              <a:tailEnd/>
            </a:ln>
            <a:sp3d z="273050" extrusionH="241300" prstMaterial="translucentPowder">
              <a:bevelT w="57150" h="57150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Ellipse 25"/>
            <p:cNvSpPr/>
            <p:nvPr/>
          </p:nvSpPr>
          <p:spPr bwMode="gray">
            <a:xfrm>
              <a:off x="4955322" y="2492808"/>
              <a:ext cx="813554" cy="813554"/>
            </a:xfrm>
            <a:prstGeom prst="ellipse">
              <a:avLst/>
            </a:prstGeom>
            <a:solidFill>
              <a:srgbClr val="BFBFBF"/>
            </a:solidFill>
            <a:ln w="12700">
              <a:noFill/>
              <a:round/>
              <a:headEnd/>
              <a:tailEnd/>
            </a:ln>
            <a:sp3d z="273050" extrusionH="241300" prstMaterial="translucentPowder">
              <a:bevelT w="57150" h="57150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Ellipse 30"/>
            <p:cNvSpPr/>
            <p:nvPr/>
          </p:nvSpPr>
          <p:spPr bwMode="gray">
            <a:xfrm>
              <a:off x="6350734" y="3532903"/>
              <a:ext cx="813554" cy="813554"/>
            </a:xfrm>
            <a:prstGeom prst="ellipse">
              <a:avLst/>
            </a:prstGeom>
            <a:solidFill>
              <a:srgbClr val="BFBFBF"/>
            </a:solidFill>
            <a:ln w="12700">
              <a:noFill/>
              <a:round/>
              <a:headEnd/>
              <a:tailEnd/>
            </a:ln>
            <a:sp3d z="273050" extrusionH="241300" prstMaterial="translucentPowder">
              <a:bevelT w="57150" h="57150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Ellipse 31"/>
            <p:cNvSpPr/>
            <p:nvPr/>
          </p:nvSpPr>
          <p:spPr bwMode="gray">
            <a:xfrm>
              <a:off x="2265624" y="2593936"/>
              <a:ext cx="611298" cy="611298"/>
            </a:xfrm>
            <a:prstGeom prst="ellipse">
              <a:avLst/>
            </a:prstGeom>
            <a:solidFill>
              <a:srgbClr val="BFBFBF"/>
            </a:solidFill>
            <a:ln w="12700">
              <a:noFill/>
              <a:round/>
              <a:headEnd/>
              <a:tailEnd/>
            </a:ln>
            <a:sp3d z="228600" extrusionH="152400">
              <a:bevelT w="38100" h="38100" prst="coolSlant"/>
              <a:bevelB w="38100" h="38100" prst="coolSlant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Ellipse 33"/>
            <p:cNvSpPr/>
            <p:nvPr/>
          </p:nvSpPr>
          <p:spPr bwMode="gray">
            <a:xfrm>
              <a:off x="5056450" y="2593936"/>
              <a:ext cx="611298" cy="611298"/>
            </a:xfrm>
            <a:prstGeom prst="ellipse">
              <a:avLst/>
            </a:prstGeom>
            <a:solidFill>
              <a:srgbClr val="BFBFBF"/>
            </a:solidFill>
            <a:ln w="12700">
              <a:noFill/>
              <a:round/>
              <a:headEnd/>
              <a:tailEnd/>
            </a:ln>
            <a:sp3d z="228600" extrusionH="152400">
              <a:bevelT w="38100" h="38100" prst="coolSlant"/>
              <a:bevelB w="38100" h="38100" prst="coolSlant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Ellipse 34"/>
            <p:cNvSpPr/>
            <p:nvPr/>
          </p:nvSpPr>
          <p:spPr bwMode="gray">
            <a:xfrm>
              <a:off x="6451862" y="2593936"/>
              <a:ext cx="611298" cy="611298"/>
            </a:xfrm>
            <a:prstGeom prst="ellipse">
              <a:avLst/>
            </a:prstGeom>
            <a:solidFill>
              <a:srgbClr val="D58721"/>
            </a:solidFill>
            <a:ln w="12700">
              <a:noFill/>
              <a:round/>
              <a:headEnd/>
              <a:tailEnd/>
            </a:ln>
            <a:sp3d z="228600" extrusionH="152400">
              <a:bevelT w="38100" h="38100" prst="coolSlant"/>
              <a:bevelB w="38100" h="38100" prst="coolSlant"/>
            </a:sp3d>
          </p:spPr>
          <p:txBody>
            <a:bodyPr vert="horz" rtlCol="0" anchor="ctr"/>
            <a:lstStyle/>
            <a:p>
              <a:pPr algn="ctr"/>
              <a:endParaRPr lang="en-US" sz="2800" b="1" dirty="0"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40" name="Ellipse 39"/>
            <p:cNvSpPr/>
            <p:nvPr/>
          </p:nvSpPr>
          <p:spPr bwMode="gray">
            <a:xfrm>
              <a:off x="6451862" y="3634031"/>
              <a:ext cx="611298" cy="611298"/>
            </a:xfrm>
            <a:prstGeom prst="ellipse">
              <a:avLst/>
            </a:prstGeom>
            <a:solidFill>
              <a:srgbClr val="BFBFBF"/>
            </a:solidFill>
            <a:ln w="12700">
              <a:noFill/>
              <a:round/>
              <a:headEnd/>
              <a:tailEnd/>
            </a:ln>
            <a:sp3d z="228600" extrusionH="152400">
              <a:bevelT w="38100" h="38100" prst="coolSlant"/>
              <a:bevelB w="38100" h="38100" prst="coolSlant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Ellipse 43"/>
            <p:cNvSpPr/>
            <p:nvPr/>
          </p:nvSpPr>
          <p:spPr bwMode="gray">
            <a:xfrm>
              <a:off x="2164496" y="2492808"/>
              <a:ext cx="813554" cy="813554"/>
            </a:xfrm>
            <a:prstGeom prst="ellipse">
              <a:avLst/>
            </a:prstGeom>
            <a:solidFill>
              <a:srgbClr val="000000">
                <a:alpha val="58824"/>
              </a:srgbClr>
            </a:solidFill>
            <a:ln w="12700">
              <a:noFill/>
              <a:round/>
              <a:headEnd/>
              <a:tailEnd/>
            </a:ln>
            <a:effectLst>
              <a:softEdge rad="63500"/>
            </a:effectLst>
            <a:sp3d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Ellipse 44"/>
            <p:cNvSpPr/>
            <p:nvPr/>
          </p:nvSpPr>
          <p:spPr bwMode="gray">
            <a:xfrm>
              <a:off x="3559909" y="2492808"/>
              <a:ext cx="813554" cy="813554"/>
            </a:xfrm>
            <a:prstGeom prst="ellipse">
              <a:avLst/>
            </a:prstGeom>
            <a:solidFill>
              <a:srgbClr val="000000">
                <a:alpha val="58824"/>
              </a:srgbClr>
            </a:solidFill>
            <a:ln w="12700">
              <a:noFill/>
              <a:round/>
              <a:headEnd/>
              <a:tailEnd/>
            </a:ln>
            <a:effectLst>
              <a:softEdge rad="63500"/>
            </a:effectLst>
            <a:sp3d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Ellipse 45"/>
            <p:cNvSpPr/>
            <p:nvPr/>
          </p:nvSpPr>
          <p:spPr bwMode="gray">
            <a:xfrm>
              <a:off x="4955322" y="2492808"/>
              <a:ext cx="813554" cy="813554"/>
            </a:xfrm>
            <a:prstGeom prst="ellipse">
              <a:avLst/>
            </a:prstGeom>
            <a:solidFill>
              <a:srgbClr val="000000">
                <a:alpha val="58824"/>
              </a:srgbClr>
            </a:solidFill>
            <a:ln w="12700">
              <a:noFill/>
              <a:round/>
              <a:headEnd/>
              <a:tailEnd/>
            </a:ln>
            <a:effectLst>
              <a:softEdge rad="63500"/>
            </a:effectLst>
            <a:sp3d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Ellipse 46"/>
            <p:cNvSpPr/>
            <p:nvPr/>
          </p:nvSpPr>
          <p:spPr bwMode="gray">
            <a:xfrm>
              <a:off x="6350734" y="2492808"/>
              <a:ext cx="813554" cy="813554"/>
            </a:xfrm>
            <a:prstGeom prst="ellipse">
              <a:avLst/>
            </a:prstGeom>
            <a:solidFill>
              <a:srgbClr val="000000">
                <a:alpha val="58824"/>
              </a:srgbClr>
            </a:solidFill>
            <a:ln w="12700">
              <a:noFill/>
              <a:round/>
              <a:headEnd/>
              <a:tailEnd/>
            </a:ln>
            <a:effectLst>
              <a:softEdge rad="63500"/>
            </a:effectLst>
            <a:sp3d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Ellipse 47"/>
            <p:cNvSpPr/>
            <p:nvPr/>
          </p:nvSpPr>
          <p:spPr bwMode="gray">
            <a:xfrm>
              <a:off x="2164496" y="3532903"/>
              <a:ext cx="813554" cy="813554"/>
            </a:xfrm>
            <a:prstGeom prst="ellipse">
              <a:avLst/>
            </a:prstGeom>
            <a:solidFill>
              <a:srgbClr val="000000">
                <a:alpha val="58824"/>
              </a:srgbClr>
            </a:solidFill>
            <a:ln w="12700">
              <a:noFill/>
              <a:round/>
              <a:headEnd/>
              <a:tailEnd/>
            </a:ln>
            <a:effectLst>
              <a:softEdge rad="63500"/>
            </a:effectLst>
            <a:sp3d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Ellipse 48"/>
            <p:cNvSpPr/>
            <p:nvPr/>
          </p:nvSpPr>
          <p:spPr bwMode="gray">
            <a:xfrm>
              <a:off x="3559909" y="3532903"/>
              <a:ext cx="813554" cy="813554"/>
            </a:xfrm>
            <a:prstGeom prst="ellipse">
              <a:avLst/>
            </a:prstGeom>
            <a:solidFill>
              <a:srgbClr val="000000">
                <a:alpha val="58824"/>
              </a:srgbClr>
            </a:solidFill>
            <a:ln w="12700">
              <a:noFill/>
              <a:round/>
              <a:headEnd/>
              <a:tailEnd/>
            </a:ln>
            <a:effectLst>
              <a:softEdge rad="63500"/>
            </a:effectLst>
            <a:sp3d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Ellipse 49"/>
            <p:cNvSpPr/>
            <p:nvPr/>
          </p:nvSpPr>
          <p:spPr bwMode="gray">
            <a:xfrm>
              <a:off x="4955322" y="3532903"/>
              <a:ext cx="813554" cy="813554"/>
            </a:xfrm>
            <a:prstGeom prst="ellipse">
              <a:avLst/>
            </a:prstGeom>
            <a:solidFill>
              <a:srgbClr val="000000">
                <a:alpha val="58824"/>
              </a:srgbClr>
            </a:solidFill>
            <a:ln w="12700">
              <a:noFill/>
              <a:round/>
              <a:headEnd/>
              <a:tailEnd/>
            </a:ln>
            <a:effectLst>
              <a:softEdge rad="63500"/>
            </a:effectLst>
            <a:sp3d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Ellipse 50"/>
            <p:cNvSpPr/>
            <p:nvPr/>
          </p:nvSpPr>
          <p:spPr bwMode="gray">
            <a:xfrm>
              <a:off x="6350734" y="3532903"/>
              <a:ext cx="813554" cy="813554"/>
            </a:xfrm>
            <a:prstGeom prst="ellipse">
              <a:avLst/>
            </a:prstGeom>
            <a:solidFill>
              <a:srgbClr val="000000">
                <a:alpha val="58824"/>
              </a:srgbClr>
            </a:solidFill>
            <a:ln w="12700">
              <a:noFill/>
              <a:round/>
              <a:headEnd/>
              <a:tailEnd/>
            </a:ln>
            <a:effectLst>
              <a:softEdge rad="63500"/>
            </a:effectLst>
            <a:sp3d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3" name="Gerade Verbindung 52"/>
          <p:cNvCxnSpPr/>
          <p:nvPr/>
        </p:nvCxnSpPr>
        <p:spPr bwMode="gray">
          <a:xfrm>
            <a:off x="395536" y="3122581"/>
            <a:ext cx="4975096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54" name="Textfeld 53"/>
          <p:cNvSpPr txBox="1"/>
          <p:nvPr/>
        </p:nvSpPr>
        <p:spPr bwMode="gray">
          <a:xfrm>
            <a:off x="395536" y="2721604"/>
            <a:ext cx="4345443" cy="365091"/>
          </a:xfrm>
          <a:prstGeom prst="rect">
            <a:avLst/>
          </a:prstGeom>
          <a:noFill/>
        </p:spPr>
        <p:txBody>
          <a:bodyPr wrap="square" lIns="0" rIns="0" bIns="72000" rtlCol="0" anchor="b" anchorCtr="0">
            <a:spAutoFit/>
          </a:bodyPr>
          <a:lstStyle/>
          <a:p>
            <a:r>
              <a:rPr lang="en-GB" sz="1600" b="1" dirty="0">
                <a:solidFill>
                  <a:srgbClr val="D58721"/>
                </a:solidFill>
              </a:rPr>
              <a:t>Optimising the use of medicines</a:t>
            </a:r>
            <a:endParaRPr lang="en-GB" sz="1400" dirty="0">
              <a:solidFill>
                <a:srgbClr val="D58721"/>
              </a:solidFill>
            </a:endParaRPr>
          </a:p>
        </p:txBody>
      </p:sp>
      <p:cxnSp>
        <p:nvCxnSpPr>
          <p:cNvPr id="61" name="Gerade Verbindung 60"/>
          <p:cNvCxnSpPr/>
          <p:nvPr/>
        </p:nvCxnSpPr>
        <p:spPr bwMode="gray">
          <a:xfrm flipV="1">
            <a:off x="5944855" y="4140285"/>
            <a:ext cx="2884976" cy="7558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63" name="Textfeld 62"/>
          <p:cNvSpPr txBox="1"/>
          <p:nvPr/>
        </p:nvSpPr>
        <p:spPr bwMode="gray">
          <a:xfrm>
            <a:off x="5640069" y="3501314"/>
            <a:ext cx="3189762" cy="611312"/>
          </a:xfrm>
          <a:prstGeom prst="rect">
            <a:avLst/>
          </a:prstGeom>
          <a:noFill/>
        </p:spPr>
        <p:txBody>
          <a:bodyPr wrap="square" rIns="0" bIns="72000" rtlCol="0" anchor="b" anchorCtr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65922E"/>
                </a:solidFill>
              </a:rPr>
              <a:t>Supporting people </a:t>
            </a:r>
          </a:p>
          <a:p>
            <a:pPr algn="r"/>
            <a:r>
              <a:rPr lang="en-US" sz="1600" b="1" dirty="0" smtClean="0">
                <a:solidFill>
                  <a:srgbClr val="65922E"/>
                </a:solidFill>
              </a:rPr>
              <a:t>to self-care</a:t>
            </a:r>
            <a:endParaRPr lang="en-US" sz="1600" dirty="0">
              <a:solidFill>
                <a:srgbClr val="65922E"/>
              </a:solidFill>
            </a:endParaRPr>
          </a:p>
        </p:txBody>
      </p:sp>
      <p:sp>
        <p:nvSpPr>
          <p:cNvPr id="39" name="Ellipse 28"/>
          <p:cNvSpPr/>
          <p:nvPr/>
        </p:nvSpPr>
        <p:spPr bwMode="gray">
          <a:xfrm>
            <a:off x="5166197" y="3645362"/>
            <a:ext cx="813554" cy="813554"/>
          </a:xfrm>
          <a:prstGeom prst="ellipse">
            <a:avLst/>
          </a:prstGeom>
          <a:solidFill>
            <a:srgbClr val="BFBFBF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73050" extrusionH="241300" prstMaterial="translucentPowder">
            <a:bevelT w="57150" h="5715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Ellipse 36"/>
          <p:cNvSpPr/>
          <p:nvPr/>
        </p:nvSpPr>
        <p:spPr bwMode="gray">
          <a:xfrm>
            <a:off x="5297655" y="3746490"/>
            <a:ext cx="611298" cy="611298"/>
          </a:xfrm>
          <a:prstGeom prst="ellipse">
            <a:avLst/>
          </a:prstGeom>
          <a:solidFill>
            <a:srgbClr val="65922E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28600" extrusionH="152400">
            <a:bevelT w="38100" h="38100" prst="coolSlant"/>
            <a:bevelB w="38100" h="38100" prst="coolSlant"/>
          </a:sp3d>
        </p:spPr>
        <p:txBody>
          <a:bodyPr rtlCol="0" anchor="ctr"/>
          <a:lstStyle/>
          <a:p>
            <a:pPr algn="ctr"/>
            <a:endParaRPr lang="en-US" sz="2800" b="1" dirty="0" smtClean="0"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3" name="Ellipse 37"/>
          <p:cNvSpPr/>
          <p:nvPr/>
        </p:nvSpPr>
        <p:spPr bwMode="gray">
          <a:xfrm>
            <a:off x="4230203" y="4266538"/>
            <a:ext cx="611298" cy="611298"/>
          </a:xfrm>
          <a:prstGeom prst="ellipse">
            <a:avLst/>
          </a:prstGeom>
          <a:solidFill>
            <a:srgbClr val="BFBFBF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28600" extrusionH="152400">
            <a:bevelT w="38100" h="38100" prst="coolSlant"/>
            <a:bevelB w="38100" h="38100" prst="coolSlant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Ellipse 28"/>
          <p:cNvSpPr/>
          <p:nvPr/>
        </p:nvSpPr>
        <p:spPr bwMode="gray">
          <a:xfrm>
            <a:off x="4128884" y="4114852"/>
            <a:ext cx="813554" cy="813554"/>
          </a:xfrm>
          <a:prstGeom prst="ellipse">
            <a:avLst/>
          </a:prstGeom>
          <a:solidFill>
            <a:srgbClr val="BFBFBF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73050" extrusionH="241300" prstMaterial="translucentPowder">
            <a:bevelT w="57150" h="5715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Ellipse 26"/>
          <p:cNvSpPr/>
          <p:nvPr/>
        </p:nvSpPr>
        <p:spPr bwMode="gray">
          <a:xfrm>
            <a:off x="5370632" y="2819666"/>
            <a:ext cx="813554" cy="813554"/>
          </a:xfrm>
          <a:prstGeom prst="ellipse">
            <a:avLst/>
          </a:prstGeom>
          <a:solidFill>
            <a:srgbClr val="BFBFBF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73050" extrusionH="241300" prstMaterial="translucentPowder">
            <a:bevelT w="57150" h="5715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Ellipse 36"/>
          <p:cNvSpPr/>
          <p:nvPr/>
        </p:nvSpPr>
        <p:spPr bwMode="gray">
          <a:xfrm>
            <a:off x="3517586" y="3806977"/>
            <a:ext cx="611298" cy="611298"/>
          </a:xfrm>
          <a:prstGeom prst="ellipse">
            <a:avLst/>
          </a:prstGeom>
          <a:solidFill>
            <a:srgbClr val="5185C0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28600" extrusionH="152400">
            <a:bevelT w="38100" h="38100" prst="coolSlant"/>
            <a:bevelB w="38100" h="38100" prst="coolSlant"/>
          </a:sp3d>
        </p:spPr>
        <p:txBody>
          <a:bodyPr rtlCol="0" anchor="ctr"/>
          <a:lstStyle/>
          <a:p>
            <a:pPr algn="ctr"/>
            <a:endParaRPr lang="en-US" sz="2800" b="1" dirty="0" smtClean="0"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8" name="Ellipse 27"/>
          <p:cNvSpPr/>
          <p:nvPr/>
        </p:nvSpPr>
        <p:spPr bwMode="gray">
          <a:xfrm>
            <a:off x="2908626" y="4712162"/>
            <a:ext cx="813554" cy="813554"/>
          </a:xfrm>
          <a:prstGeom prst="ellipse">
            <a:avLst/>
          </a:prstGeom>
          <a:solidFill>
            <a:srgbClr val="BFBFBF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73050" extrusionH="241300" prstMaterial="translucentPowder">
            <a:bevelT w="57150" h="5715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Ellipse 36"/>
          <p:cNvSpPr/>
          <p:nvPr/>
        </p:nvSpPr>
        <p:spPr bwMode="gray">
          <a:xfrm>
            <a:off x="3009754" y="4813290"/>
            <a:ext cx="611298" cy="611298"/>
          </a:xfrm>
          <a:prstGeom prst="ellipse">
            <a:avLst/>
          </a:prstGeom>
          <a:solidFill>
            <a:srgbClr val="C3137B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28600" extrusionH="152400">
            <a:bevelT w="38100" h="38100" prst="coolSlant"/>
            <a:bevelB w="38100" h="38100" prst="coolSlant"/>
          </a:sp3d>
        </p:spPr>
        <p:txBody>
          <a:bodyPr rtlCol="0" anchor="ctr"/>
          <a:lstStyle/>
          <a:p>
            <a:pPr algn="ctr"/>
            <a:endParaRPr lang="en-US" sz="2800" b="1" dirty="0" smtClean="0"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0" name="Ellipse 23"/>
          <p:cNvSpPr/>
          <p:nvPr/>
        </p:nvSpPr>
        <p:spPr bwMode="gray">
          <a:xfrm>
            <a:off x="3416458" y="3699443"/>
            <a:ext cx="813554" cy="813554"/>
          </a:xfrm>
          <a:prstGeom prst="ellipse">
            <a:avLst/>
          </a:prstGeom>
          <a:solidFill>
            <a:srgbClr val="BFBFBF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73050" extrusionH="241300" prstMaterial="translucentPowder">
            <a:bevelT w="57150" h="5715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Gerade Verbindung 60"/>
          <p:cNvCxnSpPr/>
          <p:nvPr/>
        </p:nvCxnSpPr>
        <p:spPr bwMode="gray">
          <a:xfrm flipV="1">
            <a:off x="3772308" y="5118939"/>
            <a:ext cx="5057523" cy="68999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65" name="Textfeld 62"/>
          <p:cNvSpPr txBox="1"/>
          <p:nvPr/>
        </p:nvSpPr>
        <p:spPr bwMode="gray">
          <a:xfrm>
            <a:off x="5640069" y="4541409"/>
            <a:ext cx="3189762" cy="611312"/>
          </a:xfrm>
          <a:prstGeom prst="rect">
            <a:avLst/>
          </a:prstGeom>
          <a:noFill/>
        </p:spPr>
        <p:txBody>
          <a:bodyPr wrap="square" rIns="0" bIns="72000" rtlCol="0" anchor="b" anchorCtr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C3137B"/>
                </a:solidFill>
              </a:rPr>
              <a:t>Supporting people to live independently</a:t>
            </a:r>
            <a:endParaRPr lang="en-US" sz="1600" dirty="0">
              <a:solidFill>
                <a:srgbClr val="C3137B"/>
              </a:solidFill>
            </a:endParaRPr>
          </a:p>
        </p:txBody>
      </p:sp>
      <p:cxnSp>
        <p:nvCxnSpPr>
          <p:cNvPr id="66" name="Gerade Verbindung 52"/>
          <p:cNvCxnSpPr/>
          <p:nvPr/>
        </p:nvCxnSpPr>
        <p:spPr bwMode="gray">
          <a:xfrm>
            <a:off x="395536" y="4052139"/>
            <a:ext cx="3020922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67" name="Textfeld 53"/>
          <p:cNvSpPr txBox="1"/>
          <p:nvPr/>
        </p:nvSpPr>
        <p:spPr bwMode="gray">
          <a:xfrm>
            <a:off x="397503" y="3404941"/>
            <a:ext cx="2808312" cy="611312"/>
          </a:xfrm>
          <a:prstGeom prst="rect">
            <a:avLst/>
          </a:prstGeom>
          <a:noFill/>
        </p:spPr>
        <p:txBody>
          <a:bodyPr wrap="square" lIns="0" rIns="0" bIns="72000" rtlCol="0" anchor="b" anchorCtr="0">
            <a:spAutoFit/>
          </a:bodyPr>
          <a:lstStyle/>
          <a:p>
            <a:r>
              <a:rPr lang="en-US" sz="1600" b="1" dirty="0">
                <a:solidFill>
                  <a:srgbClr val="5185C0"/>
                </a:solidFill>
              </a:rPr>
              <a:t>Supporting people to live healthier lives/public health</a:t>
            </a:r>
            <a:endParaRPr lang="en-US" sz="1400" dirty="0">
              <a:solidFill>
                <a:srgbClr val="5185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0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 bwMode="gray">
          <a:xfrm>
            <a:off x="2259824" y="4605764"/>
            <a:ext cx="1409700" cy="1409700"/>
          </a:xfrm>
          <a:prstGeom prst="ellipse">
            <a:avLst/>
          </a:prstGeom>
          <a:solidFill>
            <a:srgbClr val="C3137B"/>
          </a:solidFill>
          <a:ln w="12700">
            <a:noFill/>
            <a:round/>
            <a:headEnd/>
            <a:tailEnd/>
          </a:ln>
          <a:effectLst>
            <a:outerShdw blurRad="203200" sx="102000" sy="102000" algn="ctr" rotWithShape="0">
              <a:prstClr val="black">
                <a:alpha val="70000"/>
              </a:prstClr>
            </a:outerShdw>
          </a:effectLst>
          <a:scene3d>
            <a:camera prst="perspectiveRelaxed">
              <a:rot lat="17073600" lon="0" rev="0"/>
            </a:camera>
            <a:lightRig rig="balanced" dir="t">
              <a:rot lat="0" lon="0" rev="1200000"/>
            </a:lightRig>
          </a:scene3d>
          <a:sp3d extrusionH="355600">
            <a:bevelT w="101600" h="38100" prst="coolSlant"/>
            <a:bevelB w="101600" h="3810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llipse 5"/>
          <p:cNvSpPr/>
          <p:nvPr/>
        </p:nvSpPr>
        <p:spPr bwMode="gray">
          <a:xfrm>
            <a:off x="2259824" y="4584385"/>
            <a:ext cx="1409700" cy="1409700"/>
          </a:xfrm>
          <a:prstGeom prst="ellipse">
            <a:avLst/>
          </a:prstGeom>
          <a:solidFill>
            <a:srgbClr val="5185C0"/>
          </a:solidFill>
          <a:ln w="12700">
            <a:noFill/>
            <a:round/>
            <a:headEnd/>
            <a:tailEnd/>
          </a:ln>
          <a:scene3d>
            <a:camera prst="perspectiveRelaxed">
              <a:rot lat="17073600" lon="0" rev="0"/>
            </a:camera>
            <a:lightRig rig="balanced" dir="t">
              <a:rot lat="0" lon="0" rev="1200000"/>
            </a:lightRig>
          </a:scene3d>
          <a:sp3d z="438150" extrusionH="355600">
            <a:bevelT w="101600" h="38100" prst="coolSlant"/>
            <a:bevelB w="101600" h="3810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Ellipse 7"/>
          <p:cNvSpPr/>
          <p:nvPr/>
        </p:nvSpPr>
        <p:spPr bwMode="gray">
          <a:xfrm>
            <a:off x="2259824" y="4554402"/>
            <a:ext cx="1409700" cy="1409700"/>
          </a:xfrm>
          <a:prstGeom prst="ellipse">
            <a:avLst/>
          </a:prstGeom>
          <a:solidFill>
            <a:srgbClr val="65922E"/>
          </a:solidFill>
          <a:ln w="12700">
            <a:noFill/>
            <a:round/>
            <a:headEnd/>
            <a:tailEnd/>
          </a:ln>
          <a:scene3d>
            <a:camera prst="perspectiveRelaxed">
              <a:rot lat="17073600" lon="0" rev="0"/>
            </a:camera>
            <a:lightRig rig="balanced" dir="t">
              <a:rot lat="0" lon="0" rev="1200000"/>
            </a:lightRig>
          </a:scene3d>
          <a:sp3d z="876300" extrusionH="355600">
            <a:bevelT w="101600" h="38100" prst="coolSlant"/>
            <a:bevelB w="101600" h="3810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lipse 8"/>
          <p:cNvSpPr/>
          <p:nvPr/>
        </p:nvSpPr>
        <p:spPr bwMode="gray">
          <a:xfrm>
            <a:off x="2259824" y="4576352"/>
            <a:ext cx="1409700" cy="1409700"/>
          </a:xfrm>
          <a:prstGeom prst="ellipse">
            <a:avLst/>
          </a:prstGeom>
          <a:solidFill>
            <a:srgbClr val="65922E"/>
          </a:solidFill>
          <a:ln w="12700">
            <a:noFill/>
            <a:round/>
            <a:headEnd/>
            <a:tailEnd/>
          </a:ln>
          <a:scene3d>
            <a:camera prst="perspectiveRelaxed">
              <a:rot lat="17073600" lon="0" rev="0"/>
            </a:camera>
            <a:lightRig rig="balanced" dir="t">
              <a:rot lat="0" lon="0" rev="1200000"/>
            </a:lightRig>
          </a:scene3d>
          <a:sp3d z="1320800" extrusionH="355600">
            <a:bevelT w="101600" h="38100" prst="coolSlant"/>
            <a:bevelB w="101600" h="3810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llipse 9"/>
          <p:cNvSpPr/>
          <p:nvPr/>
        </p:nvSpPr>
        <p:spPr bwMode="gray">
          <a:xfrm>
            <a:off x="2276589" y="4571666"/>
            <a:ext cx="1409700" cy="1409700"/>
          </a:xfrm>
          <a:prstGeom prst="ellipse">
            <a:avLst/>
          </a:prstGeom>
          <a:solidFill>
            <a:srgbClr val="D58721"/>
          </a:solidFill>
          <a:ln w="12700">
            <a:noFill/>
            <a:round/>
            <a:headEnd/>
            <a:tailEnd/>
          </a:ln>
          <a:scene3d>
            <a:camera prst="perspectiveRelaxed">
              <a:rot lat="17073600" lon="0" rev="0"/>
            </a:camera>
            <a:lightRig rig="balanced" dir="t">
              <a:rot lat="0" lon="0" rev="1200000"/>
            </a:lightRig>
          </a:scene3d>
          <a:sp3d z="1765300" extrusionH="355600">
            <a:bevelT w="101600" h="38100" prst="coolSlant"/>
            <a:bevelB w="101600" h="3810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Ellipse 10"/>
          <p:cNvSpPr/>
          <p:nvPr/>
        </p:nvSpPr>
        <p:spPr bwMode="gray">
          <a:xfrm>
            <a:off x="2280533" y="4563170"/>
            <a:ext cx="1409700" cy="1409700"/>
          </a:xfrm>
          <a:prstGeom prst="ellipse">
            <a:avLst/>
          </a:prstGeom>
          <a:solidFill>
            <a:srgbClr val="D58721"/>
          </a:solidFill>
          <a:ln w="12700">
            <a:noFill/>
            <a:round/>
            <a:headEnd/>
            <a:tailEnd/>
          </a:ln>
          <a:scene3d>
            <a:camera prst="perspectiveRelaxed">
              <a:rot lat="17073600" lon="0" rev="0"/>
            </a:camera>
            <a:lightRig rig="balanced" dir="t">
              <a:rot lat="0" lon="0" rev="1200000"/>
            </a:lightRig>
          </a:scene3d>
          <a:sp3d z="2209800" extrusionH="355600">
            <a:bevelT w="101600" h="38100" prst="coolSlant"/>
            <a:bevelB w="101600" h="3810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31470" y="260648"/>
            <a:ext cx="7192858" cy="1426170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The Third Pillar – supporting future NHS provision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24" y="2060848"/>
            <a:ext cx="4624352" cy="92487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075" name="Picture 3" descr="C:\Users\abuxton\AppData\Local\Microsoft\Windows\Temporary Internet Files\Content.IE5\M4M6UPCU\MC900439255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" b="-1"/>
          <a:stretch/>
        </p:blipFill>
        <p:spPr bwMode="auto">
          <a:xfrm>
            <a:off x="4492086" y="2985720"/>
            <a:ext cx="2392090" cy="307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67607" y="5934040"/>
            <a:ext cx="179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Pharmacy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4240051" y="5986052"/>
            <a:ext cx="144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GP led primary care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5796136" y="6072540"/>
            <a:ext cx="144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Hospitals</a:t>
            </a:r>
            <a:endParaRPr lang="en-GB" dirty="0"/>
          </a:p>
        </p:txBody>
      </p:sp>
      <p:sp>
        <p:nvSpPr>
          <p:cNvPr id="14" name="Textfeld 53"/>
          <p:cNvSpPr txBox="1"/>
          <p:nvPr/>
        </p:nvSpPr>
        <p:spPr bwMode="gray">
          <a:xfrm>
            <a:off x="87103" y="3086695"/>
            <a:ext cx="2172721" cy="611312"/>
          </a:xfrm>
          <a:prstGeom prst="rect">
            <a:avLst/>
          </a:prstGeom>
          <a:noFill/>
        </p:spPr>
        <p:txBody>
          <a:bodyPr wrap="square" lIns="0" rIns="0" bIns="72000" rtlCol="0" anchor="b" anchorCtr="0">
            <a:spAutoFit/>
          </a:bodyPr>
          <a:lstStyle/>
          <a:p>
            <a:r>
              <a:rPr lang="en-GB" sz="1600" b="1" dirty="0" smtClean="0">
                <a:solidFill>
                  <a:srgbClr val="D58721"/>
                </a:solidFill>
              </a:rPr>
              <a:t>Optimising the use of medicines</a:t>
            </a:r>
            <a:endParaRPr lang="en-GB" sz="1400" dirty="0">
              <a:solidFill>
                <a:srgbClr val="D58721"/>
              </a:solidFill>
            </a:endParaRPr>
          </a:p>
        </p:txBody>
      </p:sp>
      <p:sp>
        <p:nvSpPr>
          <p:cNvPr id="15" name="Textfeld 62"/>
          <p:cNvSpPr txBox="1"/>
          <p:nvPr/>
        </p:nvSpPr>
        <p:spPr bwMode="gray">
          <a:xfrm>
            <a:off x="0" y="3703908"/>
            <a:ext cx="2100283" cy="611312"/>
          </a:xfrm>
          <a:prstGeom prst="rect">
            <a:avLst/>
          </a:prstGeom>
          <a:noFill/>
        </p:spPr>
        <p:txBody>
          <a:bodyPr wrap="square" rIns="0" bIns="72000" rtlCol="0" anchor="b" anchorCtr="0">
            <a:spAutoFit/>
          </a:bodyPr>
          <a:lstStyle/>
          <a:p>
            <a:r>
              <a:rPr lang="en-US" sz="1600" b="1" dirty="0" smtClean="0">
                <a:solidFill>
                  <a:srgbClr val="65922E"/>
                </a:solidFill>
              </a:rPr>
              <a:t>Supporting people</a:t>
            </a:r>
          </a:p>
          <a:p>
            <a:r>
              <a:rPr lang="en-US" sz="1600" b="1" dirty="0" smtClean="0">
                <a:solidFill>
                  <a:srgbClr val="65922E"/>
                </a:solidFill>
              </a:rPr>
              <a:t>to self-care</a:t>
            </a:r>
            <a:endParaRPr lang="en-US" sz="1600" dirty="0">
              <a:solidFill>
                <a:srgbClr val="65922E"/>
              </a:solidFill>
            </a:endParaRPr>
          </a:p>
        </p:txBody>
      </p:sp>
      <p:sp>
        <p:nvSpPr>
          <p:cNvPr id="16" name="Textfeld 53"/>
          <p:cNvSpPr txBox="1"/>
          <p:nvPr/>
        </p:nvSpPr>
        <p:spPr bwMode="gray">
          <a:xfrm>
            <a:off x="105484" y="4392318"/>
            <a:ext cx="2081707" cy="857533"/>
          </a:xfrm>
          <a:prstGeom prst="rect">
            <a:avLst/>
          </a:prstGeom>
          <a:noFill/>
        </p:spPr>
        <p:txBody>
          <a:bodyPr wrap="square" lIns="0" rIns="0" bIns="72000" rtlCol="0" anchor="b" anchorCtr="0">
            <a:spAutoFit/>
          </a:bodyPr>
          <a:lstStyle/>
          <a:p>
            <a:r>
              <a:rPr lang="en-US" sz="1600" b="1" dirty="0" smtClean="0">
                <a:solidFill>
                  <a:srgbClr val="5185C0"/>
                </a:solidFill>
              </a:rPr>
              <a:t>Supporting people to live healthier lives/public health</a:t>
            </a:r>
            <a:endParaRPr lang="en-US" sz="1400" dirty="0">
              <a:solidFill>
                <a:srgbClr val="5185C0"/>
              </a:solidFill>
            </a:endParaRPr>
          </a:p>
        </p:txBody>
      </p:sp>
      <p:sp>
        <p:nvSpPr>
          <p:cNvPr id="17" name="Textfeld 62"/>
          <p:cNvSpPr txBox="1"/>
          <p:nvPr/>
        </p:nvSpPr>
        <p:spPr bwMode="gray">
          <a:xfrm>
            <a:off x="31032" y="5356439"/>
            <a:ext cx="2130920" cy="611312"/>
          </a:xfrm>
          <a:prstGeom prst="rect">
            <a:avLst/>
          </a:prstGeom>
          <a:noFill/>
        </p:spPr>
        <p:txBody>
          <a:bodyPr wrap="square" rIns="0" bIns="72000" rtlCol="0" anchor="b" anchorCtr="0">
            <a:spAutoFit/>
          </a:bodyPr>
          <a:lstStyle/>
          <a:p>
            <a:r>
              <a:rPr lang="en-US" sz="1600" b="1" dirty="0" smtClean="0">
                <a:solidFill>
                  <a:srgbClr val="C3137B"/>
                </a:solidFill>
              </a:rPr>
              <a:t>Supporting people to live independently</a:t>
            </a:r>
            <a:endParaRPr lang="en-US" sz="1600" dirty="0">
              <a:solidFill>
                <a:srgbClr val="C31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0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426170"/>
          </a:xfrm>
        </p:spPr>
        <p:txBody>
          <a:bodyPr/>
          <a:lstStyle/>
          <a:p>
            <a:r>
              <a:rPr lang="en-GB" dirty="0" smtClean="0"/>
              <a:t>Context and Commissioning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Transfer of service provision from secondary care to primary care is required</a:t>
            </a:r>
          </a:p>
          <a:p>
            <a:r>
              <a:rPr lang="en-GB" dirty="0" smtClean="0"/>
              <a:t>GP teams are likely to take on a wider role as the care coordinator for many patients</a:t>
            </a:r>
          </a:p>
          <a:p>
            <a:r>
              <a:rPr lang="en-GB" dirty="0" smtClean="0"/>
              <a:t>This is likely to drive demand to free up capacity in general practice to be re-deployed to this new service provision</a:t>
            </a:r>
          </a:p>
        </p:txBody>
      </p:sp>
    </p:spTree>
    <p:extLst>
      <p:ext uri="{BB962C8B-B14F-4D97-AF65-F5344CB8AC3E}">
        <p14:creationId xmlns:p14="http://schemas.microsoft.com/office/powerpoint/2010/main" val="110450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8229600" cy="4176464"/>
          </a:xfrm>
        </p:spPr>
        <p:txBody>
          <a:bodyPr>
            <a:normAutofit/>
          </a:bodyPr>
          <a:lstStyle/>
          <a:p>
            <a:r>
              <a:rPr lang="en-GB" dirty="0" smtClean="0"/>
              <a:t>Need more </a:t>
            </a:r>
            <a:r>
              <a:rPr lang="en-GB" dirty="0"/>
              <a:t>help needed with a presentation</a:t>
            </a:r>
            <a:r>
              <a:rPr lang="en-GB" dirty="0" smtClean="0"/>
              <a:t>? Contact:</a:t>
            </a:r>
          </a:p>
          <a:p>
            <a:pPr lvl="1"/>
            <a:r>
              <a:rPr lang="en-GB" dirty="0" smtClean="0">
                <a:hlinkClick r:id="rId2"/>
              </a:rPr>
              <a:t>alastair.buxton@psnc.org.uk</a:t>
            </a:r>
            <a:endParaRPr lang="en-GB" dirty="0" smtClean="0"/>
          </a:p>
          <a:p>
            <a:pPr lvl="1"/>
            <a:r>
              <a:rPr lang="en-GB" dirty="0">
                <a:hlinkClick r:id="rId3"/>
              </a:rPr>
              <a:t>z</a:t>
            </a:r>
            <a:r>
              <a:rPr lang="en-GB" dirty="0" smtClean="0">
                <a:hlinkClick r:id="rId3"/>
              </a:rPr>
              <a:t>oe.smeaton@psnc.org.uk</a:t>
            </a:r>
            <a:endParaRPr lang="en-GB" dirty="0"/>
          </a:p>
          <a:p>
            <a:pPr marL="3175" lvl="1" indent="0" eaLnBrk="1" hangingPunct="1">
              <a:buNone/>
            </a:pPr>
            <a:endParaRPr lang="en-GB" dirty="0" smtClean="0"/>
          </a:p>
          <a:p>
            <a:pPr marL="3175" lvl="1" indent="0" eaLnBrk="1" hangingPunct="1">
              <a:buNone/>
            </a:pPr>
            <a:r>
              <a:rPr lang="en-GB" dirty="0" smtClean="0"/>
              <a:t>Last updated </a:t>
            </a:r>
            <a:r>
              <a:rPr lang="en-GB" dirty="0" smtClean="0"/>
              <a:t>22</a:t>
            </a:r>
            <a:r>
              <a:rPr lang="en-GB" baseline="30000" dirty="0" smtClean="0"/>
              <a:t>nd</a:t>
            </a:r>
            <a:r>
              <a:rPr lang="en-GB" dirty="0" smtClean="0"/>
              <a:t> August </a:t>
            </a:r>
            <a:r>
              <a:rPr lang="en-GB" dirty="0" smtClean="0"/>
              <a:t>2013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3528" y="260648"/>
            <a:ext cx="83529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 and then delete this slide</a:t>
            </a:r>
            <a:endParaRPr lang="en-GB" sz="4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4965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426170"/>
          </a:xfrm>
        </p:spPr>
        <p:txBody>
          <a:bodyPr/>
          <a:lstStyle/>
          <a:p>
            <a:r>
              <a:rPr lang="en-GB" dirty="0" smtClean="0"/>
              <a:t>Context and Commissioning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Community pharmacy can provide some services currently provided by general practice, e.g. management of certain </a:t>
            </a:r>
            <a:r>
              <a:rPr lang="en-GB" dirty="0" smtClean="0"/>
              <a:t>LTCs in partnership with GPs</a:t>
            </a:r>
            <a:endParaRPr lang="en-GB" dirty="0"/>
          </a:p>
          <a:p>
            <a:r>
              <a:rPr lang="en-GB" dirty="0" smtClean="0"/>
              <a:t>This creates capacity in general practice to take on more work from secondary care</a:t>
            </a:r>
          </a:p>
          <a:p>
            <a:r>
              <a:rPr lang="en-GB" dirty="0" smtClean="0"/>
              <a:t>To happen his requires review of secondary care funding flows (</a:t>
            </a:r>
            <a:r>
              <a:rPr lang="en-GB" dirty="0" err="1" smtClean="0"/>
              <a:t>PbR</a:t>
            </a:r>
            <a:r>
              <a:rPr lang="en-GB" dirty="0" smtClean="0"/>
              <a:t>)</a:t>
            </a:r>
          </a:p>
          <a:p>
            <a:r>
              <a:rPr lang="en-GB" dirty="0" smtClean="0"/>
              <a:t>National approach to commissioning maximises the value community pharmacy can deliver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72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1. Optimising </a:t>
            </a:r>
            <a:r>
              <a:rPr lang="en-GB" sz="4400" dirty="0"/>
              <a:t>the use of </a:t>
            </a:r>
            <a:r>
              <a:rPr lang="en-GB" sz="4400" dirty="0" smtClean="0"/>
              <a:t>medicines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Dispensing and repeat dispensing</a:t>
            </a:r>
          </a:p>
          <a:p>
            <a:r>
              <a:rPr lang="en-GB" dirty="0" smtClean="0"/>
              <a:t>NHS Medicines Use Reviews</a:t>
            </a:r>
          </a:p>
          <a:p>
            <a:pPr lvl="1"/>
            <a:r>
              <a:rPr lang="en-GB" dirty="0" smtClean="0"/>
              <a:t>2.8m provided in 2012/13</a:t>
            </a:r>
          </a:p>
          <a:p>
            <a:r>
              <a:rPr lang="en-GB" dirty="0" smtClean="0"/>
              <a:t>NHS New Medicine Service</a:t>
            </a:r>
          </a:p>
          <a:p>
            <a:r>
              <a:rPr lang="en-GB" dirty="0" smtClean="0"/>
              <a:t>Safe disposal of unwanted medicines</a:t>
            </a:r>
          </a:p>
          <a:p>
            <a:endParaRPr lang="en-GB" dirty="0"/>
          </a:p>
          <a:p>
            <a:r>
              <a:rPr lang="en-GB" dirty="0" smtClean="0"/>
              <a:t>The Vision narratives describes how this could develop…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2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1"/>
          <p:cNvGrpSpPr>
            <a:grpSpLocks/>
          </p:cNvGrpSpPr>
          <p:nvPr/>
        </p:nvGrpSpPr>
        <p:grpSpPr bwMode="gray">
          <a:xfrm>
            <a:off x="0" y="3449617"/>
            <a:ext cx="9144000" cy="1936010"/>
            <a:chOff x="0" y="2197"/>
            <a:chExt cx="5760" cy="1724"/>
          </a:xfrm>
        </p:grpSpPr>
        <p:sp>
          <p:nvSpPr>
            <p:cNvPr id="68" name="Rectangle 3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0" y="2325"/>
              <a:ext cx="5760" cy="1596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endParaRPr lang="en-US" noProof="1">
                <a:latin typeface="Calibri" pitchFamily="34" charset="0"/>
              </a:endParaRPr>
            </a:p>
          </p:txBody>
        </p:sp>
        <p:sp>
          <p:nvSpPr>
            <p:cNvPr id="69" name="Rectangle 123" descr="© INSCALE GmbH, 26.05.2010&#10;http://www.presentationload.com/"/>
            <p:cNvSpPr>
              <a:spLocks noChangeArrowheads="1"/>
            </p:cNvSpPr>
            <p:nvPr/>
          </p:nvSpPr>
          <p:spPr bwMode="gray">
            <a:xfrm flipV="1">
              <a:off x="0" y="2197"/>
              <a:ext cx="5760" cy="135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endParaRPr lang="en-US" noProof="1">
                <a:latin typeface="Calibri" pitchFamily="34" charset="0"/>
              </a:endParaRPr>
            </a:p>
          </p:txBody>
        </p:sp>
      </p:grpSp>
      <p:sp>
        <p:nvSpPr>
          <p:cNvPr id="99" name="AutoShape 59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323850" y="3449617"/>
            <a:ext cx="361990" cy="458826"/>
          </a:xfrm>
          <a:prstGeom prst="chevron">
            <a:avLst>
              <a:gd name="adj" fmla="val 39616"/>
            </a:avLst>
          </a:prstGeom>
          <a:solidFill>
            <a:srgbClr val="4E3487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marL="88900"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00" name="AutoShape 60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594135" y="3449617"/>
            <a:ext cx="361990" cy="458826"/>
          </a:xfrm>
          <a:prstGeom prst="chevron">
            <a:avLst>
              <a:gd name="adj" fmla="val 39616"/>
            </a:avLst>
          </a:prstGeom>
          <a:solidFill>
            <a:srgbClr val="4E3487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marL="88900"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01" name="AutoShape 61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867639" y="3449617"/>
            <a:ext cx="361990" cy="458826"/>
          </a:xfrm>
          <a:prstGeom prst="chevron">
            <a:avLst>
              <a:gd name="adj" fmla="val 39616"/>
            </a:avLst>
          </a:prstGeom>
          <a:solidFill>
            <a:srgbClr val="4E3487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marL="88900"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02" name="AutoShape 62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1137925" y="3449617"/>
            <a:ext cx="363598" cy="458826"/>
          </a:xfrm>
          <a:prstGeom prst="chevron">
            <a:avLst>
              <a:gd name="adj" fmla="val 39616"/>
            </a:avLst>
          </a:prstGeom>
          <a:solidFill>
            <a:srgbClr val="93378A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marL="88900"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03" name="AutoShape 63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1411428" y="3449617"/>
            <a:ext cx="361990" cy="458826"/>
          </a:xfrm>
          <a:prstGeom prst="chevron">
            <a:avLst>
              <a:gd name="adj" fmla="val 39616"/>
            </a:avLst>
          </a:prstGeom>
          <a:solidFill>
            <a:srgbClr val="93378A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marL="88900"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04" name="AutoShape 64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1680105" y="3449617"/>
            <a:ext cx="361990" cy="458826"/>
          </a:xfrm>
          <a:prstGeom prst="chevron">
            <a:avLst>
              <a:gd name="adj" fmla="val 39616"/>
            </a:avLst>
          </a:prstGeom>
          <a:solidFill>
            <a:srgbClr val="93378A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marL="88900"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05" name="AutoShape 65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1953608" y="3449617"/>
            <a:ext cx="361990" cy="458826"/>
          </a:xfrm>
          <a:prstGeom prst="chevron">
            <a:avLst>
              <a:gd name="adj" fmla="val 39616"/>
            </a:avLst>
          </a:prstGeom>
          <a:solidFill>
            <a:srgbClr val="93378A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marL="88900"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06" name="AutoShape 66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2223894" y="3449617"/>
            <a:ext cx="361990" cy="458826"/>
          </a:xfrm>
          <a:prstGeom prst="chevron">
            <a:avLst>
              <a:gd name="adj" fmla="val 39616"/>
            </a:avLst>
          </a:prstGeom>
          <a:solidFill>
            <a:srgbClr val="C3137B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marL="88900"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07" name="AutoShape 67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2497397" y="3449617"/>
            <a:ext cx="361990" cy="458826"/>
          </a:xfrm>
          <a:prstGeom prst="chevron">
            <a:avLst>
              <a:gd name="adj" fmla="val 39616"/>
            </a:avLst>
          </a:prstGeom>
          <a:solidFill>
            <a:srgbClr val="C3137B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marL="88900"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08" name="AutoShape 68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2768487" y="3449617"/>
            <a:ext cx="361990" cy="458826"/>
          </a:xfrm>
          <a:prstGeom prst="chevron">
            <a:avLst>
              <a:gd name="adj" fmla="val 39616"/>
            </a:avLst>
          </a:prstGeom>
          <a:solidFill>
            <a:srgbClr val="C3137B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marL="88900"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97" name="AutoShape 68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3039577" y="3449617"/>
            <a:ext cx="361990" cy="458826"/>
          </a:xfrm>
          <a:prstGeom prst="chevron">
            <a:avLst>
              <a:gd name="adj" fmla="val 39616"/>
            </a:avLst>
          </a:prstGeom>
          <a:solidFill>
            <a:srgbClr val="C3137B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marL="88900"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98" name="AutoShape 68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3310667" y="3449617"/>
            <a:ext cx="361990" cy="458826"/>
          </a:xfrm>
          <a:prstGeom prst="chevron">
            <a:avLst>
              <a:gd name="adj" fmla="val 39616"/>
            </a:avLst>
          </a:prstGeom>
          <a:solidFill>
            <a:srgbClr val="F2E634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marL="88900"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1" name="AutoShape 68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3581757" y="3449617"/>
            <a:ext cx="361990" cy="458826"/>
          </a:xfrm>
          <a:prstGeom prst="chevron">
            <a:avLst>
              <a:gd name="adj" fmla="val 39616"/>
            </a:avLst>
          </a:prstGeom>
          <a:solidFill>
            <a:srgbClr val="F2E634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marL="88900"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3" name="Titel 123"/>
          <p:cNvSpPr>
            <a:spLocks noGrp="1"/>
          </p:cNvSpPr>
          <p:nvPr>
            <p:ph type="title"/>
          </p:nvPr>
        </p:nvSpPr>
        <p:spPr bwMode="gray">
          <a:xfrm>
            <a:off x="327476" y="332656"/>
            <a:ext cx="8497092" cy="1152128"/>
          </a:xfrm>
        </p:spPr>
        <p:txBody>
          <a:bodyPr/>
          <a:lstStyle/>
          <a:p>
            <a:r>
              <a:rPr lang="en-US" dirty="0" smtClean="0"/>
              <a:t>Iterative approach to medicines optimisation service developments </a:t>
            </a:r>
            <a:endParaRPr lang="en-US" dirty="0"/>
          </a:p>
        </p:txBody>
      </p:sp>
      <p:sp>
        <p:nvSpPr>
          <p:cNvPr id="199" name="AutoShape 68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3852847" y="3449617"/>
            <a:ext cx="361990" cy="458826"/>
          </a:xfrm>
          <a:prstGeom prst="chevron">
            <a:avLst>
              <a:gd name="adj" fmla="val 39616"/>
            </a:avLst>
          </a:prstGeom>
          <a:solidFill>
            <a:srgbClr val="F2E634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marL="88900"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0" name="AutoShape 68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4123937" y="3449617"/>
            <a:ext cx="361990" cy="458826"/>
          </a:xfrm>
          <a:prstGeom prst="chevron">
            <a:avLst>
              <a:gd name="adj" fmla="val 39616"/>
            </a:avLst>
          </a:prstGeom>
          <a:solidFill>
            <a:srgbClr val="F2E634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marL="88900"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2" name="AutoShape 68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4395027" y="3449617"/>
            <a:ext cx="361990" cy="458826"/>
          </a:xfrm>
          <a:prstGeom prst="chevron">
            <a:avLst>
              <a:gd name="adj" fmla="val 39616"/>
            </a:avLst>
          </a:prstGeom>
          <a:solidFill>
            <a:srgbClr val="65922E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marL="88900"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09" name="AutoShape 75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4666117" y="3449617"/>
            <a:ext cx="360381" cy="458826"/>
          </a:xfrm>
          <a:prstGeom prst="chevron">
            <a:avLst>
              <a:gd name="adj" fmla="val 39616"/>
            </a:avLst>
          </a:prstGeom>
          <a:solidFill>
            <a:srgbClr val="65922E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rgbClr val="FFFFFF"/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0" name="AutoShape 76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4934795" y="3449617"/>
            <a:ext cx="360381" cy="458826"/>
          </a:xfrm>
          <a:prstGeom prst="chevron">
            <a:avLst>
              <a:gd name="adj" fmla="val 39616"/>
            </a:avLst>
          </a:prstGeom>
          <a:solidFill>
            <a:srgbClr val="65922E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rgbClr val="FFFFFF"/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1" name="AutoShape 77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5205080" y="3449617"/>
            <a:ext cx="360381" cy="458826"/>
          </a:xfrm>
          <a:prstGeom prst="chevron">
            <a:avLst>
              <a:gd name="adj" fmla="val 39616"/>
            </a:avLst>
          </a:prstGeom>
          <a:solidFill>
            <a:srgbClr val="65922E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rgbClr val="FFFFFF"/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2" name="AutoShape 78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5476975" y="3449617"/>
            <a:ext cx="360381" cy="458826"/>
          </a:xfrm>
          <a:prstGeom prst="chevron">
            <a:avLst>
              <a:gd name="adj" fmla="val 39616"/>
            </a:avLst>
          </a:prstGeom>
          <a:solidFill>
            <a:srgbClr val="51968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rgbClr val="FFFFFF"/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3" name="AutoShape 79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5747260" y="3449617"/>
            <a:ext cx="360381" cy="458826"/>
          </a:xfrm>
          <a:prstGeom prst="chevron">
            <a:avLst>
              <a:gd name="adj" fmla="val 39616"/>
            </a:avLst>
          </a:prstGeom>
          <a:solidFill>
            <a:srgbClr val="51968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rgbClr val="FFFFFF"/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4" name="AutoShape 80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6015936" y="3449617"/>
            <a:ext cx="361990" cy="458826"/>
          </a:xfrm>
          <a:prstGeom prst="chevron">
            <a:avLst>
              <a:gd name="adj" fmla="val 39616"/>
            </a:avLst>
          </a:prstGeom>
          <a:solidFill>
            <a:srgbClr val="51968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rgbClr val="FFFFFF"/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5" name="AutoShape 81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6289440" y="3449617"/>
            <a:ext cx="360381" cy="458826"/>
          </a:xfrm>
          <a:prstGeom prst="chevron">
            <a:avLst>
              <a:gd name="adj" fmla="val 39616"/>
            </a:avLst>
          </a:prstGeom>
          <a:solidFill>
            <a:srgbClr val="51968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rgbClr val="FFFFFF"/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6" name="AutoShape 82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6559725" y="3449617"/>
            <a:ext cx="361990" cy="458826"/>
          </a:xfrm>
          <a:prstGeom prst="chevron">
            <a:avLst>
              <a:gd name="adj" fmla="val 39616"/>
            </a:avLst>
          </a:prstGeom>
          <a:solidFill>
            <a:srgbClr val="5185C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rgbClr val="FFFFFF"/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7" name="AutoShape 83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6833229" y="3449617"/>
            <a:ext cx="360381" cy="458826"/>
          </a:xfrm>
          <a:prstGeom prst="chevron">
            <a:avLst>
              <a:gd name="adj" fmla="val 39616"/>
            </a:avLst>
          </a:prstGeom>
          <a:solidFill>
            <a:srgbClr val="5185C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rgbClr val="FFFFFF"/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8" name="AutoShape 84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7101905" y="3449617"/>
            <a:ext cx="361990" cy="458826"/>
          </a:xfrm>
          <a:prstGeom prst="chevron">
            <a:avLst>
              <a:gd name="adj" fmla="val 39616"/>
            </a:avLst>
          </a:prstGeom>
          <a:solidFill>
            <a:srgbClr val="5185C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rgbClr val="FFFFFF"/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9" name="AutoShape 85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7375409" y="3449617"/>
            <a:ext cx="360381" cy="458826"/>
          </a:xfrm>
          <a:prstGeom prst="chevron">
            <a:avLst>
              <a:gd name="adj" fmla="val 39616"/>
            </a:avLst>
          </a:prstGeom>
          <a:solidFill>
            <a:srgbClr val="5185C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rgbClr val="FFFFFF"/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0" name="AutoShape 86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7645695" y="3449617"/>
            <a:ext cx="361990" cy="458826"/>
          </a:xfrm>
          <a:prstGeom prst="chevron">
            <a:avLst>
              <a:gd name="adj" fmla="val 39616"/>
            </a:avLst>
          </a:prstGeom>
          <a:solidFill>
            <a:srgbClr val="D58721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rgbClr val="FFFFFF"/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1" name="AutoShape 87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7919198" y="3449617"/>
            <a:ext cx="360381" cy="458826"/>
          </a:xfrm>
          <a:prstGeom prst="chevron">
            <a:avLst>
              <a:gd name="adj" fmla="val 39616"/>
            </a:avLst>
          </a:prstGeom>
          <a:solidFill>
            <a:srgbClr val="D58721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rgbClr val="FFFFFF"/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2" name="AutoShape 88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8187875" y="3449617"/>
            <a:ext cx="361990" cy="458826"/>
          </a:xfrm>
          <a:prstGeom prst="chevron">
            <a:avLst>
              <a:gd name="adj" fmla="val 39616"/>
            </a:avLst>
          </a:prstGeom>
          <a:solidFill>
            <a:srgbClr val="D58721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rgbClr val="FFFFFF"/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3" name="AutoShape 89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8459769" y="3449617"/>
            <a:ext cx="360381" cy="458826"/>
          </a:xfrm>
          <a:prstGeom prst="chevron">
            <a:avLst>
              <a:gd name="adj" fmla="val 39616"/>
            </a:avLst>
          </a:prstGeom>
          <a:solidFill>
            <a:srgbClr val="D58721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72000" tIns="0" rIns="0" bIns="0" anchor="ctr" anchorCtr="0"/>
          <a:lstStyle/>
          <a:p>
            <a:pPr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endParaRPr lang="en-US" sz="2000" b="1" noProof="1" smtClean="0">
              <a:solidFill>
                <a:srgbClr val="FFFFFF"/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7" name="Line 55" descr="© INSCALE GmbH, 26.05.2010&#10;http://www.presentationload.com/"/>
          <p:cNvSpPr>
            <a:spLocks noChangeShapeType="1"/>
          </p:cNvSpPr>
          <p:nvPr/>
        </p:nvSpPr>
        <p:spPr bwMode="gray">
          <a:xfrm flipV="1">
            <a:off x="323850" y="3952875"/>
            <a:ext cx="0" cy="1849437"/>
          </a:xfrm>
          <a:prstGeom prst="line">
            <a:avLst/>
          </a:pr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8" name="Text Box 56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323850" y="5132898"/>
            <a:ext cx="2070100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72000" bIns="0" anchor="b" anchorCtr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Start</a:t>
            </a:r>
          </a:p>
          <a:p>
            <a:pPr algn="l">
              <a:spcBef>
                <a:spcPct val="50000"/>
              </a:spcBef>
            </a:pPr>
            <a:r>
              <a:rPr lang="en-US" sz="1100" noProof="1" smtClean="0">
                <a:latin typeface="Calibri" pitchFamily="34" charset="0"/>
                <a:cs typeface="Calibri" pitchFamily="34" charset="0"/>
              </a:rPr>
              <a:t>Current time – NMS and targeted MURs</a:t>
            </a:r>
            <a:endParaRPr lang="en-US" sz="1100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" name="Line 55" descr="© INSCALE GmbH, 26.05.2010&#10;http://www.presentationload.com/"/>
          <p:cNvSpPr>
            <a:spLocks noChangeShapeType="1"/>
          </p:cNvSpPr>
          <p:nvPr/>
        </p:nvSpPr>
        <p:spPr bwMode="gray">
          <a:xfrm flipV="1">
            <a:off x="8654928" y="3952875"/>
            <a:ext cx="0" cy="1850400"/>
          </a:xfrm>
          <a:prstGeom prst="line">
            <a:avLst/>
          </a:pr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4" name="Text Box 56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6371327" y="5132898"/>
            <a:ext cx="2315429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0" rIns="72000" bIns="0" anchor="b" anchorCtr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 noProof="1" smtClean="0">
                <a:solidFill>
                  <a:srgbClr val="5B518E"/>
                </a:solidFill>
                <a:latin typeface="Calibri" pitchFamily="34" charset="0"/>
                <a:cs typeface="Calibri" pitchFamily="34" charset="0"/>
              </a:rPr>
              <a:t>Finish</a:t>
            </a:r>
          </a:p>
          <a:p>
            <a:pPr algn="r">
              <a:spcBef>
                <a:spcPct val="50000"/>
              </a:spcBef>
            </a:pPr>
            <a:r>
              <a:rPr lang="en-US" sz="1100" noProof="1" smtClean="0">
                <a:latin typeface="Calibri" pitchFamily="34" charset="0"/>
                <a:cs typeface="Calibri" pitchFamily="34" charset="0"/>
              </a:rPr>
              <a:t>Community pharmacy providing medicines optimisation support for all LTC patients and  managing certain conditions in partnership with patients and GP practice </a:t>
            </a:r>
            <a:endParaRPr lang="en-US" sz="1100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3" name="Line 55" descr="© INSCALE GmbH, 26.05.2010&#10;http://www.presentationload.com/"/>
          <p:cNvSpPr>
            <a:spLocks noChangeShapeType="1"/>
          </p:cNvSpPr>
          <p:nvPr/>
        </p:nvSpPr>
        <p:spPr bwMode="gray">
          <a:xfrm flipV="1">
            <a:off x="2072323" y="3952874"/>
            <a:ext cx="0" cy="339515"/>
          </a:xfrm>
          <a:prstGeom prst="line">
            <a:avLst/>
          </a:pr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7" name="Text Box 56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3084439" y="4322983"/>
            <a:ext cx="1245652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0" rIns="72000" bIns="0" anchor="b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noProof="1" smtClean="0">
                <a:latin typeface="Calibri" pitchFamily="34" charset="0"/>
                <a:cs typeface="Calibri" pitchFamily="34" charset="0"/>
              </a:rPr>
              <a:t>All pharmacies provide episodic MURs and NMS to all patients within defined cohort</a:t>
            </a:r>
            <a:endParaRPr lang="en-US" sz="1100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" name="Line 55" descr="© INSCALE GmbH, 26.05.2010&#10;http://www.presentationload.com/"/>
          <p:cNvSpPr>
            <a:spLocks noChangeShapeType="1"/>
          </p:cNvSpPr>
          <p:nvPr/>
        </p:nvSpPr>
        <p:spPr bwMode="gray">
          <a:xfrm flipV="1">
            <a:off x="3700347" y="3952874"/>
            <a:ext cx="0" cy="339515"/>
          </a:xfrm>
          <a:prstGeom prst="line">
            <a:avLst/>
          </a:pr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8" name="Text Box 56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4418756" y="4325412"/>
            <a:ext cx="156048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0" rIns="72000" bIns="0" anchor="b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noProof="1" smtClean="0">
                <a:latin typeface="Calibri" pitchFamily="34" charset="0"/>
                <a:cs typeface="Calibri" pitchFamily="34" charset="0"/>
              </a:rPr>
              <a:t>New service to specific patient cohorts providing longitudinal medicines optimisation support, building on MUR and NMS</a:t>
            </a:r>
            <a:r>
              <a:rPr lang="en-US" sz="12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050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" name="Line 55" descr="© INSCALE GmbH, 26.05.2010&#10;http://www.presentationload.com/"/>
          <p:cNvSpPr>
            <a:spLocks noChangeShapeType="1"/>
          </p:cNvSpPr>
          <p:nvPr/>
        </p:nvSpPr>
        <p:spPr bwMode="gray">
          <a:xfrm flipV="1">
            <a:off x="5053385" y="3952874"/>
            <a:ext cx="0" cy="339515"/>
          </a:xfrm>
          <a:prstGeom prst="line">
            <a:avLst/>
          </a:pr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" name="Line 55" descr="© INSCALE GmbH, 26.05.2010&#10;http://www.presentationload.com/"/>
          <p:cNvSpPr>
            <a:spLocks noChangeShapeType="1"/>
          </p:cNvSpPr>
          <p:nvPr/>
        </p:nvSpPr>
        <p:spPr bwMode="gray">
          <a:xfrm flipV="1">
            <a:off x="6680049" y="3952874"/>
            <a:ext cx="0" cy="339515"/>
          </a:xfrm>
          <a:prstGeom prst="line">
            <a:avLst/>
          </a:pr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Text Box 56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1501523" y="4303366"/>
            <a:ext cx="1245652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0" rIns="72000" bIns="0" anchor="b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noProof="1" smtClean="0">
                <a:latin typeface="Calibri" pitchFamily="34" charset="0"/>
                <a:cs typeface="Calibri" pitchFamily="34" charset="0"/>
              </a:rPr>
              <a:t>Addition of elements to the Dispensing service, e.g. STOPP indicators</a:t>
            </a:r>
            <a:endParaRPr lang="en-US" sz="1100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Text Box 56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6093887" y="4325412"/>
            <a:ext cx="12456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0" rIns="72000" bIns="0" anchor="b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noProof="1" smtClean="0">
                <a:latin typeface="Calibri" pitchFamily="34" charset="0"/>
                <a:cs typeface="Calibri" pitchFamily="34" charset="0"/>
              </a:rPr>
              <a:t>Management of single LTC, e.g. asthma, in partnership with patients and GP practice</a:t>
            </a:r>
            <a:endParaRPr lang="en-US" sz="1100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Text Box 56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323850" y="6385104"/>
            <a:ext cx="401795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0" rIns="72000" bIns="0" anchor="b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noProof="1" smtClean="0">
                <a:latin typeface="Calibri" pitchFamily="34" charset="0"/>
                <a:cs typeface="Calibri" pitchFamily="34" charset="0"/>
              </a:rPr>
              <a:t>The different stages of service development may co-exist </a:t>
            </a:r>
            <a:endParaRPr lang="en-US" sz="1100" noProof="1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0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2. Supporting </a:t>
            </a:r>
            <a:r>
              <a:rPr lang="en-GB" sz="4400" dirty="0"/>
              <a:t>people to </a:t>
            </a:r>
            <a:r>
              <a:rPr lang="en-GB" sz="4400" dirty="0" smtClean="0"/>
              <a:t>self-care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Self-care advice</a:t>
            </a:r>
          </a:p>
          <a:p>
            <a:pPr lvl="1"/>
            <a:r>
              <a:rPr lang="en-GB" dirty="0" smtClean="0"/>
              <a:t>Self-limiting conditions</a:t>
            </a:r>
          </a:p>
          <a:p>
            <a:pPr lvl="1"/>
            <a:r>
              <a:rPr lang="en-GB" dirty="0" smtClean="0"/>
              <a:t>Long-term conditions</a:t>
            </a:r>
          </a:p>
          <a:p>
            <a:r>
              <a:rPr lang="en-GB" dirty="0" smtClean="0"/>
              <a:t>Signposting to other providers</a:t>
            </a:r>
          </a:p>
          <a:p>
            <a:r>
              <a:rPr lang="en-GB" dirty="0" smtClean="0"/>
              <a:t>Sales of over the counter medicines</a:t>
            </a:r>
          </a:p>
          <a:p>
            <a:r>
              <a:rPr lang="en-GB" dirty="0" smtClean="0"/>
              <a:t>Minor ailment services</a:t>
            </a:r>
          </a:p>
        </p:txBody>
      </p:sp>
    </p:spTree>
    <p:extLst>
      <p:ext uri="{BB962C8B-B14F-4D97-AF65-F5344CB8AC3E}">
        <p14:creationId xmlns:p14="http://schemas.microsoft.com/office/powerpoint/2010/main" val="19267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3. Supporting </a:t>
            </a:r>
            <a:r>
              <a:rPr lang="en-GB" sz="4400" dirty="0"/>
              <a:t>people to live healthier </a:t>
            </a:r>
            <a:r>
              <a:rPr lang="en-GB" sz="4400" dirty="0" smtClean="0"/>
              <a:t>lives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Advice on healthy lifestyle issues as part of NHS services (e.g. MUR and dispensing)</a:t>
            </a:r>
          </a:p>
          <a:p>
            <a:r>
              <a:rPr lang="en-GB" dirty="0" smtClean="0"/>
              <a:t>Six public health campaigns per year</a:t>
            </a:r>
          </a:p>
          <a:p>
            <a:endParaRPr lang="en-GB" dirty="0"/>
          </a:p>
          <a:p>
            <a:r>
              <a:rPr lang="en-GB" dirty="0" smtClean="0"/>
              <a:t>And a range of locally commissioned services…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5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3. Supporting </a:t>
            </a:r>
            <a:r>
              <a:rPr lang="en-GB" sz="4400" dirty="0"/>
              <a:t>people to live healthier </a:t>
            </a:r>
            <a:r>
              <a:rPr lang="en-GB" sz="4400" dirty="0" smtClean="0"/>
              <a:t>lives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3650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Stop Smoking support</a:t>
            </a:r>
          </a:p>
          <a:p>
            <a:r>
              <a:rPr lang="en-GB" dirty="0"/>
              <a:t>Alcohol screening and support</a:t>
            </a:r>
          </a:p>
          <a:p>
            <a:r>
              <a:rPr lang="en-GB" dirty="0"/>
              <a:t>NHS Health Checks</a:t>
            </a:r>
          </a:p>
          <a:p>
            <a:r>
              <a:rPr lang="en-GB" dirty="0"/>
              <a:t>Weight management services</a:t>
            </a:r>
          </a:p>
          <a:p>
            <a:r>
              <a:rPr lang="en-GB" dirty="0" smtClean="0"/>
              <a:t>Emergency contraception / Contraception</a:t>
            </a:r>
          </a:p>
          <a:p>
            <a:r>
              <a:rPr lang="en-GB" dirty="0" smtClean="0"/>
              <a:t>Chlamydia / Gonorrhoea / Hep B / HIV testing</a:t>
            </a:r>
            <a:endParaRPr lang="en-GB" dirty="0"/>
          </a:p>
          <a:p>
            <a:r>
              <a:rPr lang="en-GB" dirty="0" smtClean="0"/>
              <a:t>Immunisation – flu, travel health, HPV etc.</a:t>
            </a:r>
            <a:endParaRPr lang="en-GB" dirty="0"/>
          </a:p>
          <a:p>
            <a:r>
              <a:rPr lang="en-GB" dirty="0" smtClean="0"/>
              <a:t>Substance misuse – needle exchange and supervision of consumption of substitute medicines</a:t>
            </a:r>
            <a:endParaRPr lang="en-GB" dirty="0"/>
          </a:p>
          <a:p>
            <a:r>
              <a:rPr lang="en-GB" dirty="0"/>
              <a:t>Early detection of </a:t>
            </a:r>
            <a:r>
              <a:rPr lang="en-GB" dirty="0" smtClean="0"/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7676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3. Supporting </a:t>
            </a:r>
            <a:r>
              <a:rPr lang="en-GB" sz="4400" dirty="0"/>
              <a:t>people to live healthier </a:t>
            </a:r>
            <a:r>
              <a:rPr lang="en-GB" sz="4400" dirty="0" smtClean="0"/>
              <a:t>lives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Could some </a:t>
            </a:r>
            <a:r>
              <a:rPr lang="en-GB" dirty="0" smtClean="0"/>
              <a:t>public health services </a:t>
            </a:r>
            <a:r>
              <a:rPr lang="en-GB" dirty="0"/>
              <a:t>be commissioned nationally</a:t>
            </a:r>
            <a:r>
              <a:rPr lang="en-GB" dirty="0" smtClean="0"/>
              <a:t>? e.g. EHC</a:t>
            </a:r>
          </a:p>
          <a:p>
            <a:r>
              <a:rPr lang="en-GB" dirty="0" smtClean="0"/>
              <a:t>Healthy Living Pharmacy concept</a:t>
            </a:r>
          </a:p>
          <a:p>
            <a:pPr lvl="1"/>
            <a:r>
              <a:rPr lang="en-GB" dirty="0"/>
              <a:t>Structured support team training for health and wellbeing advice</a:t>
            </a:r>
          </a:p>
          <a:p>
            <a:pPr lvl="1"/>
            <a:r>
              <a:rPr lang="en-GB" dirty="0"/>
              <a:t>Key services and advice delivered</a:t>
            </a:r>
          </a:p>
          <a:p>
            <a:pPr lvl="1"/>
            <a:r>
              <a:rPr lang="en-GB" dirty="0"/>
              <a:t>Public health campaigns</a:t>
            </a:r>
          </a:p>
          <a:p>
            <a:pPr lvl="1"/>
            <a:r>
              <a:rPr lang="en-GB" dirty="0"/>
              <a:t>Positive </a:t>
            </a:r>
            <a:r>
              <a:rPr lang="en-GB" dirty="0" smtClean="0"/>
              <a:t>results from evaluation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83615"/>
            <a:ext cx="214668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4. Supporting </a:t>
            </a:r>
            <a:r>
              <a:rPr lang="en-GB" sz="4400" dirty="0"/>
              <a:t>people to live </a:t>
            </a:r>
            <a:r>
              <a:rPr lang="en-GB" sz="4400" dirty="0" smtClean="0"/>
              <a:t>independently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In addition to support to optimise the use of medicines…</a:t>
            </a:r>
          </a:p>
          <a:p>
            <a:r>
              <a:rPr lang="en-GB" dirty="0" smtClean="0"/>
              <a:t>Support </a:t>
            </a:r>
            <a:r>
              <a:rPr lang="en-GB" dirty="0"/>
              <a:t>with re-ordering repeat medicines / the NHS repeat dispensing </a:t>
            </a:r>
            <a:r>
              <a:rPr lang="en-GB" dirty="0" smtClean="0"/>
              <a:t>service</a:t>
            </a:r>
          </a:p>
          <a:p>
            <a:r>
              <a:rPr lang="en-GB" dirty="0" smtClean="0"/>
              <a:t>Home </a:t>
            </a:r>
            <a:r>
              <a:rPr lang="en-GB" dirty="0"/>
              <a:t>delivery of medicines to the </a:t>
            </a:r>
            <a:r>
              <a:rPr lang="en-GB" dirty="0" smtClean="0"/>
              <a:t>housebound</a:t>
            </a:r>
          </a:p>
          <a:p>
            <a:r>
              <a:rPr lang="en-GB" dirty="0" smtClean="0"/>
              <a:t>Appropriate </a:t>
            </a:r>
            <a:r>
              <a:rPr lang="en-GB" dirty="0"/>
              <a:t>provision of multi-compartment compliance aids and other interventions such as reminder charts to help people remember to take their </a:t>
            </a:r>
            <a:r>
              <a:rPr lang="en-GB" dirty="0" smtClean="0"/>
              <a:t>medicines</a:t>
            </a:r>
          </a:p>
        </p:txBody>
      </p:sp>
    </p:spTree>
    <p:extLst>
      <p:ext uri="{BB962C8B-B14F-4D97-AF65-F5344CB8AC3E}">
        <p14:creationId xmlns:p14="http://schemas.microsoft.com/office/powerpoint/2010/main" val="21738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4. Supporting </a:t>
            </a:r>
            <a:r>
              <a:rPr lang="en-GB" sz="4400" dirty="0"/>
              <a:t>people to live </a:t>
            </a:r>
            <a:r>
              <a:rPr lang="en-GB" sz="4400" dirty="0" smtClean="0"/>
              <a:t>independently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46449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Reablement </a:t>
            </a:r>
            <a:r>
              <a:rPr lang="en-GB" dirty="0"/>
              <a:t>services following discharge from </a:t>
            </a:r>
            <a:r>
              <a:rPr lang="en-GB" dirty="0" smtClean="0"/>
              <a:t>hospital</a:t>
            </a:r>
          </a:p>
          <a:p>
            <a:r>
              <a:rPr lang="en-GB" dirty="0" smtClean="0"/>
              <a:t>Falls </a:t>
            </a:r>
            <a:r>
              <a:rPr lang="en-GB" dirty="0"/>
              <a:t>assessment / reduction </a:t>
            </a:r>
            <a:r>
              <a:rPr lang="en-GB" dirty="0" smtClean="0"/>
              <a:t>services</a:t>
            </a:r>
          </a:p>
          <a:p>
            <a:r>
              <a:rPr lang="en-GB" dirty="0"/>
              <a:t>Supply of </a:t>
            </a:r>
            <a:r>
              <a:rPr lang="en-GB" dirty="0" smtClean="0"/>
              <a:t>daily living aids</a:t>
            </a:r>
            <a:endParaRPr lang="en-GB" dirty="0"/>
          </a:p>
          <a:p>
            <a:r>
              <a:rPr lang="en-GB" dirty="0"/>
              <a:t>Identifying emerging problems with peoples’ health</a:t>
            </a:r>
          </a:p>
          <a:p>
            <a:r>
              <a:rPr lang="en-GB" dirty="0" smtClean="0"/>
              <a:t>Signposting </a:t>
            </a:r>
            <a:r>
              <a:rPr lang="en-GB" dirty="0"/>
              <a:t>patients or their carers to additional support and resources related to their condition or </a:t>
            </a:r>
            <a:r>
              <a:rPr lang="en-GB" dirty="0" smtClean="0"/>
              <a:t>situation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9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 smtClean="0"/>
              <a:t>Community Pharmacy services</a:t>
            </a:r>
            <a:endParaRPr lang="en-GB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[Briefer description of services more appropriate for use with lay audiences]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132856"/>
            <a:ext cx="7383016" cy="2304802"/>
          </a:xfrm>
        </p:spPr>
        <p:txBody>
          <a:bodyPr/>
          <a:lstStyle/>
          <a:p>
            <a:pPr eaLnBrk="1" hangingPunct="1"/>
            <a:r>
              <a:rPr lang="en-GB" sz="6000" dirty="0" smtClean="0"/>
              <a:t>Community Pharmacy: </a:t>
            </a:r>
            <a:r>
              <a:rPr lang="en-GB" sz="6000" i="1" dirty="0" smtClean="0"/>
              <a:t>local</a:t>
            </a:r>
            <a:r>
              <a:rPr lang="en-GB" sz="6000" dirty="0" smtClean="0"/>
              <a:t> healthcare</a:t>
            </a:r>
          </a:p>
        </p:txBody>
      </p:sp>
    </p:spTree>
    <p:extLst>
      <p:ext uri="{BB962C8B-B14F-4D97-AF65-F5344CB8AC3E}">
        <p14:creationId xmlns:p14="http://schemas.microsoft.com/office/powerpoint/2010/main" val="245013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5" name="Rectangle 3" descr="© INSCALE GmbH, 26.05.2010&#10;http://www.presentationload.com/"/>
          <p:cNvSpPr>
            <a:spLocks noGrp="1" noChangeArrowheads="1"/>
          </p:cNvSpPr>
          <p:nvPr>
            <p:ph type="title"/>
          </p:nvPr>
        </p:nvSpPr>
        <p:spPr bwMode="gray">
          <a:xfrm>
            <a:off x="297208" y="548680"/>
            <a:ext cx="6186357" cy="616455"/>
          </a:xfrm>
          <a:noFill/>
          <a:ln/>
        </p:spPr>
        <p:txBody>
          <a:bodyPr/>
          <a:lstStyle/>
          <a:p>
            <a:r>
              <a:rPr lang="en-GB" dirty="0"/>
              <a:t>Four domains of services</a:t>
            </a:r>
            <a:endParaRPr lang="en-US" b="0" dirty="0"/>
          </a:p>
        </p:txBody>
      </p:sp>
      <p:grpSp>
        <p:nvGrpSpPr>
          <p:cNvPr id="22" name="Gruppieren 159"/>
          <p:cNvGrpSpPr/>
          <p:nvPr/>
        </p:nvGrpSpPr>
        <p:grpSpPr bwMode="gray">
          <a:xfrm>
            <a:off x="1941466" y="2985339"/>
            <a:ext cx="5509260" cy="2133600"/>
            <a:chOff x="1909762" y="2352832"/>
            <a:chExt cx="5509260" cy="2133600"/>
          </a:xfrm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</p:grpSpPr>
        <p:sp>
          <p:nvSpPr>
            <p:cNvPr id="23" name="Abgerundetes Rechteck 22"/>
            <p:cNvSpPr/>
            <p:nvPr/>
          </p:nvSpPr>
          <p:spPr bwMode="gray">
            <a:xfrm>
              <a:off x="1909762" y="2352832"/>
              <a:ext cx="5509260" cy="2133600"/>
            </a:xfrm>
            <a:prstGeom prst="roundRect">
              <a:avLst>
                <a:gd name="adj" fmla="val 12024"/>
              </a:avLst>
            </a:prstGeom>
            <a:gradFill flip="none" rotWithShape="1">
              <a:gsLst>
                <a:gs pos="0">
                  <a:srgbClr val="D9D9D9"/>
                </a:gs>
                <a:gs pos="7001">
                  <a:srgbClr val="BFBFBF"/>
                </a:gs>
                <a:gs pos="32001">
                  <a:srgbClr val="FFFFFF"/>
                </a:gs>
                <a:gs pos="47000">
                  <a:srgbClr val="BFBFBF"/>
                </a:gs>
                <a:gs pos="85001">
                  <a:srgbClr val="D9D9D9"/>
                </a:gs>
                <a:gs pos="100000">
                  <a:srgbClr val="FFFFFF"/>
                </a:gs>
              </a:gsLst>
              <a:lin ang="2700000" scaled="0"/>
              <a:tileRect/>
            </a:gradFill>
            <a:ln w="12700">
              <a:noFill/>
              <a:round/>
              <a:headEnd/>
              <a:tailEnd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  <a:sp3d extrusionH="38100">
              <a:bevelT w="12700" h="12700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Ellipse 23"/>
            <p:cNvSpPr/>
            <p:nvPr/>
          </p:nvSpPr>
          <p:spPr bwMode="gray">
            <a:xfrm>
              <a:off x="2164496" y="2492808"/>
              <a:ext cx="813554" cy="813554"/>
            </a:xfrm>
            <a:prstGeom prst="ellipse">
              <a:avLst/>
            </a:prstGeom>
            <a:solidFill>
              <a:srgbClr val="BFBFBF"/>
            </a:solidFill>
            <a:ln w="12700">
              <a:noFill/>
              <a:round/>
              <a:headEnd/>
              <a:tailEnd/>
            </a:ln>
            <a:sp3d z="273050" extrusionH="241300" prstMaterial="translucentPowder">
              <a:bevelT w="57150" h="57150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Ellipse 25"/>
            <p:cNvSpPr/>
            <p:nvPr/>
          </p:nvSpPr>
          <p:spPr bwMode="gray">
            <a:xfrm>
              <a:off x="4955322" y="2492808"/>
              <a:ext cx="813554" cy="813554"/>
            </a:xfrm>
            <a:prstGeom prst="ellipse">
              <a:avLst/>
            </a:prstGeom>
            <a:solidFill>
              <a:srgbClr val="BFBFBF"/>
            </a:solidFill>
            <a:ln w="12700">
              <a:noFill/>
              <a:round/>
              <a:headEnd/>
              <a:tailEnd/>
            </a:ln>
            <a:sp3d z="273050" extrusionH="241300" prstMaterial="translucentPowder">
              <a:bevelT w="57150" h="57150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Ellipse 30"/>
            <p:cNvSpPr/>
            <p:nvPr/>
          </p:nvSpPr>
          <p:spPr bwMode="gray">
            <a:xfrm>
              <a:off x="6350734" y="3532903"/>
              <a:ext cx="813554" cy="813554"/>
            </a:xfrm>
            <a:prstGeom prst="ellipse">
              <a:avLst/>
            </a:prstGeom>
            <a:solidFill>
              <a:srgbClr val="BFBFBF"/>
            </a:solidFill>
            <a:ln w="12700">
              <a:noFill/>
              <a:round/>
              <a:headEnd/>
              <a:tailEnd/>
            </a:ln>
            <a:sp3d z="273050" extrusionH="241300" prstMaterial="translucentPowder">
              <a:bevelT w="57150" h="57150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Ellipse 31"/>
            <p:cNvSpPr/>
            <p:nvPr/>
          </p:nvSpPr>
          <p:spPr bwMode="gray">
            <a:xfrm>
              <a:off x="2265624" y="2593936"/>
              <a:ext cx="611298" cy="611298"/>
            </a:xfrm>
            <a:prstGeom prst="ellipse">
              <a:avLst/>
            </a:prstGeom>
            <a:solidFill>
              <a:srgbClr val="BFBFBF"/>
            </a:solidFill>
            <a:ln w="12700">
              <a:noFill/>
              <a:round/>
              <a:headEnd/>
              <a:tailEnd/>
            </a:ln>
            <a:sp3d z="228600" extrusionH="152400">
              <a:bevelT w="38100" h="38100" prst="coolSlant"/>
              <a:bevelB w="38100" h="38100" prst="coolSlant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Ellipse 33"/>
            <p:cNvSpPr/>
            <p:nvPr/>
          </p:nvSpPr>
          <p:spPr bwMode="gray">
            <a:xfrm>
              <a:off x="5056450" y="2593936"/>
              <a:ext cx="611298" cy="611298"/>
            </a:xfrm>
            <a:prstGeom prst="ellipse">
              <a:avLst/>
            </a:prstGeom>
            <a:solidFill>
              <a:srgbClr val="BFBFBF"/>
            </a:solidFill>
            <a:ln w="12700">
              <a:noFill/>
              <a:round/>
              <a:headEnd/>
              <a:tailEnd/>
            </a:ln>
            <a:sp3d z="228600" extrusionH="152400">
              <a:bevelT w="38100" h="38100" prst="coolSlant"/>
              <a:bevelB w="38100" h="38100" prst="coolSlant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Ellipse 34"/>
            <p:cNvSpPr/>
            <p:nvPr/>
          </p:nvSpPr>
          <p:spPr bwMode="gray">
            <a:xfrm>
              <a:off x="6451862" y="2593936"/>
              <a:ext cx="611298" cy="611298"/>
            </a:xfrm>
            <a:prstGeom prst="ellipse">
              <a:avLst/>
            </a:prstGeom>
            <a:solidFill>
              <a:srgbClr val="D58721"/>
            </a:solidFill>
            <a:ln w="12700">
              <a:noFill/>
              <a:round/>
              <a:headEnd/>
              <a:tailEnd/>
            </a:ln>
            <a:sp3d z="228600" extrusionH="152400">
              <a:bevelT w="38100" h="38100" prst="coolSlant"/>
              <a:bevelB w="38100" h="38100" prst="coolSlant"/>
            </a:sp3d>
          </p:spPr>
          <p:txBody>
            <a:bodyPr vert="horz" rtlCol="0" anchor="ctr"/>
            <a:lstStyle/>
            <a:p>
              <a:pPr algn="ctr"/>
              <a:endParaRPr lang="en-US" sz="2800" b="1" dirty="0"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40" name="Ellipse 39"/>
            <p:cNvSpPr/>
            <p:nvPr/>
          </p:nvSpPr>
          <p:spPr bwMode="gray">
            <a:xfrm>
              <a:off x="6451862" y="3634031"/>
              <a:ext cx="611298" cy="611298"/>
            </a:xfrm>
            <a:prstGeom prst="ellipse">
              <a:avLst/>
            </a:prstGeom>
            <a:solidFill>
              <a:srgbClr val="BFBFBF"/>
            </a:solidFill>
            <a:ln w="12700">
              <a:noFill/>
              <a:round/>
              <a:headEnd/>
              <a:tailEnd/>
            </a:ln>
            <a:sp3d z="228600" extrusionH="152400">
              <a:bevelT w="38100" h="38100" prst="coolSlant"/>
              <a:bevelB w="38100" h="38100" prst="coolSlant"/>
            </a:sp3d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Ellipse 43"/>
            <p:cNvSpPr/>
            <p:nvPr/>
          </p:nvSpPr>
          <p:spPr bwMode="gray">
            <a:xfrm>
              <a:off x="2164496" y="2492808"/>
              <a:ext cx="813554" cy="813554"/>
            </a:xfrm>
            <a:prstGeom prst="ellipse">
              <a:avLst/>
            </a:prstGeom>
            <a:solidFill>
              <a:srgbClr val="000000">
                <a:alpha val="58824"/>
              </a:srgbClr>
            </a:solidFill>
            <a:ln w="12700">
              <a:noFill/>
              <a:round/>
              <a:headEnd/>
              <a:tailEnd/>
            </a:ln>
            <a:effectLst>
              <a:softEdge rad="63500"/>
            </a:effectLst>
            <a:sp3d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Ellipse 44"/>
            <p:cNvSpPr/>
            <p:nvPr/>
          </p:nvSpPr>
          <p:spPr bwMode="gray">
            <a:xfrm>
              <a:off x="3559909" y="2492808"/>
              <a:ext cx="813554" cy="813554"/>
            </a:xfrm>
            <a:prstGeom prst="ellipse">
              <a:avLst/>
            </a:prstGeom>
            <a:solidFill>
              <a:srgbClr val="000000">
                <a:alpha val="58824"/>
              </a:srgbClr>
            </a:solidFill>
            <a:ln w="12700">
              <a:noFill/>
              <a:round/>
              <a:headEnd/>
              <a:tailEnd/>
            </a:ln>
            <a:effectLst>
              <a:softEdge rad="63500"/>
            </a:effectLst>
            <a:sp3d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Ellipse 45"/>
            <p:cNvSpPr/>
            <p:nvPr/>
          </p:nvSpPr>
          <p:spPr bwMode="gray">
            <a:xfrm>
              <a:off x="4955322" y="2492808"/>
              <a:ext cx="813554" cy="813554"/>
            </a:xfrm>
            <a:prstGeom prst="ellipse">
              <a:avLst/>
            </a:prstGeom>
            <a:solidFill>
              <a:srgbClr val="000000">
                <a:alpha val="58824"/>
              </a:srgbClr>
            </a:solidFill>
            <a:ln w="12700">
              <a:noFill/>
              <a:round/>
              <a:headEnd/>
              <a:tailEnd/>
            </a:ln>
            <a:effectLst>
              <a:softEdge rad="63500"/>
            </a:effectLst>
            <a:sp3d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Ellipse 46"/>
            <p:cNvSpPr/>
            <p:nvPr/>
          </p:nvSpPr>
          <p:spPr bwMode="gray">
            <a:xfrm>
              <a:off x="6350734" y="2492808"/>
              <a:ext cx="813554" cy="813554"/>
            </a:xfrm>
            <a:prstGeom prst="ellipse">
              <a:avLst/>
            </a:prstGeom>
            <a:solidFill>
              <a:srgbClr val="000000">
                <a:alpha val="58824"/>
              </a:srgbClr>
            </a:solidFill>
            <a:ln w="12700">
              <a:noFill/>
              <a:round/>
              <a:headEnd/>
              <a:tailEnd/>
            </a:ln>
            <a:effectLst>
              <a:softEdge rad="63500"/>
            </a:effectLst>
            <a:sp3d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Ellipse 47"/>
            <p:cNvSpPr/>
            <p:nvPr/>
          </p:nvSpPr>
          <p:spPr bwMode="gray">
            <a:xfrm>
              <a:off x="2164496" y="3532903"/>
              <a:ext cx="813554" cy="813554"/>
            </a:xfrm>
            <a:prstGeom prst="ellipse">
              <a:avLst/>
            </a:prstGeom>
            <a:solidFill>
              <a:srgbClr val="000000">
                <a:alpha val="58824"/>
              </a:srgbClr>
            </a:solidFill>
            <a:ln w="12700">
              <a:noFill/>
              <a:round/>
              <a:headEnd/>
              <a:tailEnd/>
            </a:ln>
            <a:effectLst>
              <a:softEdge rad="63500"/>
            </a:effectLst>
            <a:sp3d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Ellipse 48"/>
            <p:cNvSpPr/>
            <p:nvPr/>
          </p:nvSpPr>
          <p:spPr bwMode="gray">
            <a:xfrm>
              <a:off x="3559909" y="3532903"/>
              <a:ext cx="813554" cy="813554"/>
            </a:xfrm>
            <a:prstGeom prst="ellipse">
              <a:avLst/>
            </a:prstGeom>
            <a:solidFill>
              <a:srgbClr val="000000">
                <a:alpha val="58824"/>
              </a:srgbClr>
            </a:solidFill>
            <a:ln w="12700">
              <a:noFill/>
              <a:round/>
              <a:headEnd/>
              <a:tailEnd/>
            </a:ln>
            <a:effectLst>
              <a:softEdge rad="63500"/>
            </a:effectLst>
            <a:sp3d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Ellipse 49"/>
            <p:cNvSpPr/>
            <p:nvPr/>
          </p:nvSpPr>
          <p:spPr bwMode="gray">
            <a:xfrm>
              <a:off x="4955322" y="3532903"/>
              <a:ext cx="813554" cy="813554"/>
            </a:xfrm>
            <a:prstGeom prst="ellipse">
              <a:avLst/>
            </a:prstGeom>
            <a:solidFill>
              <a:srgbClr val="000000">
                <a:alpha val="58824"/>
              </a:srgbClr>
            </a:solidFill>
            <a:ln w="12700">
              <a:noFill/>
              <a:round/>
              <a:headEnd/>
              <a:tailEnd/>
            </a:ln>
            <a:effectLst>
              <a:softEdge rad="63500"/>
            </a:effectLst>
            <a:sp3d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Ellipse 50"/>
            <p:cNvSpPr/>
            <p:nvPr/>
          </p:nvSpPr>
          <p:spPr bwMode="gray">
            <a:xfrm>
              <a:off x="6350734" y="3532903"/>
              <a:ext cx="813554" cy="813554"/>
            </a:xfrm>
            <a:prstGeom prst="ellipse">
              <a:avLst/>
            </a:prstGeom>
            <a:solidFill>
              <a:srgbClr val="000000">
                <a:alpha val="58824"/>
              </a:srgbClr>
            </a:solidFill>
            <a:ln w="12700">
              <a:noFill/>
              <a:round/>
              <a:headEnd/>
              <a:tailEnd/>
            </a:ln>
            <a:effectLst>
              <a:softEdge rad="63500"/>
            </a:effectLst>
            <a:sp3d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3" name="Gerade Verbindung 52"/>
          <p:cNvCxnSpPr/>
          <p:nvPr/>
        </p:nvCxnSpPr>
        <p:spPr bwMode="gray">
          <a:xfrm>
            <a:off x="395536" y="3122581"/>
            <a:ext cx="4975096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54" name="Textfeld 53"/>
          <p:cNvSpPr txBox="1"/>
          <p:nvPr/>
        </p:nvSpPr>
        <p:spPr bwMode="gray">
          <a:xfrm>
            <a:off x="395536" y="2721604"/>
            <a:ext cx="4345443" cy="365091"/>
          </a:xfrm>
          <a:prstGeom prst="rect">
            <a:avLst/>
          </a:prstGeom>
          <a:noFill/>
        </p:spPr>
        <p:txBody>
          <a:bodyPr wrap="square" lIns="0" rIns="0" bIns="72000" rtlCol="0" anchor="b" anchorCtr="0">
            <a:spAutoFit/>
          </a:bodyPr>
          <a:lstStyle/>
          <a:p>
            <a:r>
              <a:rPr lang="en-GB" sz="1600" b="1" dirty="0">
                <a:solidFill>
                  <a:srgbClr val="D58721"/>
                </a:solidFill>
              </a:rPr>
              <a:t>Optimising the use of medicines</a:t>
            </a:r>
            <a:endParaRPr lang="en-GB" sz="1400" dirty="0">
              <a:solidFill>
                <a:srgbClr val="D58721"/>
              </a:solidFill>
            </a:endParaRPr>
          </a:p>
        </p:txBody>
      </p:sp>
      <p:cxnSp>
        <p:nvCxnSpPr>
          <p:cNvPr id="61" name="Gerade Verbindung 60"/>
          <p:cNvCxnSpPr/>
          <p:nvPr/>
        </p:nvCxnSpPr>
        <p:spPr bwMode="gray">
          <a:xfrm flipV="1">
            <a:off x="5944855" y="4140285"/>
            <a:ext cx="2884976" cy="7558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63" name="Textfeld 62"/>
          <p:cNvSpPr txBox="1"/>
          <p:nvPr/>
        </p:nvSpPr>
        <p:spPr bwMode="gray">
          <a:xfrm>
            <a:off x="5640069" y="3501314"/>
            <a:ext cx="3189762" cy="611312"/>
          </a:xfrm>
          <a:prstGeom prst="rect">
            <a:avLst/>
          </a:prstGeom>
          <a:noFill/>
        </p:spPr>
        <p:txBody>
          <a:bodyPr wrap="square" rIns="0" bIns="72000" rtlCol="0" anchor="b" anchorCtr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65922E"/>
                </a:solidFill>
              </a:rPr>
              <a:t>Supporting people </a:t>
            </a:r>
          </a:p>
          <a:p>
            <a:pPr algn="r"/>
            <a:r>
              <a:rPr lang="en-US" sz="1600" b="1" dirty="0" smtClean="0">
                <a:solidFill>
                  <a:srgbClr val="65922E"/>
                </a:solidFill>
              </a:rPr>
              <a:t>to self-care</a:t>
            </a:r>
            <a:endParaRPr lang="en-US" sz="1600" dirty="0">
              <a:solidFill>
                <a:srgbClr val="65922E"/>
              </a:solidFill>
            </a:endParaRPr>
          </a:p>
        </p:txBody>
      </p:sp>
      <p:sp>
        <p:nvSpPr>
          <p:cNvPr id="39" name="Ellipse 28"/>
          <p:cNvSpPr/>
          <p:nvPr/>
        </p:nvSpPr>
        <p:spPr bwMode="gray">
          <a:xfrm>
            <a:off x="5166197" y="3645362"/>
            <a:ext cx="813554" cy="813554"/>
          </a:xfrm>
          <a:prstGeom prst="ellipse">
            <a:avLst/>
          </a:prstGeom>
          <a:solidFill>
            <a:srgbClr val="BFBFBF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73050" extrusionH="241300" prstMaterial="translucentPowder">
            <a:bevelT w="57150" h="5715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Ellipse 36"/>
          <p:cNvSpPr/>
          <p:nvPr/>
        </p:nvSpPr>
        <p:spPr bwMode="gray">
          <a:xfrm>
            <a:off x="5297655" y="3746490"/>
            <a:ext cx="611298" cy="611298"/>
          </a:xfrm>
          <a:prstGeom prst="ellipse">
            <a:avLst/>
          </a:prstGeom>
          <a:solidFill>
            <a:srgbClr val="65922E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28600" extrusionH="152400">
            <a:bevelT w="38100" h="38100" prst="coolSlant"/>
            <a:bevelB w="38100" h="38100" prst="coolSlant"/>
          </a:sp3d>
        </p:spPr>
        <p:txBody>
          <a:bodyPr rtlCol="0" anchor="ctr"/>
          <a:lstStyle/>
          <a:p>
            <a:pPr algn="ctr"/>
            <a:endParaRPr lang="en-US" sz="2800" b="1" dirty="0" smtClean="0"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3" name="Ellipse 37"/>
          <p:cNvSpPr/>
          <p:nvPr/>
        </p:nvSpPr>
        <p:spPr bwMode="gray">
          <a:xfrm>
            <a:off x="4230203" y="4266538"/>
            <a:ext cx="611298" cy="611298"/>
          </a:xfrm>
          <a:prstGeom prst="ellipse">
            <a:avLst/>
          </a:prstGeom>
          <a:solidFill>
            <a:srgbClr val="BFBFBF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28600" extrusionH="152400">
            <a:bevelT w="38100" h="38100" prst="coolSlant"/>
            <a:bevelB w="38100" h="38100" prst="coolSlant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Ellipse 28"/>
          <p:cNvSpPr/>
          <p:nvPr/>
        </p:nvSpPr>
        <p:spPr bwMode="gray">
          <a:xfrm>
            <a:off x="4128884" y="4114852"/>
            <a:ext cx="813554" cy="813554"/>
          </a:xfrm>
          <a:prstGeom prst="ellipse">
            <a:avLst/>
          </a:prstGeom>
          <a:solidFill>
            <a:srgbClr val="BFBFBF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73050" extrusionH="241300" prstMaterial="translucentPowder">
            <a:bevelT w="57150" h="5715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Ellipse 26"/>
          <p:cNvSpPr/>
          <p:nvPr/>
        </p:nvSpPr>
        <p:spPr bwMode="gray">
          <a:xfrm>
            <a:off x="5370632" y="2819666"/>
            <a:ext cx="813554" cy="813554"/>
          </a:xfrm>
          <a:prstGeom prst="ellipse">
            <a:avLst/>
          </a:prstGeom>
          <a:solidFill>
            <a:srgbClr val="BFBFBF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73050" extrusionH="241300" prstMaterial="translucentPowder">
            <a:bevelT w="57150" h="5715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Ellipse 36"/>
          <p:cNvSpPr/>
          <p:nvPr/>
        </p:nvSpPr>
        <p:spPr bwMode="gray">
          <a:xfrm>
            <a:off x="3517586" y="3806977"/>
            <a:ext cx="611298" cy="611298"/>
          </a:xfrm>
          <a:prstGeom prst="ellipse">
            <a:avLst/>
          </a:prstGeom>
          <a:solidFill>
            <a:srgbClr val="5185C0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28600" extrusionH="152400">
            <a:bevelT w="38100" h="38100" prst="coolSlant"/>
            <a:bevelB w="38100" h="38100" prst="coolSlant"/>
          </a:sp3d>
        </p:spPr>
        <p:txBody>
          <a:bodyPr rtlCol="0" anchor="ctr"/>
          <a:lstStyle/>
          <a:p>
            <a:pPr algn="ctr"/>
            <a:endParaRPr lang="en-US" sz="2800" b="1" dirty="0" smtClean="0"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8" name="Ellipse 27"/>
          <p:cNvSpPr/>
          <p:nvPr/>
        </p:nvSpPr>
        <p:spPr bwMode="gray">
          <a:xfrm>
            <a:off x="2908626" y="4712162"/>
            <a:ext cx="813554" cy="813554"/>
          </a:xfrm>
          <a:prstGeom prst="ellipse">
            <a:avLst/>
          </a:prstGeom>
          <a:solidFill>
            <a:srgbClr val="BFBFBF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73050" extrusionH="241300" prstMaterial="translucentPowder">
            <a:bevelT w="57150" h="5715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Ellipse 36"/>
          <p:cNvSpPr/>
          <p:nvPr/>
        </p:nvSpPr>
        <p:spPr bwMode="gray">
          <a:xfrm>
            <a:off x="3009754" y="4813290"/>
            <a:ext cx="611298" cy="611298"/>
          </a:xfrm>
          <a:prstGeom prst="ellipse">
            <a:avLst/>
          </a:prstGeom>
          <a:solidFill>
            <a:srgbClr val="C3137B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28600" extrusionH="152400">
            <a:bevelT w="38100" h="38100" prst="coolSlant"/>
            <a:bevelB w="38100" h="38100" prst="coolSlant"/>
          </a:sp3d>
        </p:spPr>
        <p:txBody>
          <a:bodyPr rtlCol="0" anchor="ctr"/>
          <a:lstStyle/>
          <a:p>
            <a:pPr algn="ctr"/>
            <a:endParaRPr lang="en-US" sz="2800" b="1" dirty="0" smtClean="0"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0" name="Ellipse 23"/>
          <p:cNvSpPr/>
          <p:nvPr/>
        </p:nvSpPr>
        <p:spPr bwMode="gray">
          <a:xfrm>
            <a:off x="3416458" y="3699443"/>
            <a:ext cx="813554" cy="813554"/>
          </a:xfrm>
          <a:prstGeom prst="ellipse">
            <a:avLst/>
          </a:prstGeom>
          <a:solidFill>
            <a:srgbClr val="BFBFBF"/>
          </a:solidFill>
          <a:ln w="12700">
            <a:noFill/>
            <a:round/>
            <a:headEnd/>
            <a:tailEnd/>
          </a:ln>
          <a:scene3d>
            <a:camera prst="perspectiveRelaxed">
              <a:rot lat="19250200" lon="18737319" rev="3586381"/>
            </a:camera>
            <a:lightRig rig="balanced" dir="t">
              <a:rot lat="0" lon="0" rev="6000000"/>
            </a:lightRig>
          </a:scene3d>
          <a:sp3d z="273050" extrusionH="241300" prstMaterial="translucentPowder">
            <a:bevelT w="57150" h="57150"/>
          </a:sp3d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Gerade Verbindung 60"/>
          <p:cNvCxnSpPr/>
          <p:nvPr/>
        </p:nvCxnSpPr>
        <p:spPr bwMode="gray">
          <a:xfrm flipV="1">
            <a:off x="3772308" y="5118939"/>
            <a:ext cx="5057523" cy="68999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65" name="Textfeld 62"/>
          <p:cNvSpPr txBox="1"/>
          <p:nvPr/>
        </p:nvSpPr>
        <p:spPr bwMode="gray">
          <a:xfrm>
            <a:off x="5640069" y="4541409"/>
            <a:ext cx="3189762" cy="611312"/>
          </a:xfrm>
          <a:prstGeom prst="rect">
            <a:avLst/>
          </a:prstGeom>
          <a:noFill/>
        </p:spPr>
        <p:txBody>
          <a:bodyPr wrap="square" rIns="0" bIns="72000" rtlCol="0" anchor="b" anchorCtr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C3137B"/>
                </a:solidFill>
              </a:rPr>
              <a:t>Supporting people to live independently</a:t>
            </a:r>
            <a:endParaRPr lang="en-US" sz="1600" dirty="0">
              <a:solidFill>
                <a:srgbClr val="C3137B"/>
              </a:solidFill>
            </a:endParaRPr>
          </a:p>
        </p:txBody>
      </p:sp>
      <p:cxnSp>
        <p:nvCxnSpPr>
          <p:cNvPr id="66" name="Gerade Verbindung 52"/>
          <p:cNvCxnSpPr/>
          <p:nvPr/>
        </p:nvCxnSpPr>
        <p:spPr bwMode="gray">
          <a:xfrm>
            <a:off x="395536" y="4052139"/>
            <a:ext cx="3020922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67" name="Textfeld 53"/>
          <p:cNvSpPr txBox="1"/>
          <p:nvPr/>
        </p:nvSpPr>
        <p:spPr bwMode="gray">
          <a:xfrm>
            <a:off x="397503" y="3404941"/>
            <a:ext cx="2808312" cy="611312"/>
          </a:xfrm>
          <a:prstGeom prst="rect">
            <a:avLst/>
          </a:prstGeom>
          <a:noFill/>
        </p:spPr>
        <p:txBody>
          <a:bodyPr wrap="square" lIns="0" rIns="0" bIns="72000" rtlCol="0" anchor="b" anchorCtr="0">
            <a:spAutoFit/>
          </a:bodyPr>
          <a:lstStyle/>
          <a:p>
            <a:r>
              <a:rPr lang="en-US" sz="1600" b="1" dirty="0">
                <a:solidFill>
                  <a:srgbClr val="5185C0"/>
                </a:solidFill>
              </a:rPr>
              <a:t>Supporting people to live healthier lives/public health</a:t>
            </a:r>
            <a:endParaRPr lang="en-US" sz="1400" dirty="0">
              <a:solidFill>
                <a:srgbClr val="5185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2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1. Optimising </a:t>
            </a:r>
            <a:r>
              <a:rPr lang="en-GB" sz="4400" dirty="0"/>
              <a:t>the use of </a:t>
            </a:r>
            <a:r>
              <a:rPr lang="en-GB" sz="4400" dirty="0" smtClean="0"/>
              <a:t>medicines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Dispensing and repeat dispensing</a:t>
            </a:r>
          </a:p>
          <a:p>
            <a:r>
              <a:rPr lang="en-GB" dirty="0" smtClean="0"/>
              <a:t>NHS Medicines Use Reviews</a:t>
            </a:r>
          </a:p>
          <a:p>
            <a:pPr lvl="1"/>
            <a:r>
              <a:rPr lang="en-GB" dirty="0" smtClean="0"/>
              <a:t>2.8m </a:t>
            </a:r>
            <a:r>
              <a:rPr lang="en-GB" dirty="0" smtClean="0"/>
              <a:t>provided in </a:t>
            </a:r>
            <a:r>
              <a:rPr lang="en-GB" dirty="0" smtClean="0"/>
              <a:t>2012/13</a:t>
            </a:r>
            <a:endParaRPr lang="en-GB" dirty="0" smtClean="0"/>
          </a:p>
          <a:p>
            <a:r>
              <a:rPr lang="en-GB" dirty="0" smtClean="0"/>
              <a:t>NHS New Medicine Service</a:t>
            </a:r>
          </a:p>
          <a:p>
            <a:r>
              <a:rPr lang="en-GB" dirty="0" smtClean="0"/>
              <a:t>Safe disposal of unwanted medicines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1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2. Supporting </a:t>
            </a:r>
            <a:r>
              <a:rPr lang="en-GB" sz="4400" dirty="0"/>
              <a:t>people to </a:t>
            </a:r>
            <a:r>
              <a:rPr lang="en-GB" sz="4400" dirty="0" smtClean="0"/>
              <a:t>self-care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Self-care advice</a:t>
            </a:r>
          </a:p>
          <a:p>
            <a:pPr lvl="1"/>
            <a:r>
              <a:rPr lang="en-GB" dirty="0" smtClean="0"/>
              <a:t>Self-limiting conditions</a:t>
            </a:r>
          </a:p>
          <a:p>
            <a:pPr lvl="1"/>
            <a:r>
              <a:rPr lang="en-GB" dirty="0" smtClean="0"/>
              <a:t>Long-term conditions</a:t>
            </a:r>
          </a:p>
          <a:p>
            <a:r>
              <a:rPr lang="en-GB" dirty="0" smtClean="0"/>
              <a:t>Signposting to other providers</a:t>
            </a:r>
          </a:p>
          <a:p>
            <a:r>
              <a:rPr lang="en-GB" dirty="0" smtClean="0"/>
              <a:t>Sales of over the counter medicines</a:t>
            </a:r>
          </a:p>
          <a:p>
            <a:r>
              <a:rPr lang="en-GB" dirty="0" smtClean="0"/>
              <a:t>Minor ailment services</a:t>
            </a:r>
          </a:p>
        </p:txBody>
      </p:sp>
    </p:spTree>
    <p:extLst>
      <p:ext uri="{BB962C8B-B14F-4D97-AF65-F5344CB8AC3E}">
        <p14:creationId xmlns:p14="http://schemas.microsoft.com/office/powerpoint/2010/main" val="33191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3. Supporting </a:t>
            </a:r>
            <a:r>
              <a:rPr lang="en-GB" sz="4400" dirty="0"/>
              <a:t>people to live healthier </a:t>
            </a:r>
            <a:r>
              <a:rPr lang="en-GB" sz="4400" dirty="0" smtClean="0"/>
              <a:t>lives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Advice on healthy lifestyle issues as part of NHS services (e.g. MUR and dispensing)</a:t>
            </a:r>
          </a:p>
          <a:p>
            <a:r>
              <a:rPr lang="en-GB" dirty="0" smtClean="0"/>
              <a:t>Six public health campaigns per year</a:t>
            </a:r>
          </a:p>
          <a:p>
            <a:endParaRPr lang="en-GB" dirty="0"/>
          </a:p>
          <a:p>
            <a:r>
              <a:rPr lang="en-GB" dirty="0" smtClean="0"/>
              <a:t>And a range of locally commissioned services…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4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3. Supporting </a:t>
            </a:r>
            <a:r>
              <a:rPr lang="en-GB" sz="4400" dirty="0"/>
              <a:t>people to live healthier </a:t>
            </a:r>
            <a:r>
              <a:rPr lang="en-GB" sz="4400" dirty="0" smtClean="0"/>
              <a:t>lives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Stop Smoking support</a:t>
            </a:r>
          </a:p>
          <a:p>
            <a:r>
              <a:rPr lang="en-GB" dirty="0"/>
              <a:t>Alcohol screening and support</a:t>
            </a:r>
          </a:p>
          <a:p>
            <a:r>
              <a:rPr lang="en-GB" dirty="0"/>
              <a:t>NHS Health Checks</a:t>
            </a:r>
          </a:p>
          <a:p>
            <a:r>
              <a:rPr lang="en-GB" dirty="0"/>
              <a:t>Weight management services</a:t>
            </a:r>
          </a:p>
          <a:p>
            <a:r>
              <a:rPr lang="en-GB" dirty="0" smtClean="0"/>
              <a:t>Emergency contraception / Contraception</a:t>
            </a:r>
          </a:p>
          <a:p>
            <a:r>
              <a:rPr lang="en-GB" dirty="0" smtClean="0"/>
              <a:t>Chlamydia / Gonorrhoea / Hep B / HIV testing</a:t>
            </a:r>
            <a:endParaRPr lang="en-GB" dirty="0"/>
          </a:p>
          <a:p>
            <a:r>
              <a:rPr lang="en-GB" dirty="0" smtClean="0"/>
              <a:t>Immunisation – flu, travel health, HPV etc.</a:t>
            </a:r>
            <a:endParaRPr lang="en-GB" dirty="0"/>
          </a:p>
          <a:p>
            <a:r>
              <a:rPr lang="en-GB" dirty="0" smtClean="0"/>
              <a:t>Substance misuse – needle exchange and supervision of consumption of substitute medicines</a:t>
            </a:r>
            <a:endParaRPr lang="en-GB" dirty="0"/>
          </a:p>
          <a:p>
            <a:r>
              <a:rPr lang="en-GB" dirty="0"/>
              <a:t>Early detection of cancer</a:t>
            </a:r>
          </a:p>
        </p:txBody>
      </p:sp>
    </p:spTree>
    <p:extLst>
      <p:ext uri="{BB962C8B-B14F-4D97-AF65-F5344CB8AC3E}">
        <p14:creationId xmlns:p14="http://schemas.microsoft.com/office/powerpoint/2010/main" val="34707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3. Supporting </a:t>
            </a:r>
            <a:r>
              <a:rPr lang="en-GB" sz="4400" dirty="0"/>
              <a:t>people to live healthier </a:t>
            </a:r>
            <a:r>
              <a:rPr lang="en-GB" sz="4400" dirty="0" smtClean="0"/>
              <a:t>lives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Healthy Living Pharmacy concept</a:t>
            </a:r>
          </a:p>
          <a:p>
            <a:pPr lvl="1"/>
            <a:r>
              <a:rPr lang="en-GB" dirty="0" smtClean="0"/>
              <a:t>Piloted in Portsmouth and subsequently tested in more than 20 other areas</a:t>
            </a:r>
          </a:p>
          <a:p>
            <a:pPr lvl="1"/>
            <a:r>
              <a:rPr lang="en-GB" dirty="0" smtClean="0"/>
              <a:t>Structured pharmacy </a:t>
            </a:r>
            <a:r>
              <a:rPr lang="en-GB" dirty="0"/>
              <a:t>team training </a:t>
            </a:r>
            <a:r>
              <a:rPr lang="en-GB" dirty="0" smtClean="0"/>
              <a:t>on providing </a:t>
            </a:r>
            <a:r>
              <a:rPr lang="en-GB" dirty="0"/>
              <a:t>health and wellbeing </a:t>
            </a:r>
            <a:r>
              <a:rPr lang="en-GB" dirty="0" smtClean="0"/>
              <a:t>advice to the public</a:t>
            </a:r>
            <a:endParaRPr lang="en-GB" dirty="0"/>
          </a:p>
          <a:p>
            <a:pPr lvl="1"/>
            <a:r>
              <a:rPr lang="en-GB" dirty="0"/>
              <a:t>Key </a:t>
            </a:r>
            <a:r>
              <a:rPr lang="en-GB" dirty="0" smtClean="0"/>
              <a:t>public health services </a:t>
            </a:r>
            <a:r>
              <a:rPr lang="en-GB" dirty="0"/>
              <a:t>and </a:t>
            </a:r>
            <a:r>
              <a:rPr lang="en-GB" dirty="0" smtClean="0"/>
              <a:t>proactive advice provided alongside public </a:t>
            </a:r>
            <a:r>
              <a:rPr lang="en-GB" dirty="0"/>
              <a:t>health campaigns</a:t>
            </a:r>
          </a:p>
          <a:p>
            <a:pPr lvl="1"/>
            <a:r>
              <a:rPr lang="en-GB" dirty="0"/>
              <a:t>Positive  early results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01208"/>
            <a:ext cx="2141258" cy="71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4. Supporting </a:t>
            </a:r>
            <a:r>
              <a:rPr lang="en-GB" sz="4400" dirty="0"/>
              <a:t>people to live </a:t>
            </a:r>
            <a:r>
              <a:rPr lang="en-GB" sz="4400" dirty="0" smtClean="0"/>
              <a:t>independently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</a:t>
            </a:r>
            <a:r>
              <a:rPr lang="en-GB" dirty="0" smtClean="0"/>
              <a:t>upport </a:t>
            </a:r>
            <a:r>
              <a:rPr lang="en-GB" dirty="0"/>
              <a:t>with re-ordering repeat medicines / the NHS repeat dispensing </a:t>
            </a:r>
            <a:r>
              <a:rPr lang="en-GB" dirty="0" smtClean="0"/>
              <a:t>service</a:t>
            </a:r>
          </a:p>
          <a:p>
            <a:r>
              <a:rPr lang="en-GB" dirty="0" smtClean="0"/>
              <a:t>Home </a:t>
            </a:r>
            <a:r>
              <a:rPr lang="en-GB" dirty="0"/>
              <a:t>delivery of medicines to the </a:t>
            </a:r>
            <a:r>
              <a:rPr lang="en-GB" dirty="0" smtClean="0"/>
              <a:t>housebound</a:t>
            </a:r>
          </a:p>
          <a:p>
            <a:r>
              <a:rPr lang="en-GB" dirty="0" smtClean="0"/>
              <a:t>Appropriate </a:t>
            </a:r>
            <a:r>
              <a:rPr lang="en-GB" dirty="0"/>
              <a:t>provision of multi-compartment compliance aids and other interventions such as reminder charts to help people remember to take their </a:t>
            </a:r>
            <a:r>
              <a:rPr lang="en-GB" dirty="0" smtClean="0"/>
              <a:t>medicines</a:t>
            </a:r>
          </a:p>
          <a:p>
            <a:r>
              <a:rPr lang="en-GB" dirty="0" smtClean="0"/>
              <a:t>Reablement </a:t>
            </a:r>
            <a:r>
              <a:rPr lang="en-GB" dirty="0"/>
              <a:t>services following discharge from </a:t>
            </a:r>
            <a:r>
              <a:rPr lang="en-GB" dirty="0" smtClean="0"/>
              <a:t>hospital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924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4. Supporting </a:t>
            </a:r>
            <a:r>
              <a:rPr lang="en-GB" sz="4400" dirty="0"/>
              <a:t>people to live </a:t>
            </a:r>
            <a:r>
              <a:rPr lang="en-GB" sz="4400" dirty="0" smtClean="0"/>
              <a:t>independently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Falls assessment / reduction services</a:t>
            </a:r>
          </a:p>
          <a:p>
            <a:r>
              <a:rPr lang="en-GB" dirty="0"/>
              <a:t>Signposting patients or their carers to additional support and resources related to their condition or situation</a:t>
            </a:r>
          </a:p>
          <a:p>
            <a:r>
              <a:rPr lang="en-GB" dirty="0" smtClean="0"/>
              <a:t>Supply </a:t>
            </a:r>
            <a:r>
              <a:rPr lang="en-GB" dirty="0"/>
              <a:t>of </a:t>
            </a:r>
            <a:r>
              <a:rPr lang="en-GB" dirty="0" smtClean="0"/>
              <a:t>daily living aids</a:t>
            </a:r>
            <a:endParaRPr lang="en-GB" dirty="0"/>
          </a:p>
          <a:p>
            <a:r>
              <a:rPr lang="en-GB" dirty="0"/>
              <a:t>Identifying emerging </a:t>
            </a:r>
            <a:r>
              <a:rPr lang="en-GB" dirty="0" smtClean="0"/>
              <a:t>problems with peoples’ health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/>
          <a:lstStyle/>
          <a:p>
            <a:r>
              <a:rPr lang="en-GB" sz="4400" dirty="0" smtClean="0"/>
              <a:t>Developing Community Pharmacy services for the benefit of patients</a:t>
            </a:r>
            <a:endParaRPr lang="en-GB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4400" dirty="0" smtClean="0"/>
              <a:t>What is the LPC?</a:t>
            </a:r>
            <a:endParaRPr lang="en-US" sz="44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95537" y="1844824"/>
            <a:ext cx="5760640" cy="4114229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GB" dirty="0" smtClean="0"/>
              <a:t>Body recognised in Statute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 smtClean="0"/>
              <a:t>Represents views of community pharmacy contractors to NHS and supports contractors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 smtClean="0"/>
              <a:t>Works with the NHS to coordinate local service provision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 smtClean="0"/>
              <a:t>Elected by local pharmacy owners</a:t>
            </a:r>
          </a:p>
        </p:txBody>
      </p:sp>
      <p:sp>
        <p:nvSpPr>
          <p:cNvPr id="5017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8F22C1-ED95-422D-9FF2-E04012803B41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965" y="1815149"/>
            <a:ext cx="2825058" cy="4024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947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Presentation overview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396044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Complete this section when you have edited the PowerPoint</a:t>
            </a:r>
          </a:p>
        </p:txBody>
      </p:sp>
    </p:spTree>
    <p:extLst>
      <p:ext uri="{BB962C8B-B14F-4D97-AF65-F5344CB8AC3E}">
        <p14:creationId xmlns:p14="http://schemas.microsoft.com/office/powerpoint/2010/main" val="25617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57188"/>
            <a:ext cx="8102673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sz="4400" dirty="0" smtClean="0"/>
              <a:t>Pharmacy services in </a:t>
            </a:r>
            <a:r>
              <a:rPr lang="en-GB" sz="4400" dirty="0" err="1" smtClean="0">
                <a:solidFill>
                  <a:srgbClr val="FF0000"/>
                </a:solidFill>
              </a:rPr>
              <a:t>xxxx</a:t>
            </a:r>
            <a:endParaRPr lang="en-GB" sz="4400" dirty="0" smtClean="0">
              <a:solidFill>
                <a:srgbClr val="FF0000"/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16832"/>
            <a:ext cx="8568952" cy="4032448"/>
          </a:xfrm>
        </p:spPr>
        <p:txBody>
          <a:bodyPr rtlCol="0">
            <a:normAutofit/>
          </a:bodyPr>
          <a:lstStyle/>
          <a:p>
            <a:pPr marL="460375" indent="-4572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</a:rPr>
              <a:t>I</a:t>
            </a:r>
            <a:r>
              <a:rPr lang="en-GB" dirty="0" smtClean="0">
                <a:solidFill>
                  <a:srgbClr val="FF0000"/>
                </a:solidFill>
              </a:rPr>
              <a:t>nsert information/data on locally commissioning services</a:t>
            </a:r>
            <a:endParaRPr lang="en-GB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GB" dirty="0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2662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2566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88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4400" dirty="0" smtClean="0"/>
              <a:t>Future potential for pharmacy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28625" y="1844824"/>
            <a:ext cx="8358188" cy="4555976"/>
          </a:xfrm>
        </p:spPr>
        <p:txBody>
          <a:bodyPr/>
          <a:lstStyle/>
          <a:p>
            <a:pPr marL="342900" lvl="1" indent="-342900">
              <a:buClr>
                <a:srgbClr val="2A6EBB"/>
              </a:buClr>
              <a:buFont typeface="Arial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</a:rPr>
              <a:t>LPC to insert </a:t>
            </a:r>
            <a:r>
              <a:rPr lang="en-GB" sz="3200" dirty="0" smtClean="0">
                <a:solidFill>
                  <a:srgbClr val="FF0000"/>
                </a:solidFill>
              </a:rPr>
              <a:t>proposed local service developments, e.g.:</a:t>
            </a:r>
            <a:endParaRPr lang="en-GB" sz="3200" dirty="0" smtClean="0"/>
          </a:p>
          <a:p>
            <a:r>
              <a:rPr lang="en-GB" dirty="0" smtClean="0"/>
              <a:t>Minor ailments schemes to free up GP time</a:t>
            </a:r>
          </a:p>
          <a:p>
            <a:r>
              <a:rPr lang="en-GB" dirty="0" smtClean="0"/>
              <a:t>Medicines optimisation services to support people discharged from hospital</a:t>
            </a:r>
          </a:p>
          <a:p>
            <a:r>
              <a:rPr lang="en-GB" dirty="0" smtClean="0"/>
              <a:t>Flu vaccination </a:t>
            </a:r>
            <a:r>
              <a:rPr lang="en-GB" dirty="0" smtClean="0"/>
              <a:t>service</a:t>
            </a:r>
            <a:endParaRPr lang="en-GB" sz="2400" dirty="0" smtClean="0"/>
          </a:p>
          <a:p>
            <a:pPr lvl="1">
              <a:buFont typeface="Arial" pitchFamily="34" charset="0"/>
              <a:buChar char="•"/>
            </a:pPr>
            <a:endParaRPr lang="en-GB" sz="2400" dirty="0" smtClean="0"/>
          </a:p>
          <a:p>
            <a:pPr lvl="1">
              <a:buFont typeface="Arial" pitchFamily="34" charset="0"/>
              <a:buChar char="•"/>
            </a:pPr>
            <a:endParaRPr lang="en-GB" sz="2400" dirty="0" smtClean="0"/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80863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GB" sz="4400" dirty="0" smtClean="0"/>
              <a:t>Joint working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358188" cy="4397127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Include the target items you want to seek agreement to, e.g.: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 smtClean="0"/>
              <a:t>The LPC can support development of Joint Strategic Needs Assessment (JSNA) and the Pharmaceutical Needs Assessment (PNA)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 smtClean="0"/>
              <a:t>Discussions with the </a:t>
            </a:r>
            <a:r>
              <a:rPr lang="en-GB" dirty="0" err="1" smtClean="0"/>
              <a:t>DPH</a:t>
            </a:r>
            <a:r>
              <a:rPr lang="en-GB" dirty="0" smtClean="0"/>
              <a:t> and team on developing pharmacy services to help meet key public health objectives</a:t>
            </a:r>
          </a:p>
        </p:txBody>
      </p:sp>
    </p:spTree>
    <p:extLst>
      <p:ext uri="{BB962C8B-B14F-4D97-AF65-F5344CB8AC3E}">
        <p14:creationId xmlns:p14="http://schemas.microsoft.com/office/powerpoint/2010/main" val="2203951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 smtClean="0"/>
              <a:t>Questions &amp; Discussion</a:t>
            </a:r>
            <a:endParaRPr lang="en-GB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More information on community pharmacy services at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LPC </a:t>
            </a:r>
            <a:r>
              <a:rPr lang="en-GB" dirty="0" smtClean="0">
                <a:solidFill>
                  <a:srgbClr val="FF0000"/>
                </a:solidFill>
              </a:rPr>
              <a:t>website/</a:t>
            </a:r>
            <a:r>
              <a:rPr lang="en-GB" dirty="0" smtClean="0">
                <a:solidFill>
                  <a:srgbClr val="E21776"/>
                </a:solidFill>
              </a:rPr>
              <a:t>psnc.org.uk</a:t>
            </a:r>
            <a:endParaRPr lang="en-GB" dirty="0">
              <a:solidFill>
                <a:srgbClr val="E21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4400" dirty="0" smtClean="0"/>
              <a:t>Medicines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28625" y="1772816"/>
            <a:ext cx="8358188" cy="4627984"/>
          </a:xfrm>
        </p:spPr>
        <p:txBody>
          <a:bodyPr/>
          <a:lstStyle/>
          <a:p>
            <a:pPr marL="137160" indent="0" eaLnBrk="1" hangingPunct="1">
              <a:buNone/>
            </a:pPr>
            <a:r>
              <a:rPr lang="en-GB" dirty="0" smtClean="0"/>
              <a:t>Medicines are the most common healthcare intervention, but: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dirty="0" smtClean="0"/>
              <a:t>30-50% not taken as intended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dirty="0" smtClean="0"/>
              <a:t>4-5% of hospital admissions due to preventable adverse effects of medicines</a:t>
            </a:r>
          </a:p>
          <a:p>
            <a:pPr marL="137160" indent="0" eaLnBrk="1" hangingPunct="1">
              <a:buNone/>
            </a:pPr>
            <a:endParaRPr lang="en-GB" dirty="0" smtClean="0"/>
          </a:p>
          <a:p>
            <a:pPr marL="585216" lvl="1" indent="0" eaLnBrk="1" hangingPunct="1">
              <a:buNone/>
            </a:pPr>
            <a:endParaRPr lang="en-GB" sz="2400" dirty="0" smtClean="0"/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05984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GB" sz="4400" dirty="0" smtClean="0"/>
              <a:t>Pharmacist education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GB" sz="2400" dirty="0" smtClean="0"/>
              <a:t>26 Schools of Pharmacy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GB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GB" sz="2400" dirty="0" smtClean="0"/>
              <a:t>4 year </a:t>
            </a:r>
            <a:r>
              <a:rPr lang="en-GB" altLang="en-GB" sz="2400" dirty="0" err="1" smtClean="0"/>
              <a:t>MPharm</a:t>
            </a:r>
            <a:r>
              <a:rPr lang="en-GB" altLang="en-GB" sz="2400" dirty="0" smtClean="0"/>
              <a:t> degree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altLang="en-GB" sz="2100" dirty="0" smtClean="0"/>
              <a:t>Pharmaceutical Chemistry – origin and chemistry of drugs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altLang="en-GB" sz="2100" dirty="0" smtClean="0"/>
              <a:t>Pharmaceutics – preparation of medicines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altLang="en-GB" sz="2100" dirty="0" smtClean="0"/>
              <a:t>Pharmacology – actions and uses of drugs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altLang="en-GB" sz="2100" dirty="0" smtClean="0"/>
              <a:t>Clinical Pharmacy, Social Pharmacy, Public Health…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GB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GB" sz="2400" dirty="0" smtClean="0"/>
              <a:t>Pre-registration year in practice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GB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GB" sz="2400" dirty="0" smtClean="0"/>
              <a:t>GPhC Exams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GB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GB" sz="2400" dirty="0" smtClean="0"/>
              <a:t>Registration &amp; CPD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675237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4400" dirty="0" smtClean="0"/>
              <a:t>Pharmacy stats</a:t>
            </a:r>
            <a:endParaRPr lang="en-US" sz="44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5760640" cy="475252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Over 11,500 pharmacies in </a:t>
            </a:r>
            <a:r>
              <a:rPr lang="en-GB" sz="2800" dirty="0"/>
              <a:t>England situated in high-street locations, in supermarkets and in residential neighbourhoods</a:t>
            </a:r>
            <a:endParaRPr lang="en-GB" sz="2800" dirty="0" smtClean="0"/>
          </a:p>
          <a:p>
            <a:pPr lvl="1">
              <a:lnSpc>
                <a:spcPct val="150000"/>
              </a:lnSpc>
            </a:pPr>
            <a:r>
              <a:rPr lang="en-GB" sz="2400" dirty="0" smtClean="0"/>
              <a:t>Independents (1-5 pharmacies) 	38%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/>
              <a:t>Multiples (6+ pharmacies)		62%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</a:rPr>
              <a:t>XXX</a:t>
            </a:r>
            <a:r>
              <a:rPr lang="en-GB" sz="2800" dirty="0" smtClean="0"/>
              <a:t> in </a:t>
            </a:r>
            <a:r>
              <a:rPr lang="en-GB" sz="2800" dirty="0" smtClean="0">
                <a:solidFill>
                  <a:srgbClr val="FF0000"/>
                </a:solidFill>
              </a:rPr>
              <a:t>LPC Area</a:t>
            </a:r>
          </a:p>
          <a:p>
            <a:pPr lvl="0">
              <a:lnSpc>
                <a:spcPct val="150000"/>
              </a:lnSpc>
            </a:pPr>
            <a:r>
              <a:rPr lang="en-GB" sz="2800" dirty="0"/>
              <a:t>Most pharmacies have at least one private consultation area (at least 85</a:t>
            </a:r>
            <a:r>
              <a:rPr lang="en-GB" sz="2800" dirty="0" smtClean="0"/>
              <a:t>%)</a:t>
            </a:r>
            <a:endParaRPr lang="en-GB" sz="2800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60848"/>
            <a:ext cx="2435796" cy="3458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26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NC template Aug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PSNC template Aug 2013</Template>
  <TotalTime>437</TotalTime>
  <Words>2425</Words>
  <Application>Microsoft Office PowerPoint</Application>
  <PresentationFormat>On-screen Show (4:3)</PresentationFormat>
  <Paragraphs>370</Paragraphs>
  <Slides>63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PSNC template Aug 2013</vt:lpstr>
      <vt:lpstr>Read and then delete this slide</vt:lpstr>
      <vt:lpstr>PowerPoint Presentation</vt:lpstr>
      <vt:lpstr>PowerPoint Presentation</vt:lpstr>
      <vt:lpstr>PowerPoint Presentation</vt:lpstr>
      <vt:lpstr>Community Pharmacy: local healthcare</vt:lpstr>
      <vt:lpstr>Presentation overview</vt:lpstr>
      <vt:lpstr>Medicines</vt:lpstr>
      <vt:lpstr>Pharmacist education</vt:lpstr>
      <vt:lpstr>Pharmacy stats</vt:lpstr>
      <vt:lpstr>Community pharmacy &amp; the NHS</vt:lpstr>
      <vt:lpstr>PowerPoint Presentation</vt:lpstr>
      <vt:lpstr>Pharmacy and the NHS</vt:lpstr>
      <vt:lpstr>PowerPoint Presentation</vt:lpstr>
      <vt:lpstr>Use of Community Pharmacies</vt:lpstr>
      <vt:lpstr>Use of Community Pharmacies</vt:lpstr>
      <vt:lpstr>Pharmacy staff</vt:lpstr>
      <vt:lpstr>The NHS Community Pharmacy Contract</vt:lpstr>
      <vt:lpstr>Contract structure</vt:lpstr>
      <vt:lpstr>Essential services</vt:lpstr>
      <vt:lpstr>Clinical governance / Quality</vt:lpstr>
      <vt:lpstr>Advanced services</vt:lpstr>
      <vt:lpstr>Accreditation requirements</vt:lpstr>
      <vt:lpstr>MUR service</vt:lpstr>
      <vt:lpstr>MUR service target groups</vt:lpstr>
      <vt:lpstr>The story so far…</vt:lpstr>
      <vt:lpstr>New Medicine Service (NMS)</vt:lpstr>
      <vt:lpstr>NMS – outline service spec</vt:lpstr>
      <vt:lpstr>The story so far…</vt:lpstr>
      <vt:lpstr>Locally Commissioned Services</vt:lpstr>
      <vt:lpstr>Locally Commissioned Services</vt:lpstr>
      <vt:lpstr>Locally Commissioned Services</vt:lpstr>
      <vt:lpstr>The vision for NHS Community Pharmacies</vt:lpstr>
      <vt:lpstr>A Vision for 2016</vt:lpstr>
      <vt:lpstr>A Vision for 2016</vt:lpstr>
      <vt:lpstr>A Vision for 2016</vt:lpstr>
      <vt:lpstr>A Vision for 2016</vt:lpstr>
      <vt:lpstr>Four domains of services</vt:lpstr>
      <vt:lpstr>The Third Pillar – supporting future NHS provision</vt:lpstr>
      <vt:lpstr>Context and Commissioning</vt:lpstr>
      <vt:lpstr>Context and Commissioning</vt:lpstr>
      <vt:lpstr>1. Optimising the use of medicines</vt:lpstr>
      <vt:lpstr>Iterative approach to medicines optimisation service developments </vt:lpstr>
      <vt:lpstr>2. Supporting people to self-care</vt:lpstr>
      <vt:lpstr>3. Supporting people to live healthier lives</vt:lpstr>
      <vt:lpstr>3. Supporting people to live healthier lives</vt:lpstr>
      <vt:lpstr>3. Supporting people to live healthier lives</vt:lpstr>
      <vt:lpstr>4. Supporting people to live independently</vt:lpstr>
      <vt:lpstr>4. Supporting people to live independently</vt:lpstr>
      <vt:lpstr>Community Pharmacy services</vt:lpstr>
      <vt:lpstr>Four domains of services</vt:lpstr>
      <vt:lpstr>1. Optimising the use of medicines</vt:lpstr>
      <vt:lpstr>2. Supporting people to self-care</vt:lpstr>
      <vt:lpstr>3. Supporting people to live healthier lives</vt:lpstr>
      <vt:lpstr>3. Supporting people to live healthier lives</vt:lpstr>
      <vt:lpstr>3. Supporting people to live healthier lives</vt:lpstr>
      <vt:lpstr>4. Supporting people to live independently</vt:lpstr>
      <vt:lpstr>4. Supporting people to live independently</vt:lpstr>
      <vt:lpstr>Developing Community Pharmacy services for the benefit of patients</vt:lpstr>
      <vt:lpstr>What is the LPC?</vt:lpstr>
      <vt:lpstr>Pharmacy services in xxxx</vt:lpstr>
      <vt:lpstr>Future potential for pharmacy</vt:lpstr>
      <vt:lpstr>Joint working</vt:lpstr>
      <vt:lpstr>Questions &amp;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and then delete this slide</dc:title>
  <dc:creator>Alastair Buxton</dc:creator>
  <cp:lastModifiedBy>abuxton</cp:lastModifiedBy>
  <cp:revision>10</cp:revision>
  <dcterms:created xsi:type="dcterms:W3CDTF">2013-08-09T07:27:05Z</dcterms:created>
  <dcterms:modified xsi:type="dcterms:W3CDTF">2013-08-22T11:18:44Z</dcterms:modified>
</cp:coreProperties>
</file>