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77" r:id="rId5"/>
    <p:sldId id="324" r:id="rId6"/>
    <p:sldId id="325" r:id="rId7"/>
    <p:sldId id="329" r:id="rId8"/>
    <p:sldId id="330" r:id="rId9"/>
    <p:sldId id="332" r:id="rId10"/>
    <p:sldId id="261" r:id="rId11"/>
    <p:sldId id="341" r:id="rId12"/>
    <p:sldId id="354" r:id="rId13"/>
    <p:sldId id="275" r:id="rId14"/>
    <p:sldId id="262" r:id="rId15"/>
    <p:sldId id="263" r:id="rId16"/>
    <p:sldId id="345" r:id="rId17"/>
    <p:sldId id="346" r:id="rId18"/>
    <p:sldId id="347" r:id="rId19"/>
    <p:sldId id="348" r:id="rId20"/>
    <p:sldId id="349" r:id="rId21"/>
    <p:sldId id="312" r:id="rId22"/>
    <p:sldId id="313" r:id="rId23"/>
    <p:sldId id="355" r:id="rId24"/>
    <p:sldId id="315" r:id="rId25"/>
    <p:sldId id="356" r:id="rId26"/>
    <p:sldId id="317" r:id="rId27"/>
    <p:sldId id="357" r:id="rId28"/>
    <p:sldId id="358" r:id="rId29"/>
    <p:sldId id="359" r:id="rId30"/>
    <p:sldId id="360" r:id="rId31"/>
    <p:sldId id="322" r:id="rId32"/>
    <p:sldId id="305" r:id="rId33"/>
    <p:sldId id="306" r:id="rId34"/>
    <p:sldId id="307" r:id="rId35"/>
    <p:sldId id="308" r:id="rId36"/>
    <p:sldId id="309" r:id="rId37"/>
    <p:sldId id="310" r:id="rId38"/>
    <p:sldId id="274" r:id="rId39"/>
    <p:sldId id="350" r:id="rId40"/>
    <p:sldId id="351" r:id="rId41"/>
    <p:sldId id="352" r:id="rId42"/>
    <p:sldId id="353" r:id="rId43"/>
    <p:sldId id="32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4196"/>
    <a:srgbClr val="4E86C0"/>
    <a:srgbClr val="5B5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651" autoAdjust="0"/>
  </p:normalViewPr>
  <p:slideViewPr>
    <p:cSldViewPr>
      <p:cViewPr varScale="1">
        <p:scale>
          <a:sx n="111" d="100"/>
          <a:sy n="111" d="100"/>
        </p:scale>
        <p:origin x="4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9165E-5524-49E0-A142-544EAFDBE258}" type="datetimeFigureOut">
              <a:rPr lang="en-GB" smtClean="0"/>
              <a:t>26/02/2017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27FF72-E60E-4F4C-9E10-77CAE52C81A6}" type="slidenum">
              <a:rPr lang="en-GB" smtClean="0"/>
              <a:t>‹#›</a:t>
            </a:fld>
            <a:endParaRPr lang="en-GB"/>
          </a:p>
        </p:txBody>
      </p:sp>
    </p:spTree>
    <p:extLst>
      <p:ext uri="{BB962C8B-B14F-4D97-AF65-F5344CB8AC3E}">
        <p14:creationId xmlns:p14="http://schemas.microsoft.com/office/powerpoint/2010/main" val="3921128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3518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txBox="1">
            <a:spLocks noGrp="1"/>
          </p:cNvSpPr>
          <p:nvPr>
            <p:ph type="body" sz="quarter" idx="1"/>
          </p:nvPr>
        </p:nvSpPr>
        <p:spPr/>
        <p:txBody>
          <a:bodyPr/>
          <a:lstStyle/>
          <a:p>
            <a:endParaRPr lang="en-GB" dirty="0"/>
          </a:p>
        </p:txBody>
      </p:sp>
      <p:sp>
        <p:nvSpPr>
          <p:cNvPr id="4" name="Slide Number Placehold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61EFBBA3-9A94-422D-AE70-D9A33B34DCE2}"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9</a:t>
            </a:fld>
            <a:endParaRPr kumimoji="0" lang="en-GB" sz="1800" b="0" i="0" u="none" strike="noStrike" kern="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28760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 review process has been included in the scheme to deal with any inaccuracies in DH’s calculations, or any unforeseen circumstances affecting access; like a road closure. Review will also be possible for cases where there may be a high level of deprivation, and pharmacies are slightly less than a mile from another pharmacy, but are critical to patient access.</a:t>
            </a:r>
          </a:p>
          <a:p>
            <a:endParaRPr lang="en-US"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DH guidance on PhAS confirms applications for reviews will need to be made within three months of the start of the scheme (1st December 2016) and reviews will be administered by NHS England. Details of where to send requests for reviews to be released shortly.</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Applications for review will be accepted from 1st November 2016 and NHS England will aim to complete a review within six weeks of receiving a request.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E2E76-1EC4-4C91-AF9E-E5B8BFB596E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723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 review process has been included in the scheme to deal with any inaccuracies in DH’s calculations, or any unforeseen circumstances affecting access; like a road closure. Review will also be possible for cases where there may be a high level of deprivation, and pharmacies are slightly less than a mile from another pharmacy, but are critical to patient access.</a:t>
            </a:r>
          </a:p>
          <a:p>
            <a:endParaRPr lang="en-US"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DH guidance on PhAS confirms applications for reviews will need to be made within three months of the start of the scheme (1st December 2016) and reviews will be administered by NHS England. Details of where to send requests for reviews to be released shortly.</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Applications for review will be accepted from 1st November 2016 and NHS England will aim to complete a review within six weeks of receiving a request.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E2E76-1EC4-4C91-AF9E-E5B8BFB596E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510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 review process has been included in the scheme to deal with any inaccuracies in DH’s calculations, or any unforeseen circumstances affecting access; like a road closure. Review will also be possible for cases where there may be a high level of deprivation, and pharmacies are slightly less than a mile from another pharmacy, but are critical to patient access.</a:t>
            </a:r>
          </a:p>
          <a:p>
            <a:endParaRPr lang="en-US"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DH guidance on PhAS confirms applications for reviews will need to be made within three months of the start of the scheme (1st December 2016) and reviews will be administered by NHS England. Details of where to send requests for reviews to be released shortly.</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Applications for review will be accepted from 1st November 2016 and NHS England will aim to complete a review within six weeks of receiving a request.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E2E76-1EC4-4C91-AF9E-E5B8BFB596E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9237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 review process has been included in the scheme to deal with any inaccuracies in DH’s calculations, or any unforeseen circumstances affecting access; like a road closure. Review will also be possible for cases where there may be a high level of deprivation, and pharmacies are slightly less than a mile from another pharmacy, but are critical to patient access.</a:t>
            </a:r>
          </a:p>
          <a:p>
            <a:endParaRPr lang="en-US"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DH guidance on PhAS confirms applications for reviews will need to be made within three months of the start of the scheme (1st December 2016) and reviews will be administered by NHS England. Details of where to send requests for reviews to be released shortly.</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Applications for review will be accepted from 1st November 2016 and NHS England will aim to complete a review within six weeks of receiving a request.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E2E76-1EC4-4C91-AF9E-E5B8BFB596E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6562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 review process has been included in the scheme to deal with any inaccuracies in DH’s calculations, or any unforeseen circumstances affecting access; like a road closure. Review will also be possible for cases where there may be a high level of deprivation, and pharmacies are slightly less than a mile from another pharmacy, but are critical to patient access.</a:t>
            </a:r>
          </a:p>
          <a:p>
            <a:endParaRPr lang="en-US"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DH guidance on PhAS confirms applications for reviews will need to be made within three months of the start of the scheme (1st December 2016) and reviews will be administered by NHS England. Details of where to send requests for reviews to be released shortly.</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Applications for review will be accepted from 1st November 2016 and NHS England will aim to complete a review within six weeks of receiving a request.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E2E76-1EC4-4C91-AF9E-E5B8BFB596E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2886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5B518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05234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224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8195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25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107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265772"/>
            <a:ext cx="9865096" cy="1426170"/>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623392" y="1844824"/>
            <a:ext cx="11017224" cy="41044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533258"/>
            <a:ext cx="12192000" cy="311112"/>
          </a:xfrm>
          <a:prstGeom prst="rect">
            <a:avLst/>
          </a:prstGeom>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04512" y="239201"/>
            <a:ext cx="1122602" cy="802372"/>
          </a:xfrm>
          <a:prstGeom prst="rect">
            <a:avLst/>
          </a:prstGeom>
        </p:spPr>
      </p:pic>
      <p:pic>
        <p:nvPicPr>
          <p:cNvPr id="12" name="Picture 11"/>
          <p:cNvPicPr>
            <a:picLocks noChangeAspect="1"/>
          </p:cNvPicPr>
          <p:nvPr userDrawn="1"/>
        </p:nvPicPr>
        <p:blipFill rotWithShape="1">
          <a:blip r:embed="rId9" cstate="print">
            <a:extLst>
              <a:ext uri="{28A0092B-C50C-407E-A947-70E740481C1C}">
                <a14:useLocalDpi xmlns:a14="http://schemas.microsoft.com/office/drawing/2010/main" val="0"/>
              </a:ext>
            </a:extLst>
          </a:blip>
          <a:srcRect t="1" b="8936"/>
          <a:stretch/>
        </p:blipFill>
        <p:spPr>
          <a:xfrm>
            <a:off x="10624727" y="1041573"/>
            <a:ext cx="1282172" cy="720068"/>
          </a:xfrm>
          <a:prstGeom prst="rect">
            <a:avLst/>
          </a:prstGeom>
        </p:spPr>
      </p:pic>
    </p:spTree>
    <p:extLst>
      <p:ext uri="{BB962C8B-B14F-4D97-AF65-F5344CB8AC3E}">
        <p14:creationId xmlns:p14="http://schemas.microsoft.com/office/powerpoint/2010/main" val="3936579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Lst>
  <p:hf sldNum="0" hdr="0" dt="0"/>
  <p:txStyles>
    <p:titleStyle>
      <a:lvl1pPr algn="l" defTabSz="9144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Clr>
          <a:srgbClr val="5B518E"/>
        </a:buClr>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rgbClr val="5B518E"/>
        </a:buClr>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5B518E"/>
        </a:buClr>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rgbClr val="5B518E"/>
        </a:buClr>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Clr>
          <a:srgbClr val="5B518E"/>
        </a:buClr>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snc.org.uk/services-commissioning/urgent-medicine-supply-service/" TargetMode="External"/><Relationship Id="rId2" Type="http://schemas.openxmlformats.org/officeDocument/2006/relationships/hyperlink" Target="http://psnc.org.uk/services-commissioning/essential-services/quality-payments/" TargetMode="External"/><Relationship Id="rId1" Type="http://schemas.openxmlformats.org/officeDocument/2006/relationships/slideLayout" Target="../slideLayouts/slideLayout2.xml"/><Relationship Id="rId4" Type="http://schemas.openxmlformats.org/officeDocument/2006/relationships/hyperlink" Target="http://psnc.org.uk/contract-it/cpcf-changes-201617-and-20171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psnc.org.uk/fundingchange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Read and delete</a:t>
            </a:r>
          </a:p>
        </p:txBody>
      </p:sp>
      <p:sp>
        <p:nvSpPr>
          <p:cNvPr id="5" name="Content Placeholder 4"/>
          <p:cNvSpPr>
            <a:spLocks noGrp="1"/>
          </p:cNvSpPr>
          <p:nvPr>
            <p:ph idx="1"/>
          </p:nvPr>
        </p:nvSpPr>
        <p:spPr>
          <a:xfrm>
            <a:off x="623392" y="1844824"/>
            <a:ext cx="11340008" cy="4936976"/>
          </a:xfrm>
        </p:spPr>
        <p:txBody>
          <a:bodyPr>
            <a:normAutofit fontScale="85000" lnSpcReduction="20000"/>
          </a:bodyPr>
          <a:lstStyle/>
          <a:p>
            <a:r>
              <a:rPr lang="en-GB" dirty="0"/>
              <a:t>This slide deck has been published by PSNC for LPC use at contractor meetings</a:t>
            </a:r>
          </a:p>
          <a:p>
            <a:r>
              <a:rPr lang="en-GB" dirty="0"/>
              <a:t>It contains a range of slides covering the funding imposition and contract changes which can be selected as appropriate to the focus of your meeting</a:t>
            </a:r>
          </a:p>
          <a:p>
            <a:r>
              <a:rPr lang="en-GB" dirty="0"/>
              <a:t>A more detailed slide deck on the Quality Payments scheme is available at </a:t>
            </a:r>
            <a:r>
              <a:rPr lang="en-GB" dirty="0">
                <a:hlinkClick r:id="rId2"/>
              </a:rPr>
              <a:t>http://psnc.org.uk/services-commissioning/essential-services/quality-payments/</a:t>
            </a:r>
            <a:r>
              <a:rPr lang="en-GB" dirty="0"/>
              <a:t> </a:t>
            </a:r>
          </a:p>
          <a:p>
            <a:r>
              <a:rPr lang="en-GB" dirty="0"/>
              <a:t>A more detailed slide deck on the NUMSAS is available at </a:t>
            </a:r>
            <a:r>
              <a:rPr lang="en-GB" dirty="0">
                <a:hlinkClick r:id="rId3"/>
              </a:rPr>
              <a:t>http://psnc.org.uk/services-commissioning/urgent-medicine-supply-service/</a:t>
            </a:r>
            <a:r>
              <a:rPr lang="en-GB" dirty="0"/>
              <a:t> </a:t>
            </a:r>
          </a:p>
          <a:p>
            <a:r>
              <a:rPr lang="en-GB" dirty="0"/>
              <a:t>Further information, which can be used as background reading prior to using the presentation, is available via </a:t>
            </a:r>
            <a:r>
              <a:rPr lang="en-GB" dirty="0">
                <a:hlinkClick r:id="rId4"/>
              </a:rPr>
              <a:t>http://psnc.org.uk/contract-it/cpcf-changes-201617-and-201718/</a:t>
            </a:r>
            <a:r>
              <a:rPr lang="en-GB" dirty="0"/>
              <a:t> </a:t>
            </a:r>
          </a:p>
          <a:p>
            <a:pPr marL="0" indent="0" algn="r">
              <a:buNone/>
            </a:pPr>
            <a:r>
              <a:rPr lang="en-GB" sz="2800" dirty="0"/>
              <a:t>Last updated 26/2/17</a:t>
            </a:r>
          </a:p>
        </p:txBody>
      </p:sp>
    </p:spTree>
    <p:extLst>
      <p:ext uri="{BB962C8B-B14F-4D97-AF65-F5344CB8AC3E}">
        <p14:creationId xmlns:p14="http://schemas.microsoft.com/office/powerpoint/2010/main" val="2683541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Changes to reimbursement</a:t>
            </a:r>
          </a:p>
        </p:txBody>
      </p:sp>
      <p:sp>
        <p:nvSpPr>
          <p:cNvPr id="3" name="Content Placeholder 2"/>
          <p:cNvSpPr>
            <a:spLocks noGrp="1"/>
          </p:cNvSpPr>
          <p:nvPr>
            <p:ph idx="1"/>
          </p:nvPr>
        </p:nvSpPr>
        <p:spPr>
          <a:xfrm>
            <a:off x="623392" y="1844824"/>
            <a:ext cx="11017224" cy="4479776"/>
          </a:xfrm>
        </p:spPr>
        <p:txBody>
          <a:bodyPr/>
          <a:lstStyle/>
          <a:p>
            <a:r>
              <a:rPr lang="en-GB" dirty="0"/>
              <a:t>Changes previously agreed by PSNC</a:t>
            </a:r>
          </a:p>
          <a:p>
            <a:pPr lvl="1"/>
            <a:r>
              <a:rPr lang="en-GB" dirty="0"/>
              <a:t>non Part VIII products</a:t>
            </a:r>
          </a:p>
          <a:p>
            <a:pPr lvl="1"/>
            <a:r>
              <a:rPr lang="en-GB" dirty="0"/>
              <a:t>Cat M changes</a:t>
            </a:r>
          </a:p>
          <a:p>
            <a:pPr lvl="1"/>
            <a:r>
              <a:rPr lang="en-GB" dirty="0"/>
              <a:t>Changes to the margin survey to account for multiple suppliers of non-Part VIII and Cat C products</a:t>
            </a:r>
          </a:p>
          <a:p>
            <a:pPr lvl="1"/>
            <a:r>
              <a:rPr lang="en-GB" dirty="0"/>
              <a:t>Splitting the discount scale</a:t>
            </a:r>
          </a:p>
          <a:p>
            <a:pPr lvl="1"/>
            <a:r>
              <a:rPr lang="en-GB" dirty="0"/>
              <a:t>Changes to the way Cat A prices are set</a:t>
            </a:r>
          </a:p>
        </p:txBody>
      </p:sp>
    </p:spTree>
    <p:extLst>
      <p:ext uri="{BB962C8B-B14F-4D97-AF65-F5344CB8AC3E}">
        <p14:creationId xmlns:p14="http://schemas.microsoft.com/office/powerpoint/2010/main" val="845501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9906000" cy="1426170"/>
          </a:xfrm>
        </p:spPr>
        <p:txBody>
          <a:bodyPr/>
          <a:lstStyle/>
          <a:p>
            <a:r>
              <a:rPr lang="en-GB" dirty="0"/>
              <a:t>Pharmacy Access Scheme (PhAS)	</a:t>
            </a:r>
          </a:p>
        </p:txBody>
      </p:sp>
      <p:sp>
        <p:nvSpPr>
          <p:cNvPr id="3" name="Content Placeholder 2"/>
          <p:cNvSpPr>
            <a:spLocks noGrp="1"/>
          </p:cNvSpPr>
          <p:nvPr>
            <p:ph idx="1"/>
          </p:nvPr>
        </p:nvSpPr>
        <p:spPr>
          <a:xfrm>
            <a:off x="623392" y="1844824"/>
            <a:ext cx="11017224" cy="4555976"/>
          </a:xfrm>
        </p:spPr>
        <p:txBody>
          <a:bodyPr>
            <a:normAutofit fontScale="92500" lnSpcReduction="10000"/>
          </a:bodyPr>
          <a:lstStyle/>
          <a:p>
            <a:r>
              <a:rPr lang="en-US" dirty="0"/>
              <a:t>Aim – ensure that a baseline level of patient access to NHS community pharmacy services is protected</a:t>
            </a:r>
          </a:p>
          <a:p>
            <a:r>
              <a:rPr lang="en-US" dirty="0"/>
              <a:t>Funded from </a:t>
            </a:r>
            <a:r>
              <a:rPr lang="en-GB" dirty="0"/>
              <a:t>overall CPCF funding (bar near-miss review category) </a:t>
            </a:r>
          </a:p>
          <a:p>
            <a:r>
              <a:rPr lang="en-US" dirty="0"/>
              <a:t>PhAS pharmacies will receive an additional payment – will be protected from full effect of the reduction in funding</a:t>
            </a:r>
          </a:p>
          <a:p>
            <a:r>
              <a:rPr lang="en-GB" dirty="0"/>
              <a:t>Payment will be based on the funding the pharmacy received in 2015/16</a:t>
            </a:r>
          </a:p>
          <a:p>
            <a:pPr lvl="1"/>
            <a:r>
              <a:rPr lang="en-GB" dirty="0"/>
              <a:t>On average, roughly £11,600 in 2016/17 and £17,600 in 2017/18</a:t>
            </a:r>
          </a:p>
          <a:p>
            <a:pPr lvl="1"/>
            <a:r>
              <a:rPr lang="en-GB" dirty="0"/>
              <a:t>This is roughly £2,900 per month in 2016/17 and £1,500 per month in 2017/18</a:t>
            </a:r>
          </a:p>
          <a:p>
            <a:endParaRPr lang="en-GB" dirty="0"/>
          </a:p>
        </p:txBody>
      </p:sp>
    </p:spTree>
    <p:extLst>
      <p:ext uri="{BB962C8B-B14F-4D97-AF65-F5344CB8AC3E}">
        <p14:creationId xmlns:p14="http://schemas.microsoft.com/office/powerpoint/2010/main" val="491524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274638"/>
            <a:ext cx="9816008" cy="1426170"/>
          </a:xfrm>
        </p:spPr>
        <p:txBody>
          <a:bodyPr/>
          <a:lstStyle/>
          <a:p>
            <a:r>
              <a:rPr lang="en-GB" dirty="0"/>
              <a:t>Pharmacy Access Scheme (PhAS)	</a:t>
            </a:r>
          </a:p>
        </p:txBody>
      </p:sp>
      <p:sp>
        <p:nvSpPr>
          <p:cNvPr id="3" name="Content Placeholder 2"/>
          <p:cNvSpPr>
            <a:spLocks noGrp="1"/>
          </p:cNvSpPr>
          <p:nvPr>
            <p:ph idx="1"/>
          </p:nvPr>
        </p:nvSpPr>
        <p:spPr>
          <a:xfrm>
            <a:off x="623392" y="1844824"/>
            <a:ext cx="11017224" cy="4479776"/>
          </a:xfrm>
        </p:spPr>
        <p:txBody>
          <a:bodyPr>
            <a:normAutofit lnSpcReduction="10000"/>
          </a:bodyPr>
          <a:lstStyle/>
          <a:p>
            <a:r>
              <a:rPr lang="en-US" dirty="0"/>
              <a:t>If eligible on the list, no need to apply to ‘join’ the scheme</a:t>
            </a:r>
            <a:endParaRPr lang="en-GB" dirty="0"/>
          </a:p>
          <a:p>
            <a:r>
              <a:rPr lang="en-GB" dirty="0"/>
              <a:t>A pharmacy is eligible if it meets three criteria:</a:t>
            </a:r>
          </a:p>
          <a:p>
            <a:pPr lvl="1"/>
            <a:r>
              <a:rPr lang="en-GB" dirty="0"/>
              <a:t>Is more than a mile away from its nearest pharmacy </a:t>
            </a:r>
            <a:r>
              <a:rPr lang="en-GB" u="sng" dirty="0"/>
              <a:t>by road walking distance</a:t>
            </a:r>
          </a:p>
          <a:p>
            <a:pPr lvl="1"/>
            <a:r>
              <a:rPr lang="en-GB" dirty="0"/>
              <a:t>Was on the Pharmaceutical List on 1st September 2016</a:t>
            </a:r>
          </a:p>
          <a:p>
            <a:pPr lvl="1"/>
            <a:r>
              <a:rPr lang="en-GB" dirty="0"/>
              <a:t>Not in the top 25% of pharmacies by dispensing volume (prof fees)</a:t>
            </a:r>
          </a:p>
          <a:p>
            <a:r>
              <a:rPr lang="en-GB" dirty="0"/>
              <a:t>According to DH’s </a:t>
            </a:r>
            <a:r>
              <a:rPr lang="en-GB" u="sng" dirty="0"/>
              <a:t>original list</a:t>
            </a:r>
            <a:r>
              <a:rPr lang="en-GB" dirty="0"/>
              <a:t>, 1,356 pharmacies would receive funding based on criteria</a:t>
            </a:r>
          </a:p>
          <a:p>
            <a:r>
              <a:rPr lang="en-GB" dirty="0"/>
              <a:t>The list has subsequently been revised</a:t>
            </a:r>
          </a:p>
        </p:txBody>
      </p:sp>
    </p:spTree>
    <p:extLst>
      <p:ext uri="{BB962C8B-B14F-4D97-AF65-F5344CB8AC3E}">
        <p14:creationId xmlns:p14="http://schemas.microsoft.com/office/powerpoint/2010/main" val="3533725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10058400" cy="1426170"/>
          </a:xfrm>
        </p:spPr>
        <p:txBody>
          <a:bodyPr/>
          <a:lstStyle/>
          <a:p>
            <a:r>
              <a:rPr lang="en-GB" dirty="0"/>
              <a:t>Pharmacy Access Scheme (PhAS)</a:t>
            </a:r>
          </a:p>
        </p:txBody>
      </p:sp>
      <p:sp>
        <p:nvSpPr>
          <p:cNvPr id="3" name="Content Placeholder 2"/>
          <p:cNvSpPr>
            <a:spLocks noGrp="1"/>
          </p:cNvSpPr>
          <p:nvPr>
            <p:ph idx="1"/>
          </p:nvPr>
        </p:nvSpPr>
        <p:spPr>
          <a:xfrm>
            <a:off x="623392" y="1844824"/>
            <a:ext cx="11017224" cy="4632176"/>
          </a:xfrm>
        </p:spPr>
        <p:txBody>
          <a:bodyPr>
            <a:normAutofit/>
          </a:bodyPr>
          <a:lstStyle/>
          <a:p>
            <a:r>
              <a:rPr lang="en-US" dirty="0"/>
              <a:t>Distance-selling pharmacies are not included</a:t>
            </a:r>
          </a:p>
          <a:p>
            <a:r>
              <a:rPr lang="en-US" dirty="0"/>
              <a:t>LPS pharmacies are not included - </a:t>
            </a:r>
            <a:r>
              <a:rPr lang="en-GB" dirty="0"/>
              <a:t>although they may receive similar payments depending on the terms of their contract</a:t>
            </a:r>
          </a:p>
          <a:p>
            <a:r>
              <a:rPr lang="en-GB" dirty="0"/>
              <a:t>Eligibility is fixed to pharmacies on the published list (subject to review cases)</a:t>
            </a:r>
          </a:p>
          <a:p>
            <a:r>
              <a:rPr lang="en-GB" dirty="0"/>
              <a:t>Commenced on 1st December 2016 and runs to 31st March 2018 – unknown what will happen after this time period</a:t>
            </a:r>
          </a:p>
        </p:txBody>
      </p:sp>
    </p:spTree>
    <p:extLst>
      <p:ext uri="{BB962C8B-B14F-4D97-AF65-F5344CB8AC3E}">
        <p14:creationId xmlns:p14="http://schemas.microsoft.com/office/powerpoint/2010/main" val="2172860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10058400" cy="1426170"/>
          </a:xfrm>
        </p:spPr>
        <p:txBody>
          <a:bodyPr/>
          <a:lstStyle/>
          <a:p>
            <a:r>
              <a:rPr lang="en-GB" dirty="0"/>
              <a:t>Pharmacy Access Scheme (PhAS)</a:t>
            </a:r>
          </a:p>
        </p:txBody>
      </p:sp>
      <p:sp>
        <p:nvSpPr>
          <p:cNvPr id="3" name="Content Placeholder 2"/>
          <p:cNvSpPr>
            <a:spLocks noGrp="1"/>
          </p:cNvSpPr>
          <p:nvPr>
            <p:ph idx="1"/>
          </p:nvPr>
        </p:nvSpPr>
        <p:spPr>
          <a:xfrm>
            <a:off x="623392" y="1844824"/>
            <a:ext cx="11017224" cy="4784576"/>
          </a:xfrm>
        </p:spPr>
        <p:txBody>
          <a:bodyPr>
            <a:normAutofit fontScale="92500" lnSpcReduction="10000"/>
          </a:bodyPr>
          <a:lstStyle/>
          <a:p>
            <a:r>
              <a:rPr lang="en-GB" sz="3600" dirty="0"/>
              <a:t>A review mechanism (administered by NHS England) is in place</a:t>
            </a:r>
          </a:p>
          <a:p>
            <a:r>
              <a:rPr lang="en-GB" sz="3600" dirty="0"/>
              <a:t>Aim - to allow for consideration of extenuating circumstances which may mean that access is not being protected in the way intended by the scheme</a:t>
            </a:r>
          </a:p>
          <a:p>
            <a:r>
              <a:rPr lang="en-GB" sz="3600" dirty="0"/>
              <a:t>Full details via psnc.org.uk/</a:t>
            </a:r>
            <a:r>
              <a:rPr lang="en-GB" sz="3600" dirty="0" err="1"/>
              <a:t>phas</a:t>
            </a:r>
            <a:endParaRPr lang="en-GB" sz="3600" dirty="0"/>
          </a:p>
          <a:p>
            <a:r>
              <a:rPr lang="en-GB" sz="3600" dirty="0"/>
              <a:t>Grounds for review:</a:t>
            </a:r>
          </a:p>
          <a:p>
            <a:pPr lvl="1"/>
            <a:r>
              <a:rPr lang="en-GB" sz="3200" b="1" u="sng" dirty="0"/>
              <a:t>Inaccuracy</a:t>
            </a:r>
            <a:r>
              <a:rPr lang="en-GB" sz="3200" dirty="0"/>
              <a:t>, e.g. if the pharmacy postcode is incorrect or the distance from the next pharmacy is calculated incorrectly</a:t>
            </a:r>
          </a:p>
        </p:txBody>
      </p:sp>
    </p:spTree>
    <p:extLst>
      <p:ext uri="{BB962C8B-B14F-4D97-AF65-F5344CB8AC3E}">
        <p14:creationId xmlns:p14="http://schemas.microsoft.com/office/powerpoint/2010/main" val="3703512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10058400" cy="1426170"/>
          </a:xfrm>
        </p:spPr>
        <p:txBody>
          <a:bodyPr/>
          <a:lstStyle/>
          <a:p>
            <a:r>
              <a:rPr lang="en-GB" dirty="0"/>
              <a:t>Pharmacy Access Scheme (PhAS)</a:t>
            </a:r>
          </a:p>
        </p:txBody>
      </p:sp>
      <p:sp>
        <p:nvSpPr>
          <p:cNvPr id="3" name="Content Placeholder 2"/>
          <p:cNvSpPr>
            <a:spLocks noGrp="1"/>
          </p:cNvSpPr>
          <p:nvPr>
            <p:ph idx="1"/>
          </p:nvPr>
        </p:nvSpPr>
        <p:spPr>
          <a:xfrm>
            <a:off x="623392" y="1844824"/>
            <a:ext cx="11017224" cy="4632176"/>
          </a:xfrm>
        </p:spPr>
        <p:txBody>
          <a:bodyPr>
            <a:normAutofit/>
          </a:bodyPr>
          <a:lstStyle/>
          <a:p>
            <a:pPr lvl="1"/>
            <a:r>
              <a:rPr lang="en-GB" sz="3200" b="1" u="sng" dirty="0"/>
              <a:t>Physical feature anomalies</a:t>
            </a:r>
            <a:r>
              <a:rPr lang="en-GB" sz="3200" dirty="0"/>
              <a:t>, e.g. a semi-permanent roadblock meaning two pharmacies are then more than 1 mile from each other</a:t>
            </a:r>
          </a:p>
          <a:p>
            <a:pPr lvl="2"/>
            <a:r>
              <a:rPr lang="en-GB" sz="2800" dirty="0"/>
              <a:t>Can be requested beyond the initial 3 month review period, but within 3 months of the change in circumstances</a:t>
            </a:r>
          </a:p>
          <a:p>
            <a:pPr lvl="2"/>
            <a:r>
              <a:rPr lang="en-GB" sz="2800" dirty="0"/>
              <a:t>Evidence of the anomaly must be submitted and will need to demonstrate, on a balance of probabilities, that the normal “1-mile rule” produces an unreasonable outcome in the particular circumstances of the case</a:t>
            </a:r>
          </a:p>
          <a:p>
            <a:pPr marL="914400" lvl="2" indent="0">
              <a:buNone/>
            </a:pPr>
            <a:endParaRPr lang="en-GB" dirty="0"/>
          </a:p>
        </p:txBody>
      </p:sp>
    </p:spTree>
    <p:extLst>
      <p:ext uri="{BB962C8B-B14F-4D97-AF65-F5344CB8AC3E}">
        <p14:creationId xmlns:p14="http://schemas.microsoft.com/office/powerpoint/2010/main" val="1057398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10058400" cy="1426170"/>
          </a:xfrm>
        </p:spPr>
        <p:txBody>
          <a:bodyPr/>
          <a:lstStyle/>
          <a:p>
            <a:r>
              <a:rPr lang="en-GB" dirty="0"/>
              <a:t>Pharmacy Access Scheme (PhAS)</a:t>
            </a:r>
          </a:p>
        </p:txBody>
      </p:sp>
      <p:sp>
        <p:nvSpPr>
          <p:cNvPr id="3" name="Content Placeholder 2"/>
          <p:cNvSpPr>
            <a:spLocks noGrp="1"/>
          </p:cNvSpPr>
          <p:nvPr>
            <p:ph idx="1"/>
          </p:nvPr>
        </p:nvSpPr>
        <p:spPr>
          <a:xfrm>
            <a:off x="623392" y="1844824"/>
            <a:ext cx="11017224" cy="4632176"/>
          </a:xfrm>
        </p:spPr>
        <p:txBody>
          <a:bodyPr>
            <a:normAutofit/>
          </a:bodyPr>
          <a:lstStyle/>
          <a:p>
            <a:pPr lvl="2"/>
            <a:r>
              <a:rPr lang="en-GB" sz="2800" dirty="0"/>
              <a:t>If a semi-permanent road or bridge closure means that the nearest pharmacy is in fact more than a mile away, the first stage of the review will be passed successfully</a:t>
            </a:r>
          </a:p>
          <a:p>
            <a:pPr lvl="2"/>
            <a:r>
              <a:rPr lang="en-GB" sz="2800" dirty="0"/>
              <a:t>If the problem is that the distance to the nearest pharmacy is in fact less than a mile but the journey is particularly difficult, NHS England will need evidence of the level of difficulty and the problems surmounting that difficulty</a:t>
            </a:r>
          </a:p>
          <a:p>
            <a:pPr lvl="2"/>
            <a:r>
              <a:rPr lang="en-GB" sz="2800" dirty="0"/>
              <a:t>If a pharmacy satisfies the first stage of the test, to then qualify for the PhAS payment, the pharmacy would also have to demonstrate on a balance of probabilities that they were critical for access</a:t>
            </a:r>
          </a:p>
          <a:p>
            <a:pPr lvl="2"/>
            <a:endParaRPr lang="en-GB" dirty="0"/>
          </a:p>
        </p:txBody>
      </p:sp>
    </p:spTree>
    <p:extLst>
      <p:ext uri="{BB962C8B-B14F-4D97-AF65-F5344CB8AC3E}">
        <p14:creationId xmlns:p14="http://schemas.microsoft.com/office/powerpoint/2010/main" val="4267822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10058400" cy="1426170"/>
          </a:xfrm>
        </p:spPr>
        <p:txBody>
          <a:bodyPr/>
          <a:lstStyle/>
          <a:p>
            <a:r>
              <a:rPr lang="en-GB" dirty="0"/>
              <a:t>Pharmacy Access Scheme (PhAS)</a:t>
            </a:r>
          </a:p>
        </p:txBody>
      </p:sp>
      <p:sp>
        <p:nvSpPr>
          <p:cNvPr id="3" name="Content Placeholder 2"/>
          <p:cNvSpPr>
            <a:spLocks noGrp="1"/>
          </p:cNvSpPr>
          <p:nvPr>
            <p:ph idx="1"/>
          </p:nvPr>
        </p:nvSpPr>
        <p:spPr>
          <a:xfrm>
            <a:off x="623392" y="1844824"/>
            <a:ext cx="11017224" cy="4784576"/>
          </a:xfrm>
        </p:spPr>
        <p:txBody>
          <a:bodyPr>
            <a:normAutofit lnSpcReduction="10000"/>
          </a:bodyPr>
          <a:lstStyle/>
          <a:p>
            <a:pPr lvl="2"/>
            <a:r>
              <a:rPr lang="en-GB" sz="2800" dirty="0"/>
              <a:t>In particular, it would need to demonstrate that a local population relies on that pharmacy and would be materially affected by its closing. The health needs of the population may be relevant to whether or not the local population is materially affected by the closure</a:t>
            </a:r>
          </a:p>
          <a:p>
            <a:pPr lvl="1"/>
            <a:r>
              <a:rPr lang="en-GB" sz="3200" b="1" u="sng" dirty="0"/>
              <a:t>Near misses</a:t>
            </a:r>
          </a:p>
          <a:p>
            <a:pPr lvl="2"/>
            <a:r>
              <a:rPr lang="en-GB" sz="2800" dirty="0"/>
              <a:t>pharmacies between 0.8 and 1 miles from the next pharmacy; and</a:t>
            </a:r>
          </a:p>
          <a:p>
            <a:pPr lvl="2"/>
            <a:r>
              <a:rPr lang="en-GB" sz="2800" dirty="0"/>
              <a:t>in the top 20% of areas when ranked by Index of Multiple Deprivation</a:t>
            </a:r>
          </a:p>
          <a:p>
            <a:pPr lvl="2"/>
            <a:r>
              <a:rPr lang="en-GB" sz="2800" dirty="0"/>
              <a:t>the pharmacy will have to demonstrate on a balance of probabilities that they were critical for access</a:t>
            </a:r>
          </a:p>
        </p:txBody>
      </p:sp>
    </p:spTree>
    <p:extLst>
      <p:ext uri="{BB962C8B-B14F-4D97-AF65-F5344CB8AC3E}">
        <p14:creationId xmlns:p14="http://schemas.microsoft.com/office/powerpoint/2010/main" val="973078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200" y="228600"/>
            <a:ext cx="9865096" cy="1426170"/>
          </a:xfrm>
        </p:spPr>
        <p:txBody>
          <a:bodyPr/>
          <a:lstStyle/>
          <a:p>
            <a:r>
              <a:rPr lang="en-GB" dirty="0"/>
              <a:t>Quality Payments scheme</a:t>
            </a:r>
          </a:p>
        </p:txBody>
      </p:sp>
      <p:sp>
        <p:nvSpPr>
          <p:cNvPr id="3" name="Content Placeholder 2"/>
          <p:cNvSpPr>
            <a:spLocks noGrp="1"/>
          </p:cNvSpPr>
          <p:nvPr>
            <p:ph idx="1"/>
          </p:nvPr>
        </p:nvSpPr>
        <p:spPr>
          <a:xfrm>
            <a:off x="623392" y="1844824"/>
            <a:ext cx="11017224" cy="4608512"/>
          </a:xfrm>
        </p:spPr>
        <p:txBody>
          <a:bodyPr>
            <a:normAutofit/>
          </a:bodyPr>
          <a:lstStyle/>
          <a:p>
            <a:r>
              <a:rPr lang="en-GB" dirty="0"/>
              <a:t>Voluntary engagement – contractors don’t have to participate</a:t>
            </a:r>
          </a:p>
          <a:p>
            <a:r>
              <a:rPr lang="en-GB" dirty="0"/>
              <a:t>Derived from a PSNC proposal</a:t>
            </a:r>
          </a:p>
          <a:p>
            <a:pPr lvl="1"/>
            <a:r>
              <a:rPr lang="en-GB" dirty="0"/>
              <a:t>but the PSNC proposal was with full funding to recognise costs</a:t>
            </a:r>
          </a:p>
          <a:p>
            <a:pPr lvl="1"/>
            <a:r>
              <a:rPr lang="en-GB" dirty="0"/>
              <a:t>to tackle the DH move to even greater Rx volume focussed funding</a:t>
            </a:r>
          </a:p>
          <a:p>
            <a:r>
              <a:rPr lang="en-GB" dirty="0"/>
              <a:t>Payments will be made to community pharmacy contractors who meet certain quality criteria</a:t>
            </a:r>
          </a:p>
          <a:p>
            <a:r>
              <a:rPr lang="en-GB" dirty="0"/>
              <a:t>Payments will be made in 2017/18</a:t>
            </a:r>
          </a:p>
          <a:p>
            <a:r>
              <a:rPr lang="en-GB" dirty="0"/>
              <a:t>Implementation commenced in December 2016</a:t>
            </a:r>
          </a:p>
        </p:txBody>
      </p:sp>
    </p:spTree>
    <p:extLst>
      <p:ext uri="{BB962C8B-B14F-4D97-AF65-F5344CB8AC3E}">
        <p14:creationId xmlns:p14="http://schemas.microsoft.com/office/powerpoint/2010/main" val="2298871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Eligibility to participate</a:t>
            </a:r>
          </a:p>
        </p:txBody>
      </p:sp>
      <p:sp>
        <p:nvSpPr>
          <p:cNvPr id="3" name="Content Placeholder 2"/>
          <p:cNvSpPr>
            <a:spLocks noGrp="1"/>
          </p:cNvSpPr>
          <p:nvPr>
            <p:ph idx="1"/>
          </p:nvPr>
        </p:nvSpPr>
        <p:spPr>
          <a:xfrm>
            <a:off x="623392" y="1844824"/>
            <a:ext cx="11017224" cy="4536504"/>
          </a:xfrm>
        </p:spPr>
        <p:txBody>
          <a:bodyPr/>
          <a:lstStyle/>
          <a:p>
            <a:r>
              <a:rPr lang="en-GB" dirty="0"/>
              <a:t>All pharmacies on the pharmaceutical list in England</a:t>
            </a:r>
          </a:p>
          <a:p>
            <a:pPr lvl="1"/>
            <a:r>
              <a:rPr lang="en-GB" dirty="0"/>
              <a:t>including Distance Selling Pharmacies</a:t>
            </a:r>
          </a:p>
          <a:p>
            <a:pPr lvl="1"/>
            <a:r>
              <a:rPr lang="en-GB" dirty="0"/>
              <a:t>including pharmacies receiving a Pharmacy Access Scheme (PhAS) payment</a:t>
            </a:r>
          </a:p>
          <a:p>
            <a:r>
              <a:rPr lang="en-GB" dirty="0"/>
              <a:t>Does not include Local Pharmaceutical Services (LPS) contracts</a:t>
            </a:r>
          </a:p>
          <a:p>
            <a:pPr lvl="1"/>
            <a:r>
              <a:rPr lang="en-GB" dirty="0"/>
              <a:t>but NHS England local teams and LPS contractors can theoretically include a similar concept in LPS contracts when they are reviewed </a:t>
            </a:r>
          </a:p>
        </p:txBody>
      </p:sp>
    </p:spTree>
    <p:extLst>
      <p:ext uri="{BB962C8B-B14F-4D97-AF65-F5344CB8AC3E}">
        <p14:creationId xmlns:p14="http://schemas.microsoft.com/office/powerpoint/2010/main" val="2619980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81247" y="1895431"/>
            <a:ext cx="10363200" cy="2289174"/>
          </a:xfrm>
        </p:spPr>
        <p:txBody>
          <a:bodyPr/>
          <a:lstStyle/>
          <a:p>
            <a:pPr algn="l"/>
            <a:r>
              <a:rPr lang="en-GB" sz="4800" b="1" dirty="0"/>
              <a:t>Community pharmacy in 2016/17 and</a:t>
            </a:r>
            <a:br>
              <a:rPr lang="en-GB" sz="4800" b="1" dirty="0"/>
            </a:br>
            <a:r>
              <a:rPr lang="en-GB" sz="4800" b="1" dirty="0"/>
              <a:t>beyond – final package</a:t>
            </a:r>
            <a:endParaRPr lang="en-GB" sz="4800" dirty="0"/>
          </a:p>
        </p:txBody>
      </p:sp>
      <p:pic>
        <p:nvPicPr>
          <p:cNvPr id="5" name="Picture 4"/>
          <p:cNvPicPr>
            <a:picLocks noChangeAspect="1"/>
          </p:cNvPicPr>
          <p:nvPr/>
        </p:nvPicPr>
        <p:blipFill>
          <a:blip r:embed="rId2"/>
          <a:stretch>
            <a:fillRect/>
          </a:stretch>
        </p:blipFill>
        <p:spPr>
          <a:xfrm>
            <a:off x="9067800" y="4020356"/>
            <a:ext cx="2005438" cy="2000932"/>
          </a:xfrm>
          <a:prstGeom prst="rect">
            <a:avLst/>
          </a:prstGeom>
        </p:spPr>
      </p:pic>
      <p:sp>
        <p:nvSpPr>
          <p:cNvPr id="6" name="TextBox 5"/>
          <p:cNvSpPr txBox="1"/>
          <p:nvPr/>
        </p:nvSpPr>
        <p:spPr>
          <a:xfrm>
            <a:off x="781247" y="6021288"/>
            <a:ext cx="10341293" cy="369332"/>
          </a:xfrm>
          <a:prstGeom prst="rect">
            <a:avLst/>
          </a:prstGeom>
          <a:noFill/>
        </p:spPr>
        <p:txBody>
          <a:bodyPr wrap="none" rtlCol="0">
            <a:spAutoFit/>
          </a:bodyPr>
          <a:lstStyle/>
          <a:p>
            <a:r>
              <a:rPr lang="en-GB" dirty="0">
                <a:solidFill>
                  <a:srgbClr val="5B518E"/>
                </a:solidFill>
              </a:rPr>
              <a:t>psnc.org.uk/</a:t>
            </a:r>
            <a:r>
              <a:rPr lang="en-GB" dirty="0" err="1">
                <a:solidFill>
                  <a:srgbClr val="5B518E"/>
                </a:solidFill>
              </a:rPr>
              <a:t>pharmacychanges</a:t>
            </a:r>
            <a:r>
              <a:rPr lang="en-GB" dirty="0">
                <a:solidFill>
                  <a:srgbClr val="5B518E"/>
                </a:solidFill>
              </a:rPr>
              <a:t> 						#pharmacychanges	</a:t>
            </a:r>
          </a:p>
        </p:txBody>
      </p:sp>
    </p:spTree>
    <p:extLst>
      <p:ext uri="{BB962C8B-B14F-4D97-AF65-F5344CB8AC3E}">
        <p14:creationId xmlns:p14="http://schemas.microsoft.com/office/powerpoint/2010/main" val="166999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Funding</a:t>
            </a:r>
          </a:p>
        </p:txBody>
      </p:sp>
      <p:sp>
        <p:nvSpPr>
          <p:cNvPr id="3" name="Content Placeholder 2"/>
          <p:cNvSpPr>
            <a:spLocks noGrp="1"/>
          </p:cNvSpPr>
          <p:nvPr>
            <p:ph idx="1"/>
          </p:nvPr>
        </p:nvSpPr>
        <p:spPr>
          <a:xfrm>
            <a:off x="623392" y="1844824"/>
            <a:ext cx="11305256" cy="4555976"/>
          </a:xfrm>
        </p:spPr>
        <p:txBody>
          <a:bodyPr>
            <a:normAutofit lnSpcReduction="10000"/>
          </a:bodyPr>
          <a:lstStyle/>
          <a:p>
            <a:r>
              <a:rPr lang="en-GB" dirty="0"/>
              <a:t>£75m value in 2017/18 (from the overall £2.592bn CPCF funding)</a:t>
            </a:r>
          </a:p>
          <a:p>
            <a:r>
              <a:rPr lang="en-GB" dirty="0"/>
              <a:t>100 points maximum per contractor</a:t>
            </a:r>
          </a:p>
          <a:p>
            <a:r>
              <a:rPr lang="en-GB" dirty="0"/>
              <a:t>Value of each point set at £64 = ‘max’ of £6,400</a:t>
            </a:r>
          </a:p>
          <a:p>
            <a:r>
              <a:rPr lang="en-GB" u="sng" dirty="0"/>
              <a:t>But</a:t>
            </a:r>
            <a:r>
              <a:rPr lang="en-GB" dirty="0"/>
              <a:t> potentially a reconciliation payment in final payment for March 2018 (end May 2018) to pharmacies that have participated in the scheme</a:t>
            </a:r>
          </a:p>
          <a:p>
            <a:r>
              <a:rPr lang="en-GB" dirty="0"/>
              <a:t>The reconciliation payment received will depend on the number of points the contractor has achieved</a:t>
            </a:r>
          </a:p>
          <a:p>
            <a:r>
              <a:rPr lang="en-GB" dirty="0"/>
              <a:t>£128 cap on points value</a:t>
            </a:r>
          </a:p>
          <a:p>
            <a:endParaRPr lang="en-GB" dirty="0"/>
          </a:p>
          <a:p>
            <a:endParaRPr lang="en-GB" dirty="0"/>
          </a:p>
        </p:txBody>
      </p:sp>
    </p:spTree>
    <p:extLst>
      <p:ext uri="{BB962C8B-B14F-4D97-AF65-F5344CB8AC3E}">
        <p14:creationId xmlns:p14="http://schemas.microsoft.com/office/powerpoint/2010/main" val="286225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PhAS</a:t>
            </a:r>
            <a:r>
              <a:rPr lang="en-GB" dirty="0"/>
              <a:t> and Quality Payments</a:t>
            </a:r>
          </a:p>
        </p:txBody>
      </p:sp>
      <p:sp>
        <p:nvSpPr>
          <p:cNvPr id="3" name="Content Placeholder 2"/>
          <p:cNvSpPr>
            <a:spLocks noGrp="1"/>
          </p:cNvSpPr>
          <p:nvPr>
            <p:ph idx="1"/>
          </p:nvPr>
        </p:nvSpPr>
        <p:spPr>
          <a:xfrm>
            <a:off x="623392" y="1844824"/>
            <a:ext cx="7056784" cy="4608512"/>
          </a:xfrm>
        </p:spPr>
        <p:txBody>
          <a:bodyPr>
            <a:normAutofit lnSpcReduction="10000"/>
          </a:bodyPr>
          <a:lstStyle/>
          <a:p>
            <a:r>
              <a:rPr lang="en-GB" dirty="0"/>
              <a:t>Pharmacies eligible for the Pharmacy Access Scheme will qualify for Quality Payments</a:t>
            </a:r>
          </a:p>
          <a:p>
            <a:r>
              <a:rPr lang="en-GB" dirty="0"/>
              <a:t>When the ‘top-up funding’ that PhAS pharmacies receive is calculated, it is assumed that the contractor will achieve 100 points</a:t>
            </a:r>
          </a:p>
          <a:p>
            <a:r>
              <a:rPr lang="en-GB" dirty="0"/>
              <a:t>The value of those points is deducted before the final PhAS payment is set</a:t>
            </a:r>
          </a:p>
        </p:txBody>
      </p:sp>
      <p:pic>
        <p:nvPicPr>
          <p:cNvPr id="5" name="Picture 4"/>
          <p:cNvPicPr>
            <a:picLocks noChangeAspect="1"/>
          </p:cNvPicPr>
          <p:nvPr/>
        </p:nvPicPr>
        <p:blipFill>
          <a:blip r:embed="rId2"/>
          <a:stretch>
            <a:fillRect/>
          </a:stretch>
        </p:blipFill>
        <p:spPr>
          <a:xfrm>
            <a:off x="7896200" y="2132856"/>
            <a:ext cx="4048095" cy="3810330"/>
          </a:xfrm>
          <a:prstGeom prst="rect">
            <a:avLst/>
          </a:prstGeom>
        </p:spPr>
      </p:pic>
    </p:spTree>
    <p:extLst>
      <p:ext uri="{BB962C8B-B14F-4D97-AF65-F5344CB8AC3E}">
        <p14:creationId xmlns:p14="http://schemas.microsoft.com/office/powerpoint/2010/main" val="4166181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Claiming payment</a:t>
            </a:r>
          </a:p>
        </p:txBody>
      </p:sp>
      <p:sp>
        <p:nvSpPr>
          <p:cNvPr id="3" name="Content Placeholder 2"/>
          <p:cNvSpPr>
            <a:spLocks noGrp="1"/>
          </p:cNvSpPr>
          <p:nvPr>
            <p:ph idx="1"/>
          </p:nvPr>
        </p:nvSpPr>
        <p:spPr>
          <a:xfrm>
            <a:off x="623392" y="1844824"/>
            <a:ext cx="11233248" cy="4608512"/>
          </a:xfrm>
        </p:spPr>
        <p:txBody>
          <a:bodyPr>
            <a:normAutofit lnSpcReduction="10000"/>
          </a:bodyPr>
          <a:lstStyle/>
          <a:p>
            <a:r>
              <a:rPr lang="en-GB" dirty="0"/>
              <a:t>2 review points during the year at which contractors assess which requirements they have met and how many points they have achieved:</a:t>
            </a:r>
          </a:p>
          <a:p>
            <a:pPr lvl="1"/>
            <a:r>
              <a:rPr lang="en-GB" dirty="0"/>
              <a:t>28th April 2017</a:t>
            </a:r>
          </a:p>
          <a:p>
            <a:pPr lvl="1"/>
            <a:r>
              <a:rPr lang="en-GB" dirty="0"/>
              <a:t>24th November 2017</a:t>
            </a:r>
          </a:p>
          <a:p>
            <a:r>
              <a:rPr lang="en-GB" dirty="0"/>
              <a:t>Declarations will be made to the BSA in April and November – via a Smart Survey web-based form</a:t>
            </a:r>
          </a:p>
          <a:p>
            <a:pPr lvl="1"/>
            <a:r>
              <a:rPr lang="en-GB" dirty="0"/>
              <a:t>payments made with the final payment for those months</a:t>
            </a:r>
          </a:p>
          <a:p>
            <a:pPr lvl="1"/>
            <a:r>
              <a:rPr lang="en-GB" dirty="0"/>
              <a:t>i.e. end June 2017 and start of February 2018</a:t>
            </a:r>
          </a:p>
        </p:txBody>
      </p:sp>
    </p:spTree>
    <p:extLst>
      <p:ext uri="{BB962C8B-B14F-4D97-AF65-F5344CB8AC3E}">
        <p14:creationId xmlns:p14="http://schemas.microsoft.com/office/powerpoint/2010/main" val="717269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Gateway criteria</a:t>
            </a:r>
          </a:p>
        </p:txBody>
      </p:sp>
      <p:sp>
        <p:nvSpPr>
          <p:cNvPr id="3" name="Content Placeholder 2"/>
          <p:cNvSpPr>
            <a:spLocks noGrp="1"/>
          </p:cNvSpPr>
          <p:nvPr>
            <p:ph idx="1"/>
          </p:nvPr>
        </p:nvSpPr>
        <p:spPr>
          <a:xfrm>
            <a:off x="623392" y="1844824"/>
            <a:ext cx="11187608" cy="4555976"/>
          </a:xfrm>
        </p:spPr>
        <p:txBody>
          <a:bodyPr>
            <a:normAutofit lnSpcReduction="10000"/>
          </a:bodyPr>
          <a:lstStyle/>
          <a:p>
            <a:r>
              <a:rPr lang="en-GB" dirty="0"/>
              <a:t>Pharmacies must first meet four gateway criteria:</a:t>
            </a:r>
          </a:p>
          <a:p>
            <a:pPr marL="514350" indent="-514350">
              <a:buFont typeface="+mj-lt"/>
              <a:buAutoNum type="arabicPeriod"/>
            </a:pPr>
            <a:r>
              <a:rPr lang="en-GB" dirty="0"/>
              <a:t>Offering MURs or the NMS or must be registered to provide the NHS Urgent Medicine Supply Advanced Service (NUMSAS)</a:t>
            </a:r>
          </a:p>
          <a:p>
            <a:pPr marL="514350" indent="-514350">
              <a:buFont typeface="+mj-lt"/>
              <a:buAutoNum type="arabicPeriod"/>
            </a:pPr>
            <a:r>
              <a:rPr lang="en-GB" dirty="0"/>
              <a:t>NHS Choices entry up to date</a:t>
            </a:r>
          </a:p>
          <a:p>
            <a:pPr marL="514350" indent="-514350">
              <a:buFont typeface="+mj-lt"/>
              <a:buAutoNum type="arabicPeriod"/>
            </a:pPr>
            <a:r>
              <a:rPr lang="en-GB" dirty="0"/>
              <a:t>Ability to send and receive email via NHSmail</a:t>
            </a:r>
          </a:p>
          <a:p>
            <a:pPr marL="514350" indent="-514350">
              <a:buFont typeface="+mj-lt"/>
              <a:buAutoNum type="arabicPeriod"/>
            </a:pPr>
            <a:r>
              <a:rPr lang="en-GB" dirty="0"/>
              <a:t>Ongoing utilisation of EPS</a:t>
            </a:r>
          </a:p>
          <a:p>
            <a:endParaRPr lang="en-GB" dirty="0"/>
          </a:p>
          <a:p>
            <a:r>
              <a:rPr lang="en-GB" dirty="0"/>
              <a:t>There is </a:t>
            </a:r>
            <a:r>
              <a:rPr lang="en-GB" u="sng" dirty="0"/>
              <a:t>no payment</a:t>
            </a:r>
            <a:r>
              <a:rPr lang="en-GB" dirty="0"/>
              <a:t> for passing the gateway criteria</a:t>
            </a:r>
          </a:p>
          <a:p>
            <a:endParaRPr lang="en-GB" dirty="0"/>
          </a:p>
        </p:txBody>
      </p:sp>
    </p:spTree>
    <p:extLst>
      <p:ext uri="{BB962C8B-B14F-4D97-AF65-F5344CB8AC3E}">
        <p14:creationId xmlns:p14="http://schemas.microsoft.com/office/powerpoint/2010/main" val="2032784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criteria</a:t>
            </a:r>
          </a:p>
        </p:txBody>
      </p:sp>
      <p:graphicFrame>
        <p:nvGraphicFramePr>
          <p:cNvPr id="4" name="Content Placeholder 3"/>
          <p:cNvGraphicFramePr>
            <a:graphicFrameLocks noGrp="1"/>
          </p:cNvGraphicFramePr>
          <p:nvPr>
            <p:ph idx="1"/>
            <p:extLst/>
          </p:nvPr>
        </p:nvGraphicFramePr>
        <p:xfrm>
          <a:off x="695400" y="1988840"/>
          <a:ext cx="11157416" cy="3819448"/>
        </p:xfrm>
        <a:graphic>
          <a:graphicData uri="http://schemas.openxmlformats.org/drawingml/2006/table">
            <a:tbl>
              <a:tblPr>
                <a:tableStyleId>{775DCB02-9BB8-47FD-8907-85C794F793BA}</a:tableStyleId>
              </a:tblPr>
              <a:tblGrid>
                <a:gridCol w="1099016">
                  <a:extLst>
                    <a:ext uri="{9D8B030D-6E8A-4147-A177-3AD203B41FA5}">
                      <a16:colId xmlns:a16="http://schemas.microsoft.com/office/drawing/2014/main" val="2440170818"/>
                    </a:ext>
                  </a:extLst>
                </a:gridCol>
                <a:gridCol w="6705600">
                  <a:extLst>
                    <a:ext uri="{9D8B030D-6E8A-4147-A177-3AD203B41FA5}">
                      <a16:colId xmlns:a16="http://schemas.microsoft.com/office/drawing/2014/main" val="3632405570"/>
                    </a:ext>
                  </a:extLst>
                </a:gridCol>
                <a:gridCol w="1219200">
                  <a:extLst>
                    <a:ext uri="{9D8B030D-6E8A-4147-A177-3AD203B41FA5}">
                      <a16:colId xmlns:a16="http://schemas.microsoft.com/office/drawing/2014/main" val="4068341096"/>
                    </a:ext>
                  </a:extLst>
                </a:gridCol>
                <a:gridCol w="990600">
                  <a:extLst>
                    <a:ext uri="{9D8B030D-6E8A-4147-A177-3AD203B41FA5}">
                      <a16:colId xmlns:a16="http://schemas.microsoft.com/office/drawing/2014/main" val="2976256201"/>
                    </a:ext>
                  </a:extLst>
                </a:gridCol>
                <a:gridCol w="1143000">
                  <a:extLst>
                    <a:ext uri="{9D8B030D-6E8A-4147-A177-3AD203B41FA5}">
                      <a16:colId xmlns:a16="http://schemas.microsoft.com/office/drawing/2014/main" val="2217626815"/>
                    </a:ext>
                  </a:extLst>
                </a:gridCol>
              </a:tblGrid>
              <a:tr h="1259662">
                <a:tc>
                  <a:txBody>
                    <a:bodyPr/>
                    <a:lstStyle/>
                    <a:p>
                      <a:r>
                        <a:rPr lang="en-GB" sz="1600" dirty="0">
                          <a:effectLst/>
                        </a:rPr>
                        <a:t>Domain</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t="100000" r="100000"/>
                      </a:path>
                      <a:tileRect l="-100000" b="-100000"/>
                    </a:gradFill>
                  </a:tcPr>
                </a:tc>
                <a:tc>
                  <a:txBody>
                    <a:bodyPr/>
                    <a:lstStyle/>
                    <a:p>
                      <a:r>
                        <a:rPr lang="en-GB" sz="1600" dirty="0">
                          <a:effectLst/>
                        </a:rPr>
                        <a:t>Criteria</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t="100000" r="100000"/>
                      </a:path>
                      <a:tileRect l="-100000" b="-100000"/>
                    </a:gradFill>
                  </a:tcPr>
                </a:tc>
                <a:tc>
                  <a:txBody>
                    <a:bodyPr/>
                    <a:lstStyle/>
                    <a:p>
                      <a:r>
                        <a:rPr lang="en-GB" sz="1600">
                          <a:effectLst/>
                        </a:rPr>
                        <a:t>Number of review points at which it can be claimed</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t="100000" r="100000"/>
                      </a:path>
                      <a:tileRect l="-100000" b="-100000"/>
                    </a:gradFill>
                  </a:tcPr>
                </a:tc>
                <a:tc>
                  <a:txBody>
                    <a:bodyPr/>
                    <a:lstStyle/>
                    <a:p>
                      <a:r>
                        <a:rPr lang="en-GB" sz="1600" dirty="0">
                          <a:effectLst/>
                        </a:rPr>
                        <a:t>Points at any one review point</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t="100000" r="100000"/>
                      </a:path>
                      <a:tileRect l="-100000" b="-100000"/>
                    </a:gradFill>
                  </a:tcPr>
                </a:tc>
                <a:tc>
                  <a:txBody>
                    <a:bodyPr/>
                    <a:lstStyle/>
                    <a:p>
                      <a:r>
                        <a:rPr lang="en-GB" sz="1600" dirty="0">
                          <a:effectLst/>
                        </a:rPr>
                        <a:t>Total points over the two review points</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t="100000" r="100000"/>
                      </a:path>
                      <a:tileRect l="-100000" b="-100000"/>
                    </a:gradFill>
                  </a:tcPr>
                </a:tc>
                <a:extLst>
                  <a:ext uri="{0D108BD9-81ED-4DB2-BD59-A6C34878D82A}">
                    <a16:rowId xmlns:a16="http://schemas.microsoft.com/office/drawing/2014/main" val="1387168852"/>
                  </a:ext>
                </a:extLst>
              </a:tr>
              <a:tr h="1015822">
                <a:tc>
                  <a:txBody>
                    <a:bodyPr/>
                    <a:lstStyle/>
                    <a:p>
                      <a:r>
                        <a:rPr lang="en-GB" sz="1600">
                          <a:effectLst/>
                        </a:rPr>
                        <a:t>Patient Safety</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t="100000" r="100000"/>
                      </a:path>
                      <a:tileRect l="-100000" b="-100000"/>
                    </a:gradFill>
                  </a:tcPr>
                </a:tc>
                <a:tc>
                  <a:txBody>
                    <a:bodyPr/>
                    <a:lstStyle/>
                    <a:p>
                      <a:r>
                        <a:rPr lang="en-GB" sz="1600" dirty="0">
                          <a:effectLst/>
                        </a:rPr>
                        <a:t>Written safety report at premises level available for inspection at review point, covering analysis of incidents and incident patterns (taken from an ongoing log), evidence of sharing learning locally and nationally, and actions taken in response to national patient safety alerts</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t="100000" r="100000"/>
                      </a:path>
                      <a:tileRect l="-100000" b="-100000"/>
                    </a:gradFill>
                  </a:tcPr>
                </a:tc>
                <a:tc>
                  <a:txBody>
                    <a:bodyPr/>
                    <a:lstStyle/>
                    <a:p>
                      <a:r>
                        <a:rPr lang="en-GB" sz="1600">
                          <a:effectLst/>
                        </a:rPr>
                        <a:t>One</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t="100000" r="100000"/>
                      </a:path>
                      <a:tileRect l="-100000" b="-100000"/>
                    </a:gradFill>
                  </a:tcPr>
                </a:tc>
                <a:tc>
                  <a:txBody>
                    <a:bodyPr/>
                    <a:lstStyle/>
                    <a:p>
                      <a:r>
                        <a:rPr lang="en-GB" sz="1600">
                          <a:effectLst/>
                        </a:rPr>
                        <a:t>20</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t="100000" r="100000"/>
                      </a:path>
                      <a:tileRect l="-100000" b="-100000"/>
                    </a:gradFill>
                  </a:tcPr>
                </a:tc>
                <a:tc>
                  <a:txBody>
                    <a:bodyPr/>
                    <a:lstStyle/>
                    <a:p>
                      <a:r>
                        <a:rPr lang="en-GB" sz="1600">
                          <a:effectLst/>
                        </a:rPr>
                        <a:t>20</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t="100000" r="100000"/>
                      </a:path>
                      <a:tileRect l="-100000" b="-100000"/>
                    </a:gradFill>
                  </a:tcPr>
                </a:tc>
                <a:extLst>
                  <a:ext uri="{0D108BD9-81ED-4DB2-BD59-A6C34878D82A}">
                    <a16:rowId xmlns:a16="http://schemas.microsoft.com/office/drawing/2014/main" val="1123361710"/>
                  </a:ext>
                </a:extLst>
              </a:tr>
              <a:tr h="771982">
                <a:tc>
                  <a:txBody>
                    <a:bodyPr/>
                    <a:lstStyle/>
                    <a:p>
                      <a:r>
                        <a:rPr lang="en-GB" sz="1600">
                          <a:effectLst/>
                        </a:rPr>
                        <a:t>Patient Safety</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t="100000" r="100000"/>
                      </a:path>
                      <a:tileRect l="-100000" b="-100000"/>
                    </a:gradFill>
                  </a:tcPr>
                </a:tc>
                <a:tc>
                  <a:txBody>
                    <a:bodyPr/>
                    <a:lstStyle/>
                    <a:p>
                      <a:r>
                        <a:rPr lang="en-GB" sz="1600" dirty="0">
                          <a:effectLst/>
                        </a:rPr>
                        <a:t>On the day of the review 80% of registered pharmacy professionals working at the pharmacy have achieved level 2 safeguarding status for children and vulnerable adults in the last two years</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t="100000" r="100000"/>
                      </a:path>
                      <a:tileRect l="-100000" b="-100000"/>
                    </a:gradFill>
                  </a:tcPr>
                </a:tc>
                <a:tc>
                  <a:txBody>
                    <a:bodyPr/>
                    <a:lstStyle/>
                    <a:p>
                      <a:r>
                        <a:rPr lang="en-GB" sz="1600">
                          <a:effectLst/>
                        </a:rPr>
                        <a:t>Two</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t="100000" r="100000"/>
                      </a:path>
                      <a:tileRect l="-100000" b="-100000"/>
                    </a:gradFill>
                  </a:tcPr>
                </a:tc>
                <a:tc>
                  <a:txBody>
                    <a:bodyPr/>
                    <a:lstStyle/>
                    <a:p>
                      <a:r>
                        <a:rPr lang="en-GB" sz="1600">
                          <a:effectLst/>
                        </a:rPr>
                        <a:t>5</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t="100000" r="100000"/>
                      </a:path>
                      <a:tileRect l="-100000" b="-100000"/>
                    </a:gradFill>
                  </a:tcPr>
                </a:tc>
                <a:tc>
                  <a:txBody>
                    <a:bodyPr/>
                    <a:lstStyle/>
                    <a:p>
                      <a:r>
                        <a:rPr lang="en-GB" sz="1600">
                          <a:effectLst/>
                        </a:rPr>
                        <a:t>10</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t="100000" r="100000"/>
                      </a:path>
                      <a:tileRect l="-100000" b="-100000"/>
                    </a:gradFill>
                  </a:tcPr>
                </a:tc>
                <a:extLst>
                  <a:ext uri="{0D108BD9-81ED-4DB2-BD59-A6C34878D82A}">
                    <a16:rowId xmlns:a16="http://schemas.microsoft.com/office/drawing/2014/main" val="2002374590"/>
                  </a:ext>
                </a:extLst>
              </a:tr>
              <a:tr h="771982">
                <a:tc>
                  <a:txBody>
                    <a:bodyPr/>
                    <a:lstStyle/>
                    <a:p>
                      <a:r>
                        <a:rPr lang="en-GB" sz="1600" dirty="0">
                          <a:effectLst/>
                        </a:rPr>
                        <a:t>Patient Experience</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t="100000" r="100000"/>
                      </a:path>
                      <a:tileRect l="-100000" b="-100000"/>
                    </a:gradFill>
                  </a:tcPr>
                </a:tc>
                <a:tc>
                  <a:txBody>
                    <a:bodyPr/>
                    <a:lstStyle/>
                    <a:p>
                      <a:r>
                        <a:rPr lang="en-GB" sz="1600" dirty="0">
                          <a:effectLst/>
                        </a:rPr>
                        <a:t>On the day of the review, the results of the Community Pharmacy Patient Questionnaire from the last 12 months is publicly available on the pharmacy’s NHS Choices page</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t="100000" r="100000"/>
                      </a:path>
                      <a:tileRect l="-100000" b="-100000"/>
                    </a:gradFill>
                  </a:tcPr>
                </a:tc>
                <a:tc>
                  <a:txBody>
                    <a:bodyPr/>
                    <a:lstStyle/>
                    <a:p>
                      <a:r>
                        <a:rPr lang="en-GB" sz="1600" dirty="0">
                          <a:effectLst/>
                        </a:rPr>
                        <a:t>One</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t="100000" r="100000"/>
                      </a:path>
                      <a:tileRect l="-100000" b="-100000"/>
                    </a:gradFill>
                  </a:tcPr>
                </a:tc>
                <a:tc>
                  <a:txBody>
                    <a:bodyPr/>
                    <a:lstStyle/>
                    <a:p>
                      <a:r>
                        <a:rPr lang="en-GB" sz="1600" dirty="0">
                          <a:effectLst/>
                        </a:rPr>
                        <a:t>5</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t="100000" r="100000"/>
                      </a:path>
                      <a:tileRect l="-100000" b="-100000"/>
                    </a:gradFill>
                  </a:tcPr>
                </a:tc>
                <a:tc>
                  <a:txBody>
                    <a:bodyPr/>
                    <a:lstStyle/>
                    <a:p>
                      <a:r>
                        <a:rPr lang="en-GB" sz="1600" dirty="0">
                          <a:effectLst/>
                        </a:rPr>
                        <a:t>5</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t="100000" r="100000"/>
                      </a:path>
                      <a:tileRect l="-100000" b="-100000"/>
                    </a:gradFill>
                  </a:tcPr>
                </a:tc>
                <a:extLst>
                  <a:ext uri="{0D108BD9-81ED-4DB2-BD59-A6C34878D82A}">
                    <a16:rowId xmlns:a16="http://schemas.microsoft.com/office/drawing/2014/main" val="1802581218"/>
                  </a:ext>
                </a:extLst>
              </a:tr>
            </a:tbl>
          </a:graphicData>
        </a:graphic>
      </p:graphicFrame>
    </p:spTree>
    <p:extLst>
      <p:ext uri="{BB962C8B-B14F-4D97-AF65-F5344CB8AC3E}">
        <p14:creationId xmlns:p14="http://schemas.microsoft.com/office/powerpoint/2010/main" val="1667581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criteria</a:t>
            </a:r>
          </a:p>
        </p:txBody>
      </p:sp>
      <p:graphicFrame>
        <p:nvGraphicFramePr>
          <p:cNvPr id="4" name="Content Placeholder 3"/>
          <p:cNvGraphicFramePr>
            <a:graphicFrameLocks noGrp="1"/>
          </p:cNvGraphicFramePr>
          <p:nvPr>
            <p:ph idx="1"/>
            <p:extLst/>
          </p:nvPr>
        </p:nvGraphicFramePr>
        <p:xfrm>
          <a:off x="655022" y="2133600"/>
          <a:ext cx="11079779" cy="4047124"/>
        </p:xfrm>
        <a:graphic>
          <a:graphicData uri="http://schemas.openxmlformats.org/drawingml/2006/table">
            <a:tbl>
              <a:tblPr>
                <a:tableStyleId>{775DCB02-9BB8-47FD-8907-85C794F793BA}</a:tableStyleId>
              </a:tblPr>
              <a:tblGrid>
                <a:gridCol w="1173778">
                  <a:extLst>
                    <a:ext uri="{9D8B030D-6E8A-4147-A177-3AD203B41FA5}">
                      <a16:colId xmlns:a16="http://schemas.microsoft.com/office/drawing/2014/main" val="2440170818"/>
                    </a:ext>
                  </a:extLst>
                </a:gridCol>
                <a:gridCol w="6629400">
                  <a:extLst>
                    <a:ext uri="{9D8B030D-6E8A-4147-A177-3AD203B41FA5}">
                      <a16:colId xmlns:a16="http://schemas.microsoft.com/office/drawing/2014/main" val="3632405570"/>
                    </a:ext>
                  </a:extLst>
                </a:gridCol>
                <a:gridCol w="1143000">
                  <a:extLst>
                    <a:ext uri="{9D8B030D-6E8A-4147-A177-3AD203B41FA5}">
                      <a16:colId xmlns:a16="http://schemas.microsoft.com/office/drawing/2014/main" val="4068341096"/>
                    </a:ext>
                  </a:extLst>
                </a:gridCol>
                <a:gridCol w="990600">
                  <a:extLst>
                    <a:ext uri="{9D8B030D-6E8A-4147-A177-3AD203B41FA5}">
                      <a16:colId xmlns:a16="http://schemas.microsoft.com/office/drawing/2014/main" val="2976256201"/>
                    </a:ext>
                  </a:extLst>
                </a:gridCol>
                <a:gridCol w="1143001">
                  <a:extLst>
                    <a:ext uri="{9D8B030D-6E8A-4147-A177-3AD203B41FA5}">
                      <a16:colId xmlns:a16="http://schemas.microsoft.com/office/drawing/2014/main" val="2217626815"/>
                    </a:ext>
                  </a:extLst>
                </a:gridCol>
              </a:tblGrid>
              <a:tr h="1259662">
                <a:tc>
                  <a:txBody>
                    <a:bodyPr/>
                    <a:lstStyle/>
                    <a:p>
                      <a:r>
                        <a:rPr lang="en-GB" sz="1600" dirty="0">
                          <a:effectLst/>
                        </a:rPr>
                        <a:t>Domain</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a:effectLst/>
                        </a:rPr>
                        <a:t>Criteria</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a:effectLst/>
                        </a:rPr>
                        <a:t>Number of review points at which it can be claimed</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dirty="0">
                          <a:effectLst/>
                        </a:rPr>
                        <a:t>Points at any one review point</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dirty="0">
                          <a:effectLst/>
                        </a:rPr>
                        <a:t>Total points over the two review points</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extLst>
                  <a:ext uri="{0D108BD9-81ED-4DB2-BD59-A6C34878D82A}">
                    <a16:rowId xmlns:a16="http://schemas.microsoft.com/office/drawing/2014/main" val="1387168852"/>
                  </a:ext>
                </a:extLst>
              </a:tr>
              <a:tr h="755818">
                <a:tc>
                  <a:txBody>
                    <a:bodyPr/>
                    <a:lstStyle/>
                    <a:p>
                      <a:r>
                        <a:rPr lang="en-GB" sz="1600" dirty="0">
                          <a:effectLst/>
                        </a:rPr>
                        <a:t>Public Health</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dirty="0">
                          <a:effectLst/>
                        </a:rPr>
                        <a:t>On the day of the review, the pharmacy is a Healthy Living Pharmacy level 1 (self-assessment)</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dirty="0">
                          <a:effectLst/>
                        </a:rPr>
                        <a:t>One</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dirty="0">
                          <a:effectLst/>
                        </a:rPr>
                        <a:t>20</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dirty="0">
                          <a:effectLst/>
                        </a:rPr>
                        <a:t>20</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extLst>
                  <a:ext uri="{0D108BD9-81ED-4DB2-BD59-A6C34878D82A}">
                    <a16:rowId xmlns:a16="http://schemas.microsoft.com/office/drawing/2014/main" val="560498146"/>
                  </a:ext>
                </a:extLst>
              </a:tr>
              <a:tr h="1503502">
                <a:tc>
                  <a:txBody>
                    <a:bodyPr/>
                    <a:lstStyle/>
                    <a:p>
                      <a:r>
                        <a:rPr lang="en-GB" sz="1600" dirty="0">
                          <a:effectLst/>
                        </a:rPr>
                        <a:t>Digital</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dirty="0">
                          <a:effectLst/>
                        </a:rPr>
                        <a:t>On the day of the first review, the pharmacy can demonstrate a total increase in access to Summary Care Records between 1 December 2016 and 28 April 2017 in comparison to the previous 5 months; and on the day of the second review, the pharmacy can demonstrate a total increase to access to Summary Care Records between 1 May 2017 and 24 November in comparison to the previous 7 months</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a:effectLst/>
                        </a:rPr>
                        <a:t>Two</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a:effectLst/>
                        </a:rPr>
                        <a:t>5</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dirty="0">
                          <a:effectLst/>
                        </a:rPr>
                        <a:t>10</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extLst>
                  <a:ext uri="{0D108BD9-81ED-4DB2-BD59-A6C34878D82A}">
                    <a16:rowId xmlns:a16="http://schemas.microsoft.com/office/drawing/2014/main" val="1997303623"/>
                  </a:ext>
                </a:extLst>
              </a:tr>
              <a:tr h="528142">
                <a:tc>
                  <a:txBody>
                    <a:bodyPr/>
                    <a:lstStyle/>
                    <a:p>
                      <a:r>
                        <a:rPr lang="en-GB" sz="1600" dirty="0">
                          <a:effectLst/>
                        </a:rPr>
                        <a:t>Digital</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dirty="0">
                          <a:effectLst/>
                        </a:rPr>
                        <a:t>On the day of the review, the pharmacy’s NHS 111 Directory of Services entry is up to date</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dirty="0">
                          <a:effectLst/>
                        </a:rPr>
                        <a:t>Two</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dirty="0">
                          <a:effectLst/>
                        </a:rPr>
                        <a:t>2.5</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dirty="0">
                          <a:effectLst/>
                        </a:rPr>
                        <a:t>5</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extLst>
                  <a:ext uri="{0D108BD9-81ED-4DB2-BD59-A6C34878D82A}">
                    <a16:rowId xmlns:a16="http://schemas.microsoft.com/office/drawing/2014/main" val="990931180"/>
                  </a:ext>
                </a:extLst>
              </a:tr>
            </a:tbl>
          </a:graphicData>
        </a:graphic>
      </p:graphicFrame>
    </p:spTree>
    <p:extLst>
      <p:ext uri="{BB962C8B-B14F-4D97-AF65-F5344CB8AC3E}">
        <p14:creationId xmlns:p14="http://schemas.microsoft.com/office/powerpoint/2010/main" val="1988823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criteria</a:t>
            </a:r>
          </a:p>
        </p:txBody>
      </p:sp>
      <p:graphicFrame>
        <p:nvGraphicFramePr>
          <p:cNvPr id="4" name="Content Placeholder 3"/>
          <p:cNvGraphicFramePr>
            <a:graphicFrameLocks noGrp="1"/>
          </p:cNvGraphicFramePr>
          <p:nvPr>
            <p:ph idx="1"/>
            <p:extLst/>
          </p:nvPr>
        </p:nvGraphicFramePr>
        <p:xfrm>
          <a:off x="695400" y="2564904"/>
          <a:ext cx="11079779" cy="3331768"/>
        </p:xfrm>
        <a:graphic>
          <a:graphicData uri="http://schemas.openxmlformats.org/drawingml/2006/table">
            <a:tbl>
              <a:tblPr>
                <a:tableStyleId>{775DCB02-9BB8-47FD-8907-85C794F793BA}</a:tableStyleId>
              </a:tblPr>
              <a:tblGrid>
                <a:gridCol w="1173778">
                  <a:extLst>
                    <a:ext uri="{9D8B030D-6E8A-4147-A177-3AD203B41FA5}">
                      <a16:colId xmlns:a16="http://schemas.microsoft.com/office/drawing/2014/main" val="2440170818"/>
                    </a:ext>
                  </a:extLst>
                </a:gridCol>
                <a:gridCol w="6629400">
                  <a:extLst>
                    <a:ext uri="{9D8B030D-6E8A-4147-A177-3AD203B41FA5}">
                      <a16:colId xmlns:a16="http://schemas.microsoft.com/office/drawing/2014/main" val="3632405570"/>
                    </a:ext>
                  </a:extLst>
                </a:gridCol>
                <a:gridCol w="1143000">
                  <a:extLst>
                    <a:ext uri="{9D8B030D-6E8A-4147-A177-3AD203B41FA5}">
                      <a16:colId xmlns:a16="http://schemas.microsoft.com/office/drawing/2014/main" val="4068341096"/>
                    </a:ext>
                  </a:extLst>
                </a:gridCol>
                <a:gridCol w="990600">
                  <a:extLst>
                    <a:ext uri="{9D8B030D-6E8A-4147-A177-3AD203B41FA5}">
                      <a16:colId xmlns:a16="http://schemas.microsoft.com/office/drawing/2014/main" val="2976256201"/>
                    </a:ext>
                  </a:extLst>
                </a:gridCol>
                <a:gridCol w="1143001">
                  <a:extLst>
                    <a:ext uri="{9D8B030D-6E8A-4147-A177-3AD203B41FA5}">
                      <a16:colId xmlns:a16="http://schemas.microsoft.com/office/drawing/2014/main" val="2217626815"/>
                    </a:ext>
                  </a:extLst>
                </a:gridCol>
              </a:tblGrid>
              <a:tr h="1259662">
                <a:tc>
                  <a:txBody>
                    <a:bodyPr/>
                    <a:lstStyle/>
                    <a:p>
                      <a:r>
                        <a:rPr lang="en-GB" sz="1600" dirty="0">
                          <a:effectLst/>
                        </a:rPr>
                        <a:t>Domain</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a:effectLst/>
                        </a:rPr>
                        <a:t>Criteria</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a:effectLst/>
                        </a:rPr>
                        <a:t>Number of review points at which it can be claimed</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dirty="0">
                          <a:effectLst/>
                        </a:rPr>
                        <a:t>Points at any one review point</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dirty="0">
                          <a:effectLst/>
                        </a:rPr>
                        <a:t>Total points over the two review points</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extLst>
                  <a:ext uri="{0D108BD9-81ED-4DB2-BD59-A6C34878D82A}">
                    <a16:rowId xmlns:a16="http://schemas.microsoft.com/office/drawing/2014/main" val="1387168852"/>
                  </a:ext>
                </a:extLst>
              </a:tr>
              <a:tr h="1015822">
                <a:tc>
                  <a:txBody>
                    <a:bodyPr/>
                    <a:lstStyle/>
                    <a:p>
                      <a:r>
                        <a:rPr lang="en-GB" sz="1600" dirty="0">
                          <a:effectLst/>
                        </a:rPr>
                        <a:t>Clinical Effectiveness</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dirty="0">
                          <a:effectLst/>
                        </a:rPr>
                        <a:t>On the day of the review, the pharmacy can show evidence of asthma patients, for whom more than 6 short acting bronchodilator inhalers were dispensed without any corticosteroid inhaler within a 6 month period, are referred to an appropriate health care professional for an asthma review.</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dirty="0">
                          <a:effectLst/>
                        </a:rPr>
                        <a:t>Two</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dirty="0">
                          <a:effectLst/>
                        </a:rPr>
                        <a:t>10</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dirty="0">
                          <a:effectLst/>
                        </a:rPr>
                        <a:t>20</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extLst>
                  <a:ext uri="{0D108BD9-81ED-4DB2-BD59-A6C34878D82A}">
                    <a16:rowId xmlns:a16="http://schemas.microsoft.com/office/drawing/2014/main" val="2256629177"/>
                  </a:ext>
                </a:extLst>
              </a:tr>
              <a:tr h="528142">
                <a:tc>
                  <a:txBody>
                    <a:bodyPr/>
                    <a:lstStyle/>
                    <a:p>
                      <a:r>
                        <a:rPr lang="en-GB" sz="1600">
                          <a:effectLst/>
                        </a:rPr>
                        <a:t>Workforce</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dirty="0">
                          <a:effectLst/>
                        </a:rPr>
                        <a:t>On the day of the review, 80% of all pharmacy staff working in patient facing roles are trained ‘Dementia Friends’</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a:effectLst/>
                        </a:rPr>
                        <a:t>Two</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a:effectLst/>
                        </a:rPr>
                        <a:t>5</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dirty="0">
                          <a:effectLst/>
                        </a:rPr>
                        <a:t>10</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extLst>
                  <a:ext uri="{0D108BD9-81ED-4DB2-BD59-A6C34878D82A}">
                    <a16:rowId xmlns:a16="http://schemas.microsoft.com/office/drawing/2014/main" val="3955687190"/>
                  </a:ext>
                </a:extLst>
              </a:tr>
              <a:tr h="528142">
                <a:tc>
                  <a:txBody>
                    <a:bodyPr/>
                    <a:lstStyle/>
                    <a:p>
                      <a:r>
                        <a:rPr lang="en-GB" sz="1600" dirty="0">
                          <a:effectLst/>
                        </a:rPr>
                        <a:t> </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a:txBody>
                    <a:bodyPr/>
                    <a:lstStyle/>
                    <a:p>
                      <a:r>
                        <a:rPr lang="en-GB" sz="1600" dirty="0">
                          <a:effectLst/>
                        </a:rPr>
                        <a:t> </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gridSpan="3">
                  <a:txBody>
                    <a:bodyPr/>
                    <a:lstStyle/>
                    <a:p>
                      <a:r>
                        <a:rPr lang="en-GB" sz="1600" dirty="0">
                          <a:effectLst/>
                        </a:rPr>
                        <a:t> </a:t>
                      </a:r>
                    </a:p>
                    <a:p>
                      <a:pPr algn="r"/>
                      <a:r>
                        <a:rPr lang="en-GB" sz="1600" dirty="0">
                          <a:effectLst/>
                        </a:rPr>
                        <a:t>Total number of points: 100</a:t>
                      </a:r>
                    </a:p>
                  </a:txBody>
                  <a:tcPr marL="20231" marR="20231" marT="20231" marB="20231" anchor="ctr">
                    <a:gradFill flip="none" rotWithShape="1">
                      <a:gsLst>
                        <a:gs pos="0">
                          <a:srgbClr val="5B518E">
                            <a:tint val="66000"/>
                            <a:satMod val="160000"/>
                          </a:srgbClr>
                        </a:gs>
                        <a:gs pos="50000">
                          <a:srgbClr val="5B518E">
                            <a:tint val="44500"/>
                            <a:satMod val="160000"/>
                          </a:srgbClr>
                        </a:gs>
                        <a:gs pos="100000">
                          <a:srgbClr val="5B518E">
                            <a:tint val="23500"/>
                            <a:satMod val="160000"/>
                          </a:srgbClr>
                        </a:gs>
                      </a:gsLst>
                      <a:path path="circle">
                        <a:fillToRect r="100000" b="100000"/>
                      </a:path>
                      <a:tileRect l="-100000" t="-100000"/>
                    </a:gradFill>
                  </a:tcPr>
                </a:tc>
                <a:tc hMerge="1">
                  <a:txBody>
                    <a:bodyPr/>
                    <a:lstStyle/>
                    <a:p>
                      <a:pPr algn="r"/>
                      <a:endParaRPr lang="en-GB" sz="1600" dirty="0">
                        <a:effectLst/>
                      </a:endParaRPr>
                    </a:p>
                  </a:txBody>
                  <a:tcPr marL="20231" marR="20231" marT="20231" marB="2023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83852764"/>
                  </a:ext>
                </a:extLst>
              </a:tr>
            </a:tbl>
          </a:graphicData>
        </a:graphic>
      </p:graphicFrame>
    </p:spTree>
    <p:extLst>
      <p:ext uri="{BB962C8B-B14F-4D97-AF65-F5344CB8AC3E}">
        <p14:creationId xmlns:p14="http://schemas.microsoft.com/office/powerpoint/2010/main" val="2933525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PSNC’s view on the scheme</a:t>
            </a:r>
          </a:p>
        </p:txBody>
      </p:sp>
      <p:sp>
        <p:nvSpPr>
          <p:cNvPr id="3" name="Content Placeholder 2"/>
          <p:cNvSpPr>
            <a:spLocks noGrp="1"/>
          </p:cNvSpPr>
          <p:nvPr>
            <p:ph idx="1"/>
          </p:nvPr>
        </p:nvSpPr>
        <p:spPr>
          <a:xfrm>
            <a:off x="623392" y="1844824"/>
            <a:ext cx="11187608" cy="4680520"/>
          </a:xfrm>
        </p:spPr>
        <p:txBody>
          <a:bodyPr>
            <a:normAutofit fontScale="92500" lnSpcReduction="10000"/>
          </a:bodyPr>
          <a:lstStyle/>
          <a:p>
            <a:r>
              <a:rPr lang="en-GB" dirty="0"/>
              <a:t>Direction of travel is right and some useful enablers for the future</a:t>
            </a:r>
          </a:p>
          <a:p>
            <a:r>
              <a:rPr lang="en-GB" dirty="0"/>
              <a:t>Lack of specific funding is an issue, particularly for HLP</a:t>
            </a:r>
          </a:p>
          <a:p>
            <a:r>
              <a:rPr lang="en-GB" dirty="0"/>
              <a:t>Advise contractors to carefully consider which elements of the scheme they engage with and the costs that they will incur in comparison to the funding available for each element</a:t>
            </a:r>
          </a:p>
          <a:p>
            <a:r>
              <a:rPr lang="en-GB" dirty="0"/>
              <a:t>But we expect that most contractors will want to participate</a:t>
            </a:r>
          </a:p>
          <a:p>
            <a:r>
              <a:rPr lang="en-GB" dirty="0"/>
              <a:t>Longevity of the scheme is unclear and will be influenced by NHS England’s response to the Murray Review</a:t>
            </a:r>
          </a:p>
          <a:p>
            <a:r>
              <a:rPr lang="en-GB" dirty="0"/>
              <a:t>The fine details related to implementation should have been finalised by DH/NHS England before imposition</a:t>
            </a:r>
          </a:p>
          <a:p>
            <a:endParaRPr lang="en-GB" dirty="0"/>
          </a:p>
          <a:p>
            <a:pPr marL="0" indent="0">
              <a:buNone/>
            </a:pPr>
            <a:endParaRPr lang="en-GB" dirty="0"/>
          </a:p>
        </p:txBody>
      </p:sp>
    </p:spTree>
    <p:extLst>
      <p:ext uri="{BB962C8B-B14F-4D97-AF65-F5344CB8AC3E}">
        <p14:creationId xmlns:p14="http://schemas.microsoft.com/office/powerpoint/2010/main" val="2991162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9376" y="332656"/>
            <a:ext cx="10225136" cy="1080120"/>
          </a:xfrm>
        </p:spPr>
        <p:txBody>
          <a:bodyPr/>
          <a:lstStyle/>
          <a:p>
            <a:r>
              <a:rPr lang="en-GB" dirty="0"/>
              <a:t>Next steps</a:t>
            </a:r>
          </a:p>
        </p:txBody>
      </p:sp>
      <p:sp>
        <p:nvSpPr>
          <p:cNvPr id="3" name="Content Placeholder 2"/>
          <p:cNvSpPr>
            <a:spLocks noGrp="1"/>
          </p:cNvSpPr>
          <p:nvPr>
            <p:ph idx="1"/>
          </p:nvPr>
        </p:nvSpPr>
        <p:spPr>
          <a:xfrm>
            <a:off x="479376" y="1844824"/>
            <a:ext cx="9121824" cy="4608512"/>
          </a:xfrm>
        </p:spPr>
        <p:txBody>
          <a:bodyPr>
            <a:normAutofit fontScale="85000" lnSpcReduction="10000"/>
          </a:bodyPr>
          <a:lstStyle/>
          <a:p>
            <a:r>
              <a:rPr lang="en-GB" dirty="0"/>
              <a:t>Initial guidance on Gateway criteria was published by NHS England in December</a:t>
            </a:r>
          </a:p>
          <a:p>
            <a:r>
              <a:rPr lang="en-GB" dirty="0"/>
              <a:t>Further guidance on quality criteria published at end of February 2017</a:t>
            </a:r>
          </a:p>
          <a:p>
            <a:r>
              <a:rPr lang="en-GB" dirty="0"/>
              <a:t>PSNC Briefings and associated resources available at psnc.org.uk/quality</a:t>
            </a:r>
          </a:p>
          <a:p>
            <a:pPr lvl="1"/>
            <a:r>
              <a:rPr lang="en-GB" dirty="0"/>
              <a:t>HLP Briefing and resources</a:t>
            </a:r>
          </a:p>
          <a:p>
            <a:pPr lvl="1"/>
            <a:r>
              <a:rPr lang="en-GB" dirty="0"/>
              <a:t>Dementia Friends Briefing</a:t>
            </a:r>
          </a:p>
          <a:p>
            <a:pPr lvl="1"/>
            <a:r>
              <a:rPr lang="en-GB" dirty="0"/>
              <a:t>Asthma Interventions Briefing</a:t>
            </a:r>
          </a:p>
          <a:p>
            <a:r>
              <a:rPr lang="en-GB" dirty="0"/>
              <a:t>PharmOutcomes modules available to help track progress and make referrals/records for the asthma criterion</a:t>
            </a:r>
          </a:p>
          <a:p>
            <a:endParaRPr lang="en-GB" dirty="0"/>
          </a:p>
          <a:p>
            <a:pPr lvl="1">
              <a:buFont typeface="Arial" panose="020B0604020202020204" pitchFamily="34" charset="0"/>
              <a:buChar char="•"/>
            </a:pPr>
            <a:endParaRPr lang="en-GB" sz="3200" b="1" dirty="0">
              <a:solidFill>
                <a:schemeClr val="tx2">
                  <a:lumMod val="60000"/>
                  <a:lumOff val="40000"/>
                </a:schemeClr>
              </a:solidFill>
            </a:endParaRPr>
          </a:p>
        </p:txBody>
      </p:sp>
      <p:pic>
        <p:nvPicPr>
          <p:cNvPr id="4" name="Picture 3"/>
          <p:cNvPicPr>
            <a:picLocks noChangeAspect="1"/>
          </p:cNvPicPr>
          <p:nvPr/>
        </p:nvPicPr>
        <p:blipFill>
          <a:blip r:embed="rId2"/>
          <a:stretch>
            <a:fillRect/>
          </a:stretch>
        </p:blipFill>
        <p:spPr>
          <a:xfrm>
            <a:off x="9677400" y="1905000"/>
            <a:ext cx="2209506" cy="3126432"/>
          </a:xfrm>
          <a:prstGeom prst="rect">
            <a:avLst/>
          </a:prstGeom>
          <a:ln>
            <a:solidFill>
              <a:schemeClr val="tx1">
                <a:lumMod val="65000"/>
                <a:lumOff val="35000"/>
              </a:schemeClr>
            </a:solidFill>
          </a:ln>
        </p:spPr>
      </p:pic>
    </p:spTree>
    <p:extLst>
      <p:ext uri="{BB962C8B-B14F-4D97-AF65-F5344CB8AC3E}">
        <p14:creationId xmlns:p14="http://schemas.microsoft.com/office/powerpoint/2010/main" val="2457437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Pharmacy Integration Fund</a:t>
            </a:r>
          </a:p>
        </p:txBody>
      </p:sp>
      <p:sp>
        <p:nvSpPr>
          <p:cNvPr id="3" name="Content Placeholder 2"/>
          <p:cNvSpPr>
            <a:spLocks noGrp="1"/>
          </p:cNvSpPr>
          <p:nvPr>
            <p:ph idx="1"/>
          </p:nvPr>
        </p:nvSpPr>
        <p:spPr>
          <a:xfrm>
            <a:off x="623392" y="1844824"/>
            <a:ext cx="11017224" cy="4555976"/>
          </a:xfrm>
        </p:spPr>
        <p:txBody>
          <a:bodyPr/>
          <a:lstStyle/>
          <a:p>
            <a:r>
              <a:rPr lang="en-GB" dirty="0"/>
              <a:t>5 year fund – £300m???</a:t>
            </a:r>
          </a:p>
          <a:p>
            <a:r>
              <a:rPr lang="en-GB" dirty="0"/>
              <a:t>2016/17 &amp; 2017/18 value now £42m</a:t>
            </a:r>
          </a:p>
          <a:p>
            <a:r>
              <a:rPr lang="en-GB" dirty="0"/>
              <a:t>Urgent care workstream – emergency supply, DoS improvement work, NHS 111 integration, deploying pharmacists in urgent care settings (from April 2017)</a:t>
            </a:r>
          </a:p>
          <a:p>
            <a:r>
              <a:rPr lang="en-GB" dirty="0"/>
              <a:t>Care home workstream – deployment of pharmacists from April 2017 and workforce development</a:t>
            </a:r>
          </a:p>
          <a:p>
            <a:r>
              <a:rPr lang="en-GB" dirty="0"/>
              <a:t>HEE workforce plan for pharmacy professionals in primary care</a:t>
            </a:r>
          </a:p>
          <a:p>
            <a:endParaRPr lang="en-GB" dirty="0"/>
          </a:p>
          <a:p>
            <a:endParaRPr lang="en-GB" dirty="0"/>
          </a:p>
        </p:txBody>
      </p:sp>
    </p:spTree>
    <p:extLst>
      <p:ext uri="{BB962C8B-B14F-4D97-AF65-F5344CB8AC3E}">
        <p14:creationId xmlns:p14="http://schemas.microsoft.com/office/powerpoint/2010/main" val="2096542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a:xfrm>
            <a:off x="623392" y="1828800"/>
            <a:ext cx="11161240" cy="4536504"/>
          </a:xfrm>
        </p:spPr>
        <p:txBody>
          <a:bodyPr>
            <a:normAutofit lnSpcReduction="10000"/>
          </a:bodyPr>
          <a:lstStyle/>
          <a:p>
            <a:pPr lvl="0"/>
            <a:r>
              <a:rPr lang="en-GB" dirty="0"/>
              <a:t>Changes to funding</a:t>
            </a:r>
          </a:p>
          <a:p>
            <a:r>
              <a:rPr lang="en-GB" dirty="0"/>
              <a:t>Pharmacy Access Scheme</a:t>
            </a:r>
          </a:p>
          <a:p>
            <a:r>
              <a:rPr lang="en-GB" dirty="0"/>
              <a:t>Quality Payment scheme</a:t>
            </a:r>
          </a:p>
          <a:p>
            <a:pPr lvl="0"/>
            <a:r>
              <a:rPr lang="en-GB" dirty="0"/>
              <a:t>Pharmacy Integration Fund</a:t>
            </a:r>
          </a:p>
          <a:p>
            <a:pPr lvl="0"/>
            <a:r>
              <a:rPr lang="en-GB" dirty="0"/>
              <a:t>NUMSAS</a:t>
            </a:r>
          </a:p>
          <a:p>
            <a:r>
              <a:rPr lang="en-GB" dirty="0"/>
              <a:t>Other contract changes</a:t>
            </a:r>
          </a:p>
          <a:p>
            <a:pPr lvl="0"/>
            <a:r>
              <a:rPr lang="en-GB" dirty="0"/>
              <a:t>Judicial Review</a:t>
            </a:r>
          </a:p>
          <a:p>
            <a:r>
              <a:rPr lang="en-GB" dirty="0"/>
              <a:t>Questions</a:t>
            </a:r>
          </a:p>
        </p:txBody>
      </p:sp>
    </p:spTree>
    <p:extLst>
      <p:ext uri="{BB962C8B-B14F-4D97-AF65-F5344CB8AC3E}">
        <p14:creationId xmlns:p14="http://schemas.microsoft.com/office/powerpoint/2010/main" val="1260797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Pharmacy Integration Fund</a:t>
            </a:r>
          </a:p>
        </p:txBody>
      </p:sp>
      <p:sp>
        <p:nvSpPr>
          <p:cNvPr id="3" name="Content Placeholder 2"/>
          <p:cNvSpPr>
            <a:spLocks noGrp="1"/>
          </p:cNvSpPr>
          <p:nvPr>
            <p:ph idx="1"/>
          </p:nvPr>
        </p:nvSpPr>
        <p:spPr>
          <a:xfrm>
            <a:off x="623392" y="1844824"/>
            <a:ext cx="11017224" cy="4479776"/>
          </a:xfrm>
        </p:spPr>
        <p:txBody>
          <a:bodyPr>
            <a:normAutofit/>
          </a:bodyPr>
          <a:lstStyle/>
          <a:p>
            <a:r>
              <a:rPr lang="en-GB" dirty="0"/>
              <a:t>Educational grants for community pharmacists to access postgraduate clinical pharmacy education and training courses up to diploma level (from April 2017)</a:t>
            </a:r>
          </a:p>
          <a:p>
            <a:r>
              <a:rPr lang="en-GB" dirty="0"/>
              <a:t>A programme of pharmacy technician clinical leadership development (from April 2017)</a:t>
            </a:r>
          </a:p>
          <a:p>
            <a:r>
              <a:rPr lang="en-GB" dirty="0"/>
              <a:t>Medicines Digital Strategy work (Domain E) – NHS Digital</a:t>
            </a:r>
          </a:p>
          <a:p>
            <a:pPr lvl="1"/>
            <a:r>
              <a:rPr lang="en-GB" dirty="0"/>
              <a:t>Transfer of care data from NHS 111 and hospitals to community pharmacies and post-event messaging</a:t>
            </a:r>
          </a:p>
        </p:txBody>
      </p:sp>
    </p:spTree>
    <p:extLst>
      <p:ext uri="{BB962C8B-B14F-4D97-AF65-F5344CB8AC3E}">
        <p14:creationId xmlns:p14="http://schemas.microsoft.com/office/powerpoint/2010/main" val="2278846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Pharmacy Integration Fund</a:t>
            </a:r>
          </a:p>
        </p:txBody>
      </p:sp>
      <p:sp>
        <p:nvSpPr>
          <p:cNvPr id="3" name="Content Placeholder 2"/>
          <p:cNvSpPr>
            <a:spLocks noGrp="1"/>
          </p:cNvSpPr>
          <p:nvPr>
            <p:ph idx="1"/>
          </p:nvPr>
        </p:nvSpPr>
        <p:spPr>
          <a:xfrm>
            <a:off x="623392" y="1844824"/>
            <a:ext cx="11017224" cy="4479776"/>
          </a:xfrm>
        </p:spPr>
        <p:txBody>
          <a:bodyPr>
            <a:normAutofit/>
          </a:bodyPr>
          <a:lstStyle/>
          <a:p>
            <a:pPr lvl="1"/>
            <a:r>
              <a:rPr lang="en-GB" dirty="0"/>
              <a:t>NHSmail 2 rollout to </a:t>
            </a:r>
            <a:r>
              <a:rPr lang="en-GB"/>
              <a:t>community pharmacy</a:t>
            </a:r>
          </a:p>
          <a:p>
            <a:r>
              <a:rPr lang="en-GB" dirty="0"/>
              <a:t>Murray Review will inform future decisions on how the fund is deployed</a:t>
            </a:r>
          </a:p>
          <a:p>
            <a:r>
              <a:rPr lang="en-GB" dirty="0"/>
              <a:t>Stakeholder reference group to be established in 2017</a:t>
            </a:r>
          </a:p>
          <a:p>
            <a:endParaRPr lang="en-GB" dirty="0"/>
          </a:p>
        </p:txBody>
      </p:sp>
    </p:spTree>
    <p:extLst>
      <p:ext uri="{BB962C8B-B14F-4D97-AF65-F5344CB8AC3E}">
        <p14:creationId xmlns:p14="http://schemas.microsoft.com/office/powerpoint/2010/main" val="967220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NHS Urgent Medicines Supply Advanced Service (NUMSAS) pilot</a:t>
            </a:r>
          </a:p>
        </p:txBody>
      </p:sp>
      <p:sp>
        <p:nvSpPr>
          <p:cNvPr id="3" name="Content Placeholder 2"/>
          <p:cNvSpPr>
            <a:spLocks noGrp="1"/>
          </p:cNvSpPr>
          <p:nvPr>
            <p:ph idx="1"/>
          </p:nvPr>
        </p:nvSpPr>
        <p:spPr>
          <a:xfrm>
            <a:off x="623392" y="1844824"/>
            <a:ext cx="11017224" cy="4555976"/>
          </a:xfrm>
        </p:spPr>
        <p:txBody>
          <a:bodyPr>
            <a:normAutofit/>
          </a:bodyPr>
          <a:lstStyle/>
          <a:p>
            <a:r>
              <a:rPr lang="en-GB" dirty="0"/>
              <a:t>Advanced service from December 2016 – end March 2018</a:t>
            </a:r>
          </a:p>
          <a:p>
            <a:r>
              <a:rPr lang="en-GB" dirty="0"/>
              <a:t>Only NHS 111 referrals – not walk-in patients</a:t>
            </a:r>
          </a:p>
          <a:p>
            <a:r>
              <a:rPr lang="en-GB" dirty="0"/>
              <a:t>Service specification published at the end of November 2016</a:t>
            </a:r>
          </a:p>
          <a:p>
            <a:r>
              <a:rPr lang="en-GB" dirty="0"/>
              <a:t>Funded from the Pharmacy Integration Fund, i.e. over and above the core funding</a:t>
            </a:r>
          </a:p>
        </p:txBody>
      </p:sp>
    </p:spTree>
    <p:extLst>
      <p:ext uri="{BB962C8B-B14F-4D97-AF65-F5344CB8AC3E}">
        <p14:creationId xmlns:p14="http://schemas.microsoft.com/office/powerpoint/2010/main" val="164144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NHS Urgent Medicines Supply Advanced Service (NUMSAS) pilot</a:t>
            </a:r>
          </a:p>
        </p:txBody>
      </p:sp>
      <p:sp>
        <p:nvSpPr>
          <p:cNvPr id="3" name="Content Placeholder 2"/>
          <p:cNvSpPr>
            <a:spLocks noGrp="1"/>
          </p:cNvSpPr>
          <p:nvPr>
            <p:ph idx="1"/>
          </p:nvPr>
        </p:nvSpPr>
        <p:spPr>
          <a:xfrm>
            <a:off x="634894" y="1828800"/>
            <a:ext cx="11252306" cy="4419600"/>
          </a:xfrm>
        </p:spPr>
        <p:txBody>
          <a:bodyPr>
            <a:normAutofit/>
          </a:bodyPr>
          <a:lstStyle/>
          <a:p>
            <a:r>
              <a:rPr lang="en-GB" dirty="0"/>
              <a:t>Record keeping requirements and IT support…</a:t>
            </a:r>
          </a:p>
          <a:p>
            <a:r>
              <a:rPr lang="en-GB" dirty="0"/>
              <a:t>NHS England intend to publish guidance on the service</a:t>
            </a:r>
          </a:p>
          <a:p>
            <a:r>
              <a:rPr lang="en-GB" dirty="0"/>
              <a:t>Started to rollout in December 2016…</a:t>
            </a:r>
          </a:p>
          <a:p>
            <a:r>
              <a:rPr lang="en-GB" dirty="0"/>
              <a:t>PSNC has issued guidance for contractors, including our view on the cost of provision</a:t>
            </a:r>
          </a:p>
          <a:p>
            <a:r>
              <a:rPr lang="en-GB" dirty="0"/>
              <a:t>Implications for local services… </a:t>
            </a:r>
          </a:p>
          <a:p>
            <a:r>
              <a:rPr lang="en-GB" dirty="0"/>
              <a:t>Evaluation of service commencing in January 2017</a:t>
            </a:r>
          </a:p>
          <a:p>
            <a:endParaRPr lang="en-GB" dirty="0"/>
          </a:p>
        </p:txBody>
      </p:sp>
    </p:spTree>
    <p:extLst>
      <p:ext uri="{BB962C8B-B14F-4D97-AF65-F5344CB8AC3E}">
        <p14:creationId xmlns:p14="http://schemas.microsoft.com/office/powerpoint/2010/main" val="1759568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Spreading MAS…</a:t>
            </a:r>
          </a:p>
        </p:txBody>
      </p:sp>
      <p:sp>
        <p:nvSpPr>
          <p:cNvPr id="3" name="Content Placeholder 2"/>
          <p:cNvSpPr>
            <a:spLocks noGrp="1"/>
          </p:cNvSpPr>
          <p:nvPr>
            <p:ph idx="1"/>
          </p:nvPr>
        </p:nvSpPr>
        <p:spPr>
          <a:xfrm>
            <a:off x="623392" y="1844824"/>
            <a:ext cx="11017224" cy="4555976"/>
          </a:xfrm>
        </p:spPr>
        <p:txBody>
          <a:bodyPr>
            <a:normAutofit lnSpcReduction="10000"/>
          </a:bodyPr>
          <a:lstStyle/>
          <a:p>
            <a:r>
              <a:rPr lang="en-GB" dirty="0"/>
              <a:t>‘NHS England will test the technical integration and clinical governance framework for referral to community pharmacy from NHS 111 for people who need immediate help with urgent minor ailments’</a:t>
            </a:r>
          </a:p>
          <a:p>
            <a:r>
              <a:rPr lang="en-GB" dirty="0"/>
              <a:t>‘Aim to develop an evidence-based, clinical and cost effective approach to how community pharmacists and their teams contribute to urgent care’</a:t>
            </a:r>
          </a:p>
          <a:p>
            <a:r>
              <a:rPr lang="en-GB" dirty="0"/>
              <a:t>NHS England will encourage all CCGs to adopt this ‘joined-up approach’ by April 2018</a:t>
            </a:r>
          </a:p>
        </p:txBody>
      </p:sp>
    </p:spTree>
    <p:extLst>
      <p:ext uri="{BB962C8B-B14F-4D97-AF65-F5344CB8AC3E}">
        <p14:creationId xmlns:p14="http://schemas.microsoft.com/office/powerpoint/2010/main" val="1063954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274638"/>
            <a:ext cx="9663608" cy="1426170"/>
          </a:xfrm>
        </p:spPr>
        <p:txBody>
          <a:bodyPr/>
          <a:lstStyle/>
          <a:p>
            <a:r>
              <a:rPr lang="en-GB" dirty="0"/>
              <a:t>Changes to market entry –  consolidation of pharmacies</a:t>
            </a:r>
          </a:p>
        </p:txBody>
      </p:sp>
      <p:sp>
        <p:nvSpPr>
          <p:cNvPr id="3" name="Content Placeholder 2"/>
          <p:cNvSpPr>
            <a:spLocks noGrp="1"/>
          </p:cNvSpPr>
          <p:nvPr>
            <p:ph idx="1"/>
          </p:nvPr>
        </p:nvSpPr>
        <p:spPr>
          <a:xfrm>
            <a:off x="623392" y="1844824"/>
            <a:ext cx="11017224" cy="4479776"/>
          </a:xfrm>
        </p:spPr>
        <p:txBody>
          <a:bodyPr>
            <a:normAutofit/>
          </a:bodyPr>
          <a:lstStyle/>
          <a:p>
            <a:r>
              <a:rPr lang="en-GB" dirty="0"/>
              <a:t>PSNC proposed changes to prevent a new pharmacy stepping in straight away if a chain closes a branch or two businesses merge</a:t>
            </a:r>
          </a:p>
          <a:p>
            <a:r>
              <a:rPr lang="en-GB" dirty="0"/>
              <a:t>Regulations laid in December 2016 which provide some protection for pharmacies that consolidate, where this does not create a gap in provision</a:t>
            </a:r>
          </a:p>
        </p:txBody>
      </p:sp>
    </p:spTree>
    <p:extLst>
      <p:ext uri="{BB962C8B-B14F-4D97-AF65-F5344CB8AC3E}">
        <p14:creationId xmlns:p14="http://schemas.microsoft.com/office/powerpoint/2010/main" val="1783647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Judicial Review</a:t>
            </a:r>
          </a:p>
        </p:txBody>
      </p:sp>
      <p:sp>
        <p:nvSpPr>
          <p:cNvPr id="4" name="Content Placeholder 3"/>
          <p:cNvSpPr>
            <a:spLocks noGrp="1"/>
          </p:cNvSpPr>
          <p:nvPr>
            <p:ph idx="1"/>
          </p:nvPr>
        </p:nvSpPr>
        <p:spPr>
          <a:xfrm>
            <a:off x="623392" y="1844824"/>
            <a:ext cx="11017224" cy="4555976"/>
          </a:xfrm>
        </p:spPr>
        <p:txBody>
          <a:bodyPr>
            <a:normAutofit fontScale="92500" lnSpcReduction="20000"/>
          </a:bodyPr>
          <a:lstStyle/>
          <a:p>
            <a:r>
              <a:rPr lang="en-GB" dirty="0"/>
              <a:t>PSNC sought a Judicial Review of the Secretary of State’s October decision</a:t>
            </a:r>
          </a:p>
          <a:p>
            <a:pPr lvl="1"/>
            <a:r>
              <a:rPr lang="en-GB" dirty="0"/>
              <a:t>What is a Judicial Review?</a:t>
            </a:r>
          </a:p>
          <a:p>
            <a:r>
              <a:rPr lang="en-GB" dirty="0"/>
              <a:t>Sought permission from the High Court to apply for the Judicial Review on the grounds that it believes the Secretary of State failed to carry out a lawful consultation</a:t>
            </a:r>
          </a:p>
          <a:p>
            <a:r>
              <a:rPr lang="en-GB" dirty="0"/>
              <a:t>PSNC’s application raises a number of concerns about the consultation, including:</a:t>
            </a:r>
          </a:p>
          <a:p>
            <a:pPr lvl="1"/>
            <a:r>
              <a:rPr lang="en-GB" dirty="0"/>
              <a:t>The DH’s failure to disclose the fact that it had carried out an indicative analysis of pharmacies’ profitability based on Companies House data as part of its Impact Assessment</a:t>
            </a:r>
          </a:p>
        </p:txBody>
      </p:sp>
    </p:spTree>
    <p:extLst>
      <p:ext uri="{BB962C8B-B14F-4D97-AF65-F5344CB8AC3E}">
        <p14:creationId xmlns:p14="http://schemas.microsoft.com/office/powerpoint/2010/main" val="2965909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Judicial Review</a:t>
            </a:r>
          </a:p>
        </p:txBody>
      </p:sp>
      <p:sp>
        <p:nvSpPr>
          <p:cNvPr id="4" name="Content Placeholder 3"/>
          <p:cNvSpPr>
            <a:spLocks noGrp="1"/>
          </p:cNvSpPr>
          <p:nvPr>
            <p:ph idx="1"/>
          </p:nvPr>
        </p:nvSpPr>
        <p:spPr>
          <a:xfrm>
            <a:off x="623392" y="1844824"/>
            <a:ext cx="11017224" cy="4555976"/>
          </a:xfrm>
        </p:spPr>
        <p:txBody>
          <a:bodyPr>
            <a:normAutofit lnSpcReduction="10000"/>
          </a:bodyPr>
          <a:lstStyle/>
          <a:p>
            <a:pPr lvl="1"/>
            <a:r>
              <a:rPr lang="en-GB" dirty="0"/>
              <a:t>The delay in providing this analysis to PSNC after the publication of the Impact Assessment</a:t>
            </a:r>
          </a:p>
          <a:p>
            <a:pPr lvl="1"/>
            <a:r>
              <a:rPr lang="en-GB" dirty="0"/>
              <a:t>The validity of the DH analysis including the sample size and the use of accounting returns, rather than economic returns, as the basis for the assessment of pharmacies’ economic viability and how they might be affected by the changes</a:t>
            </a:r>
          </a:p>
          <a:p>
            <a:pPr lvl="1"/>
            <a:r>
              <a:rPr lang="en-GB" dirty="0"/>
              <a:t>The DH’s failure to analyse what the levels of pharmacy closures may be</a:t>
            </a:r>
          </a:p>
          <a:p>
            <a:r>
              <a:rPr lang="en-GB" dirty="0"/>
              <a:t>The National Pharmacy Association is named as an interested party in PSNC’s application and has launched its own JR</a:t>
            </a:r>
          </a:p>
          <a:p>
            <a:endParaRPr lang="en-GB" dirty="0"/>
          </a:p>
        </p:txBody>
      </p:sp>
    </p:spTree>
    <p:extLst>
      <p:ext uri="{BB962C8B-B14F-4D97-AF65-F5344CB8AC3E}">
        <p14:creationId xmlns:p14="http://schemas.microsoft.com/office/powerpoint/2010/main" val="3872020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Judicial Review</a:t>
            </a:r>
          </a:p>
        </p:txBody>
      </p:sp>
      <p:sp>
        <p:nvSpPr>
          <p:cNvPr id="4" name="Content Placeholder 3"/>
          <p:cNvSpPr>
            <a:spLocks noGrp="1"/>
          </p:cNvSpPr>
          <p:nvPr>
            <p:ph idx="1"/>
          </p:nvPr>
        </p:nvSpPr>
        <p:spPr>
          <a:xfrm>
            <a:off x="623392" y="1844824"/>
            <a:ext cx="11017224" cy="4555976"/>
          </a:xfrm>
        </p:spPr>
        <p:txBody>
          <a:bodyPr>
            <a:normAutofit/>
          </a:bodyPr>
          <a:lstStyle/>
          <a:p>
            <a:r>
              <a:rPr lang="en-GB" dirty="0"/>
              <a:t>The High Court granted PSNC permission for a Judicial Review (21st December 2016) </a:t>
            </a:r>
          </a:p>
          <a:p>
            <a:r>
              <a:rPr lang="en-GB" dirty="0"/>
              <a:t>The hearing was to be expedited and was due to be heard in the week commencing 6 February 2017</a:t>
            </a:r>
          </a:p>
          <a:p>
            <a:r>
              <a:rPr lang="en-GB" dirty="0"/>
              <a:t>The Secretary of </a:t>
            </a:r>
            <a:r>
              <a:rPr lang="en-GB"/>
              <a:t>State sought </a:t>
            </a:r>
            <a:r>
              <a:rPr lang="en-GB" dirty="0"/>
              <a:t>a later hearing date</a:t>
            </a:r>
          </a:p>
          <a:p>
            <a:r>
              <a:rPr lang="en-GB" dirty="0"/>
              <a:t>This matter was considered on 12th January 2017 – case now to be ‘rolled-up’ with the NPA case and heard week commencing 20th March</a:t>
            </a:r>
          </a:p>
          <a:p>
            <a:endParaRPr lang="en-GB" dirty="0"/>
          </a:p>
          <a:p>
            <a:endParaRPr lang="en-GB" dirty="0"/>
          </a:p>
        </p:txBody>
      </p:sp>
    </p:spTree>
    <p:extLst>
      <p:ext uri="{BB962C8B-B14F-4D97-AF65-F5344CB8AC3E}">
        <p14:creationId xmlns:p14="http://schemas.microsoft.com/office/powerpoint/2010/main" val="3962510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Judicial Review</a:t>
            </a:r>
          </a:p>
        </p:txBody>
      </p:sp>
      <p:sp>
        <p:nvSpPr>
          <p:cNvPr id="4" name="Content Placeholder 3"/>
          <p:cNvSpPr>
            <a:spLocks noGrp="1"/>
          </p:cNvSpPr>
          <p:nvPr>
            <p:ph idx="1"/>
          </p:nvPr>
        </p:nvSpPr>
        <p:spPr>
          <a:xfrm>
            <a:off x="623392" y="1844824"/>
            <a:ext cx="11017224" cy="4555976"/>
          </a:xfrm>
        </p:spPr>
        <p:txBody>
          <a:bodyPr>
            <a:normAutofit/>
          </a:bodyPr>
          <a:lstStyle/>
          <a:p>
            <a:r>
              <a:rPr lang="en-GB" dirty="0"/>
              <a:t>Likely outcomes?</a:t>
            </a:r>
          </a:p>
          <a:p>
            <a:r>
              <a:rPr lang="en-GB" dirty="0"/>
              <a:t>Implications for contractors…</a:t>
            </a:r>
          </a:p>
        </p:txBody>
      </p:sp>
    </p:spTree>
    <p:extLst>
      <p:ext uri="{BB962C8B-B14F-4D97-AF65-F5344CB8AC3E}">
        <p14:creationId xmlns:p14="http://schemas.microsoft.com/office/powerpoint/2010/main" val="495349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Funding imposition</a:t>
            </a:r>
          </a:p>
        </p:txBody>
      </p:sp>
      <p:sp>
        <p:nvSpPr>
          <p:cNvPr id="3" name="Content Placeholder 2"/>
          <p:cNvSpPr>
            <a:spLocks noGrp="1"/>
          </p:cNvSpPr>
          <p:nvPr>
            <p:ph idx="1"/>
          </p:nvPr>
        </p:nvSpPr>
        <p:spPr>
          <a:xfrm>
            <a:off x="623392" y="1844824"/>
            <a:ext cx="11017224" cy="4555976"/>
          </a:xfrm>
        </p:spPr>
        <p:txBody>
          <a:bodyPr>
            <a:normAutofit/>
          </a:bodyPr>
          <a:lstStyle/>
          <a:p>
            <a:r>
              <a:rPr lang="en-GB" b="1" dirty="0">
                <a:solidFill>
                  <a:srgbClr val="5B518E"/>
                </a:solidFill>
              </a:rPr>
              <a:t>2016/17</a:t>
            </a:r>
            <a:r>
              <a:rPr lang="en-GB" dirty="0">
                <a:solidFill>
                  <a:srgbClr val="5B518E"/>
                </a:solidFill>
              </a:rPr>
              <a:t>	</a:t>
            </a:r>
            <a:r>
              <a:rPr lang="en-GB" dirty="0"/>
              <a:t>	</a:t>
            </a:r>
          </a:p>
          <a:p>
            <a:pPr lvl="1"/>
            <a:r>
              <a:rPr lang="en-GB" dirty="0"/>
              <a:t>£2.687 billion	 (£113 million reduction)	</a:t>
            </a:r>
          </a:p>
          <a:p>
            <a:pPr lvl="1"/>
            <a:r>
              <a:rPr lang="en-GB" dirty="0"/>
              <a:t>4% reduction in funding (cf. 2015/16)</a:t>
            </a:r>
          </a:p>
          <a:p>
            <a:pPr lvl="1"/>
            <a:r>
              <a:rPr lang="en-GB" dirty="0"/>
              <a:t>12% reduction from Dec 2016 - Mar 2017 cf. Nov 2016 levels</a:t>
            </a:r>
          </a:p>
          <a:p>
            <a:pPr lvl="1"/>
            <a:r>
              <a:rPr lang="en-GB" dirty="0"/>
              <a:t>Original plan was for £170 million reduction</a:t>
            </a:r>
          </a:p>
          <a:p>
            <a:pPr lvl="1"/>
            <a:r>
              <a:rPr lang="en-GB" dirty="0"/>
              <a:t>So eventual imposition was £57 million less than originally planned</a:t>
            </a:r>
          </a:p>
          <a:p>
            <a:pPr lvl="1"/>
            <a:endParaRPr lang="en-GB" dirty="0"/>
          </a:p>
        </p:txBody>
      </p:sp>
    </p:spTree>
    <p:extLst>
      <p:ext uri="{BB962C8B-B14F-4D97-AF65-F5344CB8AC3E}">
        <p14:creationId xmlns:p14="http://schemas.microsoft.com/office/powerpoint/2010/main" val="1265279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1384" y="188640"/>
            <a:ext cx="9829800" cy="1470025"/>
          </a:xfrm>
        </p:spPr>
        <p:txBody>
          <a:bodyPr/>
          <a:lstStyle/>
          <a:p>
            <a:pPr algn="l"/>
            <a:r>
              <a:rPr lang="en-GB" dirty="0"/>
              <a:t>Questions</a:t>
            </a:r>
          </a:p>
        </p:txBody>
      </p:sp>
      <p:pic>
        <p:nvPicPr>
          <p:cNvPr id="2" name="Picture 1"/>
          <p:cNvPicPr>
            <a:picLocks noChangeAspect="1"/>
          </p:cNvPicPr>
          <p:nvPr/>
        </p:nvPicPr>
        <p:blipFill>
          <a:blip r:embed="rId2"/>
          <a:stretch>
            <a:fillRect/>
          </a:stretch>
        </p:blipFill>
        <p:spPr>
          <a:xfrm>
            <a:off x="5015880" y="2060848"/>
            <a:ext cx="6705598" cy="4049454"/>
          </a:xfrm>
          <a:prstGeom prst="rect">
            <a:avLst/>
          </a:prstGeom>
        </p:spPr>
      </p:pic>
      <p:sp>
        <p:nvSpPr>
          <p:cNvPr id="3" name="Arrow: Right 2"/>
          <p:cNvSpPr/>
          <p:nvPr/>
        </p:nvSpPr>
        <p:spPr>
          <a:xfrm>
            <a:off x="3187080" y="3127648"/>
            <a:ext cx="2209800" cy="609600"/>
          </a:xfrm>
          <a:prstGeom prst="rightArrow">
            <a:avLst/>
          </a:prstGeom>
          <a:solidFill>
            <a:srgbClr val="8E4196"/>
          </a:solidFill>
          <a:ln>
            <a:solidFill>
              <a:srgbClr val="5B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23392" y="4300824"/>
            <a:ext cx="4689361" cy="800219"/>
          </a:xfrm>
          <a:prstGeom prst="rect">
            <a:avLst/>
          </a:prstGeom>
          <a:noFill/>
        </p:spPr>
        <p:txBody>
          <a:bodyPr wrap="none" rtlCol="0">
            <a:spAutoFit/>
          </a:bodyPr>
          <a:lstStyle/>
          <a:p>
            <a:r>
              <a:rPr lang="en-GB" sz="2800" dirty="0">
                <a:solidFill>
                  <a:srgbClr val="5B518E"/>
                </a:solidFill>
              </a:rPr>
              <a:t>psnc.org.uk/pharmacychanges</a:t>
            </a:r>
            <a:r>
              <a:rPr lang="en-GB" dirty="0">
                <a:solidFill>
                  <a:srgbClr val="5B518E"/>
                </a:solidFill>
              </a:rPr>
              <a:t> </a:t>
            </a:r>
          </a:p>
          <a:p>
            <a:endParaRPr lang="en-GB" dirty="0">
              <a:solidFill>
                <a:srgbClr val="5B518E"/>
              </a:solidFill>
            </a:endParaRPr>
          </a:p>
        </p:txBody>
      </p:sp>
    </p:spTree>
    <p:extLst>
      <p:ext uri="{BB962C8B-B14F-4D97-AF65-F5344CB8AC3E}">
        <p14:creationId xmlns:p14="http://schemas.microsoft.com/office/powerpoint/2010/main" val="580976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Funding imposition</a:t>
            </a:r>
          </a:p>
        </p:txBody>
      </p:sp>
      <p:sp>
        <p:nvSpPr>
          <p:cNvPr id="3" name="Content Placeholder 2"/>
          <p:cNvSpPr>
            <a:spLocks noGrp="1"/>
          </p:cNvSpPr>
          <p:nvPr>
            <p:ph idx="1"/>
          </p:nvPr>
        </p:nvSpPr>
        <p:spPr>
          <a:xfrm>
            <a:off x="623392" y="1844824"/>
            <a:ext cx="11017224" cy="4555976"/>
          </a:xfrm>
        </p:spPr>
        <p:txBody>
          <a:bodyPr>
            <a:normAutofit/>
          </a:bodyPr>
          <a:lstStyle/>
          <a:p>
            <a:r>
              <a:rPr lang="en-GB" b="1" dirty="0">
                <a:solidFill>
                  <a:srgbClr val="5B518E"/>
                </a:solidFill>
              </a:rPr>
              <a:t>2017/18	</a:t>
            </a:r>
            <a:r>
              <a:rPr lang="en-GB" dirty="0"/>
              <a:t>	</a:t>
            </a:r>
          </a:p>
          <a:p>
            <a:pPr lvl="1"/>
            <a:r>
              <a:rPr lang="en-GB" dirty="0"/>
              <a:t>£2.592 billion</a:t>
            </a:r>
          </a:p>
          <a:p>
            <a:pPr lvl="2"/>
            <a:r>
              <a:rPr lang="en-GB" dirty="0"/>
              <a:t>£95 million reduction cf. 2016/17</a:t>
            </a:r>
          </a:p>
          <a:p>
            <a:pPr lvl="2"/>
            <a:r>
              <a:rPr lang="en-GB" dirty="0"/>
              <a:t>£208 million reduction = a further 3.4% reduction cf. 2015/16</a:t>
            </a:r>
          </a:p>
          <a:p>
            <a:pPr lvl="1"/>
            <a:r>
              <a:rPr lang="en-GB" dirty="0"/>
              <a:t>7.4% reduction cf. Nov 2016 levels</a:t>
            </a:r>
          </a:p>
          <a:p>
            <a:endParaRPr lang="en-GB" dirty="0"/>
          </a:p>
          <a:p>
            <a:r>
              <a:rPr lang="en-GB" dirty="0"/>
              <a:t>Beyond 2018 – Subject to future consultation</a:t>
            </a:r>
          </a:p>
        </p:txBody>
      </p:sp>
    </p:spTree>
    <p:extLst>
      <p:ext uri="{BB962C8B-B14F-4D97-AF65-F5344CB8AC3E}">
        <p14:creationId xmlns:p14="http://schemas.microsoft.com/office/powerpoint/2010/main" val="2916792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Single Activity Fee</a:t>
            </a:r>
          </a:p>
        </p:txBody>
      </p:sp>
      <p:sp>
        <p:nvSpPr>
          <p:cNvPr id="3" name="Content Placeholder 2"/>
          <p:cNvSpPr>
            <a:spLocks noGrp="1"/>
          </p:cNvSpPr>
          <p:nvPr>
            <p:ph idx="1"/>
          </p:nvPr>
        </p:nvSpPr>
        <p:spPr>
          <a:xfrm>
            <a:off x="623392" y="1844824"/>
            <a:ext cx="11017224" cy="4479776"/>
          </a:xfrm>
        </p:spPr>
        <p:txBody>
          <a:bodyPr>
            <a:normAutofit fontScale="92500" lnSpcReduction="20000"/>
          </a:bodyPr>
          <a:lstStyle/>
          <a:p>
            <a:r>
              <a:rPr lang="en-GB" dirty="0"/>
              <a:t>Incorporates the:</a:t>
            </a:r>
          </a:p>
          <a:p>
            <a:pPr lvl="1"/>
            <a:r>
              <a:rPr lang="en-GB" dirty="0"/>
              <a:t>professional fee</a:t>
            </a:r>
          </a:p>
          <a:p>
            <a:pPr lvl="1"/>
            <a:r>
              <a:rPr lang="en-GB" dirty="0"/>
              <a:t>Practice Payment</a:t>
            </a:r>
          </a:p>
          <a:p>
            <a:pPr lvl="1"/>
            <a:r>
              <a:rPr lang="en-GB" dirty="0"/>
              <a:t>Repeat Dispensing payment</a:t>
            </a:r>
          </a:p>
          <a:p>
            <a:pPr lvl="1"/>
            <a:r>
              <a:rPr lang="en-GB" dirty="0"/>
              <a:t>monthly EPS payment</a:t>
            </a:r>
          </a:p>
          <a:p>
            <a:r>
              <a:rPr lang="en-GB" dirty="0"/>
              <a:t>Other fees (unlicensed medicines, appliances, CDs, etc) are not included</a:t>
            </a:r>
          </a:p>
          <a:p>
            <a:r>
              <a:rPr lang="en-GB" dirty="0"/>
              <a:t>One-off set up payment for EPS release 2 will cease at end of March</a:t>
            </a:r>
          </a:p>
          <a:p>
            <a:r>
              <a:rPr lang="en-GB" dirty="0"/>
              <a:t>£1.13/item</a:t>
            </a:r>
          </a:p>
          <a:p>
            <a:r>
              <a:rPr lang="en-GB" dirty="0"/>
              <a:t>Expected to rise in 2017/18 to £1.24/item</a:t>
            </a:r>
          </a:p>
          <a:p>
            <a:endParaRPr lang="en-GB" dirty="0"/>
          </a:p>
          <a:p>
            <a:pPr lvl="1"/>
            <a:endParaRPr lang="en-GB" dirty="0"/>
          </a:p>
        </p:txBody>
      </p:sp>
    </p:spTree>
    <p:extLst>
      <p:ext uri="{BB962C8B-B14F-4D97-AF65-F5344CB8AC3E}">
        <p14:creationId xmlns:p14="http://schemas.microsoft.com/office/powerpoint/2010/main" val="55539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274638"/>
            <a:ext cx="9663608" cy="1426170"/>
          </a:xfrm>
        </p:spPr>
        <p:txBody>
          <a:bodyPr/>
          <a:lstStyle/>
          <a:p>
            <a:r>
              <a:rPr lang="en-GB" dirty="0"/>
              <a:t>Establishment Payments</a:t>
            </a:r>
          </a:p>
        </p:txBody>
      </p:sp>
      <p:sp>
        <p:nvSpPr>
          <p:cNvPr id="3" name="Content Placeholder 2"/>
          <p:cNvSpPr>
            <a:spLocks noGrp="1"/>
          </p:cNvSpPr>
          <p:nvPr>
            <p:ph idx="1"/>
          </p:nvPr>
        </p:nvSpPr>
        <p:spPr>
          <a:xfrm>
            <a:off x="623392" y="1844824"/>
            <a:ext cx="11017224" cy="4555976"/>
          </a:xfrm>
        </p:spPr>
        <p:txBody>
          <a:bodyPr/>
          <a:lstStyle/>
          <a:p>
            <a:r>
              <a:rPr lang="en-GB" dirty="0"/>
              <a:t>Will be phased out over a number of years</a:t>
            </a:r>
          </a:p>
          <a:p>
            <a:r>
              <a:rPr lang="en-GB" dirty="0"/>
              <a:t>1st December 2016 – reduced by 20% compared to 2015/16 (equivalent to 6.7% reduction overall in 2016/17)</a:t>
            </a:r>
          </a:p>
          <a:p>
            <a:r>
              <a:rPr lang="en-GB" dirty="0"/>
              <a:t>1st April 2017 – further reduced by 40% compared to 2015/16 levels</a:t>
            </a:r>
          </a:p>
          <a:p>
            <a:r>
              <a:rPr lang="en-GB" dirty="0"/>
              <a:t>Proposed to cease by end of 2019/20</a:t>
            </a:r>
          </a:p>
        </p:txBody>
      </p:sp>
    </p:spTree>
    <p:extLst>
      <p:ext uri="{BB962C8B-B14F-4D97-AF65-F5344CB8AC3E}">
        <p14:creationId xmlns:p14="http://schemas.microsoft.com/office/powerpoint/2010/main" val="1538172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194" y="281400"/>
            <a:ext cx="9865096" cy="1002988"/>
          </a:xfrm>
        </p:spPr>
        <p:txBody>
          <a:bodyPr/>
          <a:lstStyle/>
          <a:p>
            <a:r>
              <a:rPr lang="en-GB" dirty="0"/>
              <a:t>PSNC website: indicative income calculator</a:t>
            </a:r>
          </a:p>
        </p:txBody>
      </p:sp>
      <p:pic>
        <p:nvPicPr>
          <p:cNvPr id="3" name="Picture 2"/>
          <p:cNvPicPr>
            <a:picLocks noChangeAspect="1"/>
          </p:cNvPicPr>
          <p:nvPr/>
        </p:nvPicPr>
        <p:blipFill>
          <a:blip r:embed="rId3"/>
          <a:stretch>
            <a:fillRect/>
          </a:stretch>
        </p:blipFill>
        <p:spPr>
          <a:xfrm>
            <a:off x="268194" y="1262661"/>
            <a:ext cx="6984776" cy="4936043"/>
          </a:xfrm>
          <a:prstGeom prst="rect">
            <a:avLst/>
          </a:prstGeom>
          <a:ln>
            <a:solidFill>
              <a:schemeClr val="accent4">
                <a:lumMod val="75000"/>
              </a:schemeClr>
            </a:solidFill>
          </a:ln>
        </p:spPr>
      </p:pic>
      <p:pic>
        <p:nvPicPr>
          <p:cNvPr id="4" name="Picture 3"/>
          <p:cNvPicPr>
            <a:picLocks noChangeAspect="1"/>
          </p:cNvPicPr>
          <p:nvPr/>
        </p:nvPicPr>
        <p:blipFill>
          <a:blip r:embed="rId4"/>
          <a:stretch>
            <a:fillRect/>
          </a:stretch>
        </p:blipFill>
        <p:spPr>
          <a:xfrm>
            <a:off x="6312024" y="2132856"/>
            <a:ext cx="5411817" cy="2436515"/>
          </a:xfrm>
          <a:prstGeom prst="rect">
            <a:avLst/>
          </a:prstGeom>
          <a:ln>
            <a:solidFill>
              <a:schemeClr val="accent4">
                <a:lumMod val="75000"/>
              </a:schemeClr>
            </a:solidFill>
          </a:ln>
        </p:spPr>
      </p:pic>
      <p:sp>
        <p:nvSpPr>
          <p:cNvPr id="7" name="TextBox 6"/>
          <p:cNvSpPr txBox="1"/>
          <p:nvPr/>
        </p:nvSpPr>
        <p:spPr>
          <a:xfrm>
            <a:off x="5015880" y="1512298"/>
            <a:ext cx="17768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8064A2">
                    <a:lumMod val="75000"/>
                  </a:srgbClr>
                </a:solidFill>
                <a:effectLst/>
                <a:uLnTx/>
                <a:uFillTx/>
                <a:latin typeface="Calibri"/>
                <a:ea typeface="+mn-ea"/>
                <a:cs typeface="+mn-cs"/>
              </a:rPr>
              <a:t>Quality Payment</a:t>
            </a:r>
          </a:p>
        </p:txBody>
      </p:sp>
    </p:spTree>
    <p:extLst>
      <p:ext uri="{BB962C8B-B14F-4D97-AF65-F5344CB8AC3E}">
        <p14:creationId xmlns:p14="http://schemas.microsoft.com/office/powerpoint/2010/main" val="3366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ight Arrow 1"/>
          <p:cNvSpPr/>
          <p:nvPr/>
        </p:nvSpPr>
        <p:spPr>
          <a:xfrm>
            <a:off x="609531" y="3608984"/>
            <a:ext cx="10972525" cy="220470"/>
          </a:xfrm>
          <a:custGeom>
            <a:avLst>
              <a:gd name="f0" fmla="val 21383"/>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C3137B"/>
          </a:solidFill>
          <a:ln w="25402" cap="flat">
            <a:solidFill>
              <a:srgbClr val="C3137B"/>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0" cap="none" spc="0" normalizeH="0" baseline="0" noProof="0">
              <a:ln>
                <a:noFill/>
              </a:ln>
              <a:solidFill>
                <a:srgbClr val="000000"/>
              </a:solidFill>
              <a:effectLst/>
              <a:uLnTx/>
              <a:uFillTx/>
              <a:latin typeface="Calibri"/>
              <a:ea typeface="+mn-ea"/>
              <a:cs typeface="+mn-cs"/>
            </a:endParaRPr>
          </a:p>
        </p:txBody>
      </p:sp>
      <p:sp>
        <p:nvSpPr>
          <p:cNvPr id="3" name="TextBox 2"/>
          <p:cNvSpPr txBox="1"/>
          <p:nvPr/>
        </p:nvSpPr>
        <p:spPr>
          <a:xfrm>
            <a:off x="663943" y="3199757"/>
            <a:ext cx="1170513" cy="369332"/>
          </a:xfrm>
          <a:prstGeom prst="rect">
            <a:avLst/>
          </a:prstGeom>
          <a:noFill/>
          <a:ln cap="flat">
            <a:noFill/>
          </a:ln>
        </p:spPr>
        <p:txBody>
          <a:bodyPr vert="horz" wrap="non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1" i="0" u="none" strike="noStrike" kern="0" cap="none" spc="0" normalizeH="0" baseline="0" noProof="0" dirty="0">
                <a:ln>
                  <a:noFill/>
                </a:ln>
                <a:solidFill>
                  <a:srgbClr val="000000"/>
                </a:solidFill>
                <a:effectLst/>
                <a:uLnTx/>
                <a:uFillTx/>
                <a:latin typeface="Calibri"/>
                <a:ea typeface="+mn-ea"/>
                <a:cs typeface="+mn-cs"/>
              </a:rPr>
              <a:t>1st Dec 16</a:t>
            </a:r>
          </a:p>
        </p:txBody>
      </p:sp>
      <p:sp>
        <p:nvSpPr>
          <p:cNvPr id="4" name="TextBox 3"/>
          <p:cNvSpPr txBox="1"/>
          <p:nvPr/>
        </p:nvSpPr>
        <p:spPr>
          <a:xfrm>
            <a:off x="2066103" y="3185232"/>
            <a:ext cx="777779"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0" i="0" u="none" strike="noStrike" kern="0" cap="none" spc="0" normalizeH="0" baseline="0" noProof="0">
                <a:ln>
                  <a:noFill/>
                </a:ln>
                <a:solidFill>
                  <a:srgbClr val="000000"/>
                </a:solidFill>
                <a:effectLst/>
                <a:uLnTx/>
                <a:uFillTx/>
                <a:latin typeface="Calibri"/>
                <a:ea typeface="+mn-ea"/>
                <a:cs typeface="+mn-cs"/>
              </a:rPr>
              <a:t>Jan 17</a:t>
            </a:r>
          </a:p>
        </p:txBody>
      </p:sp>
      <p:sp>
        <p:nvSpPr>
          <p:cNvPr id="5" name="TextBox 6"/>
          <p:cNvSpPr txBox="1"/>
          <p:nvPr/>
        </p:nvSpPr>
        <p:spPr>
          <a:xfrm>
            <a:off x="6156832" y="3200186"/>
            <a:ext cx="1157689" cy="369332"/>
          </a:xfrm>
          <a:prstGeom prst="rect">
            <a:avLst/>
          </a:prstGeom>
          <a:noFill/>
          <a:ln cap="flat">
            <a:noFill/>
          </a:ln>
        </p:spPr>
        <p:txBody>
          <a:bodyPr vert="horz" wrap="non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1" i="0" u="none" strike="noStrike" kern="0" cap="none" spc="0" normalizeH="0" baseline="0" noProof="0" dirty="0">
                <a:ln>
                  <a:noFill/>
                </a:ln>
                <a:solidFill>
                  <a:srgbClr val="000000"/>
                </a:solidFill>
                <a:effectLst/>
                <a:uLnTx/>
                <a:uFillTx/>
                <a:latin typeface="Calibri"/>
                <a:ea typeface="+mn-ea"/>
                <a:cs typeface="+mn-cs"/>
              </a:rPr>
              <a:t>1st Apr 17</a:t>
            </a:r>
          </a:p>
        </p:txBody>
      </p:sp>
      <p:sp>
        <p:nvSpPr>
          <p:cNvPr id="6" name="TextBox 7"/>
          <p:cNvSpPr txBox="1"/>
          <p:nvPr/>
        </p:nvSpPr>
        <p:spPr>
          <a:xfrm>
            <a:off x="4861985" y="3212444"/>
            <a:ext cx="1210588" cy="369332"/>
          </a:xfrm>
          <a:prstGeom prst="rect">
            <a:avLst/>
          </a:prstGeom>
          <a:noFill/>
          <a:ln cap="flat">
            <a:noFill/>
          </a:ln>
        </p:spPr>
        <p:txBody>
          <a:bodyPr vert="horz" wrap="non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1" i="0" u="none" strike="noStrike" kern="0" cap="none" spc="0" normalizeH="0" baseline="0" noProof="0" dirty="0">
                <a:ln>
                  <a:noFill/>
                </a:ln>
                <a:solidFill>
                  <a:srgbClr val="000000"/>
                </a:solidFill>
                <a:effectLst/>
                <a:uLnTx/>
                <a:uFillTx/>
                <a:latin typeface="Calibri"/>
                <a:ea typeface="+mn-ea"/>
                <a:cs typeface="+mn-cs"/>
              </a:rPr>
              <a:t>1st Mar 17</a:t>
            </a:r>
          </a:p>
        </p:txBody>
      </p:sp>
      <p:sp>
        <p:nvSpPr>
          <p:cNvPr id="7" name="TextBox 8"/>
          <p:cNvSpPr txBox="1"/>
          <p:nvPr/>
        </p:nvSpPr>
        <p:spPr>
          <a:xfrm>
            <a:off x="3020022" y="3197825"/>
            <a:ext cx="1157689" cy="369332"/>
          </a:xfrm>
          <a:prstGeom prst="rect">
            <a:avLst/>
          </a:prstGeom>
          <a:noFill/>
          <a:ln cap="flat">
            <a:noFill/>
          </a:ln>
        </p:spPr>
        <p:txBody>
          <a:bodyPr vert="horz" wrap="non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1" i="0" u="none" strike="noStrike" kern="0" cap="none" spc="0" normalizeH="0" baseline="0" noProof="0" dirty="0">
                <a:ln>
                  <a:noFill/>
                </a:ln>
                <a:solidFill>
                  <a:srgbClr val="000000"/>
                </a:solidFill>
                <a:effectLst/>
                <a:uLnTx/>
                <a:uFillTx/>
                <a:latin typeface="Calibri"/>
                <a:ea typeface="+mn-ea"/>
                <a:cs typeface="+mn-cs"/>
              </a:rPr>
              <a:t>1st Feb 17</a:t>
            </a:r>
          </a:p>
        </p:txBody>
      </p:sp>
      <p:sp>
        <p:nvSpPr>
          <p:cNvPr id="8" name="TextBox 9"/>
          <p:cNvSpPr txBox="1"/>
          <p:nvPr/>
        </p:nvSpPr>
        <p:spPr>
          <a:xfrm>
            <a:off x="8365195" y="3205832"/>
            <a:ext cx="847492"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0" i="0" u="none" strike="noStrike" kern="0" cap="none" spc="0" normalizeH="0" baseline="0" noProof="0">
                <a:ln>
                  <a:noFill/>
                </a:ln>
                <a:solidFill>
                  <a:srgbClr val="000000"/>
                </a:solidFill>
                <a:effectLst/>
                <a:uLnTx/>
                <a:uFillTx/>
                <a:latin typeface="Calibri"/>
                <a:ea typeface="+mn-ea"/>
                <a:cs typeface="+mn-cs"/>
              </a:rPr>
              <a:t>Jun 17</a:t>
            </a:r>
          </a:p>
        </p:txBody>
      </p:sp>
      <p:sp>
        <p:nvSpPr>
          <p:cNvPr id="9" name="TextBox 10"/>
          <p:cNvSpPr txBox="1"/>
          <p:nvPr/>
        </p:nvSpPr>
        <p:spPr>
          <a:xfrm>
            <a:off x="7378665" y="3205829"/>
            <a:ext cx="879277"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0" i="0" u="none" strike="noStrike" kern="0" cap="none" spc="0" normalizeH="0" baseline="0" noProof="0">
                <a:ln>
                  <a:noFill/>
                </a:ln>
                <a:solidFill>
                  <a:srgbClr val="000000"/>
                </a:solidFill>
                <a:effectLst/>
                <a:uLnTx/>
                <a:uFillTx/>
                <a:latin typeface="Calibri"/>
                <a:ea typeface="+mn-ea"/>
                <a:cs typeface="+mn-cs"/>
              </a:rPr>
              <a:t>May 17</a:t>
            </a:r>
          </a:p>
        </p:txBody>
      </p:sp>
      <p:sp>
        <p:nvSpPr>
          <p:cNvPr id="10" name="TextBox 12"/>
          <p:cNvSpPr txBox="1"/>
          <p:nvPr/>
        </p:nvSpPr>
        <p:spPr>
          <a:xfrm>
            <a:off x="9372402" y="3205832"/>
            <a:ext cx="1069524" cy="369332"/>
          </a:xfrm>
          <a:prstGeom prst="rect">
            <a:avLst/>
          </a:prstGeom>
          <a:noFill/>
          <a:ln cap="flat">
            <a:noFill/>
          </a:ln>
        </p:spPr>
        <p:txBody>
          <a:bodyPr vert="horz" wrap="non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1" i="0" u="none" strike="noStrike" kern="0" cap="none" spc="0" normalizeH="0" baseline="0" noProof="0" dirty="0">
                <a:ln>
                  <a:noFill/>
                </a:ln>
                <a:solidFill>
                  <a:srgbClr val="000000"/>
                </a:solidFill>
                <a:effectLst/>
                <a:uLnTx/>
                <a:uFillTx/>
                <a:latin typeface="Calibri"/>
                <a:ea typeface="+mn-ea"/>
                <a:cs typeface="+mn-cs"/>
              </a:rPr>
              <a:t>1st Jul 17</a:t>
            </a:r>
          </a:p>
        </p:txBody>
      </p:sp>
      <p:sp>
        <p:nvSpPr>
          <p:cNvPr id="11" name="TextBox 13"/>
          <p:cNvSpPr txBox="1"/>
          <p:nvPr/>
        </p:nvSpPr>
        <p:spPr>
          <a:xfrm>
            <a:off x="10618302" y="3205829"/>
            <a:ext cx="835487"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0" i="0" u="none" strike="noStrike" kern="0" cap="none" spc="0" normalizeH="0" baseline="0" noProof="0">
                <a:ln>
                  <a:noFill/>
                </a:ln>
                <a:solidFill>
                  <a:srgbClr val="000000"/>
                </a:solidFill>
                <a:effectLst/>
                <a:uLnTx/>
                <a:uFillTx/>
                <a:latin typeface="Calibri"/>
                <a:ea typeface="+mn-ea"/>
                <a:cs typeface="+mn-cs"/>
              </a:rPr>
              <a:t>Aug 17</a:t>
            </a:r>
          </a:p>
        </p:txBody>
      </p:sp>
      <p:sp>
        <p:nvSpPr>
          <p:cNvPr id="12" name="Title 1"/>
          <p:cNvSpPr txBox="1"/>
          <p:nvPr/>
        </p:nvSpPr>
        <p:spPr>
          <a:xfrm>
            <a:off x="247651" y="108224"/>
            <a:ext cx="11496262" cy="615286"/>
          </a:xfrm>
          <a:prstGeom prst="rect">
            <a:avLst/>
          </a:prstGeom>
          <a:noFill/>
          <a:ln cap="flat">
            <a:noFill/>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3200" b="0" i="0" u="none" strike="noStrike" kern="1200" cap="none" spc="0" normalizeH="0" baseline="0" noProof="0" dirty="0">
                <a:ln w="0"/>
                <a:solidFill>
                  <a:prstClr val="black">
                    <a:lumMod val="65000"/>
                    <a:lumOff val="35000"/>
                  </a:prstClr>
                </a:solidFill>
                <a:effectLst/>
                <a:uLnTx/>
                <a:uFillTx/>
                <a:latin typeface="Calibri"/>
                <a:ea typeface="+mn-ea"/>
                <a:cs typeface="+mn-cs"/>
              </a:rPr>
              <a:t>Summary of funding changes &amp; pharmacy cashflow impact</a:t>
            </a:r>
          </a:p>
        </p:txBody>
      </p:sp>
      <p:sp>
        <p:nvSpPr>
          <p:cNvPr id="13" name="Rectangular Callout 20"/>
          <p:cNvSpPr/>
          <p:nvPr/>
        </p:nvSpPr>
        <p:spPr>
          <a:xfrm>
            <a:off x="782508" y="813034"/>
            <a:ext cx="4932492" cy="1967387"/>
          </a:xfrm>
          <a:custGeom>
            <a:avLst>
              <a:gd name="f0" fmla="val 1799"/>
              <a:gd name="f1" fmla="val 26297"/>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18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f21 1 f4"/>
              <a:gd name="f35" fmla="abs f22"/>
              <a:gd name="f36" fmla="abs f23"/>
              <a:gd name="f37" fmla="*/ f26 f17 1"/>
              <a:gd name="f38" fmla="*/ f27 f18 1"/>
              <a:gd name="f39" fmla="+- f34 0 f3"/>
              <a:gd name="f40" fmla="+- f35 0 f36"/>
              <a:gd name="f41" fmla="+- f36 0 f35"/>
              <a:gd name="f42" fmla="?: f23 f9 f40"/>
              <a:gd name="f43" fmla="?: f23 f40 f9"/>
              <a:gd name="f44" fmla="?: f22 f9 f41"/>
              <a:gd name="f45" fmla="?: f22 f41 f9"/>
              <a:gd name="f46" fmla="?: f19 f9 f42"/>
              <a:gd name="f47" fmla="?: f19 f9 f43"/>
              <a:gd name="f48" fmla="?: f24 f44 f9"/>
              <a:gd name="f49" fmla="?: f24 f45 f9"/>
              <a:gd name="f50" fmla="?: f25 f43 f9"/>
              <a:gd name="f51" fmla="?: f25 f42 f9"/>
              <a:gd name="f52" fmla="?: f20 f9 f45"/>
              <a:gd name="f53" fmla="?: f20 f9 f44"/>
              <a:gd name="f54" fmla="?: f46 f19 0"/>
              <a:gd name="f55" fmla="?: f46 f20 6280"/>
              <a:gd name="f56" fmla="?: f47 f19 0"/>
              <a:gd name="f57" fmla="?: f47 f20 15320"/>
              <a:gd name="f58" fmla="?: f48 f19 6280"/>
              <a:gd name="f59" fmla="?: f48 f20 21600"/>
              <a:gd name="f60" fmla="?: f49 f19 15320"/>
              <a:gd name="f61" fmla="?: f49 f20 21600"/>
              <a:gd name="f62" fmla="?: f50 f19 21600"/>
              <a:gd name="f63" fmla="?: f50 f20 15320"/>
              <a:gd name="f64" fmla="?: f51 f19 21600"/>
              <a:gd name="f65" fmla="?: f51 f20 6280"/>
              <a:gd name="f66" fmla="?: f52 f19 15320"/>
              <a:gd name="f67" fmla="?: f52 f20 0"/>
              <a:gd name="f68" fmla="?: f53 f19 6280"/>
              <a:gd name="f69" fmla="?: f53 f20 0"/>
            </a:gdLst>
            <a:ahLst>
              <a:ahXY gdRefX="f0" minX="f10" maxX="f11" gdRefY="f1" minY="f10" maxY="f11">
                <a:pos x="f28" y="f29"/>
              </a:ahXY>
            </a:ahLst>
            <a:cxnLst>
              <a:cxn ang="3cd4">
                <a:pos x="hc" y="t"/>
              </a:cxn>
              <a:cxn ang="0">
                <a:pos x="r" y="vc"/>
              </a:cxn>
              <a:cxn ang="cd4">
                <a:pos x="hc" y="b"/>
              </a:cxn>
              <a:cxn ang="cd2">
                <a:pos x="l" y="vc"/>
              </a:cxn>
              <a:cxn ang="f39">
                <a:pos x="f37" y="f38"/>
              </a:cxn>
            </a:cxnLst>
            <a:rect l="f30" t="f33" r="f31" b="f32"/>
            <a:pathLst>
              <a:path w="21600" h="21600">
                <a:moveTo>
                  <a:pt x="f7" y="f7"/>
                </a:moveTo>
                <a:lnTo>
                  <a:pt x="f7" y="f12"/>
                </a:lnTo>
                <a:lnTo>
                  <a:pt x="f54" y="f55"/>
                </a:lnTo>
                <a:lnTo>
                  <a:pt x="f7" y="f13"/>
                </a:lnTo>
                <a:lnTo>
                  <a:pt x="f7" y="f14"/>
                </a:lnTo>
                <a:lnTo>
                  <a:pt x="f56" y="f57"/>
                </a:lnTo>
                <a:lnTo>
                  <a:pt x="f7" y="f15"/>
                </a:lnTo>
                <a:lnTo>
                  <a:pt x="f7" y="f8"/>
                </a:lnTo>
                <a:lnTo>
                  <a:pt x="f12" y="f8"/>
                </a:lnTo>
                <a:lnTo>
                  <a:pt x="f58" y="f59"/>
                </a:lnTo>
                <a:lnTo>
                  <a:pt x="f13" y="f8"/>
                </a:lnTo>
                <a:lnTo>
                  <a:pt x="f14" y="f8"/>
                </a:lnTo>
                <a:lnTo>
                  <a:pt x="f60" y="f61"/>
                </a:lnTo>
                <a:lnTo>
                  <a:pt x="f15" y="f8"/>
                </a:lnTo>
                <a:lnTo>
                  <a:pt x="f8" y="f8"/>
                </a:lnTo>
                <a:lnTo>
                  <a:pt x="f8" y="f15"/>
                </a:lnTo>
                <a:lnTo>
                  <a:pt x="f62" y="f63"/>
                </a:lnTo>
                <a:lnTo>
                  <a:pt x="f8" y="f14"/>
                </a:lnTo>
                <a:lnTo>
                  <a:pt x="f8" y="f13"/>
                </a:lnTo>
                <a:lnTo>
                  <a:pt x="f64" y="f65"/>
                </a:lnTo>
                <a:lnTo>
                  <a:pt x="f8" y="f12"/>
                </a:lnTo>
                <a:lnTo>
                  <a:pt x="f8" y="f7"/>
                </a:lnTo>
                <a:lnTo>
                  <a:pt x="f15" y="f7"/>
                </a:lnTo>
                <a:lnTo>
                  <a:pt x="f66" y="f67"/>
                </a:lnTo>
                <a:lnTo>
                  <a:pt x="f14" y="f7"/>
                </a:lnTo>
                <a:lnTo>
                  <a:pt x="f13" y="f7"/>
                </a:lnTo>
                <a:lnTo>
                  <a:pt x="f68" y="f69"/>
                </a:lnTo>
                <a:lnTo>
                  <a:pt x="f12" y="f7"/>
                </a:lnTo>
                <a:lnTo>
                  <a:pt x="f7" y="f7"/>
                </a:lnTo>
                <a:close/>
              </a:path>
            </a:pathLst>
          </a:custGeom>
          <a:solidFill>
            <a:srgbClr val="4E3487"/>
          </a:solidFill>
          <a:ln w="25402" cap="flat">
            <a:solidFill>
              <a:srgbClr val="4E3487"/>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1" i="0" u="none" strike="noStrike" kern="0" cap="none" spc="0" normalizeH="0" baseline="0" noProof="0">
                <a:ln>
                  <a:noFill/>
                </a:ln>
                <a:solidFill>
                  <a:prstClr val="white"/>
                </a:solidFill>
                <a:effectLst/>
                <a:uLnTx/>
                <a:uFillTx/>
                <a:latin typeface="Calibri"/>
                <a:ea typeface="+mn-ea"/>
                <a:cs typeface="+mn-cs"/>
              </a:rPr>
              <a:t>Funding cut £113m </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1" i="0" u="none" strike="noStrike" kern="0" cap="none" spc="0" normalizeH="0" baseline="0" noProof="0">
                <a:ln>
                  <a:noFill/>
                </a:ln>
                <a:solidFill>
                  <a:prstClr val="white"/>
                </a:solidFill>
                <a:effectLst/>
                <a:uLnTx/>
                <a:uFillTx/>
                <a:latin typeface="Calibri"/>
                <a:ea typeface="+mn-ea"/>
                <a:cs typeface="+mn-cs"/>
              </a:rPr>
              <a:t>Reduction in Establishment Payment by 20%</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1" i="0" u="none" strike="noStrike" kern="0" cap="none" spc="0" normalizeH="0" baseline="0" noProof="0">
                <a:ln>
                  <a:noFill/>
                </a:ln>
                <a:solidFill>
                  <a:prstClr val="white"/>
                </a:solidFill>
                <a:effectLst/>
                <a:uLnTx/>
                <a:uFillTx/>
                <a:latin typeface="Calibri"/>
                <a:ea typeface="+mn-ea"/>
                <a:cs typeface="+mn-cs"/>
              </a:rPr>
              <a:t>Introduction of Single Activity Fee @ rate of £1.13 per item</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1" i="0" u="none" strike="noStrike" kern="0" cap="none" spc="0" normalizeH="0" baseline="0" noProof="0">
                <a:ln>
                  <a:noFill/>
                </a:ln>
                <a:solidFill>
                  <a:prstClr val="white"/>
                </a:solidFill>
                <a:effectLst/>
                <a:uLnTx/>
                <a:uFillTx/>
                <a:latin typeface="Calibri"/>
                <a:ea typeface="+mn-ea"/>
                <a:cs typeface="+mn-cs"/>
              </a:rPr>
              <a:t>Introduction of Pharmacy Access Scheme </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1" i="0" u="none" strike="noStrike" kern="0" cap="none" spc="0" normalizeH="0" baseline="0" noProof="0">
                <a:ln>
                  <a:noFill/>
                </a:ln>
                <a:solidFill>
                  <a:prstClr val="white"/>
                </a:solidFill>
                <a:effectLst/>
                <a:uLnTx/>
                <a:uFillTx/>
                <a:latin typeface="Calibri"/>
                <a:ea typeface="+mn-ea"/>
                <a:cs typeface="+mn-cs"/>
              </a:rPr>
              <a:t>Ongoing margin recovery of £12m </a:t>
            </a:r>
            <a:r>
              <a:rPr kumimoji="0" lang="EN-GB" sz="1800" b="1" i="0" u="none" strike="noStrike" kern="0" cap="none" spc="0" normalizeH="0" baseline="0" noProof="0" err="1">
                <a:ln>
                  <a:noFill/>
                </a:ln>
                <a:solidFill>
                  <a:prstClr val="white"/>
                </a:solidFill>
                <a:effectLst/>
                <a:uLnTx/>
                <a:uFillTx/>
                <a:latin typeface="Calibri"/>
                <a:ea typeface="+mn-ea"/>
                <a:cs typeface="+mn-cs"/>
              </a:rPr>
              <a:t>pcm</a:t>
            </a:r>
            <a:endParaRPr kumimoji="0" lang="EN-GB" sz="1800" b="1" i="0" u="none" strike="noStrike" kern="0" cap="none" spc="0" normalizeH="0" baseline="0" noProof="0">
              <a:ln>
                <a:noFill/>
              </a:ln>
              <a:solidFill>
                <a:prstClr val="white"/>
              </a:solidFill>
              <a:effectLst/>
              <a:uLnTx/>
              <a:uFillTx/>
              <a:latin typeface="Calibri"/>
              <a:ea typeface="+mn-ea"/>
              <a:cs typeface="+mn-cs"/>
            </a:endParaRPr>
          </a:p>
        </p:txBody>
      </p:sp>
      <p:sp>
        <p:nvSpPr>
          <p:cNvPr id="14" name="Rectangular Callout 21"/>
          <p:cNvSpPr/>
          <p:nvPr/>
        </p:nvSpPr>
        <p:spPr>
          <a:xfrm>
            <a:off x="6426538" y="805505"/>
            <a:ext cx="4724805" cy="1984531"/>
          </a:xfrm>
          <a:custGeom>
            <a:avLst>
              <a:gd name="f0" fmla="val 1107"/>
              <a:gd name="f1" fmla="val 25880"/>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18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f21 1 f4"/>
              <a:gd name="f35" fmla="abs f22"/>
              <a:gd name="f36" fmla="abs f23"/>
              <a:gd name="f37" fmla="*/ f26 f17 1"/>
              <a:gd name="f38" fmla="*/ f27 f18 1"/>
              <a:gd name="f39" fmla="+- f34 0 f3"/>
              <a:gd name="f40" fmla="+- f35 0 f36"/>
              <a:gd name="f41" fmla="+- f36 0 f35"/>
              <a:gd name="f42" fmla="?: f23 f9 f40"/>
              <a:gd name="f43" fmla="?: f23 f40 f9"/>
              <a:gd name="f44" fmla="?: f22 f9 f41"/>
              <a:gd name="f45" fmla="?: f22 f41 f9"/>
              <a:gd name="f46" fmla="?: f19 f9 f42"/>
              <a:gd name="f47" fmla="?: f19 f9 f43"/>
              <a:gd name="f48" fmla="?: f24 f44 f9"/>
              <a:gd name="f49" fmla="?: f24 f45 f9"/>
              <a:gd name="f50" fmla="?: f25 f43 f9"/>
              <a:gd name="f51" fmla="?: f25 f42 f9"/>
              <a:gd name="f52" fmla="?: f20 f9 f45"/>
              <a:gd name="f53" fmla="?: f20 f9 f44"/>
              <a:gd name="f54" fmla="?: f46 f19 0"/>
              <a:gd name="f55" fmla="?: f46 f20 6280"/>
              <a:gd name="f56" fmla="?: f47 f19 0"/>
              <a:gd name="f57" fmla="?: f47 f20 15320"/>
              <a:gd name="f58" fmla="?: f48 f19 6280"/>
              <a:gd name="f59" fmla="?: f48 f20 21600"/>
              <a:gd name="f60" fmla="?: f49 f19 15320"/>
              <a:gd name="f61" fmla="?: f49 f20 21600"/>
              <a:gd name="f62" fmla="?: f50 f19 21600"/>
              <a:gd name="f63" fmla="?: f50 f20 15320"/>
              <a:gd name="f64" fmla="?: f51 f19 21600"/>
              <a:gd name="f65" fmla="?: f51 f20 6280"/>
              <a:gd name="f66" fmla="?: f52 f19 15320"/>
              <a:gd name="f67" fmla="?: f52 f20 0"/>
              <a:gd name="f68" fmla="?: f53 f19 6280"/>
              <a:gd name="f69" fmla="?: f53 f20 0"/>
            </a:gdLst>
            <a:ahLst>
              <a:ahXY gdRefX="f0" minX="f10" maxX="f11" gdRefY="f1" minY="f10" maxY="f11">
                <a:pos x="f28" y="f29"/>
              </a:ahXY>
            </a:ahLst>
            <a:cxnLst>
              <a:cxn ang="3cd4">
                <a:pos x="hc" y="t"/>
              </a:cxn>
              <a:cxn ang="0">
                <a:pos x="r" y="vc"/>
              </a:cxn>
              <a:cxn ang="cd4">
                <a:pos x="hc" y="b"/>
              </a:cxn>
              <a:cxn ang="cd2">
                <a:pos x="l" y="vc"/>
              </a:cxn>
              <a:cxn ang="f39">
                <a:pos x="f37" y="f38"/>
              </a:cxn>
            </a:cxnLst>
            <a:rect l="f30" t="f33" r="f31" b="f32"/>
            <a:pathLst>
              <a:path w="21600" h="21600">
                <a:moveTo>
                  <a:pt x="f7" y="f7"/>
                </a:moveTo>
                <a:lnTo>
                  <a:pt x="f7" y="f12"/>
                </a:lnTo>
                <a:lnTo>
                  <a:pt x="f54" y="f55"/>
                </a:lnTo>
                <a:lnTo>
                  <a:pt x="f7" y="f13"/>
                </a:lnTo>
                <a:lnTo>
                  <a:pt x="f7" y="f14"/>
                </a:lnTo>
                <a:lnTo>
                  <a:pt x="f56" y="f57"/>
                </a:lnTo>
                <a:lnTo>
                  <a:pt x="f7" y="f15"/>
                </a:lnTo>
                <a:lnTo>
                  <a:pt x="f7" y="f8"/>
                </a:lnTo>
                <a:lnTo>
                  <a:pt x="f12" y="f8"/>
                </a:lnTo>
                <a:lnTo>
                  <a:pt x="f58" y="f59"/>
                </a:lnTo>
                <a:lnTo>
                  <a:pt x="f13" y="f8"/>
                </a:lnTo>
                <a:lnTo>
                  <a:pt x="f14" y="f8"/>
                </a:lnTo>
                <a:lnTo>
                  <a:pt x="f60" y="f61"/>
                </a:lnTo>
                <a:lnTo>
                  <a:pt x="f15" y="f8"/>
                </a:lnTo>
                <a:lnTo>
                  <a:pt x="f8" y="f8"/>
                </a:lnTo>
                <a:lnTo>
                  <a:pt x="f8" y="f15"/>
                </a:lnTo>
                <a:lnTo>
                  <a:pt x="f62" y="f63"/>
                </a:lnTo>
                <a:lnTo>
                  <a:pt x="f8" y="f14"/>
                </a:lnTo>
                <a:lnTo>
                  <a:pt x="f8" y="f13"/>
                </a:lnTo>
                <a:lnTo>
                  <a:pt x="f64" y="f65"/>
                </a:lnTo>
                <a:lnTo>
                  <a:pt x="f8" y="f12"/>
                </a:lnTo>
                <a:lnTo>
                  <a:pt x="f8" y="f7"/>
                </a:lnTo>
                <a:lnTo>
                  <a:pt x="f15" y="f7"/>
                </a:lnTo>
                <a:lnTo>
                  <a:pt x="f66" y="f67"/>
                </a:lnTo>
                <a:lnTo>
                  <a:pt x="f14" y="f7"/>
                </a:lnTo>
                <a:lnTo>
                  <a:pt x="f13" y="f7"/>
                </a:lnTo>
                <a:lnTo>
                  <a:pt x="f68" y="f69"/>
                </a:lnTo>
                <a:lnTo>
                  <a:pt x="f12" y="f7"/>
                </a:lnTo>
                <a:lnTo>
                  <a:pt x="f7" y="f7"/>
                </a:lnTo>
                <a:close/>
              </a:path>
            </a:pathLst>
          </a:custGeom>
          <a:solidFill>
            <a:srgbClr val="C3137B"/>
          </a:solidFill>
          <a:ln w="25402" cap="flat">
            <a:solidFill>
              <a:srgbClr val="C3137B"/>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1" i="0" u="none" strike="noStrike" kern="0" cap="none" spc="0" normalizeH="0" baseline="0" noProof="0">
                <a:ln>
                  <a:noFill/>
                </a:ln>
                <a:solidFill>
                  <a:prstClr val="white"/>
                </a:solidFill>
                <a:effectLst/>
                <a:uLnTx/>
                <a:uFillTx/>
                <a:latin typeface="Calibri"/>
                <a:ea typeface="+mn-ea"/>
                <a:cs typeface="+mn-cs"/>
              </a:rPr>
              <a:t>Funding cut £95m </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1" i="0" u="none" strike="noStrike" kern="0" cap="none" spc="0" normalizeH="0" baseline="0" noProof="0">
                <a:ln>
                  <a:noFill/>
                </a:ln>
                <a:solidFill>
                  <a:prstClr val="white"/>
                </a:solidFill>
                <a:effectLst/>
                <a:uLnTx/>
                <a:uFillTx/>
                <a:latin typeface="Calibri"/>
                <a:ea typeface="+mn-ea"/>
                <a:cs typeface="+mn-cs"/>
              </a:rPr>
              <a:t>Further reduction in Establishment Payment by 40%</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1" i="0" u="none" strike="noStrike" kern="0" cap="none" spc="0" normalizeH="0" baseline="0" noProof="0">
                <a:ln>
                  <a:noFill/>
                </a:ln>
                <a:solidFill>
                  <a:prstClr val="white"/>
                </a:solidFill>
                <a:effectLst/>
                <a:uLnTx/>
                <a:uFillTx/>
                <a:latin typeface="Calibri"/>
                <a:ea typeface="+mn-ea"/>
                <a:cs typeface="+mn-cs"/>
              </a:rPr>
              <a:t>Slight increase in Single Activity Fee @ rate of £1.24 per item</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1" i="0" u="none" strike="noStrike" kern="0" cap="none" spc="0" normalizeH="0" baseline="0" noProof="0">
                <a:ln>
                  <a:noFill/>
                </a:ln>
                <a:solidFill>
                  <a:prstClr val="white"/>
                </a:solidFill>
                <a:effectLst/>
                <a:uLnTx/>
                <a:uFillTx/>
                <a:latin typeface="Calibri"/>
                <a:ea typeface="+mn-ea"/>
                <a:cs typeface="+mn-cs"/>
              </a:rPr>
              <a:t>Reduction in average Pharmacy Access Scheme</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1" i="0" u="none" strike="noStrike" kern="0" cap="none" spc="0" normalizeH="0" baseline="0" noProof="0">
                <a:ln>
                  <a:noFill/>
                </a:ln>
                <a:solidFill>
                  <a:prstClr val="white"/>
                </a:solidFill>
                <a:effectLst/>
                <a:uLnTx/>
                <a:uFillTx/>
                <a:latin typeface="Calibri"/>
                <a:ea typeface="+mn-ea"/>
                <a:cs typeface="+mn-cs"/>
              </a:rPr>
              <a:t>Introduction of Quality Payments</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1" i="0" u="none" strike="noStrike" kern="0" cap="none" spc="0" normalizeH="0" baseline="0" noProof="0">
                <a:ln>
                  <a:noFill/>
                </a:ln>
                <a:solidFill>
                  <a:prstClr val="white"/>
                </a:solidFill>
                <a:effectLst/>
                <a:uLnTx/>
                <a:uFillTx/>
                <a:latin typeface="Calibri"/>
                <a:ea typeface="+mn-ea"/>
                <a:cs typeface="+mn-cs"/>
              </a:rPr>
              <a:t>Margin recovery of £12m </a:t>
            </a:r>
            <a:r>
              <a:rPr kumimoji="0" lang="EN-GB" sz="1600" b="1" i="0" u="none" strike="noStrike" kern="0" cap="none" spc="0" normalizeH="0" baseline="0" noProof="0" err="1">
                <a:ln>
                  <a:noFill/>
                </a:ln>
                <a:solidFill>
                  <a:prstClr val="white"/>
                </a:solidFill>
                <a:effectLst/>
                <a:uLnTx/>
                <a:uFillTx/>
                <a:latin typeface="Calibri"/>
                <a:ea typeface="+mn-ea"/>
                <a:cs typeface="+mn-cs"/>
              </a:rPr>
              <a:t>pcm</a:t>
            </a:r>
            <a:r>
              <a:rPr kumimoji="0" lang="EN-GB" sz="1600" b="1" i="0" u="none" strike="noStrike" kern="0" cap="none" spc="0" normalizeH="0" baseline="0" noProof="0">
                <a:ln>
                  <a:noFill/>
                </a:ln>
                <a:solidFill>
                  <a:prstClr val="white"/>
                </a:solidFill>
                <a:effectLst/>
                <a:uLnTx/>
                <a:uFillTx/>
                <a:latin typeface="Calibri"/>
                <a:ea typeface="+mn-ea"/>
                <a:cs typeface="+mn-cs"/>
              </a:rPr>
              <a:t> ends</a:t>
            </a:r>
          </a:p>
        </p:txBody>
      </p:sp>
      <p:sp>
        <p:nvSpPr>
          <p:cNvPr id="15" name="Rectangular Callout 19"/>
          <p:cNvSpPr/>
          <p:nvPr/>
        </p:nvSpPr>
        <p:spPr>
          <a:xfrm>
            <a:off x="5022606" y="4062594"/>
            <a:ext cx="2308229" cy="685938"/>
          </a:xfrm>
          <a:custGeom>
            <a:avLst>
              <a:gd name="f0" fmla="val 3306"/>
              <a:gd name="f1" fmla="val -7905"/>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18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f21 1 f4"/>
              <a:gd name="f35" fmla="abs f22"/>
              <a:gd name="f36" fmla="abs f23"/>
              <a:gd name="f37" fmla="*/ f26 f17 1"/>
              <a:gd name="f38" fmla="*/ f27 f18 1"/>
              <a:gd name="f39" fmla="+- f34 0 f3"/>
              <a:gd name="f40" fmla="+- f35 0 f36"/>
              <a:gd name="f41" fmla="+- f36 0 f35"/>
              <a:gd name="f42" fmla="?: f23 f9 f40"/>
              <a:gd name="f43" fmla="?: f23 f40 f9"/>
              <a:gd name="f44" fmla="?: f22 f9 f41"/>
              <a:gd name="f45" fmla="?: f22 f41 f9"/>
              <a:gd name="f46" fmla="?: f19 f9 f42"/>
              <a:gd name="f47" fmla="?: f19 f9 f43"/>
              <a:gd name="f48" fmla="?: f24 f44 f9"/>
              <a:gd name="f49" fmla="?: f24 f45 f9"/>
              <a:gd name="f50" fmla="?: f25 f43 f9"/>
              <a:gd name="f51" fmla="?: f25 f42 f9"/>
              <a:gd name="f52" fmla="?: f20 f9 f45"/>
              <a:gd name="f53" fmla="?: f20 f9 f44"/>
              <a:gd name="f54" fmla="?: f46 f19 0"/>
              <a:gd name="f55" fmla="?: f46 f20 6280"/>
              <a:gd name="f56" fmla="?: f47 f19 0"/>
              <a:gd name="f57" fmla="?: f47 f20 15320"/>
              <a:gd name="f58" fmla="?: f48 f19 6280"/>
              <a:gd name="f59" fmla="?: f48 f20 21600"/>
              <a:gd name="f60" fmla="?: f49 f19 15320"/>
              <a:gd name="f61" fmla="?: f49 f20 21600"/>
              <a:gd name="f62" fmla="?: f50 f19 21600"/>
              <a:gd name="f63" fmla="?: f50 f20 15320"/>
              <a:gd name="f64" fmla="?: f51 f19 21600"/>
              <a:gd name="f65" fmla="?: f51 f20 6280"/>
              <a:gd name="f66" fmla="?: f52 f19 15320"/>
              <a:gd name="f67" fmla="?: f52 f20 0"/>
              <a:gd name="f68" fmla="?: f53 f19 6280"/>
              <a:gd name="f69" fmla="?: f53 f20 0"/>
            </a:gdLst>
            <a:ahLst>
              <a:ahXY gdRefX="f0" minX="f10" maxX="f11" gdRefY="f1" minY="f10" maxY="f11">
                <a:pos x="f28" y="f29"/>
              </a:ahXY>
            </a:ahLst>
            <a:cxnLst>
              <a:cxn ang="3cd4">
                <a:pos x="hc" y="t"/>
              </a:cxn>
              <a:cxn ang="0">
                <a:pos x="r" y="vc"/>
              </a:cxn>
              <a:cxn ang="cd4">
                <a:pos x="hc" y="b"/>
              </a:cxn>
              <a:cxn ang="cd2">
                <a:pos x="l" y="vc"/>
              </a:cxn>
              <a:cxn ang="f39">
                <a:pos x="f37" y="f38"/>
              </a:cxn>
            </a:cxnLst>
            <a:rect l="f30" t="f33" r="f31" b="f32"/>
            <a:pathLst>
              <a:path w="21600" h="21600">
                <a:moveTo>
                  <a:pt x="f7" y="f7"/>
                </a:moveTo>
                <a:lnTo>
                  <a:pt x="f7" y="f12"/>
                </a:lnTo>
                <a:lnTo>
                  <a:pt x="f54" y="f55"/>
                </a:lnTo>
                <a:lnTo>
                  <a:pt x="f7" y="f13"/>
                </a:lnTo>
                <a:lnTo>
                  <a:pt x="f7" y="f14"/>
                </a:lnTo>
                <a:lnTo>
                  <a:pt x="f56" y="f57"/>
                </a:lnTo>
                <a:lnTo>
                  <a:pt x="f7" y="f15"/>
                </a:lnTo>
                <a:lnTo>
                  <a:pt x="f7" y="f8"/>
                </a:lnTo>
                <a:lnTo>
                  <a:pt x="f12" y="f8"/>
                </a:lnTo>
                <a:lnTo>
                  <a:pt x="f58" y="f59"/>
                </a:lnTo>
                <a:lnTo>
                  <a:pt x="f13" y="f8"/>
                </a:lnTo>
                <a:lnTo>
                  <a:pt x="f14" y="f8"/>
                </a:lnTo>
                <a:lnTo>
                  <a:pt x="f60" y="f61"/>
                </a:lnTo>
                <a:lnTo>
                  <a:pt x="f15" y="f8"/>
                </a:lnTo>
                <a:lnTo>
                  <a:pt x="f8" y="f8"/>
                </a:lnTo>
                <a:lnTo>
                  <a:pt x="f8" y="f15"/>
                </a:lnTo>
                <a:lnTo>
                  <a:pt x="f62" y="f63"/>
                </a:lnTo>
                <a:lnTo>
                  <a:pt x="f8" y="f14"/>
                </a:lnTo>
                <a:lnTo>
                  <a:pt x="f8" y="f13"/>
                </a:lnTo>
                <a:lnTo>
                  <a:pt x="f64" y="f65"/>
                </a:lnTo>
                <a:lnTo>
                  <a:pt x="f8" y="f12"/>
                </a:lnTo>
                <a:lnTo>
                  <a:pt x="f8" y="f7"/>
                </a:lnTo>
                <a:lnTo>
                  <a:pt x="f15" y="f7"/>
                </a:lnTo>
                <a:lnTo>
                  <a:pt x="f66" y="f67"/>
                </a:lnTo>
                <a:lnTo>
                  <a:pt x="f14" y="f7"/>
                </a:lnTo>
                <a:lnTo>
                  <a:pt x="f13" y="f7"/>
                </a:lnTo>
                <a:lnTo>
                  <a:pt x="f68" y="f69"/>
                </a:lnTo>
                <a:lnTo>
                  <a:pt x="f12" y="f7"/>
                </a:lnTo>
                <a:lnTo>
                  <a:pt x="f7" y="f7"/>
                </a:lnTo>
                <a:close/>
              </a:path>
            </a:pathLst>
          </a:custGeom>
          <a:solidFill>
            <a:srgbClr val="FF0000"/>
          </a:solidFill>
          <a:ln w="25402"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400" b="0" i="0" u="none" strike="noStrike" kern="0" cap="none" spc="0" normalizeH="0" baseline="0" noProof="0">
                <a:ln>
                  <a:noFill/>
                </a:ln>
                <a:solidFill>
                  <a:prstClr val="white"/>
                </a:solidFill>
                <a:effectLst/>
                <a:uLnTx/>
                <a:uFillTx/>
                <a:latin typeface="Calibri"/>
                <a:ea typeface="+mn-ea"/>
                <a:cs typeface="+mn-cs"/>
              </a:rPr>
              <a:t>Jan 17 advance payment</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400" b="0" i="0" u="none" strike="noStrike" kern="0" cap="none" spc="0" normalizeH="0" baseline="0" noProof="0">
                <a:ln>
                  <a:noFill/>
                </a:ln>
                <a:solidFill>
                  <a:prstClr val="white"/>
                </a:solidFill>
                <a:effectLst/>
                <a:uLnTx/>
                <a:uFillTx/>
                <a:latin typeface="Calibri"/>
                <a:ea typeface="+mn-ea"/>
                <a:cs typeface="+mn-cs"/>
              </a:rPr>
              <a:t>Dec 16  balancing payment</a:t>
            </a:r>
          </a:p>
        </p:txBody>
      </p:sp>
      <p:sp>
        <p:nvSpPr>
          <p:cNvPr id="16" name="Rectangular Callout 23"/>
          <p:cNvSpPr/>
          <p:nvPr/>
        </p:nvSpPr>
        <p:spPr>
          <a:xfrm>
            <a:off x="9158782" y="4728861"/>
            <a:ext cx="2422525" cy="1733241"/>
          </a:xfrm>
          <a:custGeom>
            <a:avLst>
              <a:gd name="f0" fmla="val 5283"/>
              <a:gd name="f1" fmla="val -10875"/>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18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f21 1 f4"/>
              <a:gd name="f35" fmla="abs f22"/>
              <a:gd name="f36" fmla="abs f23"/>
              <a:gd name="f37" fmla="*/ f26 f17 1"/>
              <a:gd name="f38" fmla="*/ f27 f18 1"/>
              <a:gd name="f39" fmla="+- f34 0 f3"/>
              <a:gd name="f40" fmla="+- f35 0 f36"/>
              <a:gd name="f41" fmla="+- f36 0 f35"/>
              <a:gd name="f42" fmla="?: f23 f9 f40"/>
              <a:gd name="f43" fmla="?: f23 f40 f9"/>
              <a:gd name="f44" fmla="?: f22 f9 f41"/>
              <a:gd name="f45" fmla="?: f22 f41 f9"/>
              <a:gd name="f46" fmla="?: f19 f9 f42"/>
              <a:gd name="f47" fmla="?: f19 f9 f43"/>
              <a:gd name="f48" fmla="?: f24 f44 f9"/>
              <a:gd name="f49" fmla="?: f24 f45 f9"/>
              <a:gd name="f50" fmla="?: f25 f43 f9"/>
              <a:gd name="f51" fmla="?: f25 f42 f9"/>
              <a:gd name="f52" fmla="?: f20 f9 f45"/>
              <a:gd name="f53" fmla="?: f20 f9 f44"/>
              <a:gd name="f54" fmla="?: f46 f19 0"/>
              <a:gd name="f55" fmla="?: f46 f20 6280"/>
              <a:gd name="f56" fmla="?: f47 f19 0"/>
              <a:gd name="f57" fmla="?: f47 f20 15320"/>
              <a:gd name="f58" fmla="?: f48 f19 6280"/>
              <a:gd name="f59" fmla="?: f48 f20 21600"/>
              <a:gd name="f60" fmla="?: f49 f19 15320"/>
              <a:gd name="f61" fmla="?: f49 f20 21600"/>
              <a:gd name="f62" fmla="?: f50 f19 21600"/>
              <a:gd name="f63" fmla="?: f50 f20 15320"/>
              <a:gd name="f64" fmla="?: f51 f19 21600"/>
              <a:gd name="f65" fmla="?: f51 f20 6280"/>
              <a:gd name="f66" fmla="?: f52 f19 15320"/>
              <a:gd name="f67" fmla="?: f52 f20 0"/>
              <a:gd name="f68" fmla="?: f53 f19 6280"/>
              <a:gd name="f69" fmla="?: f53 f20 0"/>
            </a:gdLst>
            <a:ahLst>
              <a:ahXY gdRefX="f0" minX="f10" maxX="f11" gdRefY="f1" minY="f10" maxY="f11">
                <a:pos x="f28" y="f29"/>
              </a:ahXY>
            </a:ahLst>
            <a:cxnLst>
              <a:cxn ang="3cd4">
                <a:pos x="hc" y="t"/>
              </a:cxn>
              <a:cxn ang="0">
                <a:pos x="r" y="vc"/>
              </a:cxn>
              <a:cxn ang="cd4">
                <a:pos x="hc" y="b"/>
              </a:cxn>
              <a:cxn ang="cd2">
                <a:pos x="l" y="vc"/>
              </a:cxn>
              <a:cxn ang="f39">
                <a:pos x="f37" y="f38"/>
              </a:cxn>
            </a:cxnLst>
            <a:rect l="f30" t="f33" r="f31" b="f32"/>
            <a:pathLst>
              <a:path w="21600" h="21600">
                <a:moveTo>
                  <a:pt x="f7" y="f7"/>
                </a:moveTo>
                <a:lnTo>
                  <a:pt x="f7" y="f12"/>
                </a:lnTo>
                <a:lnTo>
                  <a:pt x="f54" y="f55"/>
                </a:lnTo>
                <a:lnTo>
                  <a:pt x="f7" y="f13"/>
                </a:lnTo>
                <a:lnTo>
                  <a:pt x="f7" y="f14"/>
                </a:lnTo>
                <a:lnTo>
                  <a:pt x="f56" y="f57"/>
                </a:lnTo>
                <a:lnTo>
                  <a:pt x="f7" y="f15"/>
                </a:lnTo>
                <a:lnTo>
                  <a:pt x="f7" y="f8"/>
                </a:lnTo>
                <a:lnTo>
                  <a:pt x="f12" y="f8"/>
                </a:lnTo>
                <a:lnTo>
                  <a:pt x="f58" y="f59"/>
                </a:lnTo>
                <a:lnTo>
                  <a:pt x="f13" y="f8"/>
                </a:lnTo>
                <a:lnTo>
                  <a:pt x="f14" y="f8"/>
                </a:lnTo>
                <a:lnTo>
                  <a:pt x="f60" y="f61"/>
                </a:lnTo>
                <a:lnTo>
                  <a:pt x="f15" y="f8"/>
                </a:lnTo>
                <a:lnTo>
                  <a:pt x="f8" y="f8"/>
                </a:lnTo>
                <a:lnTo>
                  <a:pt x="f8" y="f15"/>
                </a:lnTo>
                <a:lnTo>
                  <a:pt x="f62" y="f63"/>
                </a:lnTo>
                <a:lnTo>
                  <a:pt x="f8" y="f14"/>
                </a:lnTo>
                <a:lnTo>
                  <a:pt x="f8" y="f13"/>
                </a:lnTo>
                <a:lnTo>
                  <a:pt x="f64" y="f65"/>
                </a:lnTo>
                <a:lnTo>
                  <a:pt x="f8" y="f12"/>
                </a:lnTo>
                <a:lnTo>
                  <a:pt x="f8" y="f7"/>
                </a:lnTo>
                <a:lnTo>
                  <a:pt x="f15" y="f7"/>
                </a:lnTo>
                <a:lnTo>
                  <a:pt x="f66" y="f67"/>
                </a:lnTo>
                <a:lnTo>
                  <a:pt x="f14" y="f7"/>
                </a:lnTo>
                <a:lnTo>
                  <a:pt x="f13" y="f7"/>
                </a:lnTo>
                <a:lnTo>
                  <a:pt x="f68" y="f69"/>
                </a:lnTo>
                <a:lnTo>
                  <a:pt x="f12" y="f7"/>
                </a:lnTo>
                <a:lnTo>
                  <a:pt x="f7" y="f7"/>
                </a:lnTo>
                <a:close/>
              </a:path>
            </a:pathLst>
          </a:custGeom>
          <a:solidFill>
            <a:schemeClr val="accent1"/>
          </a:solidFill>
          <a:ln w="25402" cap="flat">
            <a:solidFill>
              <a:schemeClr val="accent1"/>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400" b="0" i="0" u="none" strike="noStrike" kern="0" cap="none" spc="0" normalizeH="0" baseline="0" noProof="0">
                <a:ln>
                  <a:noFill/>
                </a:ln>
                <a:solidFill>
                  <a:srgbClr val="FFFFFF"/>
                </a:solidFill>
                <a:effectLst/>
                <a:uLnTx/>
                <a:uFillTx/>
                <a:latin typeface="Calibri"/>
                <a:ea typeface="+mn-ea"/>
                <a:cs typeface="+mn-cs"/>
              </a:rPr>
              <a:t>For eligible pharmacies the first Quality Payment will be made in July 2017</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400" b="1" i="0" u="none" strike="noStrike" kern="0" cap="none" spc="0" normalizeH="0" baseline="0" noProof="0">
                <a:ln>
                  <a:noFill/>
                </a:ln>
                <a:solidFill>
                  <a:srgbClr val="FFFFFF"/>
                </a:solidFill>
                <a:effectLst/>
                <a:uLnTx/>
                <a:uFillTx/>
                <a:latin typeface="Calibri"/>
                <a:ea typeface="+mn-ea"/>
                <a:cs typeface="+mn-cs"/>
              </a:rPr>
              <a:t>Note: this payment is only made twice a year with April and Novembers balancing payments</a:t>
            </a:r>
          </a:p>
        </p:txBody>
      </p:sp>
      <p:sp>
        <p:nvSpPr>
          <p:cNvPr id="17" name="Rectangular Callout 24"/>
          <p:cNvSpPr/>
          <p:nvPr/>
        </p:nvSpPr>
        <p:spPr>
          <a:xfrm>
            <a:off x="437797" y="4130724"/>
            <a:ext cx="2151272" cy="611601"/>
          </a:xfrm>
          <a:custGeom>
            <a:avLst>
              <a:gd name="f0" fmla="val 5814"/>
              <a:gd name="f1" fmla="val -8704"/>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18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f21 1 f4"/>
              <a:gd name="f35" fmla="abs f22"/>
              <a:gd name="f36" fmla="abs f23"/>
              <a:gd name="f37" fmla="*/ f26 f17 1"/>
              <a:gd name="f38" fmla="*/ f27 f18 1"/>
              <a:gd name="f39" fmla="+- f34 0 f3"/>
              <a:gd name="f40" fmla="+- f35 0 f36"/>
              <a:gd name="f41" fmla="+- f36 0 f35"/>
              <a:gd name="f42" fmla="?: f23 f9 f40"/>
              <a:gd name="f43" fmla="?: f23 f40 f9"/>
              <a:gd name="f44" fmla="?: f22 f9 f41"/>
              <a:gd name="f45" fmla="?: f22 f41 f9"/>
              <a:gd name="f46" fmla="?: f19 f9 f42"/>
              <a:gd name="f47" fmla="?: f19 f9 f43"/>
              <a:gd name="f48" fmla="?: f24 f44 f9"/>
              <a:gd name="f49" fmla="?: f24 f45 f9"/>
              <a:gd name="f50" fmla="?: f25 f43 f9"/>
              <a:gd name="f51" fmla="?: f25 f42 f9"/>
              <a:gd name="f52" fmla="?: f20 f9 f45"/>
              <a:gd name="f53" fmla="?: f20 f9 f44"/>
              <a:gd name="f54" fmla="?: f46 f19 0"/>
              <a:gd name="f55" fmla="?: f46 f20 6280"/>
              <a:gd name="f56" fmla="?: f47 f19 0"/>
              <a:gd name="f57" fmla="?: f47 f20 15320"/>
              <a:gd name="f58" fmla="?: f48 f19 6280"/>
              <a:gd name="f59" fmla="?: f48 f20 21600"/>
              <a:gd name="f60" fmla="?: f49 f19 15320"/>
              <a:gd name="f61" fmla="?: f49 f20 21600"/>
              <a:gd name="f62" fmla="?: f50 f19 21600"/>
              <a:gd name="f63" fmla="?: f50 f20 15320"/>
              <a:gd name="f64" fmla="?: f51 f19 21600"/>
              <a:gd name="f65" fmla="?: f51 f20 6280"/>
              <a:gd name="f66" fmla="?: f52 f19 15320"/>
              <a:gd name="f67" fmla="?: f52 f20 0"/>
              <a:gd name="f68" fmla="?: f53 f19 6280"/>
              <a:gd name="f69" fmla="?: f53 f20 0"/>
            </a:gdLst>
            <a:ahLst>
              <a:ahXY gdRefX="f0" minX="f10" maxX="f11" gdRefY="f1" minY="f10" maxY="f11">
                <a:pos x="f28" y="f29"/>
              </a:ahXY>
            </a:ahLst>
            <a:cxnLst>
              <a:cxn ang="3cd4">
                <a:pos x="hc" y="t"/>
              </a:cxn>
              <a:cxn ang="0">
                <a:pos x="r" y="vc"/>
              </a:cxn>
              <a:cxn ang="cd4">
                <a:pos x="hc" y="b"/>
              </a:cxn>
              <a:cxn ang="cd2">
                <a:pos x="l" y="vc"/>
              </a:cxn>
              <a:cxn ang="f39">
                <a:pos x="f37" y="f38"/>
              </a:cxn>
            </a:cxnLst>
            <a:rect l="f30" t="f33" r="f31" b="f32"/>
            <a:pathLst>
              <a:path w="21600" h="21600">
                <a:moveTo>
                  <a:pt x="f7" y="f7"/>
                </a:moveTo>
                <a:lnTo>
                  <a:pt x="f7" y="f12"/>
                </a:lnTo>
                <a:lnTo>
                  <a:pt x="f54" y="f55"/>
                </a:lnTo>
                <a:lnTo>
                  <a:pt x="f7" y="f13"/>
                </a:lnTo>
                <a:lnTo>
                  <a:pt x="f7" y="f14"/>
                </a:lnTo>
                <a:lnTo>
                  <a:pt x="f56" y="f57"/>
                </a:lnTo>
                <a:lnTo>
                  <a:pt x="f7" y="f15"/>
                </a:lnTo>
                <a:lnTo>
                  <a:pt x="f7" y="f8"/>
                </a:lnTo>
                <a:lnTo>
                  <a:pt x="f12" y="f8"/>
                </a:lnTo>
                <a:lnTo>
                  <a:pt x="f58" y="f59"/>
                </a:lnTo>
                <a:lnTo>
                  <a:pt x="f13" y="f8"/>
                </a:lnTo>
                <a:lnTo>
                  <a:pt x="f14" y="f8"/>
                </a:lnTo>
                <a:lnTo>
                  <a:pt x="f60" y="f61"/>
                </a:lnTo>
                <a:lnTo>
                  <a:pt x="f15" y="f8"/>
                </a:lnTo>
                <a:lnTo>
                  <a:pt x="f8" y="f8"/>
                </a:lnTo>
                <a:lnTo>
                  <a:pt x="f8" y="f15"/>
                </a:lnTo>
                <a:lnTo>
                  <a:pt x="f62" y="f63"/>
                </a:lnTo>
                <a:lnTo>
                  <a:pt x="f8" y="f14"/>
                </a:lnTo>
                <a:lnTo>
                  <a:pt x="f8" y="f13"/>
                </a:lnTo>
                <a:lnTo>
                  <a:pt x="f64" y="f65"/>
                </a:lnTo>
                <a:lnTo>
                  <a:pt x="f8" y="f12"/>
                </a:lnTo>
                <a:lnTo>
                  <a:pt x="f8" y="f7"/>
                </a:lnTo>
                <a:lnTo>
                  <a:pt x="f15" y="f7"/>
                </a:lnTo>
                <a:lnTo>
                  <a:pt x="f66" y="f67"/>
                </a:lnTo>
                <a:lnTo>
                  <a:pt x="f14" y="f7"/>
                </a:lnTo>
                <a:lnTo>
                  <a:pt x="f13" y="f7"/>
                </a:lnTo>
                <a:lnTo>
                  <a:pt x="f68" y="f69"/>
                </a:lnTo>
                <a:lnTo>
                  <a:pt x="f12" y="f7"/>
                </a:lnTo>
                <a:lnTo>
                  <a:pt x="f7" y="f7"/>
                </a:lnTo>
                <a:close/>
              </a:path>
            </a:pathLst>
          </a:custGeom>
          <a:solidFill>
            <a:schemeClr val="accent1"/>
          </a:solidFill>
          <a:ln w="25402" cap="flat">
            <a:solidFill>
              <a:schemeClr val="accent1"/>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400" b="0" i="0" u="none" strike="noStrike" kern="0" cap="none" spc="0" normalizeH="0" baseline="0" noProof="0" dirty="0">
                <a:ln>
                  <a:noFill/>
                </a:ln>
                <a:solidFill>
                  <a:prstClr val="white"/>
                </a:solidFill>
                <a:effectLst/>
                <a:uLnTx/>
                <a:uFillTx/>
                <a:latin typeface="Calibri"/>
                <a:ea typeface="+mn-ea"/>
                <a:cs typeface="+mn-cs"/>
              </a:rPr>
              <a:t>Oct 16 advance payment</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400" b="0" i="0" u="none" strike="noStrike" kern="0" cap="none" spc="0" normalizeH="0" baseline="0" noProof="0" dirty="0">
                <a:ln>
                  <a:noFill/>
                </a:ln>
                <a:solidFill>
                  <a:prstClr val="white"/>
                </a:solidFill>
                <a:effectLst/>
                <a:uLnTx/>
                <a:uFillTx/>
                <a:latin typeface="Calibri"/>
                <a:ea typeface="+mn-ea"/>
                <a:cs typeface="+mn-cs"/>
              </a:rPr>
              <a:t>Sept 16 balancing payment</a:t>
            </a:r>
          </a:p>
        </p:txBody>
      </p:sp>
      <p:sp>
        <p:nvSpPr>
          <p:cNvPr id="18" name="TextBox 5"/>
          <p:cNvSpPr txBox="1"/>
          <p:nvPr/>
        </p:nvSpPr>
        <p:spPr>
          <a:xfrm>
            <a:off x="5081395" y="4718681"/>
            <a:ext cx="2280367" cy="430883"/>
          </a:xfrm>
          <a:prstGeom prst="rect">
            <a:avLst/>
          </a:prstGeom>
          <a:noFill/>
          <a:ln cap="flat">
            <a:noFill/>
          </a:ln>
        </p:spPr>
        <p:txBody>
          <a:bodyPr vert="horz" wrap="non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2200" b="1" i="0" u="none" strike="noStrike" kern="0" cap="none" spc="0" normalizeH="0" baseline="0" noProof="0">
                <a:ln>
                  <a:noFill/>
                </a:ln>
                <a:solidFill>
                  <a:srgbClr val="FF0000"/>
                </a:solidFill>
                <a:effectLst/>
                <a:uLnTx/>
                <a:uFillTx/>
                <a:latin typeface="Calibri"/>
                <a:ea typeface="+mn-ea"/>
                <a:cs typeface="+mn-cs"/>
              </a:rPr>
              <a:t>Big Impact Month</a:t>
            </a:r>
          </a:p>
        </p:txBody>
      </p:sp>
      <p:sp>
        <p:nvSpPr>
          <p:cNvPr id="21" name="TextBox 20"/>
          <p:cNvSpPr txBox="1"/>
          <p:nvPr/>
        </p:nvSpPr>
        <p:spPr>
          <a:xfrm>
            <a:off x="428261" y="4829637"/>
            <a:ext cx="216080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No changes to payments for contractors apart from usual fluctuations in AIV.</a:t>
            </a:r>
          </a:p>
        </p:txBody>
      </p:sp>
      <p:sp>
        <p:nvSpPr>
          <p:cNvPr id="22" name="TextBox 21"/>
          <p:cNvSpPr txBox="1"/>
          <p:nvPr/>
        </p:nvSpPr>
        <p:spPr>
          <a:xfrm>
            <a:off x="5021370" y="5144052"/>
            <a:ext cx="2357296"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Jan 17 advance payment will be lower as the </a:t>
            </a:r>
            <a:r>
              <a:rPr kumimoji="0" lang="en-GB" sz="1200" b="0" i="0" u="none" strike="noStrike" kern="1200" cap="none" spc="0" normalizeH="0" baseline="0" noProof="0" dirty="0" err="1">
                <a:ln>
                  <a:noFill/>
                </a:ln>
                <a:solidFill>
                  <a:prstClr val="black"/>
                </a:solidFill>
                <a:effectLst/>
                <a:uLnTx/>
                <a:uFillTx/>
                <a:latin typeface="Calibri"/>
                <a:ea typeface="+mn-ea"/>
                <a:cs typeface="+mn-cs"/>
              </a:rPr>
              <a:t>AIV</a:t>
            </a:r>
            <a:r>
              <a:rPr kumimoji="0" lang="en-GB" sz="1200" b="0" i="0" u="none" strike="noStrike" kern="1200" cap="none" spc="0" normalizeH="0" baseline="0" noProof="0" dirty="0">
                <a:ln>
                  <a:noFill/>
                </a:ln>
                <a:solidFill>
                  <a:prstClr val="black"/>
                </a:solidFill>
                <a:effectLst/>
                <a:uLnTx/>
                <a:uFillTx/>
                <a:latin typeface="Calibri"/>
                <a:ea typeface="+mn-ea"/>
                <a:cs typeface="+mn-cs"/>
              </a:rPr>
              <a:t> calculation will take into consideration the reduction in fees.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Dec 16 balance payment will be less than the value of the advance payment</a:t>
            </a:r>
          </a:p>
        </p:txBody>
      </p:sp>
      <p:sp>
        <p:nvSpPr>
          <p:cNvPr id="24" name="Rectangular Callout 19"/>
          <p:cNvSpPr/>
          <p:nvPr/>
        </p:nvSpPr>
        <p:spPr>
          <a:xfrm>
            <a:off x="2785326" y="4085849"/>
            <a:ext cx="1877476" cy="643673"/>
          </a:xfrm>
          <a:custGeom>
            <a:avLst>
              <a:gd name="f0" fmla="val 8460"/>
              <a:gd name="f1" fmla="val -7905"/>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18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f21 1 f4"/>
              <a:gd name="f35" fmla="abs f22"/>
              <a:gd name="f36" fmla="abs f23"/>
              <a:gd name="f37" fmla="*/ f26 f17 1"/>
              <a:gd name="f38" fmla="*/ f27 f18 1"/>
              <a:gd name="f39" fmla="+- f34 0 f3"/>
              <a:gd name="f40" fmla="+- f35 0 f36"/>
              <a:gd name="f41" fmla="+- f36 0 f35"/>
              <a:gd name="f42" fmla="?: f23 f9 f40"/>
              <a:gd name="f43" fmla="?: f23 f40 f9"/>
              <a:gd name="f44" fmla="?: f22 f9 f41"/>
              <a:gd name="f45" fmla="?: f22 f41 f9"/>
              <a:gd name="f46" fmla="?: f19 f9 f42"/>
              <a:gd name="f47" fmla="?: f19 f9 f43"/>
              <a:gd name="f48" fmla="?: f24 f44 f9"/>
              <a:gd name="f49" fmla="?: f24 f45 f9"/>
              <a:gd name="f50" fmla="?: f25 f43 f9"/>
              <a:gd name="f51" fmla="?: f25 f42 f9"/>
              <a:gd name="f52" fmla="?: f20 f9 f45"/>
              <a:gd name="f53" fmla="?: f20 f9 f44"/>
              <a:gd name="f54" fmla="?: f46 f19 0"/>
              <a:gd name="f55" fmla="?: f46 f20 6280"/>
              <a:gd name="f56" fmla="?: f47 f19 0"/>
              <a:gd name="f57" fmla="?: f47 f20 15320"/>
              <a:gd name="f58" fmla="?: f48 f19 6280"/>
              <a:gd name="f59" fmla="?: f48 f20 21600"/>
              <a:gd name="f60" fmla="?: f49 f19 15320"/>
              <a:gd name="f61" fmla="?: f49 f20 21600"/>
              <a:gd name="f62" fmla="?: f50 f19 21600"/>
              <a:gd name="f63" fmla="?: f50 f20 15320"/>
              <a:gd name="f64" fmla="?: f51 f19 21600"/>
              <a:gd name="f65" fmla="?: f51 f20 6280"/>
              <a:gd name="f66" fmla="?: f52 f19 15320"/>
              <a:gd name="f67" fmla="?: f52 f20 0"/>
              <a:gd name="f68" fmla="?: f53 f19 6280"/>
              <a:gd name="f69" fmla="?: f53 f20 0"/>
            </a:gdLst>
            <a:ahLst>
              <a:ahXY gdRefX="f0" minX="f10" maxX="f11" gdRefY="f1" minY="f10" maxY="f11">
                <a:pos x="f28" y="f29"/>
              </a:ahXY>
            </a:ahLst>
            <a:cxnLst>
              <a:cxn ang="3cd4">
                <a:pos x="hc" y="t"/>
              </a:cxn>
              <a:cxn ang="0">
                <a:pos x="r" y="vc"/>
              </a:cxn>
              <a:cxn ang="cd4">
                <a:pos x="hc" y="b"/>
              </a:cxn>
              <a:cxn ang="cd2">
                <a:pos x="l" y="vc"/>
              </a:cxn>
              <a:cxn ang="f39">
                <a:pos x="f37" y="f38"/>
              </a:cxn>
            </a:cxnLst>
            <a:rect l="f30" t="f33" r="f31" b="f32"/>
            <a:pathLst>
              <a:path w="21600" h="21600">
                <a:moveTo>
                  <a:pt x="f7" y="f7"/>
                </a:moveTo>
                <a:lnTo>
                  <a:pt x="f7" y="f12"/>
                </a:lnTo>
                <a:lnTo>
                  <a:pt x="f54" y="f55"/>
                </a:lnTo>
                <a:lnTo>
                  <a:pt x="f7" y="f13"/>
                </a:lnTo>
                <a:lnTo>
                  <a:pt x="f7" y="f14"/>
                </a:lnTo>
                <a:lnTo>
                  <a:pt x="f56" y="f57"/>
                </a:lnTo>
                <a:lnTo>
                  <a:pt x="f7" y="f15"/>
                </a:lnTo>
                <a:lnTo>
                  <a:pt x="f7" y="f8"/>
                </a:lnTo>
                <a:lnTo>
                  <a:pt x="f12" y="f8"/>
                </a:lnTo>
                <a:lnTo>
                  <a:pt x="f58" y="f59"/>
                </a:lnTo>
                <a:lnTo>
                  <a:pt x="f13" y="f8"/>
                </a:lnTo>
                <a:lnTo>
                  <a:pt x="f14" y="f8"/>
                </a:lnTo>
                <a:lnTo>
                  <a:pt x="f60" y="f61"/>
                </a:lnTo>
                <a:lnTo>
                  <a:pt x="f15" y="f8"/>
                </a:lnTo>
                <a:lnTo>
                  <a:pt x="f8" y="f8"/>
                </a:lnTo>
                <a:lnTo>
                  <a:pt x="f8" y="f15"/>
                </a:lnTo>
                <a:lnTo>
                  <a:pt x="f62" y="f63"/>
                </a:lnTo>
                <a:lnTo>
                  <a:pt x="f8" y="f14"/>
                </a:lnTo>
                <a:lnTo>
                  <a:pt x="f8" y="f13"/>
                </a:lnTo>
                <a:lnTo>
                  <a:pt x="f64" y="f65"/>
                </a:lnTo>
                <a:lnTo>
                  <a:pt x="f8" y="f12"/>
                </a:lnTo>
                <a:lnTo>
                  <a:pt x="f8" y="f7"/>
                </a:lnTo>
                <a:lnTo>
                  <a:pt x="f15" y="f7"/>
                </a:lnTo>
                <a:lnTo>
                  <a:pt x="f66" y="f67"/>
                </a:lnTo>
                <a:lnTo>
                  <a:pt x="f14" y="f7"/>
                </a:lnTo>
                <a:lnTo>
                  <a:pt x="f13" y="f7"/>
                </a:lnTo>
                <a:lnTo>
                  <a:pt x="f68" y="f69"/>
                </a:lnTo>
                <a:lnTo>
                  <a:pt x="f12" y="f7"/>
                </a:lnTo>
                <a:lnTo>
                  <a:pt x="f7" y="f7"/>
                </a:lnTo>
                <a:close/>
              </a:path>
            </a:pathLst>
          </a:custGeom>
          <a:solidFill>
            <a:srgbClr val="D58721"/>
          </a:solidFill>
          <a:ln w="25402" cap="flat">
            <a:solidFill>
              <a:srgbClr val="D58721"/>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0" i="0" u="none" strike="noStrike" kern="0" cap="none" spc="0" normalizeH="0" baseline="0" noProof="0" dirty="0">
                <a:ln>
                  <a:noFill/>
                </a:ln>
                <a:solidFill>
                  <a:prstClr val="white"/>
                </a:solidFill>
                <a:effectLst/>
                <a:uLnTx/>
                <a:uFillTx/>
                <a:latin typeface="Calibri"/>
                <a:ea typeface="+mn-ea"/>
                <a:cs typeface="+mn-cs"/>
              </a:rPr>
              <a:t>Dec 16 advance payment</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0" i="0" u="none" strike="noStrike" kern="0" cap="none" spc="0" normalizeH="0" baseline="0" noProof="0" dirty="0">
                <a:ln>
                  <a:noFill/>
                </a:ln>
                <a:solidFill>
                  <a:prstClr val="white"/>
                </a:solidFill>
                <a:effectLst/>
                <a:uLnTx/>
                <a:uFillTx/>
                <a:latin typeface="Calibri"/>
                <a:ea typeface="+mn-ea"/>
                <a:cs typeface="+mn-cs"/>
              </a:rPr>
              <a:t>Nov 16 balancing payment</a:t>
            </a:r>
          </a:p>
        </p:txBody>
      </p:sp>
      <p:sp>
        <p:nvSpPr>
          <p:cNvPr id="25" name="TextBox 24"/>
          <p:cNvSpPr txBox="1"/>
          <p:nvPr/>
        </p:nvSpPr>
        <p:spPr>
          <a:xfrm>
            <a:off x="2785326" y="4790628"/>
            <a:ext cx="177836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Dec 16 advance payment will be inflated as based on November’s </a:t>
            </a:r>
            <a:r>
              <a:rPr kumimoji="0" lang="en-GB" sz="1200" b="0" i="0" u="none" strike="noStrike" kern="1200" cap="none" spc="0" normalizeH="0" baseline="0" noProof="0" dirty="0" err="1">
                <a:ln>
                  <a:noFill/>
                </a:ln>
                <a:solidFill>
                  <a:prstClr val="black"/>
                </a:solidFill>
                <a:effectLst/>
                <a:uLnTx/>
                <a:uFillTx/>
                <a:latin typeface="Calibri"/>
                <a:ea typeface="+mn-ea"/>
                <a:cs typeface="+mn-cs"/>
              </a:rPr>
              <a:t>AIV</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Rectangle: Rounded Corners 27"/>
          <p:cNvSpPr/>
          <p:nvPr/>
        </p:nvSpPr>
        <p:spPr>
          <a:xfrm>
            <a:off x="247650" y="5669928"/>
            <a:ext cx="4614335" cy="11251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201001" y="5760821"/>
            <a:ext cx="4707631" cy="954107"/>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a:ea typeface="+mn-ea"/>
                <a:cs typeface="+mn-cs"/>
              </a:rPr>
              <a:t>Try</a:t>
            </a:r>
            <a:r>
              <a:rPr kumimoji="0" lang="EN-GB" sz="1400" b="0" i="0" u="none" strike="noStrike" kern="1200" cap="none" spc="0" normalizeH="0" baseline="0" noProof="0" dirty="0">
                <a:ln>
                  <a:noFill/>
                </a:ln>
                <a:solidFill>
                  <a:prstClr val="white"/>
                </a:solidFill>
                <a:effectLst/>
                <a:uLnTx/>
                <a:uFillTx/>
                <a:latin typeface="Calibri"/>
                <a:ea typeface="+mn-ea"/>
                <a:cs typeface="+mn-cs"/>
              </a:rPr>
              <a:t> the PSNC</a:t>
            </a:r>
            <a:r>
              <a:rPr kumimoji="0" lang="en-GB" sz="1400" b="0" i="0" u="none" strike="noStrike" kern="1200" cap="none" spc="0" normalizeH="0" baseline="0" noProof="0" dirty="0">
                <a:ln>
                  <a:noFill/>
                </a:ln>
                <a:solidFill>
                  <a:prstClr val="white"/>
                </a:solidFill>
                <a:effectLst/>
                <a:uLnTx/>
                <a:uFillTx/>
                <a:latin typeface="Calibri"/>
                <a:ea typeface="+mn-ea"/>
                <a:cs typeface="+mn-cs"/>
              </a:rPr>
              <a:t>’</a:t>
            </a:r>
            <a:r>
              <a:rPr kumimoji="0" lang="EN-GB" sz="1400" b="0" i="0" u="none" strike="noStrike" kern="1200" cap="none" spc="0" normalizeH="0" baseline="0" noProof="0" dirty="0">
                <a:ln>
                  <a:noFill/>
                </a:ln>
                <a:solidFill>
                  <a:prstClr val="white"/>
                </a:solidFill>
                <a:effectLst/>
                <a:uLnTx/>
                <a:uFillTx/>
                <a:latin typeface="Calibri"/>
                <a:ea typeface="+mn-ea"/>
                <a:cs typeface="+mn-cs"/>
              </a:rPr>
              <a:t>s Cashflow &amp; Indicative Income Calculator to see how these changes will impact your pharmacy</a:t>
            </a:r>
            <a:r>
              <a:rPr kumimoji="0" lang="en-GB" sz="1400" b="0" i="0" u="none" strike="noStrike" kern="1200" cap="none" spc="0" normalizeH="0" baseline="0" noProof="0" dirty="0">
                <a:ln>
                  <a:noFill/>
                </a:ln>
                <a:solidFill>
                  <a:prstClr val="white"/>
                </a:solidFill>
                <a:effectLst/>
                <a:uLnTx/>
                <a:uFillTx/>
                <a:latin typeface="Calibri"/>
                <a:ea typeface="+mn-ea"/>
                <a:cs typeface="+mn-cs"/>
              </a:rPr>
              <a:t> by visiting </a:t>
            </a:r>
            <a:endParaRPr kumimoji="0" lang="EN-GB" sz="14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a:ea typeface="+mn-ea"/>
                <a:cs typeface="+mn-cs"/>
                <a:hlinkClick r:id="rId3"/>
              </a:rPr>
              <a:t>psnc.org.uk/</a:t>
            </a:r>
            <a:r>
              <a:rPr kumimoji="0" lang="en-GB" sz="1400" b="1" i="0" u="none" strike="noStrike" kern="1200" cap="none" spc="0" normalizeH="0" baseline="0" noProof="0" dirty="0">
                <a:ln>
                  <a:noFill/>
                </a:ln>
                <a:solidFill>
                  <a:prstClr val="white"/>
                </a:solidFill>
                <a:effectLst/>
                <a:uLnTx/>
                <a:uFillTx/>
                <a:latin typeface="Calibri"/>
                <a:ea typeface="+mn-ea"/>
                <a:cs typeface="+mn-cs"/>
                <a:hlinkClick r:id="rId3"/>
              </a:rPr>
              <a:t>fundingchanges</a:t>
            </a:r>
            <a:r>
              <a:rPr kumimoji="0" lang="en-GB" sz="1400" b="0" i="0" u="none" strike="noStrike" kern="1200" cap="none" spc="0" normalizeH="0" baseline="0" noProof="0" dirty="0">
                <a:ln>
                  <a:noFill/>
                </a:ln>
                <a:solidFill>
                  <a:prstClr val="white"/>
                </a:solidFill>
                <a:effectLst/>
                <a:uLnTx/>
                <a:uFillTx/>
                <a:latin typeface="Calibri"/>
                <a:ea typeface="+mn-ea"/>
                <a:cs typeface="+mn-cs"/>
              </a:rPr>
              <a:t> and clicking on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a:ea typeface="+mn-ea"/>
                <a:cs typeface="+mn-cs"/>
              </a:rPr>
              <a:t>‘Impact on contractor income’ </a:t>
            </a:r>
            <a:r>
              <a:rPr kumimoji="0" lang="en-GB" sz="1400" b="0" i="0" u="none" strike="noStrike" kern="1200" cap="none" spc="0" normalizeH="0" baseline="0" noProof="0" dirty="0">
                <a:ln>
                  <a:noFill/>
                </a:ln>
                <a:solidFill>
                  <a:prstClr val="white"/>
                </a:solidFill>
                <a:effectLst/>
                <a:uLnTx/>
                <a:uFillTx/>
                <a:latin typeface="Calibri"/>
                <a:ea typeface="+mn-ea"/>
                <a:cs typeface="+mn-cs"/>
              </a:rPr>
              <a:t>dropdown.</a:t>
            </a:r>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81551267"/>
      </p:ext>
    </p:extLst>
  </p:cSld>
  <p:clrMapOvr>
    <a:masterClrMapping/>
  </p:clrMapOvr>
</p:sld>
</file>

<file path=ppt/theme/theme1.xml><?xml version="1.0" encoding="utf-8"?>
<a:theme xmlns:a="http://schemas.openxmlformats.org/drawingml/2006/main" name="PSNC template Aug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A57A63D-A21F-4C6C-BBBE-7379F801F1EC}" vid="{BE1097D1-ED40-40C4-BA04-015D4AFB53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8AF53900ED4041B75ED095165363EE" ma:contentTypeVersion="" ma:contentTypeDescription="Create a new document." ma:contentTypeScope="" ma:versionID="8217e41044e14de008bae530cf059f02">
  <xsd:schema xmlns:xsd="http://www.w3.org/2001/XMLSchema" xmlns:xs="http://www.w3.org/2001/XMLSchema" xmlns:p="http://schemas.microsoft.com/office/2006/metadata/properties" xmlns:ns2="1c7d3551-5694-4f12-b35a-d9a7a462ea4b" xmlns:ns3="13b2da60-d112-438f-a6a4-817b1971fb37" targetNamespace="http://schemas.microsoft.com/office/2006/metadata/properties" ma:root="true" ma:fieldsID="f75295864e2f1472eaeda3292bd2429e" ns2:_="" ns3:_="">
    <xsd:import namespace="1c7d3551-5694-4f12-b35a-d9a7a462ea4b"/>
    <xsd:import namespace="13b2da60-d112-438f-a6a4-817b1971fb37"/>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7d3551-5694-4f12-b35a-d9a7a462ea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b2da60-d112-438f-a6a4-817b1971fb37"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DB6831-2EDB-4692-A7E2-7F5F6A9ABEA8}">
  <ds:schemaRef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1c7d3551-5694-4f12-b35a-d9a7a462ea4b"/>
    <ds:schemaRef ds:uri="http://purl.org/dc/dcmitype/"/>
    <ds:schemaRef ds:uri="13b2da60-d112-438f-a6a4-817b1971fb37"/>
    <ds:schemaRef ds:uri="http://www.w3.org/XML/1998/namespace"/>
  </ds:schemaRefs>
</ds:datastoreItem>
</file>

<file path=customXml/itemProps2.xml><?xml version="1.0" encoding="utf-8"?>
<ds:datastoreItem xmlns:ds="http://schemas.openxmlformats.org/officeDocument/2006/customXml" ds:itemID="{911C2CC2-2C02-4329-823F-7F31BAA1AC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7d3551-5694-4f12-b35a-d9a7a462ea4b"/>
    <ds:schemaRef ds:uri="13b2da60-d112-438f-a6a4-817b1971fb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CA5E3E-C5A7-4A57-81CC-9C3DA256C4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PSNC 16-9 template</Template>
  <TotalTime>363</TotalTime>
  <Words>2898</Words>
  <Application>Microsoft Office PowerPoint</Application>
  <PresentationFormat>Widescreen</PresentationFormat>
  <Paragraphs>338</Paragraphs>
  <Slides>40</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PSNC template Aug 2013</vt:lpstr>
      <vt:lpstr>Read and delete</vt:lpstr>
      <vt:lpstr>Community pharmacy in 2016/17 and beyond – final package</vt:lpstr>
      <vt:lpstr>Overview</vt:lpstr>
      <vt:lpstr>Funding imposition</vt:lpstr>
      <vt:lpstr>Funding imposition</vt:lpstr>
      <vt:lpstr>Single Activity Fee</vt:lpstr>
      <vt:lpstr>Establishment Payments</vt:lpstr>
      <vt:lpstr>PSNC website: indicative income calculator</vt:lpstr>
      <vt:lpstr>PowerPoint Presentation</vt:lpstr>
      <vt:lpstr>Changes to reimbursement</vt:lpstr>
      <vt:lpstr>Pharmacy Access Scheme (PhAS) </vt:lpstr>
      <vt:lpstr>Pharmacy Access Scheme (PhAS) </vt:lpstr>
      <vt:lpstr>Pharmacy Access Scheme (PhAS)</vt:lpstr>
      <vt:lpstr>Pharmacy Access Scheme (PhAS)</vt:lpstr>
      <vt:lpstr>Pharmacy Access Scheme (PhAS)</vt:lpstr>
      <vt:lpstr>Pharmacy Access Scheme (PhAS)</vt:lpstr>
      <vt:lpstr>Pharmacy Access Scheme (PhAS)</vt:lpstr>
      <vt:lpstr>Quality Payments scheme</vt:lpstr>
      <vt:lpstr>Eligibility to participate</vt:lpstr>
      <vt:lpstr>Funding</vt:lpstr>
      <vt:lpstr>PhAS and Quality Payments</vt:lpstr>
      <vt:lpstr>Claiming payment</vt:lpstr>
      <vt:lpstr>Gateway criteria</vt:lpstr>
      <vt:lpstr>Quality criteria</vt:lpstr>
      <vt:lpstr>Quality criteria</vt:lpstr>
      <vt:lpstr>Quality criteria</vt:lpstr>
      <vt:lpstr>PSNC’s view on the scheme</vt:lpstr>
      <vt:lpstr>Next steps</vt:lpstr>
      <vt:lpstr>The Pharmacy Integration Fund</vt:lpstr>
      <vt:lpstr>The Pharmacy Integration Fund</vt:lpstr>
      <vt:lpstr>The Pharmacy Integration Fund</vt:lpstr>
      <vt:lpstr>NHS Urgent Medicines Supply Advanced Service (NUMSAS) pilot</vt:lpstr>
      <vt:lpstr>NHS Urgent Medicines Supply Advanced Service (NUMSAS) pilot</vt:lpstr>
      <vt:lpstr>Spreading MAS…</vt:lpstr>
      <vt:lpstr>Changes to market entry –  consolidation of pharmacies</vt:lpstr>
      <vt:lpstr>Judicial Review</vt:lpstr>
      <vt:lpstr>Judicial Review</vt:lpstr>
      <vt:lpstr>Judicial Review</vt:lpstr>
      <vt:lpstr>Judicial Review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pharmacy in 2016/17 and beyond – final package</dc:title>
  <dc:creator>Alastair Buxton</dc:creator>
  <cp:lastModifiedBy>Alastair Buxton</cp:lastModifiedBy>
  <cp:revision>43</cp:revision>
  <dcterms:created xsi:type="dcterms:W3CDTF">2016-11-01T08:59:34Z</dcterms:created>
  <dcterms:modified xsi:type="dcterms:W3CDTF">2017-02-26T13:10:38Z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0x010100AE8AF53900ED4041B75ED095165363EE</vt:lpwstr>
  </property>
</Properties>
</file>