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3" r:id="rId4"/>
    <p:sldMasterId id="2147483734" r:id="rId5"/>
    <p:sldMasterId id="2147483783" r:id="rId6"/>
    <p:sldMasterId id="2147484184" r:id="rId7"/>
    <p:sldMasterId id="2147484191" r:id="rId8"/>
    <p:sldMasterId id="2147484198" r:id="rId9"/>
  </p:sldMasterIdLst>
  <p:notesMasterIdLst>
    <p:notesMasterId r:id="rId46"/>
  </p:notesMasterIdLst>
  <p:handoutMasterIdLst>
    <p:handoutMasterId r:id="rId47"/>
  </p:handoutMasterIdLst>
  <p:sldIdLst>
    <p:sldId id="734" r:id="rId10"/>
    <p:sldId id="688" r:id="rId11"/>
    <p:sldId id="621" r:id="rId12"/>
    <p:sldId id="715" r:id="rId13"/>
    <p:sldId id="714" r:id="rId14"/>
    <p:sldId id="716" r:id="rId15"/>
    <p:sldId id="708" r:id="rId16"/>
    <p:sldId id="701" r:id="rId17"/>
    <p:sldId id="699" r:id="rId18"/>
    <p:sldId id="702" r:id="rId19"/>
    <p:sldId id="721" r:id="rId20"/>
    <p:sldId id="680" r:id="rId21"/>
    <p:sldId id="735" r:id="rId22"/>
    <p:sldId id="693" r:id="rId23"/>
    <p:sldId id="694" r:id="rId24"/>
    <p:sldId id="697" r:id="rId25"/>
    <p:sldId id="663" r:id="rId26"/>
    <p:sldId id="662" r:id="rId27"/>
    <p:sldId id="691" r:id="rId28"/>
    <p:sldId id="682" r:id="rId29"/>
    <p:sldId id="692" r:id="rId30"/>
    <p:sldId id="670" r:id="rId31"/>
    <p:sldId id="664" r:id="rId32"/>
    <p:sldId id="666" r:id="rId33"/>
    <p:sldId id="712" r:id="rId34"/>
    <p:sldId id="669" r:id="rId35"/>
    <p:sldId id="683" r:id="rId36"/>
    <p:sldId id="722" r:id="rId37"/>
    <p:sldId id="723" r:id="rId38"/>
    <p:sldId id="728" r:id="rId39"/>
    <p:sldId id="655" r:id="rId40"/>
    <p:sldId id="724" r:id="rId41"/>
    <p:sldId id="719" r:id="rId42"/>
    <p:sldId id="720" r:id="rId43"/>
    <p:sldId id="710" r:id="rId44"/>
    <p:sldId id="687" r:id="rId45"/>
  </p:sldIdLst>
  <p:sldSz cx="9144000" cy="5143500" type="screen16x9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4pPr>
    <a:lvl5pPr marL="18256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Frutiger 55 Roman"/>
        <a:cs typeface="Frutiger 55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pman Nicola" initials="CN" lastIdx="24" clrIdx="0"/>
  <p:cmAuthor id="1" name="Mccarthy Andy" initials="AM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0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0323" autoAdjust="0"/>
  </p:normalViewPr>
  <p:slideViewPr>
    <p:cSldViewPr>
      <p:cViewPr>
        <p:scale>
          <a:sx n="80" d="100"/>
          <a:sy n="80" d="100"/>
        </p:scale>
        <p:origin x="-1608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00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48"/>
    </p:cViewPr>
  </p:sorterViewPr>
  <p:notesViewPr>
    <p:cSldViewPr>
      <p:cViewPr>
        <p:scale>
          <a:sx n="110" d="100"/>
          <a:sy n="110" d="100"/>
        </p:scale>
        <p:origin x="-1258" y="1027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35901255586295"/>
          <c:y val="1.9621766963018584E-2"/>
          <c:w val="0.70379662021263256"/>
          <c:h val="0.86456170070374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Column12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00 to 04 (763,190)</c:v>
                </c:pt>
                <c:pt idx="1">
                  <c:v>05 to 09 (752,849)</c:v>
                </c:pt>
                <c:pt idx="2">
                  <c:v>10 to 14 (653,089)</c:v>
                </c:pt>
                <c:pt idx="3">
                  <c:v>15 to 19 (864,460)</c:v>
                </c:pt>
                <c:pt idx="4">
                  <c:v>20 to 24 (934,126)</c:v>
                </c:pt>
                <c:pt idx="5">
                  <c:v>25 to 29 (1,070,171)</c:v>
                </c:pt>
                <c:pt idx="6">
                  <c:v>30 to 34 (1,140,111)</c:v>
                </c:pt>
                <c:pt idx="7">
                  <c:v>35 to 39 (1,177,055)</c:v>
                </c:pt>
                <c:pt idx="8">
                  <c:v>40 to 44 (1,376,667)</c:v>
                </c:pt>
                <c:pt idx="9">
                  <c:v>45 to 49 (1,656,862)</c:v>
                </c:pt>
                <c:pt idx="10">
                  <c:v>50 to 54 (1,844,547)</c:v>
                </c:pt>
                <c:pt idx="11">
                  <c:v>55 to 59 (1,820,161)</c:v>
                </c:pt>
                <c:pt idx="12">
                  <c:v>60 to 64 (1,922,431)</c:v>
                </c:pt>
                <c:pt idx="13">
                  <c:v>65 to 69 (2,274,732)</c:v>
                </c:pt>
                <c:pt idx="14">
                  <c:v>70 to 74 (1,904,682)</c:v>
                </c:pt>
                <c:pt idx="15">
                  <c:v>75 to 79 (1,607,836)</c:v>
                </c:pt>
                <c:pt idx="16">
                  <c:v>80 to 84 (1,248,384)</c:v>
                </c:pt>
                <c:pt idx="17">
                  <c:v>85 to 89 (815,619)</c:v>
                </c:pt>
                <c:pt idx="18">
                  <c:v>90 to 94 (385,750)</c:v>
                </c:pt>
                <c:pt idx="19">
                  <c:v>95+ (111,751)</c:v>
                </c:pt>
              </c:strCache>
            </c:strRef>
          </c:cat>
          <c:val>
            <c:numRef>
              <c:f>Sheet1!$B$2:$B$21</c:f>
              <c:numCache>
                <c:formatCode>0.00</c:formatCode>
                <c:ptCount val="20"/>
                <c:pt idx="0">
                  <c:v>0.25550649248548857</c:v>
                </c:pt>
                <c:pt idx="1">
                  <c:v>0.2701737001709506</c:v>
                </c:pt>
                <c:pt idx="2">
                  <c:v>0.32338624597872567</c:v>
                </c:pt>
                <c:pt idx="3">
                  <c:v>0.44420794484418019</c:v>
                </c:pt>
                <c:pt idx="4">
                  <c:v>0.71778325407921417</c:v>
                </c:pt>
                <c:pt idx="5">
                  <c:v>0.95115640397656076</c:v>
                </c:pt>
                <c:pt idx="6">
                  <c:v>1.1481338220576767</c:v>
                </c:pt>
                <c:pt idx="7">
                  <c:v>1.4280556133740563</c:v>
                </c:pt>
                <c:pt idx="8">
                  <c:v>1.8615249729963745</c:v>
                </c:pt>
                <c:pt idx="9">
                  <c:v>2.2953028073551085</c:v>
                </c:pt>
                <c:pt idx="10">
                  <c:v>2.7424077564843832</c:v>
                </c:pt>
                <c:pt idx="11">
                  <c:v>3.2453722500372222</c:v>
                </c:pt>
                <c:pt idx="12">
                  <c:v>3.7103542337800421</c:v>
                </c:pt>
                <c:pt idx="13">
                  <c:v>4.2815153609304302</c:v>
                </c:pt>
                <c:pt idx="14">
                  <c:v>4.7874658341917442</c:v>
                </c:pt>
                <c:pt idx="15">
                  <c:v>5.3274712097502483</c:v>
                </c:pt>
                <c:pt idx="16">
                  <c:v>6.0542269045421921</c:v>
                </c:pt>
                <c:pt idx="17">
                  <c:v>7.1088339040655004</c:v>
                </c:pt>
                <c:pt idx="18">
                  <c:v>7.8340894361633175</c:v>
                </c:pt>
                <c:pt idx="19">
                  <c:v>7.6867321097797783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40096"/>
        <c:axId val="96997760"/>
      </c:barChart>
      <c:catAx>
        <c:axId val="951400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GB">
                    <a:latin typeface="Arial" pitchFamily="34" charset="0"/>
                    <a:cs typeface="Arial" pitchFamily="34" charset="0"/>
                  </a:rPr>
                  <a:t>Age groups</a:t>
                </a:r>
              </a:p>
            </c:rich>
          </c:tx>
          <c:layout>
            <c:manualLayout>
              <c:xMode val="edge"/>
              <c:yMode val="edge"/>
              <c:x val="1.2604654519487526E-2"/>
              <c:y val="0.344404784439798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6997760"/>
        <c:crosses val="autoZero"/>
        <c:auto val="1"/>
        <c:lblAlgn val="ctr"/>
        <c:lblOffset val="100"/>
        <c:noMultiLvlLbl val="0"/>
      </c:catAx>
      <c:valAx>
        <c:axId val="96997760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en-GB">
                    <a:latin typeface="Arial" pitchFamily="34" charset="0"/>
                    <a:cs typeface="Arial" pitchFamily="34" charset="0"/>
                  </a:rPr>
                  <a:t>Number of repeat</a:t>
                </a:r>
                <a:r>
                  <a:rPr lang="en-GB" baseline="0">
                    <a:latin typeface="Arial" pitchFamily="34" charset="0"/>
                    <a:cs typeface="Arial" pitchFamily="34" charset="0"/>
                  </a:rPr>
                  <a:t> dispensing </a:t>
                </a:r>
                <a:r>
                  <a:rPr lang="en-GB">
                    <a:latin typeface="Arial" pitchFamily="34" charset="0"/>
                    <a:cs typeface="Arial" pitchFamily="34" charset="0"/>
                  </a:rPr>
                  <a:t>patients in each age group as a percentage of all patients who have received a prescription </a:t>
                </a:r>
              </a:p>
            </c:rich>
          </c:tx>
          <c:layout>
            <c:manualLayout>
              <c:xMode val="edge"/>
              <c:yMode val="edge"/>
              <c:x val="0.14131566502443682"/>
              <c:y val="0.8993159373018030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140096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0.48963</cdr:x>
      <cdr:y>0.51722</cdr:y>
    </cdr:from>
    <cdr:to>
      <cdr:x>0.7453</cdr:x>
      <cdr:y>0.68372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024394" y="1854671"/>
          <a:ext cx="2101417" cy="59704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GB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2.9% overall repeat dispensing patients</a:t>
          </a:r>
          <a:r>
            <a:rPr lang="en-GB" sz="1000" b="1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as a proportion of all patients</a:t>
          </a:r>
          <a:endParaRPr lang="en-GB" sz="1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0.45297</cdr:x>
      <cdr:y>0</cdr:y>
    </cdr:from>
    <cdr:to>
      <cdr:x>0.45731</cdr:x>
      <cdr:y>0.88636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2981325" y="0"/>
          <a:ext cx="28575" cy="40862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7B26EDD-7BE0-4820-9C7A-D2F978A4F93C}" type="datetimeFigureOut">
              <a:rPr lang="en-GB"/>
              <a:pPr>
                <a:defRPr/>
              </a:pPr>
              <a:t>07/11/2016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Norwich eRD workshop handouts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B58B13C5-4412-4A48-90D3-B372C0F42A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5490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0003F584-5A09-4696-981B-E97243B2E225}" type="datetimeFigureOut">
              <a:rPr lang="en-GB"/>
              <a:pPr>
                <a:defRPr/>
              </a:pPr>
              <a:t>07/11/2016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Norwich eRD workshop handouts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05E15032-EC58-4ADE-8892-64C358C2C3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87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760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10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262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015" algn="l" defTabSz="9135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1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04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51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4"/>
            <a:ext cx="5438140" cy="3344510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09AE-1D8E-4A2A-9545-51A9BBAE3F0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6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5"/>
            <a:ext cx="5438140" cy="7522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09AE-1D8E-4A2A-9545-51A9BBAE3F0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66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35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54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425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2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261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32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17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888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765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843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7FBE0-E085-4480-9772-F44EBA984136}" type="slidenum">
              <a:rPr lang="en-GB" smtClean="0">
                <a:latin typeface="Times" pitchFamily="18" charset="0"/>
              </a:rPr>
              <a:pPr>
                <a:defRPr/>
              </a:pPr>
              <a:t>36</a:t>
            </a:fld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1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1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1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09AE-1D8E-4A2A-9545-51A9BBAE3F0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5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2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809AE-1D8E-4A2A-9545-51A9BBAE3F0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0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E15032-EC58-4ADE-8892-64C358C2C3F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8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hscic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68003"/>
            <a:ext cx="8229600" cy="37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2891"/>
            <a:ext cx="3048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97823"/>
            <a:ext cx="7846640" cy="1081943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679762"/>
            <a:ext cx="7848872" cy="864096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75498"/>
            <a:ext cx="5040312" cy="540544"/>
          </a:xfrm>
        </p:spPr>
        <p:txBody>
          <a:bodyPr>
            <a:normAutofit/>
          </a:bodyPr>
          <a:lstStyle>
            <a:lvl1pPr marL="0" indent="0">
              <a:buNone/>
              <a:defRPr sz="175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537325" y="3975499"/>
            <a:ext cx="2133600" cy="490538"/>
          </a:xfrm>
        </p:spPr>
        <p:txBody>
          <a:bodyPr anchor="t"/>
          <a:lstStyle>
            <a:lvl1pPr algn="r" fontAlgn="base">
              <a:spcBef>
                <a:spcPct val="0"/>
              </a:spcBef>
              <a:spcAft>
                <a:spcPct val="0"/>
              </a:spcAft>
              <a:defRPr sz="1750" b="1">
                <a:solidFill>
                  <a:srgbClr val="FFFFFF"/>
                </a:solidFill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392D350E-1512-4FF6-9F68-9532B7BF81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R graphic_150dpi_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147" y="3381379"/>
            <a:ext cx="320357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" y="228602"/>
            <a:ext cx="8229600" cy="1191"/>
          </a:xfrm>
          <a:prstGeom prst="line">
            <a:avLst/>
          </a:prstGeom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4800602"/>
            <a:ext cx="8229600" cy="1191"/>
          </a:xfrm>
          <a:prstGeom prst="line">
            <a:avLst/>
          </a:prstGeom>
          <a:ln w="508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9" y="400050"/>
            <a:ext cx="1141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57200" y="2800352"/>
            <a:ext cx="8229600" cy="1191"/>
          </a:xfrm>
          <a:prstGeom prst="line">
            <a:avLst/>
          </a:prstGeom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97828"/>
            <a:ext cx="7772400" cy="1102519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14650"/>
            <a:ext cx="6400800" cy="1314450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2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 lIns="91350" tIns="45675" rIns="91350" bIns="45675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1621F089-F59F-413C-A133-88819A0FD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6096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428750"/>
            <a:ext cx="8382000" cy="3143250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A89EF54B-752D-45CC-93DB-07F77EE84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9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5"/>
            <a:ext cx="3023318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5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b="18117"/>
          <a:stretch/>
        </p:blipFill>
        <p:spPr>
          <a:xfrm>
            <a:off x="4" y="1836000"/>
            <a:ext cx="9143999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1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E6B85F7C-7A25-4699-81E4-1EBFBB56B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1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71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5F7C-7A25-4699-81E4-1EBFBB56B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536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b="18117"/>
          <a:stretch/>
        </p:blipFill>
        <p:spPr>
          <a:xfrm flipH="1">
            <a:off x="4" y="1347614"/>
            <a:ext cx="9143999" cy="255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347619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478398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9" y="1968024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6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735806"/>
            <a:ext cx="8235950" cy="42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50"/>
            </a:lvl1pPr>
            <a:lvl3pPr>
              <a:defRPr sz="2450"/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46C4FE19-AADB-462E-AEE9-97963D9BD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45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4"/>
            <a:ext cx="3023318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4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b="18117"/>
          <a:stretch/>
        </p:blipFill>
        <p:spPr>
          <a:xfrm>
            <a:off x="4" y="1836000"/>
            <a:ext cx="9143999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1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E6B85F7C-7A25-4699-81E4-1EBFBB56B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1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70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5F7C-7A25-4699-81E4-1EBFBB56B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536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b="18117"/>
          <a:stretch/>
        </p:blipFill>
        <p:spPr>
          <a:xfrm flipH="1">
            <a:off x="4" y="1347614"/>
            <a:ext cx="9143999" cy="255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347618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478398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9" y="1968023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0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6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428002"/>
            <a:ext cx="3023318" cy="58674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684000"/>
            <a:ext cx="6660312" cy="48355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000" b="1" spc="-4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heading in 30pt Arial Bold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188002"/>
            <a:ext cx="6660312" cy="44455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1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Subheading in 21pt Arial Bold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4500000"/>
            <a:ext cx="3924008" cy="324000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15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Presented by… in 15pt Arial Bold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b="18117"/>
          <a:stretch/>
        </p:blipFill>
        <p:spPr>
          <a:xfrm>
            <a:off x="4" y="1836000"/>
            <a:ext cx="9143999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229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6000"/>
            <a:ext cx="9144000" cy="4207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360001"/>
            <a:ext cx="7632000" cy="529568"/>
          </a:xfrm>
        </p:spPr>
        <p:txBody>
          <a:bodyPr lIns="0" tIns="0" rIns="0" bIns="0" anchor="t">
            <a:normAutofit/>
          </a:bodyPr>
          <a:lstStyle>
            <a:lvl1pPr>
              <a:defRPr sz="3000" b="1" spc="-4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080000"/>
            <a:ext cx="7704000" cy="3435966"/>
          </a:xfr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100">
                <a:solidFill>
                  <a:schemeClr val="accent6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accent6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fld id="{E6B85F7C-7A25-4699-81E4-1EBFBB56B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4060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"/>
            <a:ext cx="9144000" cy="5141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48400"/>
            <a:ext cx="9144000" cy="129614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4032001"/>
            <a:ext cx="6804328" cy="900068"/>
          </a:xfrm>
        </p:spPr>
        <p:txBody>
          <a:bodyPr lIns="0" tIns="0" rIns="0" bIns="0" anchor="t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Main Heading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0000" y="4515968"/>
            <a:ext cx="6804000" cy="5166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</a:defRPr>
            </a:lvl3pPr>
            <a:lvl4pPr>
              <a:defRPr sz="2100"/>
            </a:lvl4pPr>
            <a:lvl5pPr>
              <a:defRPr sz="175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31990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5F7C-7A25-4699-81E4-1EBFBB56B8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536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" b="18117"/>
          <a:stretch/>
        </p:blipFill>
        <p:spPr>
          <a:xfrm flipH="1">
            <a:off x="4" y="1347614"/>
            <a:ext cx="9143999" cy="255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1347616"/>
            <a:ext cx="9144000" cy="25561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hlinkClick r:id="rId3"/>
          </p:cNvPr>
          <p:cNvSpPr txBox="1"/>
          <p:nvPr/>
        </p:nvSpPr>
        <p:spPr>
          <a:xfrm>
            <a:off x="478398" y="3341091"/>
            <a:ext cx="466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98235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400" b="1" u="none" strike="noStrike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www.digital.nhs.uk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GB" sz="2400" b="1" kern="1200" dirty="0" err="1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nhsdigital</a:t>
            </a:r>
            <a:endParaRPr lang="en-GB" sz="2400" b="1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enquiries@nhsdigital.nhs.uk</a:t>
            </a:r>
          </a:p>
          <a:p>
            <a:pPr>
              <a:lnSpc>
                <a:spcPts val="3600"/>
              </a:lnSpc>
            </a:pPr>
            <a:r>
              <a:rPr lang="en-GB" sz="2400" b="1" kern="120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0300 303</a:t>
            </a:r>
            <a:r>
              <a:rPr lang="en-GB" sz="2400" b="1" kern="1200" baseline="0" dirty="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5678</a:t>
            </a:r>
            <a:endParaRPr lang="en-GB" sz="2400" kern="120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235542"/>
            <a:ext cx="3671171" cy="71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29" y="1968021"/>
            <a:ext cx="387707" cy="38770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11" y="253638"/>
            <a:ext cx="1198245" cy="9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40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735806"/>
            <a:ext cx="8235950" cy="42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29568"/>
          </a:xfrm>
        </p:spPr>
        <p:txBody>
          <a:bodyPr anchor="t">
            <a:normAutofit/>
          </a:bodyPr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1570"/>
            <a:ext cx="4040188" cy="67958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951570"/>
            <a:ext cx="4041775" cy="679586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074336FD-F31B-4BA0-8F57-EE303B8B2B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0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44924124-8E29-4D00-8F52-4C124BBCFA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22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BB239306-998D-4D1C-AD3D-8F3D186C57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7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EDE6DAFC-8C4E-4127-9B55-F1C38EEED5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8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7F361B91-60E0-48A2-91FB-614DC5F061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7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A503EA6B-1FB6-4662-8BC0-21C909ADC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0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Frutiger 55 Roman"/>
                <a:cs typeface="Frutiger 55 Roman"/>
              </a:defRPr>
            </a:lvl1pPr>
          </a:lstStyle>
          <a:p>
            <a:pPr>
              <a:defRPr/>
            </a:pPr>
            <a:fld id="{2A5FD2C7-7AFA-40C1-97FB-1CF8FAF2D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89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32" tIns="45666" rIns="91332" bIns="4566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4C3A4F3-4FB7-4F27-821E-A1EED78785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6" descr="P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99563" cy="51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66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3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9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6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1642" indent="-228330" algn="l" defTabSz="913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04" indent="-228330" algn="l" defTabSz="913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968" indent="-228330" algn="l" defTabSz="913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628" indent="-228330" algn="l" defTabSz="9133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0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6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86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49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12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2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5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8" algn="l" defTabSz="913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2DA8BEF-01D6-41C8-AB80-5039BD8C25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2055" name="Picture 6" descr="PP 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9199563" cy="51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1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107" indent="-228555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7" indent="-228555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8" indent="-228555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8" indent="-228555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2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62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72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83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183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183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1830">
                    <a:tint val="75000"/>
                  </a:srgb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2F3A358-15C5-4F36-8FDC-CA253AEB8A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C3A4F3-4FB7-4F27-821E-A1EED78785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83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C3A4F3-4FB7-4F27-821E-A1EED78785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C3A4F3-4FB7-4F27-821E-A1EED78785B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5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4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cic.gov.uk/eps/track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digital.nhs.uk/electronic-prescription-service/rx-tracker" TargetMode="Externa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eps/stat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earning.necsu.nhs.uk/nhs-digital-electronic-repeat-dispensing-elearning/" TargetMode="Externa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ystems.digital.nhs.uk/ep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0000" y="627534"/>
            <a:ext cx="6660312" cy="483558"/>
          </a:xfrm>
        </p:spPr>
        <p:txBody>
          <a:bodyPr>
            <a:noAutofit/>
          </a:bodyPr>
          <a:lstStyle/>
          <a:p>
            <a:r>
              <a:rPr lang="en-GB" sz="3200" dirty="0" smtClean="0"/>
              <a:t>Electronic Prescription Service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Electronic Repeat Dispensing (eRD)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October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7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6768752" cy="666074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for the Pharmacy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7594"/>
            <a:ext cx="8568952" cy="3564396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Improved </a:t>
            </a:r>
            <a:r>
              <a:rPr lang="en-GB" sz="2800" dirty="0">
                <a:solidFill>
                  <a:schemeClr val="tx1"/>
                </a:solidFill>
                <a:cs typeface="Calibri" panose="020F0502020204030204" pitchFamily="34" charset="0"/>
              </a:rPr>
              <a:t>stock </a:t>
            </a:r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control.</a:t>
            </a:r>
          </a:p>
          <a:p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Increased efficiency.</a:t>
            </a:r>
          </a:p>
          <a:p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Effective time management.</a:t>
            </a:r>
          </a:p>
          <a:p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Reduction in managed </a:t>
            </a:r>
            <a:r>
              <a:rPr lang="en-GB" sz="2800" dirty="0">
                <a:solidFill>
                  <a:schemeClr val="tx1"/>
                </a:solidFill>
                <a:cs typeface="Calibri" panose="020F0502020204030204" pitchFamily="34" charset="0"/>
              </a:rPr>
              <a:t>r</a:t>
            </a:r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epeat workload.</a:t>
            </a:r>
            <a:endParaRPr lang="en-GB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cs typeface="Calibri" panose="020F0502020204030204" pitchFamily="34" charset="0"/>
              </a:rPr>
              <a:t>Fewer trips to collect prescriptions from GP practice.</a:t>
            </a:r>
            <a:endParaRPr lang="en-GB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86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83568" y="159482"/>
            <a:ext cx="7293496" cy="1188132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pharmacy </a:t>
            </a:r>
            <a:b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…..the four questions</a:t>
            </a:r>
            <a:endParaRPr lang="en-GB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28" y="843558"/>
            <a:ext cx="74528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en-GB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Have you seen any </a:t>
            </a:r>
            <a:r>
              <a:rPr lang="en-GB" sz="2000" dirty="0" smtClean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health 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p</a:t>
            </a:r>
            <a:r>
              <a:rPr lang="en-GB" sz="2000" dirty="0" smtClean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rofessional 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(GP, </a:t>
            </a:r>
            <a:r>
              <a:rPr lang="en-GB" sz="2000" dirty="0" smtClean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nurse 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or </a:t>
            </a:r>
            <a:r>
              <a:rPr lang="en-GB" sz="2000" dirty="0" smtClean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hospital 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d</a:t>
            </a:r>
            <a:r>
              <a:rPr lang="en-GB" sz="2000" dirty="0" smtClean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octor</a:t>
            </a: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) since your last repeat was supplied?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+mn-lt"/>
              <a:ea typeface="+mn-ea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Have you recently started taking any new medicines either on prescription or that you have bought over the counter? </a:t>
            </a:r>
          </a:p>
          <a:p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Have you been having any problems with your medication or experiencing any side effects?</a:t>
            </a:r>
          </a:p>
          <a:p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+mn-lt"/>
                <a:ea typeface="+mn-ea"/>
                <a:cs typeface="Calibri" panose="020F0502020204030204" pitchFamily="34" charset="0"/>
              </a:rPr>
              <a:t>Are there any items on your repeat prescription that you don’t need this month?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273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6779096" cy="54006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Prescribing an eRD batch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394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>
                <a:cs typeface="Calibri" panose="020F0502020204030204" pitchFamily="34" charset="0"/>
              </a:rPr>
              <a:t>When </a:t>
            </a:r>
            <a:r>
              <a:rPr lang="en-GB" sz="2600" dirty="0">
                <a:cs typeface="Calibri" panose="020F0502020204030204" pitchFamily="34" charset="0"/>
              </a:rPr>
              <a:t>a prescriber issues an electronic prescription for repeat dispensing </a:t>
            </a:r>
            <a:r>
              <a:rPr lang="en-GB" sz="2600" dirty="0" smtClean="0">
                <a:cs typeface="Calibri" panose="020F0502020204030204" pitchFamily="34" charset="0"/>
              </a:rPr>
              <a:t>this will contain the following information:</a:t>
            </a:r>
          </a:p>
          <a:p>
            <a:pPr marL="0" indent="0">
              <a:buNone/>
            </a:pPr>
            <a:endParaRPr lang="en-GB" sz="2600" dirty="0">
              <a:cs typeface="Calibri" panose="020F0502020204030204" pitchFamily="34" charset="0"/>
            </a:endParaRPr>
          </a:p>
          <a:p>
            <a:r>
              <a:rPr lang="en-GB" sz="2600" dirty="0">
                <a:cs typeface="Calibri" panose="020F0502020204030204" pitchFamily="34" charset="0"/>
              </a:rPr>
              <a:t>t</a:t>
            </a:r>
            <a:r>
              <a:rPr lang="en-GB" sz="2600" dirty="0" smtClean="0">
                <a:cs typeface="Calibri" panose="020F0502020204030204" pitchFamily="34" charset="0"/>
              </a:rPr>
              <a:t>otal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quantity</a:t>
            </a:r>
            <a:r>
              <a:rPr lang="en-GB" sz="2600" dirty="0">
                <a:cs typeface="Calibri" panose="020F0502020204030204" pitchFamily="34" charset="0"/>
              </a:rPr>
              <a:t> per </a:t>
            </a:r>
            <a:r>
              <a:rPr lang="en-GB" sz="2600" dirty="0" smtClean="0">
                <a:cs typeface="Calibri" panose="020F0502020204030204" pitchFamily="34" charset="0"/>
              </a:rPr>
              <a:t>issue </a:t>
            </a:r>
            <a:endParaRPr lang="en-GB" sz="2600" dirty="0">
              <a:cs typeface="Calibri" panose="020F0502020204030204" pitchFamily="34" charset="0"/>
            </a:endParaRPr>
          </a:p>
          <a:p>
            <a:r>
              <a:rPr lang="en-GB" sz="2600" dirty="0" smtClean="0">
                <a:cs typeface="Calibri" panose="020F0502020204030204" pitchFamily="34" charset="0"/>
              </a:rPr>
              <a:t>the </a:t>
            </a:r>
            <a:r>
              <a:rPr lang="en-GB" sz="2600" dirty="0">
                <a:cs typeface="Calibri" panose="020F0502020204030204" pitchFamily="34" charset="0"/>
              </a:rPr>
              <a:t>intended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duration </a:t>
            </a:r>
            <a:r>
              <a:rPr lang="en-GB" sz="2600" dirty="0" smtClean="0">
                <a:cs typeface="Calibri" panose="020F0502020204030204" pitchFamily="34" charset="0"/>
              </a:rPr>
              <a:t>of each </a:t>
            </a:r>
            <a:r>
              <a:rPr lang="en-GB" sz="2600" dirty="0">
                <a:cs typeface="Calibri" panose="020F0502020204030204" pitchFamily="34" charset="0"/>
              </a:rPr>
              <a:t>issue of the </a:t>
            </a:r>
            <a:r>
              <a:rPr lang="en-GB" sz="2600" dirty="0" smtClean="0">
                <a:cs typeface="Calibri" panose="020F0502020204030204" pitchFamily="34" charset="0"/>
              </a:rPr>
              <a:t>prescription</a:t>
            </a:r>
            <a:endParaRPr lang="en-GB" sz="2600" dirty="0">
              <a:cs typeface="Calibri" panose="020F0502020204030204" pitchFamily="34" charset="0"/>
            </a:endParaRPr>
          </a:p>
          <a:p>
            <a:r>
              <a:rPr lang="en-GB" sz="2600" dirty="0">
                <a:cs typeface="Calibri" panose="020F0502020204030204" pitchFamily="34" charset="0"/>
              </a:rPr>
              <a:t>how many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times</a:t>
            </a:r>
            <a:r>
              <a:rPr lang="en-GB" sz="2600" dirty="0">
                <a:cs typeface="Calibri" panose="020F0502020204030204" pitchFamily="34" charset="0"/>
              </a:rPr>
              <a:t> the repeatable prescription can be </a:t>
            </a:r>
            <a:r>
              <a:rPr lang="en-GB" sz="2600" dirty="0" smtClean="0">
                <a:cs typeface="Calibri" panose="020F0502020204030204" pitchFamily="34" charset="0"/>
              </a:rPr>
              <a:t>issued before the patient/medication should be reviewed.</a:t>
            </a:r>
          </a:p>
          <a:p>
            <a:pPr marL="0" indent="0">
              <a:buNone/>
            </a:pPr>
            <a:endParaRPr lang="en-GB" sz="26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600" dirty="0" smtClean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b="1" i="1" dirty="0" smtClean="0">
                <a:cs typeface="Calibri" panose="020F0502020204030204" pitchFamily="34" charset="0"/>
              </a:rPr>
              <a:t>2 per day </a:t>
            </a:r>
            <a:r>
              <a:rPr lang="en-GB" sz="2800" b="1" i="1" dirty="0">
                <a:cs typeface="Calibri" panose="020F0502020204030204" pitchFamily="34" charset="0"/>
              </a:rPr>
              <a:t>x 28 day </a:t>
            </a:r>
            <a:r>
              <a:rPr lang="en-GB" sz="2800" b="1" i="1" dirty="0" smtClean="0">
                <a:cs typeface="Calibri" panose="020F0502020204030204" pitchFamily="34" charset="0"/>
              </a:rPr>
              <a:t>duration = quantity of 56 </a:t>
            </a:r>
            <a:endParaRPr lang="en-GB" sz="2800" b="1" i="1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b="1" i="1" dirty="0" smtClean="0">
                <a:cs typeface="Calibri" panose="020F0502020204030204" pitchFamily="34" charset="0"/>
              </a:rPr>
              <a:t> 13 issues = 1 year’s supply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5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6750" y="106055"/>
            <a:ext cx="2013162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second issue is downloaded automatically and has 7 days to prepare before due date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69703" y="2291966"/>
            <a:ext cx="1591837" cy="567816"/>
            <a:chOff x="2669703" y="2291966"/>
            <a:chExt cx="1591837" cy="567816"/>
          </a:xfrm>
        </p:grpSpPr>
        <p:sp>
          <p:nvSpPr>
            <p:cNvPr id="8" name="Up Arrow 7"/>
            <p:cNvSpPr/>
            <p:nvPr/>
          </p:nvSpPr>
          <p:spPr>
            <a:xfrm>
              <a:off x="3326772" y="2291966"/>
              <a:ext cx="270146" cy="3845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9703" y="2552005"/>
              <a:ext cx="159183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Day 28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61538" y="108112"/>
            <a:ext cx="2237028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third issue is downloaded automatically and has 7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days to prepare before due 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date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10863" y="1923146"/>
            <a:ext cx="2641736" cy="381214"/>
            <a:chOff x="910863" y="1923146"/>
            <a:chExt cx="2641736" cy="381214"/>
          </a:xfrm>
        </p:grpSpPr>
        <p:sp>
          <p:nvSpPr>
            <p:cNvPr id="4" name="Pentagon 3"/>
            <p:cNvSpPr/>
            <p:nvPr/>
          </p:nvSpPr>
          <p:spPr>
            <a:xfrm>
              <a:off x="910863" y="1946175"/>
              <a:ext cx="2641736" cy="32244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1158415" y="1923146"/>
              <a:ext cx="2045774" cy="38121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GB" sz="2400" dirty="0" smtClean="0">
                  <a:solidFill>
                    <a:prstClr val="white"/>
                  </a:solidFill>
                </a:rPr>
                <a:t>Issue 1</a:t>
              </a:r>
              <a:endParaRPr lang="en-GB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78134" y="1916791"/>
            <a:ext cx="2329273" cy="381214"/>
            <a:chOff x="3478134" y="1916791"/>
            <a:chExt cx="2329273" cy="381214"/>
          </a:xfrm>
        </p:grpSpPr>
        <p:sp>
          <p:nvSpPr>
            <p:cNvPr id="32" name="Chevron 31"/>
            <p:cNvSpPr/>
            <p:nvPr/>
          </p:nvSpPr>
          <p:spPr>
            <a:xfrm>
              <a:off x="3478134" y="1930298"/>
              <a:ext cx="2329273" cy="33832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Rounded Rectangle 4"/>
            <p:cNvSpPr/>
            <p:nvPr/>
          </p:nvSpPr>
          <p:spPr>
            <a:xfrm>
              <a:off x="3837040" y="1916791"/>
              <a:ext cx="1611459" cy="381214"/>
            </a:xfrm>
            <a:prstGeom prst="homePlat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algn="ctr" defTabSz="1866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GB" sz="2400" dirty="0" smtClean="0">
                  <a:solidFill>
                    <a:prstClr val="white"/>
                  </a:solidFill>
                </a:rPr>
                <a:t>Issue 2</a:t>
              </a:r>
              <a:endParaRPr lang="en-GB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Chevron 33"/>
          <p:cNvSpPr/>
          <p:nvPr/>
        </p:nvSpPr>
        <p:spPr>
          <a:xfrm>
            <a:off x="5718938" y="1916791"/>
            <a:ext cx="2232247" cy="3383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66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en-GB" sz="2400" dirty="0" err="1" smtClean="0">
                <a:solidFill>
                  <a:prstClr val="white"/>
                </a:solidFill>
              </a:rPr>
              <a:t>Cont</a:t>
            </a:r>
            <a:r>
              <a:rPr lang="en-GB" sz="2400" dirty="0" smtClean="0">
                <a:solidFill>
                  <a:prstClr val="white"/>
                </a:solidFill>
              </a:rPr>
              <a:t>….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6784" y="123478"/>
            <a:ext cx="1769671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ast batch is dispensed and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i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nforms patient this is the last issue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11059" y="3705875"/>
            <a:ext cx="156539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GP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conducts review if required and issues next eRD prescription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53766" y="1347614"/>
            <a:ext cx="1387562" cy="576064"/>
            <a:chOff x="2153766" y="1347614"/>
            <a:chExt cx="1387562" cy="576064"/>
          </a:xfrm>
        </p:grpSpPr>
        <p:sp>
          <p:nvSpPr>
            <p:cNvPr id="7" name="Up Arrow 6"/>
            <p:cNvSpPr/>
            <p:nvPr/>
          </p:nvSpPr>
          <p:spPr>
            <a:xfrm flipV="1">
              <a:off x="2713886" y="1539126"/>
              <a:ext cx="270146" cy="3845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53766" y="1347614"/>
              <a:ext cx="138756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Day 21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69703" y="2845789"/>
            <a:ext cx="1591837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Patient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ollects second issue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9702" y="3532820"/>
            <a:ext cx="1591837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ends dispense notification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906729" y="2355726"/>
            <a:ext cx="1591837" cy="567816"/>
            <a:chOff x="4906729" y="2355726"/>
            <a:chExt cx="1591837" cy="567816"/>
          </a:xfrm>
        </p:grpSpPr>
        <p:sp>
          <p:nvSpPr>
            <p:cNvPr id="24" name="Up Arrow 23"/>
            <p:cNvSpPr/>
            <p:nvPr/>
          </p:nvSpPr>
          <p:spPr>
            <a:xfrm>
              <a:off x="5563798" y="2355726"/>
              <a:ext cx="270146" cy="3845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06729" y="2615765"/>
              <a:ext cx="159183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Day 56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06729" y="2943403"/>
            <a:ext cx="1591837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Patient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GB" sz="13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ollects third issue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6728" y="3406421"/>
            <a:ext cx="1591837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ends dispense notification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74731" y="1347614"/>
            <a:ext cx="1387562" cy="528723"/>
            <a:chOff x="4574731" y="1347614"/>
            <a:chExt cx="1387562" cy="528723"/>
          </a:xfrm>
        </p:grpSpPr>
        <p:sp>
          <p:nvSpPr>
            <p:cNvPr id="15" name="Up Arrow 14"/>
            <p:cNvSpPr/>
            <p:nvPr/>
          </p:nvSpPr>
          <p:spPr>
            <a:xfrm flipV="1">
              <a:off x="5127218" y="1491784"/>
              <a:ext cx="270146" cy="3845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4731" y="1347614"/>
              <a:ext cx="138756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Day 49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11059" y="1419622"/>
            <a:ext cx="1387562" cy="384551"/>
            <a:chOff x="7111059" y="1419622"/>
            <a:chExt cx="1387562" cy="384551"/>
          </a:xfrm>
        </p:grpSpPr>
        <p:sp>
          <p:nvSpPr>
            <p:cNvPr id="35" name="Up Arrow 34"/>
            <p:cNvSpPr/>
            <p:nvPr/>
          </p:nvSpPr>
          <p:spPr>
            <a:xfrm flipV="1">
              <a:off x="7664748" y="1483856"/>
              <a:ext cx="270146" cy="3203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11059" y="1419622"/>
              <a:ext cx="138756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Last Issue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4913" y="2282870"/>
            <a:ext cx="1876807" cy="576912"/>
            <a:chOff x="174913" y="2282870"/>
            <a:chExt cx="1876807" cy="576912"/>
          </a:xfrm>
        </p:grpSpPr>
        <p:sp>
          <p:nvSpPr>
            <p:cNvPr id="5" name="Up Arrow 4"/>
            <p:cNvSpPr/>
            <p:nvPr/>
          </p:nvSpPr>
          <p:spPr>
            <a:xfrm>
              <a:off x="954063" y="2282870"/>
              <a:ext cx="318507" cy="3845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913" y="2552005"/>
              <a:ext cx="187680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Day </a:t>
              </a:r>
              <a:r>
                <a:rPr lang="en-GB" sz="1400" b="1" dirty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1</a:t>
              </a:r>
              <a:endParaRPr lang="en-GB" sz="1400" b="1" dirty="0" smtClean="0">
                <a:solidFill>
                  <a:prstClr val="white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4913" y="2845789"/>
            <a:ext cx="187680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GP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signs </a:t>
            </a:r>
            <a:r>
              <a:rPr lang="en-GB" sz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eRD prescription and uploads to </a:t>
            </a:r>
            <a:r>
              <a:rPr lang="en-GB" sz="12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Spine</a:t>
            </a:r>
            <a:endParaRPr lang="en-GB" sz="12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4913" y="3453363"/>
            <a:ext cx="1876807" cy="692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 </a:t>
            </a:r>
            <a:r>
              <a:rPr lang="en-GB" sz="13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downloads and prepares </a:t>
            </a:r>
            <a:r>
              <a:rPr lang="en-GB" sz="13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medication</a:t>
            </a:r>
            <a:endParaRPr lang="en-GB" sz="13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4913" y="4117596"/>
            <a:ext cx="1876807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Patient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collects</a:t>
            </a:r>
            <a:endParaRPr lang="en-GB" sz="14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4913" y="4404836"/>
            <a:ext cx="1876807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Pharmacy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s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ends </a:t>
            </a: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dispense notification.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06040" y="2354917"/>
            <a:ext cx="1387562" cy="576912"/>
            <a:chOff x="7106040" y="2354917"/>
            <a:chExt cx="1387562" cy="576912"/>
          </a:xfrm>
        </p:grpSpPr>
        <p:sp>
          <p:nvSpPr>
            <p:cNvPr id="38" name="Up Arrow 37"/>
            <p:cNvSpPr/>
            <p:nvPr/>
          </p:nvSpPr>
          <p:spPr>
            <a:xfrm>
              <a:off x="7664748" y="2354917"/>
              <a:ext cx="270146" cy="38455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06040" y="2624052"/>
              <a:ext cx="138756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b="1" dirty="0" smtClean="0">
                  <a:solidFill>
                    <a:prstClr val="white"/>
                  </a:solidFill>
                  <a:latin typeface="Arial"/>
                  <a:ea typeface="+mn-ea"/>
                  <a:cs typeface="+mn-cs"/>
                </a:rPr>
                <a:t>Last Issue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2313727" y="4271484"/>
            <a:ext cx="4658083" cy="8100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The prescriber can track the progress of the prescription using the Prescription Tracker and can cancel items at any point during the regime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11059" y="2985214"/>
            <a:ext cx="156539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Patient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</a:t>
            </a:r>
            <a:r>
              <a:rPr lang="en-GB" sz="14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ollects last issue and contacts GP</a:t>
            </a:r>
          </a:p>
        </p:txBody>
      </p:sp>
    </p:spTree>
    <p:extLst>
      <p:ext uri="{BB962C8B-B14F-4D97-AF65-F5344CB8AC3E}">
        <p14:creationId xmlns:p14="http://schemas.microsoft.com/office/powerpoint/2010/main" val="1742547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34" grpId="0" animBg="1"/>
      <p:bldP spid="37" grpId="0" animBg="1"/>
      <p:bldP spid="39" grpId="0" animBg="1"/>
      <p:bldP spid="22" grpId="0" animBg="1"/>
      <p:bldP spid="23" grpId="0" animBg="1"/>
      <p:bldP spid="27" grpId="0" animBg="1"/>
      <p:bldP spid="28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402" y="1584451"/>
            <a:ext cx="735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hlinkClick r:id="rId3"/>
              </a:rPr>
              <a:t>www.hscic.gov.uk/eps/tracker</a:t>
            </a:r>
            <a:endParaRPr lang="en-GB" sz="2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2237" y="2440045"/>
            <a:ext cx="2080915" cy="3180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to Favourites</a:t>
            </a:r>
            <a:endParaRPr lang="en-GB" dirty="0"/>
          </a:p>
        </p:txBody>
      </p:sp>
      <p:sp>
        <p:nvSpPr>
          <p:cNvPr id="8" name="Right Arrow 4"/>
          <p:cNvSpPr/>
          <p:nvPr/>
        </p:nvSpPr>
        <p:spPr>
          <a:xfrm rot="14475520">
            <a:off x="4651205" y="2653723"/>
            <a:ext cx="344204" cy="324859"/>
          </a:xfrm>
          <a:custGeom>
            <a:avLst/>
            <a:gdLst>
              <a:gd name="connsiteX0" fmla="*/ 0 w 720080"/>
              <a:gd name="connsiteY0" fmla="*/ 162018 h 648072"/>
              <a:gd name="connsiteX1" fmla="*/ 396044 w 720080"/>
              <a:gd name="connsiteY1" fmla="*/ 162018 h 648072"/>
              <a:gd name="connsiteX2" fmla="*/ 396044 w 720080"/>
              <a:gd name="connsiteY2" fmla="*/ 0 h 648072"/>
              <a:gd name="connsiteX3" fmla="*/ 720080 w 720080"/>
              <a:gd name="connsiteY3" fmla="*/ 324036 h 648072"/>
              <a:gd name="connsiteX4" fmla="*/ 396044 w 720080"/>
              <a:gd name="connsiteY4" fmla="*/ 648072 h 648072"/>
              <a:gd name="connsiteX5" fmla="*/ 396044 w 720080"/>
              <a:gd name="connsiteY5" fmla="*/ 486054 h 648072"/>
              <a:gd name="connsiteX6" fmla="*/ 0 w 720080"/>
              <a:gd name="connsiteY6" fmla="*/ 486054 h 648072"/>
              <a:gd name="connsiteX7" fmla="*/ 0 w 720080"/>
              <a:gd name="connsiteY7" fmla="*/ 162018 h 648072"/>
              <a:gd name="connsiteX0" fmla="*/ 0 w 720080"/>
              <a:gd name="connsiteY0" fmla="*/ 270875 h 648072"/>
              <a:gd name="connsiteX1" fmla="*/ 396044 w 720080"/>
              <a:gd name="connsiteY1" fmla="*/ 162018 h 648072"/>
              <a:gd name="connsiteX2" fmla="*/ 396044 w 720080"/>
              <a:gd name="connsiteY2" fmla="*/ 0 h 648072"/>
              <a:gd name="connsiteX3" fmla="*/ 720080 w 720080"/>
              <a:gd name="connsiteY3" fmla="*/ 324036 h 648072"/>
              <a:gd name="connsiteX4" fmla="*/ 396044 w 720080"/>
              <a:gd name="connsiteY4" fmla="*/ 648072 h 648072"/>
              <a:gd name="connsiteX5" fmla="*/ 396044 w 720080"/>
              <a:gd name="connsiteY5" fmla="*/ 486054 h 648072"/>
              <a:gd name="connsiteX6" fmla="*/ 0 w 720080"/>
              <a:gd name="connsiteY6" fmla="*/ 486054 h 648072"/>
              <a:gd name="connsiteX7" fmla="*/ 0 w 720080"/>
              <a:gd name="connsiteY7" fmla="*/ 270875 h 648072"/>
              <a:gd name="connsiteX0" fmla="*/ 0 w 720080"/>
              <a:gd name="connsiteY0" fmla="*/ 270875 h 648072"/>
              <a:gd name="connsiteX1" fmla="*/ 396044 w 720080"/>
              <a:gd name="connsiteY1" fmla="*/ 162018 h 648072"/>
              <a:gd name="connsiteX2" fmla="*/ 396044 w 720080"/>
              <a:gd name="connsiteY2" fmla="*/ 0 h 648072"/>
              <a:gd name="connsiteX3" fmla="*/ 720080 w 720080"/>
              <a:gd name="connsiteY3" fmla="*/ 324036 h 648072"/>
              <a:gd name="connsiteX4" fmla="*/ 396044 w 720080"/>
              <a:gd name="connsiteY4" fmla="*/ 648072 h 648072"/>
              <a:gd name="connsiteX5" fmla="*/ 396044 w 720080"/>
              <a:gd name="connsiteY5" fmla="*/ 486054 h 648072"/>
              <a:gd name="connsiteX6" fmla="*/ 0 w 720080"/>
              <a:gd name="connsiteY6" fmla="*/ 377197 h 648072"/>
              <a:gd name="connsiteX7" fmla="*/ 0 w 720080"/>
              <a:gd name="connsiteY7" fmla="*/ 270875 h 648072"/>
              <a:gd name="connsiteX0" fmla="*/ 0 w 720080"/>
              <a:gd name="connsiteY0" fmla="*/ 270875 h 648072"/>
              <a:gd name="connsiteX1" fmla="*/ 396044 w 720080"/>
              <a:gd name="connsiteY1" fmla="*/ 162018 h 648072"/>
              <a:gd name="connsiteX2" fmla="*/ 396044 w 720080"/>
              <a:gd name="connsiteY2" fmla="*/ 0 h 648072"/>
              <a:gd name="connsiteX3" fmla="*/ 720080 w 720080"/>
              <a:gd name="connsiteY3" fmla="*/ 324036 h 648072"/>
              <a:gd name="connsiteX4" fmla="*/ 396044 w 720080"/>
              <a:gd name="connsiteY4" fmla="*/ 648072 h 648072"/>
              <a:gd name="connsiteX5" fmla="*/ 377901 w 720080"/>
              <a:gd name="connsiteY5" fmla="*/ 377196 h 648072"/>
              <a:gd name="connsiteX6" fmla="*/ 0 w 720080"/>
              <a:gd name="connsiteY6" fmla="*/ 377197 h 648072"/>
              <a:gd name="connsiteX7" fmla="*/ 0 w 720080"/>
              <a:gd name="connsiteY7" fmla="*/ 270875 h 648072"/>
              <a:gd name="connsiteX0" fmla="*/ 0 w 720080"/>
              <a:gd name="connsiteY0" fmla="*/ 270875 h 648072"/>
              <a:gd name="connsiteX1" fmla="*/ 396044 w 720080"/>
              <a:gd name="connsiteY1" fmla="*/ 216447 h 648072"/>
              <a:gd name="connsiteX2" fmla="*/ 396044 w 720080"/>
              <a:gd name="connsiteY2" fmla="*/ 0 h 648072"/>
              <a:gd name="connsiteX3" fmla="*/ 720080 w 720080"/>
              <a:gd name="connsiteY3" fmla="*/ 324036 h 648072"/>
              <a:gd name="connsiteX4" fmla="*/ 396044 w 720080"/>
              <a:gd name="connsiteY4" fmla="*/ 648072 h 648072"/>
              <a:gd name="connsiteX5" fmla="*/ 377901 w 720080"/>
              <a:gd name="connsiteY5" fmla="*/ 377196 h 648072"/>
              <a:gd name="connsiteX6" fmla="*/ 0 w 720080"/>
              <a:gd name="connsiteY6" fmla="*/ 377197 h 648072"/>
              <a:gd name="connsiteX7" fmla="*/ 0 w 720080"/>
              <a:gd name="connsiteY7" fmla="*/ 270875 h 648072"/>
              <a:gd name="connsiteX0" fmla="*/ 0 w 720080"/>
              <a:gd name="connsiteY0" fmla="*/ 270875 h 648072"/>
              <a:gd name="connsiteX1" fmla="*/ 396044 w 720080"/>
              <a:gd name="connsiteY1" fmla="*/ 270875 h 648072"/>
              <a:gd name="connsiteX2" fmla="*/ 396044 w 720080"/>
              <a:gd name="connsiteY2" fmla="*/ 0 h 648072"/>
              <a:gd name="connsiteX3" fmla="*/ 720080 w 720080"/>
              <a:gd name="connsiteY3" fmla="*/ 324036 h 648072"/>
              <a:gd name="connsiteX4" fmla="*/ 396044 w 720080"/>
              <a:gd name="connsiteY4" fmla="*/ 648072 h 648072"/>
              <a:gd name="connsiteX5" fmla="*/ 377901 w 720080"/>
              <a:gd name="connsiteY5" fmla="*/ 377196 h 648072"/>
              <a:gd name="connsiteX6" fmla="*/ 0 w 720080"/>
              <a:gd name="connsiteY6" fmla="*/ 377197 h 648072"/>
              <a:gd name="connsiteX7" fmla="*/ 0 w 720080"/>
              <a:gd name="connsiteY7" fmla="*/ 270875 h 648072"/>
              <a:gd name="connsiteX0" fmla="*/ 0 w 720080"/>
              <a:gd name="connsiteY0" fmla="*/ 180161 h 557358"/>
              <a:gd name="connsiteX1" fmla="*/ 396044 w 720080"/>
              <a:gd name="connsiteY1" fmla="*/ 180161 h 557358"/>
              <a:gd name="connsiteX2" fmla="*/ 214615 w 720080"/>
              <a:gd name="connsiteY2" fmla="*/ 0 h 557358"/>
              <a:gd name="connsiteX3" fmla="*/ 720080 w 720080"/>
              <a:gd name="connsiteY3" fmla="*/ 233322 h 557358"/>
              <a:gd name="connsiteX4" fmla="*/ 396044 w 720080"/>
              <a:gd name="connsiteY4" fmla="*/ 557358 h 557358"/>
              <a:gd name="connsiteX5" fmla="*/ 377901 w 720080"/>
              <a:gd name="connsiteY5" fmla="*/ 286482 h 557358"/>
              <a:gd name="connsiteX6" fmla="*/ 0 w 720080"/>
              <a:gd name="connsiteY6" fmla="*/ 286483 h 557358"/>
              <a:gd name="connsiteX7" fmla="*/ 0 w 720080"/>
              <a:gd name="connsiteY7" fmla="*/ 180161 h 557358"/>
              <a:gd name="connsiteX0" fmla="*/ 0 w 720080"/>
              <a:gd name="connsiteY0" fmla="*/ 180161 h 502930"/>
              <a:gd name="connsiteX1" fmla="*/ 396044 w 720080"/>
              <a:gd name="connsiteY1" fmla="*/ 180161 h 502930"/>
              <a:gd name="connsiteX2" fmla="*/ 214615 w 720080"/>
              <a:gd name="connsiteY2" fmla="*/ 0 h 502930"/>
              <a:gd name="connsiteX3" fmla="*/ 720080 w 720080"/>
              <a:gd name="connsiteY3" fmla="*/ 233322 h 502930"/>
              <a:gd name="connsiteX4" fmla="*/ 250902 w 720080"/>
              <a:gd name="connsiteY4" fmla="*/ 502930 h 502930"/>
              <a:gd name="connsiteX5" fmla="*/ 377901 w 720080"/>
              <a:gd name="connsiteY5" fmla="*/ 286482 h 502930"/>
              <a:gd name="connsiteX6" fmla="*/ 0 w 720080"/>
              <a:gd name="connsiteY6" fmla="*/ 286483 h 502930"/>
              <a:gd name="connsiteX7" fmla="*/ 0 w 720080"/>
              <a:gd name="connsiteY7" fmla="*/ 180161 h 502930"/>
              <a:gd name="connsiteX0" fmla="*/ 0 w 720080"/>
              <a:gd name="connsiteY0" fmla="*/ 234589 h 557358"/>
              <a:gd name="connsiteX1" fmla="*/ 396044 w 720080"/>
              <a:gd name="connsiteY1" fmla="*/ 234589 h 557358"/>
              <a:gd name="connsiteX2" fmla="*/ 250900 w 720080"/>
              <a:gd name="connsiteY2" fmla="*/ 0 h 557358"/>
              <a:gd name="connsiteX3" fmla="*/ 720080 w 720080"/>
              <a:gd name="connsiteY3" fmla="*/ 287750 h 557358"/>
              <a:gd name="connsiteX4" fmla="*/ 250902 w 720080"/>
              <a:gd name="connsiteY4" fmla="*/ 557358 h 557358"/>
              <a:gd name="connsiteX5" fmla="*/ 377901 w 720080"/>
              <a:gd name="connsiteY5" fmla="*/ 340910 h 557358"/>
              <a:gd name="connsiteX6" fmla="*/ 0 w 720080"/>
              <a:gd name="connsiteY6" fmla="*/ 340911 h 557358"/>
              <a:gd name="connsiteX7" fmla="*/ 0 w 720080"/>
              <a:gd name="connsiteY7" fmla="*/ 234589 h 557358"/>
              <a:gd name="connsiteX0" fmla="*/ 0 w 901508"/>
              <a:gd name="connsiteY0" fmla="*/ 234589 h 557358"/>
              <a:gd name="connsiteX1" fmla="*/ 396044 w 901508"/>
              <a:gd name="connsiteY1" fmla="*/ 234589 h 557358"/>
              <a:gd name="connsiteX2" fmla="*/ 250900 w 901508"/>
              <a:gd name="connsiteY2" fmla="*/ 0 h 557358"/>
              <a:gd name="connsiteX3" fmla="*/ 901508 w 901508"/>
              <a:gd name="connsiteY3" fmla="*/ 287750 h 557358"/>
              <a:gd name="connsiteX4" fmla="*/ 250902 w 901508"/>
              <a:gd name="connsiteY4" fmla="*/ 557358 h 557358"/>
              <a:gd name="connsiteX5" fmla="*/ 377901 w 901508"/>
              <a:gd name="connsiteY5" fmla="*/ 340910 h 557358"/>
              <a:gd name="connsiteX6" fmla="*/ 0 w 901508"/>
              <a:gd name="connsiteY6" fmla="*/ 340911 h 557358"/>
              <a:gd name="connsiteX7" fmla="*/ 0 w 901508"/>
              <a:gd name="connsiteY7" fmla="*/ 234589 h 55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08" h="557358">
                <a:moveTo>
                  <a:pt x="0" y="234589"/>
                </a:moveTo>
                <a:lnTo>
                  <a:pt x="396044" y="234589"/>
                </a:lnTo>
                <a:lnTo>
                  <a:pt x="250900" y="0"/>
                </a:lnTo>
                <a:lnTo>
                  <a:pt x="901508" y="287750"/>
                </a:lnTo>
                <a:lnTo>
                  <a:pt x="250902" y="557358"/>
                </a:lnTo>
                <a:lnTo>
                  <a:pt x="377901" y="340910"/>
                </a:lnTo>
                <a:lnTo>
                  <a:pt x="0" y="340911"/>
                </a:lnTo>
                <a:lnTo>
                  <a:pt x="0" y="234589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" t="20167" r="50285" b="22794"/>
          <a:stretch/>
        </p:blipFill>
        <p:spPr bwMode="auto">
          <a:xfrm>
            <a:off x="799689" y="1085851"/>
            <a:ext cx="6680214" cy="29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858239" y="1543658"/>
            <a:ext cx="2184961" cy="318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782966" y="3681233"/>
            <a:ext cx="2184961" cy="318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35165" y="765656"/>
            <a:ext cx="2329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  <a:cs typeface="Calibri" panose="020F0502020204030204" pitchFamily="34" charset="0"/>
              </a:rPr>
              <a:t>Prescription ID</a:t>
            </a:r>
          </a:p>
          <a:p>
            <a:r>
              <a:rPr lang="en-GB" sz="2800" dirty="0" smtClean="0">
                <a:latin typeface="+mn-lt"/>
                <a:cs typeface="Calibri" panose="020F0502020204030204" pitchFamily="34" charset="0"/>
              </a:rPr>
              <a:t> search</a:t>
            </a:r>
            <a:endParaRPr lang="en-GB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5386" y="314592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+mn-lt"/>
                <a:cs typeface="Calibri" panose="020F0502020204030204" pitchFamily="34" charset="0"/>
              </a:rPr>
              <a:t>NHS number</a:t>
            </a:r>
            <a:endParaRPr lang="en-GB" sz="2800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733004" y="3407530"/>
            <a:ext cx="702382" cy="273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33003" y="1437624"/>
            <a:ext cx="711205" cy="1468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2247" y="195487"/>
            <a:ext cx="7924755" cy="6429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and the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Prescription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419819" y="3949382"/>
            <a:ext cx="2160240" cy="798046"/>
            <a:chOff x="5733003" y="4367728"/>
            <a:chExt cx="2160240" cy="1064059"/>
          </a:xfrm>
        </p:grpSpPr>
        <p:sp>
          <p:nvSpPr>
            <p:cNvPr id="18" name="Rounded Rectangle 17"/>
            <p:cNvSpPr/>
            <p:nvPr/>
          </p:nvSpPr>
          <p:spPr>
            <a:xfrm>
              <a:off x="5733003" y="4367728"/>
              <a:ext cx="2160240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Add to Favourites</a:t>
              </a:r>
              <a:endParaRPr lang="en-GB" dirty="0"/>
            </a:p>
          </p:txBody>
        </p:sp>
        <p:sp>
          <p:nvSpPr>
            <p:cNvPr id="19" name="Right Arrow 4"/>
            <p:cNvSpPr/>
            <p:nvPr/>
          </p:nvSpPr>
          <p:spPr>
            <a:xfrm rot="14475520">
              <a:off x="7207164" y="4990426"/>
              <a:ext cx="545479" cy="337243"/>
            </a:xfrm>
            <a:custGeom>
              <a:avLst/>
              <a:gdLst>
                <a:gd name="connsiteX0" fmla="*/ 0 w 720080"/>
                <a:gd name="connsiteY0" fmla="*/ 162018 h 648072"/>
                <a:gd name="connsiteX1" fmla="*/ 396044 w 720080"/>
                <a:gd name="connsiteY1" fmla="*/ 162018 h 648072"/>
                <a:gd name="connsiteX2" fmla="*/ 396044 w 720080"/>
                <a:gd name="connsiteY2" fmla="*/ 0 h 648072"/>
                <a:gd name="connsiteX3" fmla="*/ 720080 w 720080"/>
                <a:gd name="connsiteY3" fmla="*/ 324036 h 648072"/>
                <a:gd name="connsiteX4" fmla="*/ 396044 w 720080"/>
                <a:gd name="connsiteY4" fmla="*/ 648072 h 648072"/>
                <a:gd name="connsiteX5" fmla="*/ 396044 w 720080"/>
                <a:gd name="connsiteY5" fmla="*/ 486054 h 648072"/>
                <a:gd name="connsiteX6" fmla="*/ 0 w 720080"/>
                <a:gd name="connsiteY6" fmla="*/ 486054 h 648072"/>
                <a:gd name="connsiteX7" fmla="*/ 0 w 720080"/>
                <a:gd name="connsiteY7" fmla="*/ 162018 h 648072"/>
                <a:gd name="connsiteX0" fmla="*/ 0 w 720080"/>
                <a:gd name="connsiteY0" fmla="*/ 270875 h 648072"/>
                <a:gd name="connsiteX1" fmla="*/ 396044 w 720080"/>
                <a:gd name="connsiteY1" fmla="*/ 162018 h 648072"/>
                <a:gd name="connsiteX2" fmla="*/ 396044 w 720080"/>
                <a:gd name="connsiteY2" fmla="*/ 0 h 648072"/>
                <a:gd name="connsiteX3" fmla="*/ 720080 w 720080"/>
                <a:gd name="connsiteY3" fmla="*/ 324036 h 648072"/>
                <a:gd name="connsiteX4" fmla="*/ 396044 w 720080"/>
                <a:gd name="connsiteY4" fmla="*/ 648072 h 648072"/>
                <a:gd name="connsiteX5" fmla="*/ 396044 w 720080"/>
                <a:gd name="connsiteY5" fmla="*/ 486054 h 648072"/>
                <a:gd name="connsiteX6" fmla="*/ 0 w 720080"/>
                <a:gd name="connsiteY6" fmla="*/ 486054 h 648072"/>
                <a:gd name="connsiteX7" fmla="*/ 0 w 720080"/>
                <a:gd name="connsiteY7" fmla="*/ 270875 h 648072"/>
                <a:gd name="connsiteX0" fmla="*/ 0 w 720080"/>
                <a:gd name="connsiteY0" fmla="*/ 270875 h 648072"/>
                <a:gd name="connsiteX1" fmla="*/ 396044 w 720080"/>
                <a:gd name="connsiteY1" fmla="*/ 162018 h 648072"/>
                <a:gd name="connsiteX2" fmla="*/ 396044 w 720080"/>
                <a:gd name="connsiteY2" fmla="*/ 0 h 648072"/>
                <a:gd name="connsiteX3" fmla="*/ 720080 w 720080"/>
                <a:gd name="connsiteY3" fmla="*/ 324036 h 648072"/>
                <a:gd name="connsiteX4" fmla="*/ 396044 w 720080"/>
                <a:gd name="connsiteY4" fmla="*/ 648072 h 648072"/>
                <a:gd name="connsiteX5" fmla="*/ 396044 w 720080"/>
                <a:gd name="connsiteY5" fmla="*/ 486054 h 648072"/>
                <a:gd name="connsiteX6" fmla="*/ 0 w 720080"/>
                <a:gd name="connsiteY6" fmla="*/ 377197 h 648072"/>
                <a:gd name="connsiteX7" fmla="*/ 0 w 720080"/>
                <a:gd name="connsiteY7" fmla="*/ 270875 h 648072"/>
                <a:gd name="connsiteX0" fmla="*/ 0 w 720080"/>
                <a:gd name="connsiteY0" fmla="*/ 270875 h 648072"/>
                <a:gd name="connsiteX1" fmla="*/ 396044 w 720080"/>
                <a:gd name="connsiteY1" fmla="*/ 162018 h 648072"/>
                <a:gd name="connsiteX2" fmla="*/ 396044 w 720080"/>
                <a:gd name="connsiteY2" fmla="*/ 0 h 648072"/>
                <a:gd name="connsiteX3" fmla="*/ 720080 w 720080"/>
                <a:gd name="connsiteY3" fmla="*/ 324036 h 648072"/>
                <a:gd name="connsiteX4" fmla="*/ 396044 w 720080"/>
                <a:gd name="connsiteY4" fmla="*/ 648072 h 648072"/>
                <a:gd name="connsiteX5" fmla="*/ 377901 w 720080"/>
                <a:gd name="connsiteY5" fmla="*/ 377196 h 648072"/>
                <a:gd name="connsiteX6" fmla="*/ 0 w 720080"/>
                <a:gd name="connsiteY6" fmla="*/ 377197 h 648072"/>
                <a:gd name="connsiteX7" fmla="*/ 0 w 720080"/>
                <a:gd name="connsiteY7" fmla="*/ 270875 h 648072"/>
                <a:gd name="connsiteX0" fmla="*/ 0 w 720080"/>
                <a:gd name="connsiteY0" fmla="*/ 270875 h 648072"/>
                <a:gd name="connsiteX1" fmla="*/ 396044 w 720080"/>
                <a:gd name="connsiteY1" fmla="*/ 216447 h 648072"/>
                <a:gd name="connsiteX2" fmla="*/ 396044 w 720080"/>
                <a:gd name="connsiteY2" fmla="*/ 0 h 648072"/>
                <a:gd name="connsiteX3" fmla="*/ 720080 w 720080"/>
                <a:gd name="connsiteY3" fmla="*/ 324036 h 648072"/>
                <a:gd name="connsiteX4" fmla="*/ 396044 w 720080"/>
                <a:gd name="connsiteY4" fmla="*/ 648072 h 648072"/>
                <a:gd name="connsiteX5" fmla="*/ 377901 w 720080"/>
                <a:gd name="connsiteY5" fmla="*/ 377196 h 648072"/>
                <a:gd name="connsiteX6" fmla="*/ 0 w 720080"/>
                <a:gd name="connsiteY6" fmla="*/ 377197 h 648072"/>
                <a:gd name="connsiteX7" fmla="*/ 0 w 720080"/>
                <a:gd name="connsiteY7" fmla="*/ 270875 h 648072"/>
                <a:gd name="connsiteX0" fmla="*/ 0 w 720080"/>
                <a:gd name="connsiteY0" fmla="*/ 270875 h 648072"/>
                <a:gd name="connsiteX1" fmla="*/ 396044 w 720080"/>
                <a:gd name="connsiteY1" fmla="*/ 270875 h 648072"/>
                <a:gd name="connsiteX2" fmla="*/ 396044 w 720080"/>
                <a:gd name="connsiteY2" fmla="*/ 0 h 648072"/>
                <a:gd name="connsiteX3" fmla="*/ 720080 w 720080"/>
                <a:gd name="connsiteY3" fmla="*/ 324036 h 648072"/>
                <a:gd name="connsiteX4" fmla="*/ 396044 w 720080"/>
                <a:gd name="connsiteY4" fmla="*/ 648072 h 648072"/>
                <a:gd name="connsiteX5" fmla="*/ 377901 w 720080"/>
                <a:gd name="connsiteY5" fmla="*/ 377196 h 648072"/>
                <a:gd name="connsiteX6" fmla="*/ 0 w 720080"/>
                <a:gd name="connsiteY6" fmla="*/ 377197 h 648072"/>
                <a:gd name="connsiteX7" fmla="*/ 0 w 720080"/>
                <a:gd name="connsiteY7" fmla="*/ 270875 h 648072"/>
                <a:gd name="connsiteX0" fmla="*/ 0 w 720080"/>
                <a:gd name="connsiteY0" fmla="*/ 180161 h 557358"/>
                <a:gd name="connsiteX1" fmla="*/ 396044 w 720080"/>
                <a:gd name="connsiteY1" fmla="*/ 180161 h 557358"/>
                <a:gd name="connsiteX2" fmla="*/ 214615 w 720080"/>
                <a:gd name="connsiteY2" fmla="*/ 0 h 557358"/>
                <a:gd name="connsiteX3" fmla="*/ 720080 w 720080"/>
                <a:gd name="connsiteY3" fmla="*/ 233322 h 557358"/>
                <a:gd name="connsiteX4" fmla="*/ 396044 w 720080"/>
                <a:gd name="connsiteY4" fmla="*/ 557358 h 557358"/>
                <a:gd name="connsiteX5" fmla="*/ 377901 w 720080"/>
                <a:gd name="connsiteY5" fmla="*/ 286482 h 557358"/>
                <a:gd name="connsiteX6" fmla="*/ 0 w 720080"/>
                <a:gd name="connsiteY6" fmla="*/ 286483 h 557358"/>
                <a:gd name="connsiteX7" fmla="*/ 0 w 720080"/>
                <a:gd name="connsiteY7" fmla="*/ 180161 h 557358"/>
                <a:gd name="connsiteX0" fmla="*/ 0 w 720080"/>
                <a:gd name="connsiteY0" fmla="*/ 180161 h 502930"/>
                <a:gd name="connsiteX1" fmla="*/ 396044 w 720080"/>
                <a:gd name="connsiteY1" fmla="*/ 180161 h 502930"/>
                <a:gd name="connsiteX2" fmla="*/ 214615 w 720080"/>
                <a:gd name="connsiteY2" fmla="*/ 0 h 502930"/>
                <a:gd name="connsiteX3" fmla="*/ 720080 w 720080"/>
                <a:gd name="connsiteY3" fmla="*/ 233322 h 502930"/>
                <a:gd name="connsiteX4" fmla="*/ 250902 w 720080"/>
                <a:gd name="connsiteY4" fmla="*/ 502930 h 502930"/>
                <a:gd name="connsiteX5" fmla="*/ 377901 w 720080"/>
                <a:gd name="connsiteY5" fmla="*/ 286482 h 502930"/>
                <a:gd name="connsiteX6" fmla="*/ 0 w 720080"/>
                <a:gd name="connsiteY6" fmla="*/ 286483 h 502930"/>
                <a:gd name="connsiteX7" fmla="*/ 0 w 720080"/>
                <a:gd name="connsiteY7" fmla="*/ 180161 h 502930"/>
                <a:gd name="connsiteX0" fmla="*/ 0 w 720080"/>
                <a:gd name="connsiteY0" fmla="*/ 234589 h 557358"/>
                <a:gd name="connsiteX1" fmla="*/ 396044 w 720080"/>
                <a:gd name="connsiteY1" fmla="*/ 234589 h 557358"/>
                <a:gd name="connsiteX2" fmla="*/ 250900 w 720080"/>
                <a:gd name="connsiteY2" fmla="*/ 0 h 557358"/>
                <a:gd name="connsiteX3" fmla="*/ 720080 w 720080"/>
                <a:gd name="connsiteY3" fmla="*/ 287750 h 557358"/>
                <a:gd name="connsiteX4" fmla="*/ 250902 w 720080"/>
                <a:gd name="connsiteY4" fmla="*/ 557358 h 557358"/>
                <a:gd name="connsiteX5" fmla="*/ 377901 w 720080"/>
                <a:gd name="connsiteY5" fmla="*/ 340910 h 557358"/>
                <a:gd name="connsiteX6" fmla="*/ 0 w 720080"/>
                <a:gd name="connsiteY6" fmla="*/ 340911 h 557358"/>
                <a:gd name="connsiteX7" fmla="*/ 0 w 720080"/>
                <a:gd name="connsiteY7" fmla="*/ 234589 h 557358"/>
                <a:gd name="connsiteX0" fmla="*/ 0 w 901508"/>
                <a:gd name="connsiteY0" fmla="*/ 234589 h 557358"/>
                <a:gd name="connsiteX1" fmla="*/ 396044 w 901508"/>
                <a:gd name="connsiteY1" fmla="*/ 234589 h 557358"/>
                <a:gd name="connsiteX2" fmla="*/ 250900 w 901508"/>
                <a:gd name="connsiteY2" fmla="*/ 0 h 557358"/>
                <a:gd name="connsiteX3" fmla="*/ 901508 w 901508"/>
                <a:gd name="connsiteY3" fmla="*/ 287750 h 557358"/>
                <a:gd name="connsiteX4" fmla="*/ 250902 w 901508"/>
                <a:gd name="connsiteY4" fmla="*/ 557358 h 557358"/>
                <a:gd name="connsiteX5" fmla="*/ 377901 w 901508"/>
                <a:gd name="connsiteY5" fmla="*/ 340910 h 557358"/>
                <a:gd name="connsiteX6" fmla="*/ 0 w 901508"/>
                <a:gd name="connsiteY6" fmla="*/ 340911 h 557358"/>
                <a:gd name="connsiteX7" fmla="*/ 0 w 901508"/>
                <a:gd name="connsiteY7" fmla="*/ 234589 h 557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508" h="557358">
                  <a:moveTo>
                    <a:pt x="0" y="234589"/>
                  </a:moveTo>
                  <a:lnTo>
                    <a:pt x="396044" y="234589"/>
                  </a:lnTo>
                  <a:lnTo>
                    <a:pt x="250900" y="0"/>
                  </a:lnTo>
                  <a:lnTo>
                    <a:pt x="901508" y="287750"/>
                  </a:lnTo>
                  <a:lnTo>
                    <a:pt x="250902" y="557358"/>
                  </a:lnTo>
                  <a:lnTo>
                    <a:pt x="377901" y="340910"/>
                  </a:lnTo>
                  <a:lnTo>
                    <a:pt x="0" y="340911"/>
                  </a:lnTo>
                  <a:lnTo>
                    <a:pt x="0" y="234589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27188" y="4138403"/>
            <a:ext cx="753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www.digital.nhs.uk/electronic-prescription-service/rx-tracker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91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9549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3893"/>
                </a:solidFill>
                <a:latin typeface="Arial" pitchFamily="34" charset="0"/>
                <a:ea typeface="+mj-ea"/>
                <a:cs typeface="Arial" pitchFamily="34" charset="0"/>
              </a:rPr>
              <a:t>Prescription </a:t>
            </a:r>
            <a:r>
              <a:rPr lang="en-GB" sz="3200" b="1" dirty="0" smtClean="0">
                <a:solidFill>
                  <a:srgbClr val="003893"/>
                </a:solidFill>
                <a:latin typeface="Arial" pitchFamily="34" charset="0"/>
                <a:ea typeface="+mj-ea"/>
                <a:cs typeface="Arial" pitchFamily="34" charset="0"/>
              </a:rPr>
              <a:t>and Dispensing Details</a:t>
            </a:r>
            <a:endParaRPr lang="en-GB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936"/>
            <a:ext cx="8993065" cy="495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83936"/>
            <a:ext cx="3049465" cy="20770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352935" y="183936"/>
            <a:ext cx="3099386" cy="20770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2" y="2614617"/>
            <a:ext cx="4621088" cy="22538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800609" y="2607473"/>
            <a:ext cx="4157663" cy="226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5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8"/>
          <a:stretch/>
        </p:blipFill>
        <p:spPr bwMode="auto">
          <a:xfrm>
            <a:off x="0" y="1510295"/>
            <a:ext cx="9144000" cy="480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4" y="773292"/>
            <a:ext cx="28665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dirty="0"/>
              <a:t>All issues have the same Prescription </a:t>
            </a:r>
            <a:r>
              <a:rPr lang="en-GB" dirty="0" smtClean="0"/>
              <a:t>ID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07360" y="483518"/>
            <a:ext cx="2867866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dirty="0"/>
              <a:t>EPS Prescription Tracker shows each issue </a:t>
            </a:r>
            <a:r>
              <a:rPr lang="en-GB" dirty="0" smtClean="0"/>
              <a:t>individually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52821" y="219294"/>
            <a:ext cx="286656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dirty="0" smtClean="0"/>
              <a:t>The status of the prescription changes as is passes from Spine to pharmacy to </a:t>
            </a:r>
            <a:r>
              <a:rPr lang="en-GB" dirty="0"/>
              <a:t>p</a:t>
            </a:r>
            <a:r>
              <a:rPr lang="en-GB" dirty="0" smtClean="0"/>
              <a:t>atient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268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99642"/>
            <a:ext cx="8712968" cy="32943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4400" b="1" dirty="0">
                <a:solidFill>
                  <a:srgbClr val="4F81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Common </a:t>
            </a:r>
            <a:r>
              <a:rPr lang="en-GB" sz="4400" b="1" dirty="0" smtClean="0">
                <a:solidFill>
                  <a:srgbClr val="4F81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questions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7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5112568" cy="101562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consent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7595"/>
            <a:ext cx="8496944" cy="349238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cs typeface="Calibri" panose="020F0502020204030204" pitchFamily="34" charset="0"/>
              </a:rPr>
              <a:t>Patients are required to give consent for repeat dispensing - formal </a:t>
            </a:r>
            <a:r>
              <a:rPr lang="en-GB" dirty="0">
                <a:cs typeface="Calibri" panose="020F0502020204030204" pitchFamily="34" charset="0"/>
              </a:rPr>
              <a:t>written consent is not </a:t>
            </a:r>
            <a:r>
              <a:rPr lang="en-GB" dirty="0" smtClean="0">
                <a:cs typeface="Calibri" panose="020F0502020204030204" pitchFamily="34" charset="0"/>
              </a:rPr>
              <a:t>required.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Currently an EPS nomination needs to be in place.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Patient </a:t>
            </a:r>
            <a:r>
              <a:rPr lang="en-GB" dirty="0">
                <a:cs typeface="Calibri" panose="020F0502020204030204" pitchFamily="34" charset="0"/>
              </a:rPr>
              <a:t>consent given for eRD can be </a:t>
            </a:r>
            <a:r>
              <a:rPr lang="en-GB" dirty="0" smtClean="0">
                <a:cs typeface="Calibri" panose="020F0502020204030204" pitchFamily="34" charset="0"/>
              </a:rPr>
              <a:t>codified in </a:t>
            </a:r>
            <a:r>
              <a:rPr lang="en-GB" dirty="0">
                <a:cs typeface="Calibri" panose="020F0502020204030204" pitchFamily="34" charset="0"/>
              </a:rPr>
              <a:t>the </a:t>
            </a:r>
            <a:r>
              <a:rPr lang="en-GB" dirty="0" smtClean="0">
                <a:cs typeface="Calibri" panose="020F0502020204030204" pitchFamily="34" charset="0"/>
              </a:rPr>
              <a:t>patients’ notes.</a:t>
            </a:r>
            <a:endParaRPr lang="en-GB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 i="1" dirty="0">
                <a:cs typeface="Calibri" panose="020F0502020204030204" pitchFamily="34" charset="0"/>
              </a:rPr>
              <a:t>CTV3 code: XaKRX </a:t>
            </a:r>
            <a:r>
              <a:rPr lang="en-GB" sz="2400" i="1" dirty="0" smtClean="0">
                <a:cs typeface="Calibri" panose="020F0502020204030204" pitchFamily="34" charset="0"/>
              </a:rPr>
              <a:t>–</a:t>
            </a:r>
          </a:p>
          <a:p>
            <a:pPr marL="0" indent="0" algn="ctr">
              <a:buNone/>
            </a:pPr>
            <a:r>
              <a:rPr lang="en-GB" sz="2400" i="1" dirty="0" smtClean="0">
                <a:cs typeface="Calibri" panose="020F0502020204030204" pitchFamily="34" charset="0"/>
              </a:rPr>
              <a:t> </a:t>
            </a:r>
            <a:r>
              <a:rPr lang="en-GB" sz="2400" i="1" dirty="0">
                <a:cs typeface="Calibri" panose="020F0502020204030204" pitchFamily="34" charset="0"/>
              </a:rPr>
              <a:t>"Patient consent given for Repeat Dispensing information transfer"</a:t>
            </a:r>
          </a:p>
          <a:p>
            <a:pPr marL="0" indent="0">
              <a:buNone/>
            </a:pPr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Pharmacists can gather consent and inform the surgery.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6552728" cy="97210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omination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hange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599642"/>
            <a:ext cx="8712968" cy="3294366"/>
          </a:xfrm>
        </p:spPr>
        <p:txBody>
          <a:bodyPr>
            <a:normAutofit/>
          </a:bodyPr>
          <a:lstStyle/>
          <a:p>
            <a:r>
              <a:rPr lang="en-GB" sz="2800" dirty="0" smtClean="0">
                <a:cs typeface="Calibri" panose="020F0502020204030204" pitchFamily="34" charset="0"/>
              </a:rPr>
              <a:t>Patients can change </a:t>
            </a:r>
            <a:r>
              <a:rPr lang="en-GB" sz="2800" dirty="0">
                <a:cs typeface="Calibri" panose="020F0502020204030204" pitchFamily="34" charset="0"/>
              </a:rPr>
              <a:t>their nominated pharmacy before the </a:t>
            </a:r>
            <a:r>
              <a:rPr lang="en-GB" sz="2800" dirty="0" smtClean="0">
                <a:cs typeface="Calibri" panose="020F0502020204030204" pitchFamily="34" charset="0"/>
              </a:rPr>
              <a:t>end of the repeat dispensing period.</a:t>
            </a:r>
          </a:p>
          <a:p>
            <a:endParaRPr lang="en-GB" sz="2800" dirty="0" smtClean="0">
              <a:cs typeface="Calibri" panose="020F0502020204030204" pitchFamily="34" charset="0"/>
            </a:endParaRPr>
          </a:p>
          <a:p>
            <a:r>
              <a:rPr lang="en-GB" sz="2800" dirty="0" smtClean="0">
                <a:cs typeface="Calibri" panose="020F0502020204030204" pitchFamily="34" charset="0"/>
              </a:rPr>
              <a:t>Any </a:t>
            </a:r>
            <a:r>
              <a:rPr lang="en-GB" sz="2800" dirty="0">
                <a:cs typeface="Calibri" panose="020F0502020204030204" pitchFamily="34" charset="0"/>
              </a:rPr>
              <a:t>outstanding issues which have not been downloaded will be </a:t>
            </a:r>
            <a:r>
              <a:rPr lang="en-GB" sz="2800" dirty="0" smtClean="0">
                <a:cs typeface="Calibri" panose="020F0502020204030204" pitchFamily="34" charset="0"/>
              </a:rPr>
              <a:t>available to download by the </a:t>
            </a:r>
            <a:r>
              <a:rPr lang="en-GB" sz="2800" dirty="0">
                <a:cs typeface="Calibri" panose="020F0502020204030204" pitchFamily="34" charset="0"/>
              </a:rPr>
              <a:t>new nominated pharmacy. </a:t>
            </a:r>
            <a:endParaRPr lang="en-GB" sz="28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3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499"/>
            <a:ext cx="7457208" cy="3675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3600" dirty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04962"/>
            <a:ext cx="8424936" cy="353504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cs typeface="Calibri" panose="020F0502020204030204" pitchFamily="34" charset="0"/>
              </a:rPr>
              <a:t>Welcome &amp; </a:t>
            </a:r>
            <a:r>
              <a:rPr lang="en-GB" dirty="0" smtClean="0">
                <a:cs typeface="Calibri" panose="020F0502020204030204" pitchFamily="34" charset="0"/>
              </a:rPr>
              <a:t>introductions</a:t>
            </a:r>
            <a:endParaRPr lang="en-GB" sz="2800" dirty="0">
              <a:cs typeface="Calibri" panose="020F0502020204030204" pitchFamily="34" charset="0"/>
            </a:endParaRPr>
          </a:p>
          <a:p>
            <a:pPr lvl="0"/>
            <a:r>
              <a:rPr lang="en-GB" dirty="0">
                <a:cs typeface="Calibri" panose="020F0502020204030204" pitchFamily="34" charset="0"/>
              </a:rPr>
              <a:t>What is </a:t>
            </a:r>
            <a:r>
              <a:rPr lang="en-GB" dirty="0" smtClean="0">
                <a:cs typeface="Calibri" panose="020F0502020204030204" pitchFamily="34" charset="0"/>
              </a:rPr>
              <a:t>eRD?</a:t>
            </a:r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Benefits</a:t>
            </a:r>
          </a:p>
          <a:p>
            <a:r>
              <a:rPr lang="en-GB" dirty="0" smtClean="0">
                <a:cs typeface="Calibri" panose="020F0502020204030204" pitchFamily="34" charset="0"/>
              </a:rPr>
              <a:t>Common questions</a:t>
            </a:r>
            <a:endParaRPr lang="en-GB" dirty="0">
              <a:cs typeface="Calibri" panose="020F0502020204030204" pitchFamily="34" charset="0"/>
            </a:endParaRPr>
          </a:p>
          <a:p>
            <a:pPr lvl="0"/>
            <a:r>
              <a:rPr lang="en-GB" dirty="0" smtClean="0">
                <a:cs typeface="Calibri" panose="020F0502020204030204" pitchFamily="34" charset="0"/>
              </a:rPr>
              <a:t>Current utilisation</a:t>
            </a:r>
          </a:p>
          <a:p>
            <a:pPr lvl="0"/>
            <a:r>
              <a:rPr lang="en-GB" dirty="0" smtClean="0">
                <a:cs typeface="Calibri" panose="020F0502020204030204" pitchFamily="34" charset="0"/>
              </a:rPr>
              <a:t>Local eRD strategy</a:t>
            </a:r>
            <a:endParaRPr lang="en-GB" dirty="0">
              <a:cs typeface="Calibri" panose="020F0502020204030204" pitchFamily="34" charset="0"/>
            </a:endParaRPr>
          </a:p>
          <a:p>
            <a:pPr lvl="0"/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6" name="Picture 3" descr="EPS device and NHS lozen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23332"/>
            <a:ext cx="1296278" cy="87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26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13488"/>
            <a:ext cx="6984776" cy="91810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changes practice or dies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9583"/>
            <a:ext cx="8964488" cy="358904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cs typeface="Calibri" panose="020F0502020204030204" pitchFamily="34" charset="0"/>
              </a:rPr>
              <a:t>Any outstanding repeat dispensing issues should be cancelled. </a:t>
            </a:r>
          </a:p>
          <a:p>
            <a:pPr marL="0" indent="0"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r>
              <a:rPr lang="en-GB" sz="2800" dirty="0" smtClean="0">
                <a:cs typeface="Calibri" panose="020F0502020204030204" pitchFamily="34" charset="0"/>
              </a:rPr>
              <a:t>Make it part of deduction checks.</a:t>
            </a:r>
          </a:p>
          <a:p>
            <a:pPr marL="0" indent="0">
              <a:buNone/>
            </a:pPr>
            <a:endParaRPr lang="en-GB" sz="2800" dirty="0" smtClean="0">
              <a:cs typeface="Calibri" panose="020F0502020204030204" pitchFamily="34" charset="0"/>
            </a:endParaRPr>
          </a:p>
          <a:p>
            <a:r>
              <a:rPr lang="en-GB" sz="2800" dirty="0" smtClean="0">
                <a:cs typeface="Calibri" panose="020F0502020204030204" pitchFamily="34" charset="0"/>
              </a:rPr>
              <a:t>When Personal Demographic Service is notified of death - the Spine will automatically cancel outstanding prescriptions.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51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6984776" cy="91810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Prescriber changes practice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58968"/>
            <a:ext cx="8964488" cy="3589046"/>
          </a:xfrm>
        </p:spPr>
        <p:txBody>
          <a:bodyPr>
            <a:normAutofit/>
          </a:bodyPr>
          <a:lstStyle/>
          <a:p>
            <a:r>
              <a:rPr lang="en-GB" dirty="0"/>
              <a:t>Where the </a:t>
            </a:r>
            <a:r>
              <a:rPr lang="en-GB" b="1" dirty="0"/>
              <a:t>prescriber is the responsible party and the author and they then move to work at another practice</a:t>
            </a:r>
            <a:r>
              <a:rPr lang="en-GB" dirty="0"/>
              <a:t>, any outstanding repeat dispensing </a:t>
            </a:r>
            <a:r>
              <a:rPr lang="en-GB" dirty="0" smtClean="0"/>
              <a:t>issues must </a:t>
            </a:r>
            <a:r>
              <a:rPr lang="en-GB" dirty="0"/>
              <a:t>be cancelled and re-issued by another </a:t>
            </a:r>
            <a:r>
              <a:rPr lang="en-GB" dirty="0" smtClean="0"/>
              <a:t>prescriber, otherwise the cost centre is transferred with the prescriber.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cs typeface="Calibri" panose="020F0502020204030204" pitchFamily="34" charset="0"/>
              </a:rPr>
              <a:t>eRD prescriptions would move with the prescriber and be charged to their new practice.</a:t>
            </a:r>
            <a:endParaRPr lang="en-GB" dirty="0"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0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2860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 changes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12" y="975145"/>
            <a:ext cx="8784976" cy="4158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 smtClean="0">
                <a:cs typeface="Calibri" panose="020F0502020204030204" pitchFamily="34" charset="0"/>
              </a:rPr>
              <a:t>Options: </a:t>
            </a:r>
          </a:p>
          <a:p>
            <a:r>
              <a:rPr lang="en-GB" sz="2500" dirty="0" smtClean="0">
                <a:cs typeface="Calibri" panose="020F0502020204030204" pitchFamily="34" charset="0"/>
              </a:rPr>
              <a:t>cancel </a:t>
            </a:r>
            <a:r>
              <a:rPr lang="en-GB" sz="2500" dirty="0">
                <a:cs typeface="Calibri" panose="020F0502020204030204" pitchFamily="34" charset="0"/>
              </a:rPr>
              <a:t>ALL </a:t>
            </a:r>
            <a:r>
              <a:rPr lang="en-GB" sz="2500" dirty="0" smtClean="0">
                <a:cs typeface="Calibri" panose="020F0502020204030204" pitchFamily="34" charset="0"/>
              </a:rPr>
              <a:t>outstanding items </a:t>
            </a:r>
            <a:r>
              <a:rPr lang="en-GB" sz="2500" dirty="0">
                <a:cs typeface="Calibri" panose="020F0502020204030204" pitchFamily="34" charset="0"/>
              </a:rPr>
              <a:t>on the </a:t>
            </a:r>
            <a:r>
              <a:rPr lang="en-GB" sz="2500" dirty="0" smtClean="0">
                <a:cs typeface="Calibri" panose="020F0502020204030204" pitchFamily="34" charset="0"/>
              </a:rPr>
              <a:t>Spine </a:t>
            </a:r>
            <a:r>
              <a:rPr lang="en-GB" sz="2500" dirty="0">
                <a:cs typeface="Calibri" panose="020F0502020204030204" pitchFamily="34" charset="0"/>
              </a:rPr>
              <a:t>and </a:t>
            </a:r>
            <a:r>
              <a:rPr lang="en-GB" sz="2500" dirty="0" smtClean="0">
                <a:cs typeface="Calibri" panose="020F0502020204030204" pitchFamily="34" charset="0"/>
              </a:rPr>
              <a:t>replace with a new batch</a:t>
            </a:r>
          </a:p>
          <a:p>
            <a:r>
              <a:rPr lang="en-GB" sz="2500" dirty="0" smtClean="0">
                <a:cs typeface="Calibri" panose="020F0502020204030204" pitchFamily="34" charset="0"/>
              </a:rPr>
              <a:t>cancel individual item(s)</a:t>
            </a:r>
          </a:p>
          <a:p>
            <a:r>
              <a:rPr lang="en-GB" sz="2500" dirty="0" smtClean="0">
                <a:cs typeface="Calibri" panose="020F0502020204030204" pitchFamily="34" charset="0"/>
              </a:rPr>
              <a:t>‘bridge </a:t>
            </a:r>
            <a:r>
              <a:rPr lang="en-GB" sz="2500" dirty="0">
                <a:cs typeface="Calibri" panose="020F0502020204030204" pitchFamily="34" charset="0"/>
              </a:rPr>
              <a:t>the </a:t>
            </a:r>
            <a:r>
              <a:rPr lang="en-GB" sz="2500" dirty="0" smtClean="0">
                <a:cs typeface="Calibri" panose="020F0502020204030204" pitchFamily="34" charset="0"/>
              </a:rPr>
              <a:t>gap’ </a:t>
            </a:r>
            <a:r>
              <a:rPr lang="en-GB" sz="2500" dirty="0">
                <a:cs typeface="Calibri" panose="020F0502020204030204" pitchFamily="34" charset="0"/>
              </a:rPr>
              <a:t>with </a:t>
            </a:r>
            <a:r>
              <a:rPr lang="en-GB" sz="2500" dirty="0" smtClean="0">
                <a:cs typeface="Calibri" panose="020F0502020204030204" pitchFamily="34" charset="0"/>
              </a:rPr>
              <a:t>a one-off script </a:t>
            </a:r>
            <a:r>
              <a:rPr lang="en-GB" sz="2500" dirty="0">
                <a:cs typeface="Calibri" panose="020F0502020204030204" pitchFamily="34" charset="0"/>
              </a:rPr>
              <a:t>– if other medications are running out next week </a:t>
            </a:r>
            <a:r>
              <a:rPr lang="en-GB" sz="2500" dirty="0" smtClean="0">
                <a:cs typeface="Calibri" panose="020F0502020204030204" pitchFamily="34" charset="0"/>
              </a:rPr>
              <a:t>generate a one-off script until ready to start a new eRD batch for all items.</a:t>
            </a:r>
          </a:p>
          <a:p>
            <a:pPr marL="0" indent="0">
              <a:buNone/>
            </a:pPr>
            <a:r>
              <a:rPr lang="en-GB" sz="2500" i="1" dirty="0" smtClean="0">
                <a:cs typeface="Calibri" panose="020F0502020204030204" pitchFamily="34" charset="0"/>
              </a:rPr>
              <a:t>Good practice to communicate with pharmacy about changes.</a:t>
            </a:r>
            <a:endParaRPr lang="en-GB" sz="2500" i="1" dirty="0"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3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67494"/>
            <a:ext cx="8028384" cy="378042"/>
          </a:xfrm>
        </p:spPr>
        <p:txBody>
          <a:bodyPr>
            <a:normAutofit fontScale="90000"/>
          </a:bodyPr>
          <a:lstStyle/>
          <a:p>
            <a:pPr lvl="0"/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 token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113588"/>
            <a:ext cx="8435280" cy="3834426"/>
          </a:xfrm>
        </p:spPr>
        <p:txBody>
          <a:bodyPr/>
          <a:lstStyle/>
          <a:p>
            <a:r>
              <a:rPr lang="en-GB" sz="2400" dirty="0" smtClean="0">
                <a:cs typeface="Calibri" panose="020F0502020204030204" pitchFamily="34" charset="0"/>
              </a:rPr>
              <a:t>Issuing an RA token to the pharmacy is no longer necessary when starting a repeat </a:t>
            </a:r>
            <a:r>
              <a:rPr lang="en-GB" sz="2400" dirty="0">
                <a:cs typeface="Calibri" panose="020F0502020204030204" pitchFamily="34" charset="0"/>
              </a:rPr>
              <a:t>dispensing prescription. </a:t>
            </a:r>
            <a:endParaRPr lang="en-GB" sz="2400" dirty="0" smtClean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A token can still be printed </a:t>
            </a:r>
            <a:r>
              <a:rPr lang="en-GB" sz="2400" dirty="0">
                <a:cs typeface="Calibri" panose="020F0502020204030204" pitchFamily="34" charset="0"/>
              </a:rPr>
              <a:t>if </a:t>
            </a:r>
            <a:r>
              <a:rPr lang="en-GB" sz="2400" dirty="0" smtClean="0">
                <a:cs typeface="Calibri" panose="020F0502020204030204" pitchFamily="34" charset="0"/>
              </a:rPr>
              <a:t>requested by </a:t>
            </a:r>
            <a:r>
              <a:rPr lang="en-GB" sz="2400" dirty="0">
                <a:cs typeface="Calibri" panose="020F0502020204030204" pitchFamily="34" charset="0"/>
              </a:rPr>
              <a:t>the patient</a:t>
            </a:r>
            <a:r>
              <a:rPr lang="en-GB" sz="2400" dirty="0" smtClean="0">
                <a:cs typeface="Calibri" panose="020F0502020204030204" pitchFamily="34" charset="0"/>
              </a:rPr>
              <a:t>.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Your system may still default to print one.</a:t>
            </a:r>
          </a:p>
          <a:p>
            <a:pPr marL="0" indent="0">
              <a:buNone/>
            </a:pPr>
            <a:r>
              <a:rPr lang="en-GB" sz="2400" i="1" dirty="0" smtClean="0">
                <a:cs typeface="Calibri" panose="020F0502020204030204" pitchFamily="34" charset="0"/>
              </a:rPr>
              <a:t>EMIS can “Store” the automatic RA for it to be deleted later.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64"/>
          <a:stretch/>
        </p:blipFill>
        <p:spPr bwMode="auto">
          <a:xfrm>
            <a:off x="1907704" y="3363838"/>
            <a:ext cx="49685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12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uitable patients</a:t>
            </a:r>
            <a:endParaRPr lang="en-GB" sz="3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102226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912813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alibri" panose="020F0502020204030204" pitchFamily="34" charset="0"/>
              </a:rPr>
              <a:t>Patients with long 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t</a:t>
            </a:r>
            <a:r>
              <a:rPr lang="en-GB" sz="2400" dirty="0" smtClean="0">
                <a:latin typeface="+mn-lt"/>
                <a:cs typeface="Calibri" panose="020F0502020204030204" pitchFamily="34" charset="0"/>
              </a:rPr>
              <a:t>erm conditions.</a:t>
            </a:r>
          </a:p>
          <a:p>
            <a:pPr marL="912813" lvl="1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+mn-lt"/>
              <a:cs typeface="Calibri" panose="020F0502020204030204" pitchFamily="34" charset="0"/>
            </a:endParaRPr>
          </a:p>
          <a:p>
            <a:pPr marL="912813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alibri" panose="020F0502020204030204" pitchFamily="34" charset="0"/>
              </a:rPr>
              <a:t>Medication expected 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to remain stable </a:t>
            </a:r>
            <a:r>
              <a:rPr lang="en-GB" sz="2400" dirty="0" smtClean="0">
                <a:latin typeface="+mn-lt"/>
                <a:cs typeface="Calibri" panose="020F0502020204030204" pitchFamily="34" charset="0"/>
              </a:rPr>
              <a:t>between reviews, eg 3m, 6m, 12m.</a:t>
            </a:r>
          </a:p>
          <a:p>
            <a:pPr lvl="1" indent="0"/>
            <a:endParaRPr lang="en-GB" sz="2400" dirty="0" smtClean="0">
              <a:latin typeface="+mn-lt"/>
              <a:cs typeface="Calibri" panose="020F0502020204030204" pitchFamily="34" charset="0"/>
            </a:endParaRPr>
          </a:p>
          <a:p>
            <a:pPr marL="912813" lvl="1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alibri" panose="020F0502020204030204" pitchFamily="34" charset="0"/>
              </a:rPr>
              <a:t>eRD can be used to prompt reviews.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+mn-lt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  <a:cs typeface="Calibri" panose="020F0502020204030204" pitchFamily="34" charset="0"/>
            </a:endParaRPr>
          </a:p>
          <a:p>
            <a:endParaRPr lang="en-GB" sz="2400" dirty="0">
              <a:latin typeface="+mn-lt"/>
              <a:cs typeface="Calibri" panose="020F0502020204030204" pitchFamily="34" charset="0"/>
            </a:endParaRPr>
          </a:p>
          <a:p>
            <a:endParaRPr lang="en-GB" sz="24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0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Medications unsuitable for eRD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11271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" panose="020F0502020204030204" pitchFamily="34" charset="0"/>
              </a:rPr>
              <a:t>Controlled </a:t>
            </a:r>
            <a:r>
              <a:rPr lang="en-GB" sz="2400" dirty="0" smtClean="0">
                <a:latin typeface="+mn-lt"/>
                <a:cs typeface="Calibri" panose="020F0502020204030204" pitchFamily="34" charset="0"/>
              </a:rPr>
              <a:t>drugs schedule 2 and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alibri" panose="020F0502020204030204" pitchFamily="34" charset="0"/>
              </a:rPr>
              <a:t>Medications 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requiring frequent review such as methotrexate and </a:t>
            </a:r>
            <a:r>
              <a:rPr lang="en-GB" sz="2400" dirty="0" smtClean="0">
                <a:latin typeface="+mn-lt"/>
                <a:cs typeface="Calibri" panose="020F0502020204030204" pitchFamily="34" charset="0"/>
              </a:rPr>
              <a:t>lithium</a:t>
            </a:r>
          </a:p>
          <a:p>
            <a:endParaRPr lang="en-GB" sz="2400" dirty="0"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  <a:cs typeface="Calibri" panose="020F0502020204030204" pitchFamily="34" charset="0"/>
              </a:rPr>
              <a:t>Unlicensed </a:t>
            </a:r>
            <a:r>
              <a:rPr lang="en-GB" sz="2400" dirty="0" smtClean="0">
                <a:latin typeface="+mn-lt"/>
                <a:cs typeface="Calibri" panose="020F0502020204030204" pitchFamily="34" charset="0"/>
              </a:rPr>
              <a:t>medicines</a:t>
            </a:r>
            <a:endParaRPr lang="en-GB" sz="24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95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1982"/>
            <a:ext cx="8229600" cy="74559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 repeats for eRD 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1590"/>
            <a:ext cx="8784976" cy="3726414"/>
          </a:xfrm>
        </p:spPr>
        <p:txBody>
          <a:bodyPr>
            <a:normAutofit/>
          </a:bodyPr>
          <a:lstStyle/>
          <a:p>
            <a:r>
              <a:rPr lang="en-GB" sz="2300" dirty="0" smtClean="0">
                <a:cs typeface="Calibri" panose="020F0502020204030204" pitchFamily="34" charset="0"/>
              </a:rPr>
              <a:t>Check the issue duration / interval is correct for each repeat template.</a:t>
            </a:r>
          </a:p>
          <a:p>
            <a:r>
              <a:rPr lang="en-GB" sz="2300" dirty="0" smtClean="0">
                <a:cs typeface="Calibri" panose="020F0502020204030204" pitchFamily="34" charset="0"/>
              </a:rPr>
              <a:t>Synchronise all items to be issued in the same eRD batch. </a:t>
            </a:r>
          </a:p>
          <a:p>
            <a:r>
              <a:rPr lang="en-GB" sz="2300" dirty="0" smtClean="0">
                <a:cs typeface="Calibri" panose="020F0502020204030204" pitchFamily="34" charset="0"/>
              </a:rPr>
              <a:t>Ensure the number of authorised issues and/or review dates match up.</a:t>
            </a:r>
          </a:p>
          <a:p>
            <a:r>
              <a:rPr lang="en-GB" sz="2300" dirty="0" smtClean="0">
                <a:cs typeface="Calibri" panose="020F0502020204030204" pitchFamily="34" charset="0"/>
              </a:rPr>
              <a:t>Consider issuing items in separate batches – eg CD 4 or 5, or PRN items (irregular issue duration).</a:t>
            </a:r>
          </a:p>
          <a:p>
            <a:r>
              <a:rPr lang="en-GB" sz="2300" dirty="0" smtClean="0">
                <a:cs typeface="Calibri" panose="020F0502020204030204" pitchFamily="34" charset="0"/>
              </a:rPr>
              <a:t>Use </a:t>
            </a:r>
            <a:r>
              <a:rPr lang="en-GB" sz="2300" dirty="0">
                <a:cs typeface="Calibri" panose="020F0502020204030204" pitchFamily="34" charset="0"/>
              </a:rPr>
              <a:t>the </a:t>
            </a:r>
            <a:r>
              <a:rPr lang="en-GB" sz="2300" dirty="0" smtClean="0">
                <a:cs typeface="Calibri" panose="020F0502020204030204" pitchFamily="34" charset="0"/>
              </a:rPr>
              <a:t>patients’ </a:t>
            </a:r>
            <a:r>
              <a:rPr lang="en-GB" sz="2300" dirty="0">
                <a:cs typeface="Calibri" panose="020F0502020204030204" pitchFamily="34" charset="0"/>
              </a:rPr>
              <a:t>usage history to </a:t>
            </a:r>
            <a:r>
              <a:rPr lang="en-GB" sz="2300" dirty="0" smtClean="0">
                <a:cs typeface="Calibri" panose="020F0502020204030204" pitchFamily="34" charset="0"/>
              </a:rPr>
              <a:t>calculate PRN intervals e.g. 4 issues in </a:t>
            </a:r>
            <a:r>
              <a:rPr lang="en-GB" sz="2300" dirty="0">
                <a:cs typeface="Calibri" panose="020F0502020204030204" pitchFamily="34" charset="0"/>
              </a:rPr>
              <a:t>12 months =</a:t>
            </a:r>
            <a:r>
              <a:rPr lang="en-GB" sz="2300" dirty="0" smtClean="0">
                <a:cs typeface="Calibri" panose="020F0502020204030204" pitchFamily="34" charset="0"/>
              </a:rPr>
              <a:t> </a:t>
            </a:r>
            <a:r>
              <a:rPr lang="en-GB" sz="2300" dirty="0">
                <a:cs typeface="Calibri" panose="020F0502020204030204" pitchFamily="34" charset="0"/>
              </a:rPr>
              <a:t>84 </a:t>
            </a:r>
            <a:r>
              <a:rPr lang="en-GB" sz="2300" dirty="0" smtClean="0">
                <a:cs typeface="Calibri" panose="020F0502020204030204" pitchFamily="34" charset="0"/>
              </a:rPr>
              <a:t>days between issues.</a:t>
            </a:r>
            <a:endParaRPr lang="en-GB" sz="23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33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85" y="267495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get started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7574"/>
            <a:ext cx="8424936" cy="3643052"/>
          </a:xfrm>
        </p:spPr>
        <p:txBody>
          <a:bodyPr>
            <a:noAutofit/>
          </a:bodyPr>
          <a:lstStyle/>
          <a:p>
            <a:r>
              <a:rPr lang="en-GB" sz="1800" dirty="0" smtClean="0">
                <a:cs typeface="Calibri" panose="020F0502020204030204" pitchFamily="34" charset="0"/>
              </a:rPr>
              <a:t>Ensure all prescribers are aware of eRD</a:t>
            </a:r>
          </a:p>
          <a:p>
            <a:pPr lvl="1"/>
            <a:r>
              <a:rPr lang="en-GB" sz="1800" dirty="0" smtClean="0">
                <a:cs typeface="Calibri" panose="020F0502020204030204" pitchFamily="34" charset="0"/>
              </a:rPr>
              <a:t>eLearning.</a:t>
            </a:r>
          </a:p>
          <a:p>
            <a:r>
              <a:rPr lang="en-GB" sz="1800" dirty="0" smtClean="0">
                <a:cs typeface="Calibri" panose="020F0502020204030204" pitchFamily="34" charset="0"/>
              </a:rPr>
              <a:t>Run an eRD workshop</a:t>
            </a:r>
          </a:p>
          <a:p>
            <a:pPr lvl="1"/>
            <a:r>
              <a:rPr lang="en-GB" sz="1800" dirty="0" smtClean="0">
                <a:cs typeface="Calibri" panose="020F0502020204030204" pitchFamily="34" charset="0"/>
              </a:rPr>
              <a:t>create your surgery's eRD strategy (include admin team and clinical team)</a:t>
            </a:r>
          </a:p>
          <a:p>
            <a:pPr lvl="1"/>
            <a:r>
              <a:rPr lang="en-GB" sz="1800" dirty="0" smtClean="0">
                <a:cs typeface="Calibri" panose="020F0502020204030204" pitchFamily="34" charset="0"/>
              </a:rPr>
              <a:t>review current eRD performance and set a target </a:t>
            </a:r>
          </a:p>
          <a:p>
            <a:pPr lvl="1"/>
            <a:r>
              <a:rPr lang="en-GB" sz="1800" dirty="0">
                <a:cs typeface="Calibri" panose="020F0502020204030204" pitchFamily="34" charset="0"/>
              </a:rPr>
              <a:t>i</a:t>
            </a:r>
            <a:r>
              <a:rPr lang="en-GB" sz="1800" dirty="0" smtClean="0">
                <a:cs typeface="Calibri" panose="020F0502020204030204" pitchFamily="34" charset="0"/>
              </a:rPr>
              <a:t>nvolve local pharmacy.</a:t>
            </a:r>
          </a:p>
          <a:p>
            <a:r>
              <a:rPr lang="en-GB" sz="1800" dirty="0" smtClean="0">
                <a:cs typeface="Calibri" panose="020F0502020204030204" pitchFamily="34" charset="0"/>
              </a:rPr>
              <a:t>Identify potential patients</a:t>
            </a:r>
          </a:p>
          <a:p>
            <a:pPr lvl="1"/>
            <a:r>
              <a:rPr lang="en-GB" sz="1800" dirty="0">
                <a:cs typeface="Calibri" panose="020F0502020204030204" pitchFamily="34" charset="0"/>
              </a:rPr>
              <a:t>a</a:t>
            </a:r>
            <a:r>
              <a:rPr lang="en-GB" sz="1800" dirty="0" smtClean="0">
                <a:cs typeface="Calibri" panose="020F0502020204030204" pitchFamily="34" charset="0"/>
              </a:rPr>
              <a:t>t medication review</a:t>
            </a:r>
          </a:p>
          <a:p>
            <a:pPr lvl="1"/>
            <a:r>
              <a:rPr lang="en-GB" sz="1800" dirty="0" smtClean="0">
                <a:cs typeface="Calibri" panose="020F0502020204030204" pitchFamily="34" charset="0"/>
              </a:rPr>
              <a:t>opportunistically</a:t>
            </a:r>
          </a:p>
          <a:p>
            <a:pPr lvl="1"/>
            <a:r>
              <a:rPr lang="en-GB" sz="1800" dirty="0" smtClean="0">
                <a:cs typeface="Calibri" panose="020F0502020204030204" pitchFamily="34" charset="0"/>
              </a:rPr>
              <a:t>by advertising in the surgery. </a:t>
            </a:r>
            <a:endParaRPr lang="en-GB" sz="1800" dirty="0">
              <a:cs typeface="Calibri" panose="020F0502020204030204" pitchFamily="34" charset="0"/>
            </a:endParaRPr>
          </a:p>
          <a:p>
            <a:pPr marL="514350" indent="-457200"/>
            <a:r>
              <a:rPr lang="en-GB" sz="1800" dirty="0" smtClean="0">
                <a:cs typeface="Calibri" panose="020F0502020204030204" pitchFamily="34" charset="0"/>
              </a:rPr>
              <a:t>Target </a:t>
            </a:r>
            <a:r>
              <a:rPr lang="en-GB" sz="1800" dirty="0">
                <a:cs typeface="Calibri" panose="020F0502020204030204" pitchFamily="34" charset="0"/>
              </a:rPr>
              <a:t>specific </a:t>
            </a:r>
            <a:r>
              <a:rPr lang="en-GB" sz="1800" dirty="0" smtClean="0">
                <a:cs typeface="Calibri" panose="020F0502020204030204" pitchFamily="34" charset="0"/>
              </a:rPr>
              <a:t>conditions/regimes</a:t>
            </a:r>
          </a:p>
          <a:p>
            <a:pPr marL="914400" lvl="1" indent="-457200"/>
            <a:r>
              <a:rPr lang="en-GB" sz="1800" dirty="0" smtClean="0">
                <a:cs typeface="Calibri" panose="020F0502020204030204" pitchFamily="34" charset="0"/>
              </a:rPr>
              <a:t>Hypertension, diabetes.</a:t>
            </a:r>
            <a:endParaRPr lang="en-GB" sz="1800" dirty="0">
              <a:cs typeface="Calibri" panose="020F0502020204030204" pitchFamily="34" charset="0"/>
            </a:endParaRPr>
          </a:p>
          <a:p>
            <a:pPr lvl="1"/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7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0001"/>
            <a:ext cx="7632000" cy="529568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Hints and Tips to increase utilisation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589046"/>
          </a:xfrm>
        </p:spPr>
        <p:txBody>
          <a:bodyPr>
            <a:normAutofit/>
          </a:bodyPr>
          <a:lstStyle/>
          <a:p>
            <a:r>
              <a:rPr lang="en-GB" sz="2200" dirty="0">
                <a:cs typeface="Calibri" panose="020F0502020204030204" pitchFamily="34" charset="0"/>
              </a:rPr>
              <a:t>M</a:t>
            </a:r>
            <a:r>
              <a:rPr lang="en-GB" sz="2200" dirty="0" smtClean="0">
                <a:cs typeface="Calibri" panose="020F0502020204030204" pitchFamily="34" charset="0"/>
              </a:rPr>
              <a:t>edicines </a:t>
            </a:r>
            <a:r>
              <a:rPr lang="en-GB" sz="2200" dirty="0">
                <a:cs typeface="Calibri" panose="020F0502020204030204" pitchFamily="34" charset="0"/>
              </a:rPr>
              <a:t>management technician </a:t>
            </a:r>
            <a:r>
              <a:rPr lang="en-GB" sz="2200" dirty="0" smtClean="0">
                <a:cs typeface="Calibri" panose="020F0502020204030204" pitchFamily="34" charset="0"/>
              </a:rPr>
              <a:t>to work </a:t>
            </a:r>
            <a:r>
              <a:rPr lang="en-GB" sz="2200" dirty="0">
                <a:cs typeface="Calibri" panose="020F0502020204030204" pitchFamily="34" charset="0"/>
              </a:rPr>
              <a:t>with </a:t>
            </a:r>
            <a:r>
              <a:rPr lang="en-GB" sz="2200" dirty="0" smtClean="0">
                <a:cs typeface="Calibri" panose="020F0502020204030204" pitchFamily="34" charset="0"/>
              </a:rPr>
              <a:t>practices </a:t>
            </a:r>
          </a:p>
          <a:p>
            <a:r>
              <a:rPr lang="en-GB" sz="2200" dirty="0">
                <a:cs typeface="Calibri" panose="020F0502020204030204" pitchFamily="34" charset="0"/>
              </a:rPr>
              <a:t>P</a:t>
            </a:r>
            <a:r>
              <a:rPr lang="en-GB" sz="2200" dirty="0" smtClean="0">
                <a:cs typeface="Calibri" panose="020F0502020204030204" pitchFamily="34" charset="0"/>
              </a:rPr>
              <a:t>ractice </a:t>
            </a:r>
            <a:r>
              <a:rPr lang="en-GB" sz="2200" dirty="0">
                <a:cs typeface="Calibri" panose="020F0502020204030204" pitchFamily="34" charset="0"/>
              </a:rPr>
              <a:t>staff and </a:t>
            </a:r>
            <a:r>
              <a:rPr lang="en-GB" sz="2200" dirty="0" smtClean="0">
                <a:cs typeface="Calibri" panose="020F0502020204030204" pitchFamily="34" charset="0"/>
              </a:rPr>
              <a:t>pharmacies to identify and communicate </a:t>
            </a:r>
            <a:r>
              <a:rPr lang="en-GB" sz="2200" dirty="0">
                <a:cs typeface="Calibri" panose="020F0502020204030204" pitchFamily="34" charset="0"/>
              </a:rPr>
              <a:t>with </a:t>
            </a:r>
            <a:r>
              <a:rPr lang="en-GB" sz="2200" dirty="0" smtClean="0">
                <a:cs typeface="Calibri" panose="020F0502020204030204" pitchFamily="34" charset="0"/>
              </a:rPr>
              <a:t>patients </a:t>
            </a:r>
            <a:r>
              <a:rPr lang="en-GB" sz="2200" dirty="0">
                <a:cs typeface="Calibri" panose="020F0502020204030204" pitchFamily="34" charset="0"/>
              </a:rPr>
              <a:t>suitable for </a:t>
            </a:r>
            <a:r>
              <a:rPr lang="en-GB" sz="2200" dirty="0" smtClean="0">
                <a:cs typeface="Calibri" panose="020F0502020204030204" pitchFamily="34" charset="0"/>
              </a:rPr>
              <a:t>eRD. </a:t>
            </a:r>
            <a:r>
              <a:rPr lang="en-GB" sz="2200" dirty="0">
                <a:cs typeface="Calibri" panose="020F0502020204030204" pitchFamily="34" charset="0"/>
              </a:rPr>
              <a:t> </a:t>
            </a:r>
          </a:p>
          <a:p>
            <a:r>
              <a:rPr lang="en-GB" sz="2200" dirty="0" smtClean="0">
                <a:cs typeface="Calibri" panose="020F0502020204030204" pitchFamily="34" charset="0"/>
              </a:rPr>
              <a:t>integrate </a:t>
            </a:r>
            <a:r>
              <a:rPr lang="en-GB" sz="2200" dirty="0">
                <a:cs typeface="Calibri" panose="020F0502020204030204" pitchFamily="34" charset="0"/>
              </a:rPr>
              <a:t>eRD into </a:t>
            </a:r>
            <a:r>
              <a:rPr lang="en-GB" sz="2200" dirty="0" smtClean="0">
                <a:cs typeface="Calibri" panose="020F0502020204030204" pitchFamily="34" charset="0"/>
              </a:rPr>
              <a:t>your </a:t>
            </a:r>
            <a:r>
              <a:rPr lang="en-GB" sz="2200" dirty="0">
                <a:cs typeface="Calibri" panose="020F0502020204030204" pitchFamily="34" charset="0"/>
              </a:rPr>
              <a:t>local prescribing incentive </a:t>
            </a:r>
            <a:r>
              <a:rPr lang="en-GB" sz="2200" dirty="0" smtClean="0">
                <a:cs typeface="Calibri" panose="020F0502020204030204" pitchFamily="34" charset="0"/>
              </a:rPr>
              <a:t>scheme </a:t>
            </a:r>
          </a:p>
          <a:p>
            <a:r>
              <a:rPr lang="en-GB" sz="2200" dirty="0">
                <a:cs typeface="Calibri" panose="020F0502020204030204" pitchFamily="34" charset="0"/>
              </a:rPr>
              <a:t>I</a:t>
            </a:r>
            <a:r>
              <a:rPr lang="en-GB" sz="2200" dirty="0" smtClean="0">
                <a:cs typeface="Calibri" panose="020F0502020204030204" pitchFamily="34" charset="0"/>
              </a:rPr>
              <a:t>ncentivising </a:t>
            </a:r>
            <a:r>
              <a:rPr lang="en-GB" sz="2200" dirty="0">
                <a:cs typeface="Calibri" panose="020F0502020204030204" pitchFamily="34" charset="0"/>
              </a:rPr>
              <a:t>pharmacies to identify suitable </a:t>
            </a:r>
            <a:r>
              <a:rPr lang="en-GB" sz="2200" dirty="0" smtClean="0">
                <a:cs typeface="Calibri" panose="020F0502020204030204" pitchFamily="34" charset="0"/>
              </a:rPr>
              <a:t>patients - explain </a:t>
            </a:r>
            <a:r>
              <a:rPr lang="en-GB" sz="2200" dirty="0">
                <a:cs typeface="Calibri" panose="020F0502020204030204" pitchFamily="34" charset="0"/>
              </a:rPr>
              <a:t>the process and </a:t>
            </a:r>
            <a:r>
              <a:rPr lang="en-GB" sz="2200" dirty="0" smtClean="0">
                <a:cs typeface="Calibri" panose="020F0502020204030204" pitchFamily="34" charset="0"/>
              </a:rPr>
              <a:t>gain patient consent.</a:t>
            </a:r>
            <a:endParaRPr lang="en-GB" sz="2200" dirty="0">
              <a:cs typeface="Calibri" panose="020F0502020204030204" pitchFamily="34" charset="0"/>
            </a:endParaRPr>
          </a:p>
          <a:p>
            <a:r>
              <a:rPr lang="en-GB" sz="2200" dirty="0">
                <a:cs typeface="Calibri" panose="020F0502020204030204" pitchFamily="34" charset="0"/>
              </a:rPr>
              <a:t>H</a:t>
            </a:r>
            <a:r>
              <a:rPr lang="en-GB" sz="2200" dirty="0" smtClean="0">
                <a:cs typeface="Calibri" panose="020F0502020204030204" pitchFamily="34" charset="0"/>
              </a:rPr>
              <a:t>old practice meetings involving </a:t>
            </a:r>
            <a:r>
              <a:rPr lang="en-GB" sz="2200" dirty="0">
                <a:cs typeface="Calibri" panose="020F0502020204030204" pitchFamily="34" charset="0"/>
              </a:rPr>
              <a:t>medicines management, LPC, local CSU project lead </a:t>
            </a:r>
            <a:r>
              <a:rPr lang="en-GB" sz="2200" dirty="0" smtClean="0">
                <a:cs typeface="Calibri" panose="020F0502020204030204" pitchFamily="34" charset="0"/>
              </a:rPr>
              <a:t>with </a:t>
            </a:r>
            <a:r>
              <a:rPr lang="en-GB" sz="2200" dirty="0">
                <a:cs typeface="Calibri" panose="020F0502020204030204" pitchFamily="34" charset="0"/>
              </a:rPr>
              <a:t>lead </a:t>
            </a:r>
            <a:r>
              <a:rPr lang="en-GB" sz="2200" dirty="0" smtClean="0">
                <a:cs typeface="Calibri" panose="020F0502020204030204" pitchFamily="34" charset="0"/>
              </a:rPr>
              <a:t>GPs </a:t>
            </a:r>
            <a:r>
              <a:rPr lang="en-GB" sz="2200" dirty="0">
                <a:cs typeface="Calibri" panose="020F0502020204030204" pitchFamily="34" charset="0"/>
              </a:rPr>
              <a:t>and p</a:t>
            </a:r>
            <a:r>
              <a:rPr lang="en-GB" sz="2200" dirty="0" smtClean="0">
                <a:cs typeface="Calibri" panose="020F0502020204030204" pitchFamily="34" charset="0"/>
              </a:rPr>
              <a:t>rescription clerks to devise local eRD plans</a:t>
            </a:r>
            <a:r>
              <a:rPr lang="en-GB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98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0014"/>
            <a:ext cx="7920880" cy="36755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Maximise 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46993"/>
            <a:ext cx="8136904" cy="38590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 smtClean="0">
                <a:cs typeface="Calibri" panose="020F0502020204030204" pitchFamily="34" charset="0"/>
              </a:rPr>
              <a:t>Ad-hoc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prescribers choose eRD by default when suitable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Admin teams highlight suitable patients when processing repeats.</a:t>
            </a:r>
          </a:p>
          <a:p>
            <a:pPr marL="0" indent="0">
              <a:buNone/>
            </a:pPr>
            <a:endParaRPr lang="en-GB" sz="24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cs typeface="Calibri" panose="020F0502020204030204" pitchFamily="34" charset="0"/>
              </a:rPr>
              <a:t>Target patients by group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already on paper </a:t>
            </a:r>
            <a:r>
              <a:rPr lang="en-GB" sz="2400" dirty="0">
                <a:cs typeface="Calibri" panose="020F0502020204030204" pitchFamily="34" charset="0"/>
              </a:rPr>
              <a:t>repeat dispensing or </a:t>
            </a:r>
            <a:r>
              <a:rPr lang="en-GB" sz="2400" dirty="0" smtClean="0">
                <a:cs typeface="Calibri" panose="020F0502020204030204" pitchFamily="34" charset="0"/>
              </a:rPr>
              <a:t>on </a:t>
            </a:r>
            <a:r>
              <a:rPr lang="en-GB" sz="2400" dirty="0">
                <a:cs typeface="Calibri" panose="020F0502020204030204" pitchFamily="34" charset="0"/>
              </a:rPr>
              <a:t>regular </a:t>
            </a:r>
            <a:r>
              <a:rPr lang="en-GB" sz="2400" dirty="0" smtClean="0">
                <a:cs typeface="Calibri" panose="020F0502020204030204" pitchFamily="34" charset="0"/>
              </a:rPr>
              <a:t>regimes</a:t>
            </a:r>
            <a:endParaRPr lang="en-GB" sz="2400" dirty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by specific condition/medication.</a:t>
            </a:r>
          </a:p>
          <a:p>
            <a:pPr marL="0" indent="0">
              <a:buNone/>
            </a:pPr>
            <a:endParaRPr lang="en-GB" sz="24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cs typeface="Calibri" panose="020F0502020204030204" pitchFamily="34" charset="0"/>
              </a:rPr>
              <a:t>Referral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involve pharmacy to identify suitable candidates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self referral from the patient.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422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51520" y="152600"/>
            <a:ext cx="7725544" cy="546942"/>
          </a:xfrm>
        </p:spPr>
        <p:txBody>
          <a:bodyPr>
            <a:noAutofit/>
          </a:bodyPr>
          <a:lstStyle/>
          <a:p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Electronic Repeat Dispensing</a:t>
            </a:r>
            <a:endParaRPr lang="en-GB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 bwMode="auto">
          <a:xfrm>
            <a:off x="251520" y="1022260"/>
            <a:ext cx="8568952" cy="37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2000" b="1" dirty="0" smtClean="0"/>
              <a:t>Two </a:t>
            </a:r>
            <a:r>
              <a:rPr lang="en-GB" sz="2000" b="1" dirty="0"/>
              <a:t>thirds </a:t>
            </a:r>
            <a:r>
              <a:rPr lang="en-GB" sz="2000" dirty="0"/>
              <a:t>of prescriptions issued in primary care </a:t>
            </a:r>
            <a:r>
              <a:rPr lang="en-GB" sz="2000" b="1" dirty="0"/>
              <a:t>are repeat prescriptions. </a:t>
            </a:r>
          </a:p>
          <a:p>
            <a:r>
              <a:rPr lang="en-GB" sz="2000" dirty="0" smtClean="0"/>
              <a:t>This accounts for </a:t>
            </a:r>
            <a:r>
              <a:rPr lang="en-GB" sz="2000" b="1" dirty="0"/>
              <a:t>80% of NHS </a:t>
            </a:r>
            <a:r>
              <a:rPr lang="en-GB" sz="2000" b="1" dirty="0" smtClean="0"/>
              <a:t>medicine costs </a:t>
            </a:r>
            <a:r>
              <a:rPr lang="en-GB" sz="2000" dirty="0"/>
              <a:t>for primary care</a:t>
            </a:r>
            <a:r>
              <a:rPr lang="en-GB" sz="2000" dirty="0" smtClean="0"/>
              <a:t>.</a:t>
            </a:r>
            <a:endParaRPr lang="en-GB" sz="2000" dirty="0"/>
          </a:p>
          <a:p>
            <a:r>
              <a:rPr lang="en-GB" sz="2000" dirty="0"/>
              <a:t>There are up to </a:t>
            </a:r>
            <a:r>
              <a:rPr lang="en-GB" sz="2000" b="1" dirty="0" smtClean="0"/>
              <a:t>410 million </a:t>
            </a:r>
            <a:r>
              <a:rPr lang="en-GB" sz="2000" dirty="0" smtClean="0"/>
              <a:t>repeat </a:t>
            </a:r>
            <a:r>
              <a:rPr lang="en-GB" sz="2000" dirty="0"/>
              <a:t>prescriptions generated </a:t>
            </a:r>
            <a:r>
              <a:rPr lang="en-GB" sz="2000" b="1" dirty="0"/>
              <a:t>every year </a:t>
            </a:r>
            <a:r>
              <a:rPr lang="en-GB" sz="2000" dirty="0"/>
              <a:t>– equivalent to an </a:t>
            </a:r>
            <a:r>
              <a:rPr lang="en-GB" sz="2000" dirty="0" smtClean="0"/>
              <a:t>average </a:t>
            </a:r>
            <a:r>
              <a:rPr lang="en-GB" sz="2000" dirty="0"/>
              <a:t>of more than </a:t>
            </a:r>
            <a:r>
              <a:rPr lang="en-GB" sz="2000" dirty="0" smtClean="0"/>
              <a:t>375 </a:t>
            </a:r>
            <a:r>
              <a:rPr lang="en-GB" sz="2000" b="1" dirty="0" smtClean="0"/>
              <a:t>per </a:t>
            </a:r>
            <a:r>
              <a:rPr lang="en-GB" sz="2000" b="1" dirty="0"/>
              <a:t>GP per week. </a:t>
            </a:r>
          </a:p>
          <a:p>
            <a:r>
              <a:rPr lang="en-GB" sz="2000" b="1" dirty="0" smtClean="0"/>
              <a:t>330 million or </a:t>
            </a:r>
            <a:r>
              <a:rPr lang="en-GB" sz="2000" b="1" dirty="0"/>
              <a:t>80</a:t>
            </a:r>
            <a:r>
              <a:rPr lang="en-GB" sz="2000" b="1" dirty="0" smtClean="0"/>
              <a:t>% </a:t>
            </a:r>
            <a:r>
              <a:rPr lang="en-GB" sz="2000" dirty="0" smtClean="0"/>
              <a:t>of </a:t>
            </a:r>
            <a:r>
              <a:rPr lang="en-GB" sz="2000" dirty="0"/>
              <a:t>all repeat prescriptions could eventually be replaced with repeat </a:t>
            </a:r>
            <a:r>
              <a:rPr lang="en-GB" sz="2000" dirty="0" smtClean="0"/>
              <a:t>dispensing.</a:t>
            </a:r>
          </a:p>
          <a:p>
            <a:r>
              <a:rPr lang="en-GB" sz="2000" dirty="0" smtClean="0"/>
              <a:t>This </a:t>
            </a:r>
            <a:r>
              <a:rPr lang="en-GB" sz="2000" dirty="0"/>
              <a:t>could save </a:t>
            </a:r>
            <a:r>
              <a:rPr lang="en-GB" sz="2000" b="1" dirty="0"/>
              <a:t>2.7 million </a:t>
            </a:r>
            <a:r>
              <a:rPr lang="en-GB" sz="2000" dirty="0"/>
              <a:t>hours of GP and practice time.</a:t>
            </a:r>
          </a:p>
          <a:p>
            <a:r>
              <a:rPr lang="en-GB" sz="2000" dirty="0" smtClean="0"/>
              <a:t>Since </a:t>
            </a:r>
            <a:r>
              <a:rPr lang="en-GB" sz="2000" dirty="0"/>
              <a:t>July 2009 it has been possible to use repeat dispensing </a:t>
            </a:r>
            <a:r>
              <a:rPr lang="en-GB" sz="2000" dirty="0" smtClean="0"/>
              <a:t>via EPS. </a:t>
            </a:r>
          </a:p>
          <a:p>
            <a:r>
              <a:rPr lang="en-GB" sz="2000" dirty="0" smtClean="0"/>
              <a:t>Called </a:t>
            </a:r>
            <a:r>
              <a:rPr lang="en-GB" sz="2000" dirty="0"/>
              <a:t>E</a:t>
            </a:r>
            <a:r>
              <a:rPr lang="en-GB" sz="2000" dirty="0" smtClean="0"/>
              <a:t>lectronic </a:t>
            </a:r>
            <a:r>
              <a:rPr lang="en-GB" sz="2000" dirty="0"/>
              <a:t>R</a:t>
            </a:r>
            <a:r>
              <a:rPr lang="en-GB" sz="2000" dirty="0" smtClean="0"/>
              <a:t>epeat Dispensing </a:t>
            </a:r>
            <a:r>
              <a:rPr lang="en-GB" sz="2000" b="1" dirty="0"/>
              <a:t>(eRD) </a:t>
            </a:r>
            <a:r>
              <a:rPr lang="en-GB" sz="2000" dirty="0" smtClean="0"/>
              <a:t>to </a:t>
            </a:r>
            <a:r>
              <a:rPr lang="en-GB" sz="2000" dirty="0"/>
              <a:t>differentiate it from paper based Repeat Dispensing.</a:t>
            </a:r>
          </a:p>
          <a:p>
            <a:pPr marL="17100" indent="0">
              <a:lnSpc>
                <a:spcPct val="120000"/>
              </a:lnSpc>
              <a:buNone/>
            </a:pPr>
            <a:endParaRPr lang="en-GB" sz="1600" dirty="0" smtClean="0"/>
          </a:p>
          <a:p>
            <a:pPr marL="17100" indent="0">
              <a:lnSpc>
                <a:spcPct val="120000"/>
              </a:lnSpc>
              <a:buNone/>
            </a:pPr>
            <a:endParaRPr lang="en-GB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5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408" y="360001"/>
            <a:ext cx="7632000" cy="529568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RD by age group 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Object 2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77462"/>
              </p:ext>
            </p:extLst>
          </p:nvPr>
        </p:nvGraphicFramePr>
        <p:xfrm>
          <a:off x="611560" y="1200150"/>
          <a:ext cx="8064896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850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856984" cy="63758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Tracking eRD progress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7534"/>
            <a:ext cx="871296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cs typeface="Calibri" panose="020F0502020204030204" pitchFamily="34" charset="0"/>
              </a:rPr>
              <a:t>You can check your progress at the NHS Digital website:</a:t>
            </a:r>
          </a:p>
          <a:p>
            <a:pPr marL="0" indent="0" algn="ctr">
              <a:buNone/>
            </a:pPr>
            <a:r>
              <a:rPr lang="en-GB" sz="2000" dirty="0">
                <a:cs typeface="Calibri" panose="020F0502020204030204" pitchFamily="34" charset="0"/>
                <a:hlinkClick r:id="rId3"/>
              </a:rPr>
              <a:t>https://</a:t>
            </a:r>
            <a:r>
              <a:rPr lang="en-GB" sz="2000" dirty="0" smtClean="0">
                <a:cs typeface="Calibri" panose="020F0502020204030204" pitchFamily="34" charset="0"/>
                <a:hlinkClick r:id="rId3"/>
              </a:rPr>
              <a:t>digital.nhs.uk/eps/stats</a:t>
            </a:r>
            <a:endParaRPr lang="en-GB" sz="2000" dirty="0" smtClean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#EPSr2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1" y="1908627"/>
            <a:ext cx="4186213" cy="296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1348604" y="3543858"/>
            <a:ext cx="3245235" cy="594066"/>
          </a:xfrm>
          <a:prstGeom prst="fram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39833" r="55563" b="22500"/>
          <a:stretch/>
        </p:blipFill>
        <p:spPr bwMode="auto">
          <a:xfrm>
            <a:off x="5148071" y="2276089"/>
            <a:ext cx="3724275" cy="16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096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5" y="195487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Implementing an eRD strategy? 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97565"/>
            <a:ext cx="8424936" cy="38590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b="1" dirty="0" smtClean="0">
                <a:cs typeface="Calibri" panose="020F0502020204030204" pitchFamily="34" charset="0"/>
              </a:rPr>
              <a:t>Starting point</a:t>
            </a:r>
            <a:endParaRPr lang="en-GB" sz="2400" dirty="0" smtClean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cu</a:t>
            </a:r>
            <a:r>
              <a:rPr lang="en-GB" sz="2400" dirty="0" smtClean="0">
                <a:cs typeface="Calibri" panose="020F0502020204030204" pitchFamily="34" charset="0"/>
              </a:rPr>
              <a:t>rrent eRD performance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general awareness of eRD 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system knowledge.</a:t>
            </a:r>
          </a:p>
          <a:p>
            <a:pPr marL="0" indent="0">
              <a:buNone/>
            </a:pPr>
            <a:endParaRPr lang="en-GB" sz="24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cs typeface="Calibri" panose="020F0502020204030204" pitchFamily="34" charset="0"/>
              </a:rPr>
              <a:t>The size of the prize </a:t>
            </a:r>
            <a:r>
              <a:rPr lang="en-GB" sz="2400" dirty="0">
                <a:cs typeface="Calibri" panose="020F0502020204030204" pitchFamily="34" charset="0"/>
              </a:rPr>
              <a:t>– use the benefits </a:t>
            </a:r>
            <a:r>
              <a:rPr lang="en-GB" sz="2400" dirty="0" smtClean="0">
                <a:cs typeface="Calibri" panose="020F0502020204030204" pitchFamily="34" charset="0"/>
              </a:rPr>
              <a:t>calculator.</a:t>
            </a:r>
            <a:endParaRPr lang="en-GB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cs typeface="Calibri" panose="020F0502020204030204" pitchFamily="34" charset="0"/>
              </a:rPr>
              <a:t>Strategy</a:t>
            </a:r>
            <a:endParaRPr lang="en-GB" sz="2400" dirty="0" smtClean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eRD in the consulting room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patient selection/communication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admin processes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training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pharmacy involvement/referral.</a:t>
            </a:r>
            <a:endParaRPr lang="en-GB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cs typeface="Calibri" panose="020F0502020204030204" pitchFamily="34" charset="0"/>
              </a:rPr>
              <a:t>Set a realistic </a:t>
            </a:r>
            <a:r>
              <a:rPr lang="en-GB" sz="2400" b="1" dirty="0">
                <a:cs typeface="Calibri" panose="020F0502020204030204" pitchFamily="34" charset="0"/>
              </a:rPr>
              <a:t>target </a:t>
            </a:r>
          </a:p>
          <a:p>
            <a:pPr marL="0" indent="0">
              <a:buNone/>
            </a:pP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306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85" y="396636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hampion profile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1601"/>
            <a:ext cx="8424936" cy="3535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>
                <a:cs typeface="Calibri" panose="020F0502020204030204" pitchFamily="34" charset="0"/>
              </a:rPr>
              <a:t>Two </a:t>
            </a:r>
            <a:r>
              <a:rPr lang="en-GB" sz="2400" dirty="0" smtClean="0">
                <a:cs typeface="Calibri" panose="020F0502020204030204" pitchFamily="34" charset="0"/>
              </a:rPr>
              <a:t>eRD champions </a:t>
            </a:r>
            <a:r>
              <a:rPr lang="en-GB" sz="2400" dirty="0">
                <a:cs typeface="Calibri" panose="020F0502020204030204" pitchFamily="34" charset="0"/>
              </a:rPr>
              <a:t>from the practice team should attend the </a:t>
            </a:r>
            <a:r>
              <a:rPr lang="en-GB" sz="2400" dirty="0" smtClean="0">
                <a:cs typeface="Calibri" panose="020F0502020204030204" pitchFamily="34" charset="0"/>
              </a:rPr>
              <a:t>eRD </a:t>
            </a:r>
            <a:r>
              <a:rPr lang="en-GB" dirty="0" smtClean="0">
                <a:cs typeface="Calibri" panose="020F0502020204030204" pitchFamily="34" charset="0"/>
              </a:rPr>
              <a:t>t</a:t>
            </a:r>
            <a:r>
              <a:rPr lang="en-GB" sz="2400" dirty="0" smtClean="0">
                <a:cs typeface="Calibri" panose="020F0502020204030204" pitchFamily="34" charset="0"/>
              </a:rPr>
              <a:t>raining - </a:t>
            </a:r>
            <a:r>
              <a:rPr lang="en-GB" sz="2400" dirty="0">
                <a:cs typeface="Calibri" panose="020F0502020204030204" pitchFamily="34" charset="0"/>
              </a:rPr>
              <a:t>ideally one prescriber and one member of the admin </a:t>
            </a:r>
            <a:r>
              <a:rPr lang="en-GB" sz="2400" dirty="0" smtClean="0">
                <a:cs typeface="Calibri" panose="020F0502020204030204" pitchFamily="34" charset="0"/>
              </a:rPr>
              <a:t>team. </a:t>
            </a:r>
          </a:p>
          <a:p>
            <a:pPr marL="0" indent="0">
              <a:buNone/>
            </a:pPr>
            <a:r>
              <a:rPr lang="en-GB" sz="2400" dirty="0" smtClean="0">
                <a:cs typeface="Calibri" panose="020F0502020204030204" pitchFamily="34" charset="0"/>
              </a:rPr>
              <a:t>They need to:</a:t>
            </a:r>
            <a:endParaRPr lang="en-GB" sz="2400" dirty="0">
              <a:cs typeface="Calibri" panose="020F0502020204030204" pitchFamily="34" charset="0"/>
            </a:endParaRPr>
          </a:p>
          <a:p>
            <a:r>
              <a:rPr lang="en-GB" dirty="0">
                <a:cs typeface="Calibri" panose="020F0502020204030204" pitchFamily="34" charset="0"/>
              </a:rPr>
              <a:t>h</a:t>
            </a:r>
            <a:r>
              <a:rPr lang="en-GB" sz="2400" dirty="0" smtClean="0">
                <a:cs typeface="Calibri" panose="020F0502020204030204" pitchFamily="34" charset="0"/>
              </a:rPr>
              <a:t>ave </a:t>
            </a:r>
            <a:r>
              <a:rPr lang="en-GB" sz="2400" dirty="0">
                <a:cs typeface="Calibri" panose="020F0502020204030204" pitchFamily="34" charset="0"/>
              </a:rPr>
              <a:t>access to patients</a:t>
            </a:r>
          </a:p>
          <a:p>
            <a:r>
              <a:rPr lang="en-GB" dirty="0">
                <a:cs typeface="Calibri" panose="020F0502020204030204" pitchFamily="34" charset="0"/>
              </a:rPr>
              <a:t>b</a:t>
            </a:r>
            <a:r>
              <a:rPr lang="en-GB" sz="2400" dirty="0" smtClean="0">
                <a:cs typeface="Calibri" panose="020F0502020204030204" pitchFamily="34" charset="0"/>
              </a:rPr>
              <a:t>e </a:t>
            </a:r>
            <a:r>
              <a:rPr lang="en-GB" sz="2400" dirty="0">
                <a:cs typeface="Calibri" panose="020F0502020204030204" pitchFamily="34" charset="0"/>
              </a:rPr>
              <a:t>an established and confident EPS user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be </a:t>
            </a:r>
            <a:r>
              <a:rPr lang="en-GB" sz="2400" dirty="0">
                <a:cs typeface="Calibri" panose="020F0502020204030204" pitchFamily="34" charset="0"/>
              </a:rPr>
              <a:t>willing and able to cascade training </a:t>
            </a:r>
          </a:p>
          <a:p>
            <a:r>
              <a:rPr lang="en-GB" dirty="0">
                <a:cs typeface="Calibri" panose="020F0502020204030204" pitchFamily="34" charset="0"/>
              </a:rPr>
              <a:t>b</a:t>
            </a:r>
            <a:r>
              <a:rPr lang="en-GB" sz="2400" dirty="0" smtClean="0">
                <a:cs typeface="Calibri" panose="020F0502020204030204" pitchFamily="34" charset="0"/>
              </a:rPr>
              <a:t>e </a:t>
            </a:r>
            <a:r>
              <a:rPr lang="en-GB" sz="2400" dirty="0">
                <a:cs typeface="Calibri" panose="020F0502020204030204" pitchFamily="34" charset="0"/>
              </a:rPr>
              <a:t>willing to complete eLearning</a:t>
            </a:r>
          </a:p>
          <a:p>
            <a:r>
              <a:rPr lang="en-GB" dirty="0">
                <a:cs typeface="Calibri" panose="020F0502020204030204" pitchFamily="34" charset="0"/>
              </a:rPr>
              <a:t>b</a:t>
            </a:r>
            <a:r>
              <a:rPr lang="en-GB" sz="2400" dirty="0" smtClean="0">
                <a:cs typeface="Calibri" panose="020F0502020204030204" pitchFamily="34" charset="0"/>
              </a:rPr>
              <a:t>e </a:t>
            </a:r>
            <a:r>
              <a:rPr lang="en-GB" sz="2400" dirty="0">
                <a:cs typeface="Calibri" panose="020F0502020204030204" pitchFamily="34" charset="0"/>
              </a:rPr>
              <a:t>able to be the "go to" person for any eRD issues</a:t>
            </a:r>
          </a:p>
          <a:p>
            <a:r>
              <a:rPr lang="en-GB" dirty="0">
                <a:cs typeface="Calibri" panose="020F0502020204030204" pitchFamily="34" charset="0"/>
              </a:rPr>
              <a:t>b</a:t>
            </a:r>
            <a:r>
              <a:rPr lang="en-GB" sz="2400" dirty="0" smtClean="0">
                <a:cs typeface="Calibri" panose="020F0502020204030204" pitchFamily="34" charset="0"/>
              </a:rPr>
              <a:t>e </a:t>
            </a:r>
            <a:r>
              <a:rPr lang="en-GB" sz="2400" dirty="0">
                <a:cs typeface="Calibri" panose="020F0502020204030204" pitchFamily="34" charset="0"/>
              </a:rPr>
              <a:t>able to engage and manage relationships with local pharmacies</a:t>
            </a:r>
          </a:p>
          <a:p>
            <a:r>
              <a:rPr lang="en-GB" dirty="0">
                <a:cs typeface="Calibri" panose="020F0502020204030204" pitchFamily="34" charset="0"/>
              </a:rPr>
              <a:t>u</a:t>
            </a:r>
            <a:r>
              <a:rPr lang="en-GB" sz="2400" dirty="0" smtClean="0">
                <a:cs typeface="Calibri" panose="020F0502020204030204" pitchFamily="34" charset="0"/>
              </a:rPr>
              <a:t>nderstand </a:t>
            </a:r>
            <a:r>
              <a:rPr lang="en-GB" sz="2400" dirty="0">
                <a:cs typeface="Calibri" panose="020F0502020204030204" pitchFamily="34" charset="0"/>
              </a:rPr>
              <a:t>the repeat prescription process</a:t>
            </a:r>
          </a:p>
          <a:p>
            <a:r>
              <a:rPr lang="en-GB" dirty="0">
                <a:cs typeface="Calibri" panose="020F0502020204030204" pitchFamily="34" charset="0"/>
              </a:rPr>
              <a:t>h</a:t>
            </a:r>
            <a:r>
              <a:rPr lang="en-GB" sz="2400" dirty="0" smtClean="0">
                <a:cs typeface="Calibri" panose="020F0502020204030204" pitchFamily="34" charset="0"/>
              </a:rPr>
              <a:t>ave </a:t>
            </a:r>
            <a:r>
              <a:rPr lang="en-GB" sz="2400" dirty="0">
                <a:cs typeface="Calibri" panose="020F0502020204030204" pitchFamily="34" charset="0"/>
              </a:rPr>
              <a:t>the ability to influence </a:t>
            </a:r>
            <a:r>
              <a:rPr lang="en-GB" sz="2400" dirty="0" smtClean="0">
                <a:cs typeface="Calibri" panose="020F0502020204030204" pitchFamily="34" charset="0"/>
              </a:rPr>
              <a:t>the practice </a:t>
            </a:r>
            <a:r>
              <a:rPr lang="en-GB" sz="2400" dirty="0">
                <a:cs typeface="Calibri" panose="020F0502020204030204" pitchFamily="34" charset="0"/>
              </a:rPr>
              <a:t>team to adapt new processes to promote eRD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57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1993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champion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orkshops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1601"/>
            <a:ext cx="8424936" cy="3535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cs typeface="Calibri" panose="020F0502020204030204" pitchFamily="34" charset="0"/>
              </a:rPr>
              <a:t>Two</a:t>
            </a:r>
            <a:r>
              <a:rPr lang="en-GB" sz="2400" dirty="0" smtClean="0">
                <a:cs typeface="Calibri" panose="020F0502020204030204" pitchFamily="34" charset="0"/>
              </a:rPr>
              <a:t> hour </a:t>
            </a:r>
            <a:r>
              <a:rPr lang="en-GB" sz="2400" dirty="0">
                <a:cs typeface="Calibri" panose="020F0502020204030204" pitchFamily="34" charset="0"/>
              </a:rPr>
              <a:t>face to face session </a:t>
            </a:r>
            <a:r>
              <a:rPr lang="en-GB" sz="2400" dirty="0" smtClean="0">
                <a:cs typeface="Calibri" panose="020F0502020204030204" pitchFamily="34" charset="0"/>
              </a:rPr>
              <a:t>with </a:t>
            </a:r>
            <a:r>
              <a:rPr lang="en-GB" sz="2400" dirty="0">
                <a:cs typeface="Calibri" panose="020F0502020204030204" pitchFamily="34" charset="0"/>
              </a:rPr>
              <a:t>two EPS </a:t>
            </a:r>
            <a:r>
              <a:rPr lang="en-GB" sz="2400" dirty="0" smtClean="0">
                <a:cs typeface="Calibri" panose="020F0502020204030204" pitchFamily="34" charset="0"/>
              </a:rPr>
              <a:t>champions </a:t>
            </a:r>
            <a:r>
              <a:rPr lang="en-GB" sz="2400" dirty="0">
                <a:cs typeface="Calibri" panose="020F0502020204030204" pitchFamily="34" charset="0"/>
              </a:rPr>
              <a:t>from each practice.</a:t>
            </a:r>
          </a:p>
          <a:p>
            <a:pPr marL="0" indent="0">
              <a:buNone/>
            </a:pPr>
            <a:r>
              <a:rPr lang="en-GB" sz="2400" dirty="0" smtClean="0">
                <a:cs typeface="Calibri" panose="020F0502020204030204" pitchFamily="34" charset="0"/>
              </a:rPr>
              <a:t>Covering</a:t>
            </a:r>
            <a:r>
              <a:rPr lang="en-GB" sz="2400" dirty="0">
                <a:cs typeface="Calibri" panose="020F05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Calibri" panose="020F0502020204030204" pitchFamily="34" charset="0"/>
              </a:rPr>
              <a:t>background </a:t>
            </a:r>
            <a:endParaRPr lang="en-GB" sz="2300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Calibri" panose="020F0502020204030204" pitchFamily="34" charset="0"/>
              </a:rPr>
              <a:t>benefits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Calibri" panose="020F0502020204030204" pitchFamily="34" charset="0"/>
              </a:rPr>
              <a:t>patient </a:t>
            </a:r>
            <a:r>
              <a:rPr lang="en-GB" sz="2300" dirty="0">
                <a:cs typeface="Calibri" panose="020F0502020204030204" pitchFamily="34" charset="0"/>
              </a:rPr>
              <a:t>selection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Calibri" panose="020F0502020204030204" pitchFamily="34" charset="0"/>
              </a:rPr>
              <a:t>system </a:t>
            </a:r>
            <a:r>
              <a:rPr lang="en-GB" sz="2300" dirty="0">
                <a:cs typeface="Calibri" panose="020F0502020204030204" pitchFamily="34" charset="0"/>
              </a:rPr>
              <a:t>specific </a:t>
            </a:r>
            <a:r>
              <a:rPr lang="en-GB" sz="2300" dirty="0" smtClean="0">
                <a:cs typeface="Calibri" panose="020F0502020204030204" pitchFamily="34" charset="0"/>
              </a:rPr>
              <a:t>training - step </a:t>
            </a:r>
            <a:r>
              <a:rPr lang="en-GB" sz="2300" dirty="0">
                <a:cs typeface="Calibri" panose="020F0502020204030204" pitchFamily="34" charset="0"/>
              </a:rPr>
              <a:t>by step eRD </a:t>
            </a:r>
            <a:r>
              <a:rPr lang="en-GB" sz="2300" dirty="0" smtClean="0">
                <a:cs typeface="Calibri" panose="020F0502020204030204" pitchFamily="34" charset="0"/>
              </a:rPr>
              <a:t>processes</a:t>
            </a:r>
            <a:endParaRPr lang="en-GB" sz="2300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>
                <a:cs typeface="Calibri" panose="020F0502020204030204" pitchFamily="34" charset="0"/>
              </a:rPr>
              <a:t>accessing system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Calibri" panose="020F0502020204030204" pitchFamily="34" charset="0"/>
              </a:rPr>
              <a:t>eRD toolkit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>
                <a:cs typeface="Calibri" panose="020F0502020204030204" pitchFamily="34" charset="0"/>
              </a:rPr>
              <a:t>c</a:t>
            </a:r>
            <a:r>
              <a:rPr lang="en-GB" sz="2300" dirty="0" smtClean="0">
                <a:cs typeface="Calibri" panose="020F0502020204030204" pitchFamily="34" charset="0"/>
              </a:rPr>
              <a:t>ommon scenarios</a:t>
            </a:r>
            <a:endParaRPr lang="en-GB" sz="2300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>
                <a:cs typeface="Calibri" panose="020F0502020204030204" pitchFamily="34" charset="0"/>
              </a:rPr>
              <a:t>self </a:t>
            </a:r>
            <a:r>
              <a:rPr lang="en-GB" sz="2300" dirty="0" smtClean="0">
                <a:cs typeface="Calibri" panose="020F0502020204030204" pitchFamily="34" charset="0"/>
              </a:rPr>
              <a:t>assessment and setting </a:t>
            </a:r>
            <a:r>
              <a:rPr lang="en-GB" sz="2300" dirty="0">
                <a:cs typeface="Calibri" panose="020F0502020204030204" pitchFamily="34" charset="0"/>
              </a:rPr>
              <a:t>an eRD target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>
                <a:cs typeface="Calibri" panose="020F0502020204030204" pitchFamily="34" charset="0"/>
              </a:rPr>
              <a:t>s</a:t>
            </a:r>
            <a:r>
              <a:rPr lang="en-GB" sz="2300" dirty="0" smtClean="0">
                <a:cs typeface="Calibri" panose="020F0502020204030204" pitchFamily="34" charset="0"/>
              </a:rPr>
              <a:t>urgery level eRD strategy options</a:t>
            </a:r>
            <a:endParaRPr lang="en-GB" sz="2300" dirty="0"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300" dirty="0" smtClean="0">
                <a:cs typeface="Calibri" panose="020F0502020204030204" pitchFamily="34" charset="0"/>
              </a:rPr>
              <a:t>next steps.</a:t>
            </a:r>
            <a:endParaRPr lang="en-GB" sz="23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0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499"/>
            <a:ext cx="7920880" cy="36755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1601"/>
            <a:ext cx="8424936" cy="3535040"/>
          </a:xfrm>
        </p:spPr>
        <p:txBody>
          <a:bodyPr>
            <a:normAutofit/>
          </a:bodyPr>
          <a:lstStyle/>
          <a:p>
            <a:r>
              <a:rPr lang="en-GB" sz="2400" dirty="0" smtClean="0">
                <a:cs typeface="Calibri" panose="020F0502020204030204" pitchFamily="34" charset="0"/>
              </a:rPr>
              <a:t>Complete the NECSU eLearning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Share the eLearning link with colleagues</a:t>
            </a:r>
          </a:p>
          <a:p>
            <a:r>
              <a:rPr lang="en-GB" dirty="0">
                <a:cs typeface="Calibri" panose="020F0502020204030204" pitchFamily="34" charset="0"/>
                <a:hlinkClick r:id="rId2"/>
              </a:rPr>
              <a:t>https://learning.necsu.nhs.uk/nhs-digital-electronic-repeat-dispensing-elearning</a:t>
            </a:r>
            <a:r>
              <a:rPr lang="en-GB" dirty="0" smtClean="0">
                <a:cs typeface="Calibri" panose="020F0502020204030204" pitchFamily="34" charset="0"/>
                <a:hlinkClick r:id="rId2"/>
              </a:rPr>
              <a:t>/</a:t>
            </a:r>
            <a:r>
              <a:rPr lang="en-GB" dirty="0" smtClean="0">
                <a:cs typeface="Calibri" panose="020F0502020204030204" pitchFamily="34" charset="0"/>
              </a:rPr>
              <a:t> </a:t>
            </a:r>
            <a:endParaRPr lang="en-GB" dirty="0">
              <a:cs typeface="Calibri" panose="020F0502020204030204" pitchFamily="34" charset="0"/>
            </a:endParaRPr>
          </a:p>
          <a:p>
            <a:r>
              <a:rPr lang="en-GB" sz="2400" dirty="0" smtClean="0">
                <a:cs typeface="Calibri" panose="020F0502020204030204" pitchFamily="34" charset="0"/>
              </a:rPr>
              <a:t>Review the eRD Toolkit</a:t>
            </a:r>
          </a:p>
          <a:p>
            <a:r>
              <a:rPr lang="en-GB" sz="2400" dirty="0" smtClean="0">
                <a:cs typeface="Calibri" panose="020F0502020204030204" pitchFamily="34" charset="0"/>
              </a:rPr>
              <a:t>Set realistic eRD targets for the practice as a whole</a:t>
            </a:r>
          </a:p>
          <a:p>
            <a:r>
              <a:rPr lang="en-GB" dirty="0" smtClean="0">
                <a:cs typeface="Calibri" panose="020F0502020204030204" pitchFamily="34" charset="0"/>
              </a:rPr>
              <a:t>H</a:t>
            </a:r>
            <a:r>
              <a:rPr lang="en-GB" sz="2400" dirty="0" smtClean="0">
                <a:cs typeface="Calibri" panose="020F0502020204030204" pitchFamily="34" charset="0"/>
              </a:rPr>
              <a:t>ost an eRD Workshop, invite prescribers, admin team and local pharmacies.</a:t>
            </a:r>
            <a:endParaRPr lang="en-GB" sz="2400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15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39552" y="285496"/>
            <a:ext cx="7850087" cy="3078342"/>
          </a:xfrm>
        </p:spPr>
        <p:txBody>
          <a:bodyPr>
            <a:normAutofit fontScale="90000"/>
          </a:bodyPr>
          <a:lstStyle/>
          <a:p>
            <a:r>
              <a:rPr lang="en-GB" alt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itchFamily="34" charset="0"/>
              </a:rPr>
              <a:t>Questions and further information </a:t>
            </a:r>
            <a:r>
              <a:rPr lang="en-GB" altLang="en-US" sz="4000" dirty="0" smtClean="0">
                <a:latin typeface="Calibri" pitchFamily="34" charset="0"/>
                <a:cs typeface="Calibri" panose="020F0502020204030204" pitchFamily="34" charset="0"/>
                <a:sym typeface="Arial" pitchFamily="34" charset="0"/>
              </a:rPr>
              <a:t/>
            </a:r>
            <a:br>
              <a:rPr lang="en-GB" altLang="en-US" sz="4000" dirty="0" smtClean="0">
                <a:latin typeface="Calibri" pitchFamily="34" charset="0"/>
                <a:cs typeface="Calibri" panose="020F0502020204030204" pitchFamily="34" charset="0"/>
                <a:sym typeface="Arial" pitchFamily="34" charset="0"/>
              </a:rPr>
            </a:br>
            <a:r>
              <a:rPr lang="en-GB" altLang="en-US" sz="4000" dirty="0" smtClean="0">
                <a:latin typeface="Calibri" pitchFamily="34" charset="0"/>
                <a:cs typeface="Calibri" panose="020F0502020204030204" pitchFamily="34" charset="0"/>
                <a:sym typeface="Arial" pitchFamily="34" charset="0"/>
              </a:rPr>
              <a:t/>
            </a:r>
            <a:br>
              <a:rPr lang="en-GB" altLang="en-US" sz="4000" dirty="0" smtClean="0">
                <a:latin typeface="Calibri" pitchFamily="34" charset="0"/>
                <a:cs typeface="Calibri" panose="020F0502020204030204" pitchFamily="34" charset="0"/>
                <a:sym typeface="Arial" pitchFamily="34" charset="0"/>
              </a:rPr>
            </a:br>
            <a:r>
              <a:rPr lang="en-GB" altLang="en-US" sz="3600" dirty="0" smtClean="0">
                <a:latin typeface="Calibri" pitchFamily="34" charset="0"/>
                <a:cs typeface="Calibri" panose="020F0502020204030204" pitchFamily="34" charset="0"/>
                <a:sym typeface="Arial" pitchFamily="34" charset="0"/>
              </a:rPr>
              <a:t/>
            </a:r>
            <a:br>
              <a:rPr lang="en-GB" altLang="en-US" sz="3600" dirty="0" smtClean="0">
                <a:latin typeface="Calibri" pitchFamily="34" charset="0"/>
                <a:cs typeface="Calibri" panose="020F0502020204030204" pitchFamily="34" charset="0"/>
                <a:sym typeface="Arial" pitchFamily="34" charset="0"/>
              </a:rPr>
            </a:br>
            <a:r>
              <a:rPr lang="en-GB" alt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itchFamily="34" charset="0"/>
              </a:rPr>
              <a:t>NHS Digital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EPS website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systems.digital.nhs.uk/eps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signed up for the NHS Digital GP or Pharmacy bulletins?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400" dirty="0" smtClean="0"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GB" sz="5400" dirty="0" smtClean="0">
                <a:latin typeface="Calibri" pitchFamily="34" charset="0"/>
                <a:cs typeface="Calibri" panose="020F0502020204030204" pitchFamily="34" charset="0"/>
              </a:rPr>
            </a:br>
            <a:endParaRPr lang="en-GB" altLang="en-US" sz="6600" b="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24F4-3BCC-456E-A94D-4EA2D70C570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71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1560" y="254009"/>
            <a:ext cx="7365504" cy="877582"/>
          </a:xfrm>
        </p:spPr>
        <p:txBody>
          <a:bodyPr>
            <a:normAutofit/>
          </a:bodyPr>
          <a:lstStyle/>
          <a:p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fundamentals</a:t>
            </a:r>
            <a:endParaRPr lang="en-GB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 bwMode="auto">
          <a:xfrm>
            <a:off x="265600" y="1022507"/>
            <a:ext cx="8568952" cy="37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300" indent="-457200">
              <a:lnSpc>
                <a:spcPct val="120000"/>
              </a:lnSpc>
            </a:pPr>
            <a:r>
              <a:rPr lang="en-GB" sz="2800" dirty="0" smtClean="0"/>
              <a:t>Prescriber issues </a:t>
            </a:r>
            <a:r>
              <a:rPr lang="en-GB" sz="2800" dirty="0"/>
              <a:t>batch of EPS prescriptions in one go for </a:t>
            </a:r>
            <a:r>
              <a:rPr lang="en-GB" sz="2800" dirty="0" smtClean="0"/>
              <a:t>suitable patients </a:t>
            </a:r>
            <a:r>
              <a:rPr lang="en-GB" sz="2800" dirty="0"/>
              <a:t>with repeat </a:t>
            </a:r>
            <a:r>
              <a:rPr lang="en-GB" sz="2800" dirty="0" smtClean="0"/>
              <a:t>medication</a:t>
            </a:r>
            <a:r>
              <a:rPr lang="en-GB" sz="2800" dirty="0"/>
              <a:t>, for up to 12 </a:t>
            </a:r>
            <a:r>
              <a:rPr lang="en-GB" sz="2800" dirty="0" smtClean="0"/>
              <a:t>months.</a:t>
            </a:r>
            <a:endParaRPr lang="en-GB" sz="2800" dirty="0"/>
          </a:p>
          <a:p>
            <a:pPr marL="474300" indent="-457200">
              <a:lnSpc>
                <a:spcPct val="120000"/>
              </a:lnSpc>
            </a:pPr>
            <a:r>
              <a:rPr lang="en-GB" sz="2800" dirty="0" smtClean="0"/>
              <a:t>Pharmacy responsible for carrying out checks with patient before dispensing each issue.</a:t>
            </a:r>
          </a:p>
          <a:p>
            <a:pPr marL="474300" indent="-457200">
              <a:lnSpc>
                <a:spcPct val="120000"/>
              </a:lnSpc>
            </a:pPr>
            <a:r>
              <a:rPr lang="en-GB" sz="2800" dirty="0" smtClean="0"/>
              <a:t>Patient reviewed regularly by pharmacy and has flexibility throughout the regime.</a:t>
            </a:r>
            <a:endParaRPr lang="en-GB" sz="2800" dirty="0"/>
          </a:p>
          <a:p>
            <a:pPr marL="17100" indent="0">
              <a:lnSpc>
                <a:spcPct val="120000"/>
              </a:lnSpc>
              <a:buNone/>
            </a:pPr>
            <a:endParaRPr lang="en-GB" sz="1600" dirty="0" smtClean="0"/>
          </a:p>
          <a:p>
            <a:pPr marL="17100" indent="0">
              <a:lnSpc>
                <a:spcPct val="120000"/>
              </a:lnSpc>
              <a:buNone/>
            </a:pPr>
            <a:endParaRPr lang="en-GB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48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67544" y="145790"/>
            <a:ext cx="7509520" cy="985800"/>
          </a:xfrm>
        </p:spPr>
        <p:txBody>
          <a:bodyPr>
            <a:normAutofit/>
          </a:bodyPr>
          <a:lstStyle/>
          <a:p>
            <a:r>
              <a:rPr lang="en-GB" altLang="en-US" sz="3600" b="1" dirty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and the </a:t>
            </a:r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</a:t>
            </a:r>
            <a:r>
              <a:rPr lang="en-GB" altLang="en-US" sz="3600" b="1" dirty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Roadmap </a:t>
            </a:r>
            <a:endParaRPr lang="en-GB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t="23666" r="12594" b="19833"/>
          <a:stretch/>
        </p:blipFill>
        <p:spPr bwMode="auto">
          <a:xfrm>
            <a:off x="1020337" y="1443041"/>
            <a:ext cx="7103333" cy="274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40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1560" y="87474"/>
            <a:ext cx="7365504" cy="1188132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 and </a:t>
            </a:r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Community Pharmacy </a:t>
            </a:r>
            <a:b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Contractual Framework</a:t>
            </a:r>
            <a:endParaRPr lang="en-GB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6833" r="25750" b="39334"/>
          <a:stretch/>
        </p:blipFill>
        <p:spPr bwMode="auto">
          <a:xfrm>
            <a:off x="1302173" y="1383619"/>
            <a:ext cx="6539661" cy="2447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9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74848" y="255347"/>
            <a:ext cx="8229600" cy="985800"/>
          </a:xfrm>
        </p:spPr>
        <p:txBody>
          <a:bodyPr/>
          <a:lstStyle/>
          <a:p>
            <a:r>
              <a:rPr lang="en-GB" altLang="en-US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for the NHS</a:t>
            </a:r>
            <a:endParaRPr lang="en-GB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 bwMode="auto">
          <a:xfrm>
            <a:off x="179512" y="1188132"/>
            <a:ext cx="8424936" cy="370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4300" lvl="1" indent="0">
              <a:lnSpc>
                <a:spcPct val="120000"/>
              </a:lnSpc>
              <a:buNone/>
            </a:pPr>
            <a:r>
              <a:rPr lang="en-GB" sz="38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Stated benefit</a:t>
            </a:r>
          </a:p>
          <a:p>
            <a:pPr marL="474300" lvl="1" indent="0">
              <a:lnSpc>
                <a:spcPct val="120000"/>
              </a:lnSpc>
              <a:buNone/>
            </a:pPr>
            <a:r>
              <a:rPr lang="en-GB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GP </a:t>
            </a:r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practice use of Electronic Repeat Dispensing reduces </a:t>
            </a:r>
            <a:r>
              <a:rPr lang="en-GB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the volume </a:t>
            </a:r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of paper and GP signing time </a:t>
            </a:r>
            <a:r>
              <a:rPr lang="en-GB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(one </a:t>
            </a:r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digital signature per batch) over repeat prescribing.</a:t>
            </a:r>
          </a:p>
          <a:p>
            <a:pPr marL="474300" lvl="1" indent="0">
              <a:lnSpc>
                <a:spcPct val="120000"/>
              </a:lnSpc>
              <a:buNone/>
            </a:pPr>
            <a:endParaRPr lang="en-GB" sz="3200" i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74300" lvl="1" indent="0">
              <a:lnSpc>
                <a:spcPct val="120000"/>
              </a:lnSpc>
              <a:buNone/>
            </a:pPr>
            <a:r>
              <a:rPr lang="en-GB" sz="3800" b="1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Rationale</a:t>
            </a:r>
          </a:p>
          <a:p>
            <a:pPr marL="474300" lvl="1" indent="0">
              <a:lnSpc>
                <a:spcPct val="120000"/>
              </a:lnSpc>
              <a:buNone/>
            </a:pPr>
            <a:r>
              <a:rPr lang="en-GB" sz="32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The </a:t>
            </a:r>
            <a:r>
              <a:rPr lang="en-GB" sz="3200" i="1" dirty="0">
                <a:solidFill>
                  <a:prstClr val="black"/>
                </a:solidFill>
                <a:cs typeface="Calibri" panose="020F0502020204030204" pitchFamily="34" charset="0"/>
              </a:rPr>
              <a:t>introduction of EPS </a:t>
            </a:r>
            <a:r>
              <a:rPr lang="en-GB" sz="32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Release </a:t>
            </a:r>
            <a:r>
              <a:rPr lang="en-GB" sz="3200" i="1" dirty="0">
                <a:solidFill>
                  <a:prstClr val="black"/>
                </a:solidFill>
                <a:cs typeface="Calibri" panose="020F0502020204030204" pitchFamily="34" charset="0"/>
              </a:rPr>
              <a:t>2 simplifies the repeat dispensing process particularly in terms of volume of paper and requirement for only </a:t>
            </a:r>
            <a:r>
              <a:rPr lang="en-GB" sz="32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one </a:t>
            </a:r>
            <a:r>
              <a:rPr lang="en-GB" sz="3200" i="1" dirty="0">
                <a:solidFill>
                  <a:prstClr val="black"/>
                </a:solidFill>
                <a:cs typeface="Calibri" panose="020F0502020204030204" pitchFamily="34" charset="0"/>
              </a:rPr>
              <a:t>GP electronic signature as opposed to many paper signatures</a:t>
            </a:r>
            <a:r>
              <a:rPr lang="en-GB" sz="32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474300" lvl="1" indent="0">
              <a:lnSpc>
                <a:spcPct val="120000"/>
              </a:lnSpc>
              <a:buNone/>
            </a:pPr>
            <a:r>
              <a:rPr lang="en-GB" sz="32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endParaRPr lang="en-GB" sz="3200" i="1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0458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prstClr val="black"/>
                </a:solidFill>
                <a:cs typeface="Calibri" panose="020F0502020204030204" pitchFamily="34" charset="0"/>
              </a:rPr>
              <a:t>GP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time saving </a:t>
            </a:r>
            <a:r>
              <a:rPr lang="en-GB" sz="3600" dirty="0" smtClean="0">
                <a:solidFill>
                  <a:prstClr val="black"/>
                </a:solidFill>
                <a:cs typeface="Calibri" panose="020F0502020204030204" pitchFamily="34" charset="0"/>
              </a:rPr>
              <a:t>equal to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£3.36 per patient </a:t>
            </a:r>
            <a:endParaRPr lang="en-GB" sz="36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10458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prstClr val="black"/>
                </a:solidFill>
                <a:cs typeface="Calibri" panose="020F0502020204030204" pitchFamily="34" charset="0"/>
              </a:rPr>
              <a:t>Benefit value to NHS £93.2 </a:t>
            </a: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million</a:t>
            </a:r>
          </a:p>
          <a:p>
            <a:pPr marL="10458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prstClr val="black"/>
                </a:solidFill>
                <a:cs typeface="Calibri" panose="020F0502020204030204" pitchFamily="34" charset="0"/>
              </a:rPr>
              <a:t>Benefit per item 12.05 pence</a:t>
            </a:r>
          </a:p>
          <a:p>
            <a:pPr marL="1045800" lvl="1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prstClr val="black"/>
                </a:solidFill>
                <a:cs typeface="Calibri" panose="020F0502020204030204" pitchFamily="34" charset="0"/>
              </a:rPr>
              <a:t>The prescriber will save £2.48 every time they have to cancel an </a:t>
            </a:r>
            <a:r>
              <a:rPr lang="en-GB" sz="3600" dirty="0" smtClean="0">
                <a:solidFill>
                  <a:prstClr val="black"/>
                </a:solidFill>
                <a:cs typeface="Calibri" panose="020F0502020204030204" pitchFamily="34" charset="0"/>
              </a:rPr>
              <a:t>item.</a:t>
            </a:r>
            <a:endParaRPr lang="en-GB" sz="36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74300" lvl="1" indent="0">
              <a:lnSpc>
                <a:spcPct val="120000"/>
              </a:lnSpc>
              <a:buNone/>
            </a:pPr>
            <a:endParaRPr lang="en-GB" sz="3200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74300" lvl="1" indent="0">
              <a:lnSpc>
                <a:spcPct val="120000"/>
              </a:lnSpc>
              <a:buNone/>
            </a:pPr>
            <a:r>
              <a:rPr lang="en-GB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80% </a:t>
            </a:r>
            <a:r>
              <a:rPr lang="en-GB" sz="3200" dirty="0">
                <a:solidFill>
                  <a:prstClr val="black"/>
                </a:solidFill>
                <a:cs typeface="Calibri" panose="020F0502020204030204" pitchFamily="34" charset="0"/>
              </a:rPr>
              <a:t>of all repeats could be replaced with </a:t>
            </a:r>
            <a:r>
              <a:rPr lang="en-GB" sz="3200" dirty="0" smtClean="0">
                <a:solidFill>
                  <a:prstClr val="black"/>
                </a:solidFill>
                <a:cs typeface="Calibri" panose="020F0502020204030204" pitchFamily="34" charset="0"/>
              </a:rPr>
              <a:t>eRD. </a:t>
            </a:r>
            <a:endParaRPr lang="en-GB" sz="32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040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200800" cy="43204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for the patient</a:t>
            </a:r>
            <a:endParaRPr lang="en-GB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88" y="681540"/>
            <a:ext cx="8340532" cy="40504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Pharmacy </a:t>
            </a:r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nomination can be changed in the middle of a repeat dispensing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regime.</a:t>
            </a:r>
            <a:endParaRPr lang="en-GB" sz="235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Reduction in unnecessary visits to the GP practice.</a:t>
            </a:r>
            <a:endParaRPr lang="en-GB" sz="235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Ability to request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multiple </a:t>
            </a:r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issues of medication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in advance after clinical assessment by pharmacist i.e</a:t>
            </a:r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holidays.</a:t>
            </a:r>
          </a:p>
          <a:p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Potential </a:t>
            </a:r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reduction in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out of hours requests </a:t>
            </a:r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for routine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medication.</a:t>
            </a:r>
          </a:p>
          <a:p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Patient doesn't need to remember to order their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prescription.</a:t>
            </a:r>
          </a:p>
          <a:p>
            <a:r>
              <a:rPr lang="en-GB" sz="2350" dirty="0">
                <a:solidFill>
                  <a:schemeClr val="tx1"/>
                </a:solidFill>
                <a:cs typeface="Calibri" panose="020F0502020204030204" pitchFamily="34" charset="0"/>
              </a:rPr>
              <a:t>Patient cannot lose their </a:t>
            </a:r>
            <a:r>
              <a:rPr lang="en-GB" sz="2350" dirty="0" smtClean="0">
                <a:solidFill>
                  <a:schemeClr val="tx1"/>
                </a:solidFill>
                <a:cs typeface="Calibri" panose="020F0502020204030204" pitchFamily="34" charset="0"/>
              </a:rPr>
              <a:t>prescription.</a:t>
            </a:r>
            <a:endParaRPr lang="en-GB" sz="235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02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60001"/>
            <a:ext cx="7740440" cy="52956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2C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for the GP practice</a:t>
            </a:r>
            <a:endParaRPr lang="en-GB" sz="3600" b="1" dirty="0">
              <a:solidFill>
                <a:srgbClr val="0072C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224016"/>
            <a:ext cx="7704000" cy="3435966"/>
          </a:xfrm>
        </p:spPr>
        <p:txBody>
          <a:bodyPr>
            <a:normAutofit lnSpcReduction="10000"/>
          </a:bodyPr>
          <a:lstStyle/>
          <a:p>
            <a:pPr marL="342450"/>
            <a:r>
              <a:rPr lang="en-GB" sz="2800" dirty="0" smtClean="0">
                <a:cs typeface="Calibri" panose="020F0502020204030204" pitchFamily="34" charset="0"/>
              </a:rPr>
              <a:t>Reduction </a:t>
            </a:r>
            <a:r>
              <a:rPr lang="en-GB" sz="2800" dirty="0">
                <a:cs typeface="Calibri" panose="020F0502020204030204" pitchFamily="34" charset="0"/>
              </a:rPr>
              <a:t>in workload </a:t>
            </a:r>
            <a:r>
              <a:rPr lang="en-GB" sz="2800" dirty="0" smtClean="0">
                <a:cs typeface="Calibri" panose="020F0502020204030204" pitchFamily="34" charset="0"/>
              </a:rPr>
              <a:t>in re-signing requested </a:t>
            </a:r>
            <a:r>
              <a:rPr lang="en-GB" sz="2800" dirty="0">
                <a:cs typeface="Calibri" panose="020F0502020204030204" pitchFamily="34" charset="0"/>
              </a:rPr>
              <a:t>repeat prescriptions</a:t>
            </a:r>
            <a:r>
              <a:rPr lang="en-GB" sz="2800" dirty="0" smtClean="0">
                <a:cs typeface="Calibri" panose="020F0502020204030204" pitchFamily="34" charset="0"/>
              </a:rPr>
              <a:t>.</a:t>
            </a:r>
            <a:endParaRPr lang="en-GB" sz="2800" dirty="0">
              <a:cs typeface="Calibri" panose="020F0502020204030204" pitchFamily="34" charset="0"/>
            </a:endParaRPr>
          </a:p>
          <a:p>
            <a:pPr marL="342450"/>
            <a:r>
              <a:rPr lang="en-GB" sz="2800" dirty="0">
                <a:cs typeface="Calibri" panose="020F0502020204030204" pitchFamily="34" charset="0"/>
              </a:rPr>
              <a:t>Reduction in the amount of requests/queries coming into the </a:t>
            </a:r>
            <a:r>
              <a:rPr lang="en-GB" sz="2800" dirty="0" smtClean="0">
                <a:cs typeface="Calibri" panose="020F0502020204030204" pitchFamily="34" charset="0"/>
              </a:rPr>
              <a:t>practice.</a:t>
            </a:r>
          </a:p>
          <a:p>
            <a:r>
              <a:rPr lang="en-GB" sz="2800" dirty="0">
                <a:cs typeface="Calibri" panose="020F0502020204030204" pitchFamily="34" charset="0"/>
              </a:rPr>
              <a:t>C</a:t>
            </a:r>
            <a:r>
              <a:rPr lang="en-GB" sz="2800" dirty="0" smtClean="0">
                <a:cs typeface="Calibri" panose="020F0502020204030204" pitchFamily="34" charset="0"/>
              </a:rPr>
              <a:t>ancellation </a:t>
            </a:r>
            <a:r>
              <a:rPr lang="en-GB" sz="2800" dirty="0">
                <a:cs typeface="Calibri" panose="020F0502020204030204" pitchFamily="34" charset="0"/>
              </a:rPr>
              <a:t>at any point during the regime </a:t>
            </a:r>
            <a:r>
              <a:rPr lang="en-GB" sz="2800" dirty="0" smtClean="0">
                <a:cs typeface="Calibri" panose="020F0502020204030204" pitchFamily="34" charset="0"/>
              </a:rPr>
              <a:t>at </a:t>
            </a:r>
            <a:r>
              <a:rPr lang="en-GB" sz="2800" dirty="0">
                <a:cs typeface="Calibri" panose="020F0502020204030204" pitchFamily="34" charset="0"/>
              </a:rPr>
              <a:t>item or </a:t>
            </a:r>
            <a:r>
              <a:rPr lang="en-GB" sz="2800" dirty="0" smtClean="0">
                <a:cs typeface="Calibri" panose="020F0502020204030204" pitchFamily="34" charset="0"/>
              </a:rPr>
              <a:t>at prescription level.</a:t>
            </a:r>
            <a:endParaRPr lang="en-GB" sz="2800" dirty="0">
              <a:cs typeface="Calibri" panose="020F0502020204030204" pitchFamily="34" charset="0"/>
            </a:endParaRPr>
          </a:p>
          <a:p>
            <a:r>
              <a:rPr lang="en-GB" sz="2800" dirty="0" smtClean="0">
                <a:cs typeface="Calibri" panose="020F0502020204030204" pitchFamily="34" charset="0"/>
              </a:rPr>
              <a:t>New </a:t>
            </a:r>
            <a:r>
              <a:rPr lang="en-GB" sz="2800" dirty="0">
                <a:cs typeface="Calibri" panose="020F0502020204030204" pitchFamily="34" charset="0"/>
              </a:rPr>
              <a:t>medication </a:t>
            </a:r>
            <a:r>
              <a:rPr lang="en-GB" sz="2800" dirty="0" smtClean="0">
                <a:cs typeface="Calibri" panose="020F0502020204030204" pitchFamily="34" charset="0"/>
              </a:rPr>
              <a:t>can be added to </a:t>
            </a:r>
            <a:r>
              <a:rPr lang="en-GB" sz="2800" dirty="0">
                <a:cs typeface="Calibri" panose="020F0502020204030204" pitchFamily="34" charset="0"/>
              </a:rPr>
              <a:t>the </a:t>
            </a:r>
            <a:r>
              <a:rPr lang="en-GB" sz="2800" dirty="0" smtClean="0">
                <a:cs typeface="Calibri" panose="020F0502020204030204" pitchFamily="34" charset="0"/>
              </a:rPr>
              <a:t>regime.</a:t>
            </a:r>
          </a:p>
          <a:p>
            <a:r>
              <a:rPr lang="en-GB" sz="2800" dirty="0" smtClean="0">
                <a:cs typeface="Calibri" panose="020F0502020204030204" pitchFamily="34" charset="0"/>
              </a:rPr>
              <a:t>Reduction in </a:t>
            </a:r>
            <a:r>
              <a:rPr lang="en-GB" sz="2800" dirty="0">
                <a:cs typeface="Calibri" panose="020F0502020204030204" pitchFamily="34" charset="0"/>
              </a:rPr>
              <a:t>m</a:t>
            </a:r>
            <a:r>
              <a:rPr lang="en-GB" sz="2800" dirty="0" smtClean="0">
                <a:cs typeface="Calibri" panose="020F0502020204030204" pitchFamily="34" charset="0"/>
              </a:rPr>
              <a:t>edicines waste.</a:t>
            </a:r>
          </a:p>
          <a:p>
            <a:pPr marL="0" indent="0">
              <a:buNone/>
            </a:pPr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450"/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450"/>
            <a:endParaRPr lang="en-GB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450"/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450"/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#EPSr2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4373"/>
            <a:ext cx="12985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010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 Slide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cture Slide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SCIC_Powerpoint_template_-Forms[1]">
  <a:themeElements>
    <a:clrScheme name="HSCIC corporate">
      <a:dk1>
        <a:srgbClr val="001830"/>
      </a:dk1>
      <a:lt1>
        <a:srgbClr val="FAFCFC"/>
      </a:lt1>
      <a:dk2>
        <a:srgbClr val="000000"/>
      </a:dk2>
      <a:lt2>
        <a:srgbClr val="F0F8FC"/>
      </a:lt2>
      <a:accent1>
        <a:srgbClr val="003350"/>
      </a:accent1>
      <a:accent2>
        <a:srgbClr val="A0D0E8"/>
      </a:accent2>
      <a:accent3>
        <a:srgbClr val="505050"/>
      </a:accent3>
      <a:accent4>
        <a:srgbClr val="80A0B0"/>
      </a:accent4>
      <a:accent5>
        <a:srgbClr val="D8E0E8"/>
      </a:accent5>
      <a:accent6>
        <a:srgbClr val="B0AAB0"/>
      </a:accent6>
      <a:hlink>
        <a:srgbClr val="0060E0"/>
      </a:hlink>
      <a:folHlink>
        <a:srgbClr val="701870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S D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HS D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NHS D">
  <a:themeElements>
    <a:clrScheme name="01-NHS-DIGI-PALETTE-01">
      <a:dk1>
        <a:srgbClr val="0F0F0F"/>
      </a:dk1>
      <a:lt1>
        <a:srgbClr val="FFFFFF"/>
      </a:lt1>
      <a:dk2>
        <a:srgbClr val="033F85"/>
      </a:dk2>
      <a:lt2>
        <a:srgbClr val="F9F9F9"/>
      </a:lt2>
      <a:accent1>
        <a:srgbClr val="005EB8"/>
      </a:accent1>
      <a:accent2>
        <a:srgbClr val="84919C"/>
      </a:accent2>
      <a:accent3>
        <a:srgbClr val="003087"/>
      </a:accent3>
      <a:accent4>
        <a:srgbClr val="5EBCE8"/>
      </a:accent4>
      <a:accent5>
        <a:srgbClr val="CED1D5"/>
      </a:accent5>
      <a:accent6>
        <a:srgbClr val="424D58"/>
      </a:accent6>
      <a:hlink>
        <a:srgbClr val="003087"/>
      </a:hlink>
      <a:folHlink>
        <a:srgbClr val="7C2855"/>
      </a:folHlink>
    </a:clrScheme>
    <a:fontScheme name="Corpor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06C3A98EA0F468EF281B04DADDACC" ma:contentTypeVersion="0" ma:contentTypeDescription="Create a new document." ma:contentTypeScope="" ma:versionID="aa8f47fa24dfbafe5c78ab04dd520d2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036689-10E8-4CD6-871A-159F61187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EF5C4C-5B6B-4F8A-9F05-60BF5DC6F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FD703F-39BF-4773-AD28-EAB2993092DF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SCR powerpoint template</Template>
  <TotalTime>33207</TotalTime>
  <Words>1692</Words>
  <Application>Microsoft Office PowerPoint</Application>
  <PresentationFormat>On-screen Show (16:9)</PresentationFormat>
  <Paragraphs>343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Picture Slide 01</vt:lpstr>
      <vt:lpstr>1_Picture Slide 01</vt:lpstr>
      <vt:lpstr>HSCIC_Powerpoint_template_-Forms[1]</vt:lpstr>
      <vt:lpstr>NHS D</vt:lpstr>
      <vt:lpstr>1_NHS D</vt:lpstr>
      <vt:lpstr>2_NHS D</vt:lpstr>
      <vt:lpstr>PowerPoint Presentation</vt:lpstr>
      <vt:lpstr>Agenda</vt:lpstr>
      <vt:lpstr>Electronic Repeat Dispensing</vt:lpstr>
      <vt:lpstr>eRD fundamentals</vt:lpstr>
      <vt:lpstr>eRD and the Local Digital Roadmap </vt:lpstr>
      <vt:lpstr>eRD and the Community Pharmacy  Contractual Framework</vt:lpstr>
      <vt:lpstr>Benefits for the NHS</vt:lpstr>
      <vt:lpstr>Benefits for the patient</vt:lpstr>
      <vt:lpstr>Benefits for the GP practice</vt:lpstr>
      <vt:lpstr>Benefits for the Pharmacy</vt:lpstr>
      <vt:lpstr>Community pharmacy  …..the four questions</vt:lpstr>
      <vt:lpstr>Prescribing an eRD batch</vt:lpstr>
      <vt:lpstr>PowerPoint Presentation</vt:lpstr>
      <vt:lpstr>eRD and the Prescription Tracker</vt:lpstr>
      <vt:lpstr>PowerPoint Presentation</vt:lpstr>
      <vt:lpstr>PowerPoint Presentation</vt:lpstr>
      <vt:lpstr>PowerPoint Presentation</vt:lpstr>
      <vt:lpstr>Patient consent</vt:lpstr>
      <vt:lpstr>Patient nomination change</vt:lpstr>
      <vt:lpstr>Patient changes practice or dies</vt:lpstr>
      <vt:lpstr>Prescriber changes practice</vt:lpstr>
      <vt:lpstr>Medication changes</vt:lpstr>
      <vt:lpstr>RA token </vt:lpstr>
      <vt:lpstr>Suitable patients</vt:lpstr>
      <vt:lpstr>Medications unsuitable for eRD</vt:lpstr>
      <vt:lpstr>Preparing repeats for eRD </vt:lpstr>
      <vt:lpstr>How to get started</vt:lpstr>
      <vt:lpstr>Hints and Tips to increase utilisation </vt:lpstr>
      <vt:lpstr>Maximise eRD </vt:lpstr>
      <vt:lpstr>National RD by age group </vt:lpstr>
      <vt:lpstr>  Tracking eRD progress</vt:lpstr>
      <vt:lpstr>Implementing an eRD strategy? </vt:lpstr>
      <vt:lpstr>eRD champion profile</vt:lpstr>
      <vt:lpstr>eRD champion workshops</vt:lpstr>
      <vt:lpstr>Next steps</vt:lpstr>
      <vt:lpstr>Questions and further information    NHS Digital EPS website http://systems.digital.nhs.uk/eps  Have you signed up for the NHS Digital GP or Pharmacy bulletins?        </vt:lpstr>
    </vt:vector>
  </TitlesOfParts>
  <Company>NHS Connecting for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Lucy Michalski</dc:creator>
  <cp:lastModifiedBy>Caroline Woodhouse</cp:lastModifiedBy>
  <cp:revision>801</cp:revision>
  <cp:lastPrinted>2016-10-26T09:14:24Z</cp:lastPrinted>
  <dcterms:created xsi:type="dcterms:W3CDTF">2009-06-30T10:28:44Z</dcterms:created>
  <dcterms:modified xsi:type="dcterms:W3CDTF">2016-11-07T15:17:34Z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0x01010090F06C3A98EA0F468EF281B04DADDACC</vt:lpwstr>
  </property>
</Properties>
</file>