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304" r:id="rId5"/>
    <p:sldId id="288" r:id="rId6"/>
    <p:sldId id="289"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303"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4196"/>
    <a:srgbClr val="4E86C0"/>
    <a:srgbClr val="5B5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B50BA-EB06-481F-9D09-09CC831338BC}" v="2" dt="2019-01-31T17:26:11.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51" autoAdjust="0"/>
  </p:normalViewPr>
  <p:slideViewPr>
    <p:cSldViewPr>
      <p:cViewPr varScale="1">
        <p:scale>
          <a:sx n="99" d="100"/>
          <a:sy n="99" d="100"/>
        </p:scale>
        <p:origin x="9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9165E-5524-49E0-A142-544EAFDBE258}" type="datetimeFigureOut">
              <a:rPr lang="en-GB" smtClean="0"/>
              <a:t>12/02/2019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7FF72-E60E-4F4C-9E10-77CAE52C81A6}" type="slidenum">
              <a:rPr lang="en-GB" smtClean="0"/>
              <a:t>‹#›</a:t>
            </a:fld>
            <a:endParaRPr lang="en-GB"/>
          </a:p>
        </p:txBody>
      </p:sp>
    </p:spTree>
    <p:extLst>
      <p:ext uri="{BB962C8B-B14F-4D97-AF65-F5344CB8AC3E}">
        <p14:creationId xmlns:p14="http://schemas.microsoft.com/office/powerpoint/2010/main" val="392112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B51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5234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224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8195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258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65772"/>
            <a:ext cx="9865096" cy="142617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623392" y="1844824"/>
            <a:ext cx="11017224" cy="41044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533258"/>
            <a:ext cx="12192000" cy="311112"/>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04512" y="239201"/>
            <a:ext cx="1122602" cy="802372"/>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1" b="8936"/>
          <a:stretch/>
        </p:blipFill>
        <p:spPr>
          <a:xfrm>
            <a:off x="10624727" y="1041573"/>
            <a:ext cx="1282172" cy="720068"/>
          </a:xfrm>
          <a:prstGeom prst="rect">
            <a:avLst/>
          </a:prstGeom>
        </p:spPr>
      </p:pic>
    </p:spTree>
    <p:extLst>
      <p:ext uri="{BB962C8B-B14F-4D97-AF65-F5344CB8AC3E}">
        <p14:creationId xmlns:p14="http://schemas.microsoft.com/office/powerpoint/2010/main" val="393657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sldNum="0" hdr="0" dt="0"/>
  <p:txStyles>
    <p:titleStyle>
      <a:lvl1pPr algn="l" defTabSz="9144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5B518E"/>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5B518E"/>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5B518E"/>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snc.org.uk/workingwithGPs" TargetMode="External"/><Relationship Id="rId2" Type="http://schemas.openxmlformats.org/officeDocument/2006/relationships/hyperlink" Target="mailto:services.team@psnc.org.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EF21-451E-4A0D-98B4-7547A7B9ECAE}"/>
              </a:ext>
            </a:extLst>
          </p:cNvPr>
          <p:cNvSpPr>
            <a:spLocks noGrp="1"/>
          </p:cNvSpPr>
          <p:nvPr>
            <p:ph type="title"/>
          </p:nvPr>
        </p:nvSpPr>
        <p:spPr/>
        <p:txBody>
          <a:bodyPr/>
          <a:lstStyle/>
          <a:p>
            <a:r>
              <a:rPr lang="en-GB" altLang="en-US" b="1" dirty="0"/>
              <a:t>Read and delete this slide…</a:t>
            </a:r>
            <a:endParaRPr lang="en-GB" dirty="0"/>
          </a:p>
        </p:txBody>
      </p:sp>
      <p:sp>
        <p:nvSpPr>
          <p:cNvPr id="3" name="Content Placeholder 2">
            <a:extLst>
              <a:ext uri="{FF2B5EF4-FFF2-40B4-BE49-F238E27FC236}">
                <a16:creationId xmlns:a16="http://schemas.microsoft.com/office/drawing/2014/main" id="{A2527CBF-1A7B-428F-9144-C4C821767075}"/>
              </a:ext>
            </a:extLst>
          </p:cNvPr>
          <p:cNvSpPr>
            <a:spLocks noGrp="1"/>
          </p:cNvSpPr>
          <p:nvPr>
            <p:ph idx="1"/>
          </p:nvPr>
        </p:nvSpPr>
        <p:spPr/>
        <p:txBody>
          <a:bodyPr>
            <a:normAutofit fontScale="85000" lnSpcReduction="10000"/>
          </a:bodyPr>
          <a:lstStyle/>
          <a:p>
            <a:pPr marL="0" indent="0">
              <a:buNone/>
              <a:defRPr/>
            </a:pPr>
            <a:r>
              <a:rPr lang="en-GB" dirty="0"/>
              <a:t>Questions or comments on this presentation can be addressed to </a:t>
            </a:r>
            <a:r>
              <a:rPr lang="en-GB" dirty="0">
                <a:hlinkClick r:id="rId2"/>
              </a:rPr>
              <a:t>services.team@psnc.org.uk</a:t>
            </a:r>
            <a:r>
              <a:rPr lang="en-GB" dirty="0"/>
              <a:t> </a:t>
            </a:r>
          </a:p>
          <a:p>
            <a:pPr marL="0" indent="0">
              <a:buNone/>
              <a:defRPr/>
            </a:pPr>
            <a:endParaRPr lang="en-GB" sz="1800" dirty="0"/>
          </a:p>
          <a:p>
            <a:pPr marL="0" indent="0">
              <a:buNone/>
              <a:defRPr/>
            </a:pPr>
            <a:r>
              <a:rPr lang="en-GB" dirty="0"/>
              <a:t>You can pick and choose the elements of the presentation that suit the needs of your event/discussion</a:t>
            </a:r>
          </a:p>
          <a:p>
            <a:pPr marL="0" indent="0">
              <a:buNone/>
              <a:defRPr/>
            </a:pPr>
            <a:endParaRPr lang="en-GB" sz="1800" dirty="0"/>
          </a:p>
          <a:p>
            <a:pPr marL="0" indent="0">
              <a:buNone/>
              <a:defRPr/>
            </a:pPr>
            <a:r>
              <a:rPr lang="en-GB" dirty="0"/>
              <a:t>Documents summarising the NHS Long Term Plan, NHS Operational and Contracting Guidance and GP contract reform can be found at: </a:t>
            </a:r>
            <a:r>
              <a:rPr lang="en-GB" dirty="0">
                <a:hlinkClick r:id="rId3"/>
              </a:rPr>
              <a:t>psnc.org.uk</a:t>
            </a:r>
            <a:r>
              <a:rPr lang="en-GB" dirty="0"/>
              <a:t> </a:t>
            </a:r>
          </a:p>
          <a:p>
            <a:pPr marL="0" indent="0">
              <a:buNone/>
              <a:defRPr/>
            </a:pPr>
            <a:endParaRPr lang="en-GB" sz="1800" dirty="0"/>
          </a:p>
          <a:p>
            <a:pPr marL="0" indent="0">
              <a:buNone/>
              <a:defRPr/>
            </a:pPr>
            <a:endParaRPr lang="en-GB" sz="1800" dirty="0"/>
          </a:p>
          <a:p>
            <a:pPr marL="0" indent="0">
              <a:buNone/>
              <a:defRPr/>
            </a:pPr>
            <a:r>
              <a:rPr lang="en-GB" dirty="0"/>
              <a:t>Last updated: February 2019</a:t>
            </a:r>
          </a:p>
          <a:p>
            <a:endParaRPr lang="en-GB" dirty="0"/>
          </a:p>
        </p:txBody>
      </p:sp>
    </p:spTree>
    <p:extLst>
      <p:ext uri="{BB962C8B-B14F-4D97-AF65-F5344CB8AC3E}">
        <p14:creationId xmlns:p14="http://schemas.microsoft.com/office/powerpoint/2010/main" val="18850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5CF0-8295-4E71-BA7C-04E2B33167F2}"/>
              </a:ext>
            </a:extLst>
          </p:cNvPr>
          <p:cNvSpPr>
            <a:spLocks noGrp="1"/>
          </p:cNvSpPr>
          <p:nvPr>
            <p:ph type="title"/>
          </p:nvPr>
        </p:nvSpPr>
        <p:spPr/>
        <p:txBody>
          <a:bodyPr/>
          <a:lstStyle/>
          <a:p>
            <a:r>
              <a:rPr lang="en-GB" b="1" dirty="0"/>
              <a:t>Population health and local partnerships</a:t>
            </a:r>
            <a:endParaRPr lang="en-GB" dirty="0"/>
          </a:p>
        </p:txBody>
      </p:sp>
      <p:sp>
        <p:nvSpPr>
          <p:cNvPr id="3" name="Content Placeholder 2">
            <a:extLst>
              <a:ext uri="{FF2B5EF4-FFF2-40B4-BE49-F238E27FC236}">
                <a16:creationId xmlns:a16="http://schemas.microsoft.com/office/drawing/2014/main" id="{B20CDED5-24EE-40B6-A8D3-CECF8025D4C9}"/>
              </a:ext>
            </a:extLst>
          </p:cNvPr>
          <p:cNvSpPr>
            <a:spLocks noGrp="1"/>
          </p:cNvSpPr>
          <p:nvPr>
            <p:ph idx="1"/>
          </p:nvPr>
        </p:nvSpPr>
        <p:spPr>
          <a:xfrm>
            <a:off x="623392" y="1844824"/>
            <a:ext cx="11017224" cy="4608512"/>
          </a:xfrm>
        </p:spPr>
        <p:txBody>
          <a:bodyPr>
            <a:normAutofit fontScale="85000" lnSpcReduction="20000"/>
          </a:bodyPr>
          <a:lstStyle/>
          <a:p>
            <a:r>
              <a:rPr lang="en-GB" dirty="0"/>
              <a:t>By April 2021, ICSs will cover the whole country, growing out of Sustainability and Transformation Partnerships (STPs)</a:t>
            </a:r>
          </a:p>
          <a:p>
            <a:r>
              <a:rPr lang="en-GB" dirty="0"/>
              <a:t>Every ICS will enable a single set of commissioning decisions at system level; this will typically involve a single CCG for each ICS area</a:t>
            </a:r>
          </a:p>
          <a:p>
            <a:r>
              <a:rPr lang="en-GB" dirty="0"/>
              <a:t>CCGs will become more strategic to support providers to partner with local government and other community organisations on population health, service redesign and Long Term Plan implementation</a:t>
            </a:r>
          </a:p>
          <a:p>
            <a:r>
              <a:rPr lang="en-GB" dirty="0"/>
              <a:t>New developments: a new Integrated Care Provider contract and a new ICS accountability and performance framework</a:t>
            </a:r>
          </a:p>
          <a:p>
            <a:r>
              <a:rPr lang="en-GB" dirty="0"/>
              <a:t>The Better Care Fund will now be reviewed by NHS England, the Department of Health and Social Care (DHSC) and the Ministry of Housing, Communities and Local Government</a:t>
            </a:r>
          </a:p>
          <a:p>
            <a:pPr marL="0" indent="0">
              <a:buNone/>
            </a:pPr>
            <a:endParaRPr lang="en-GB" dirty="0"/>
          </a:p>
        </p:txBody>
      </p:sp>
    </p:spTree>
    <p:extLst>
      <p:ext uri="{BB962C8B-B14F-4D97-AF65-F5344CB8AC3E}">
        <p14:creationId xmlns:p14="http://schemas.microsoft.com/office/powerpoint/2010/main" val="179070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5CC7-7901-420E-9FDD-F2D0CDC58673}"/>
              </a:ext>
            </a:extLst>
          </p:cNvPr>
          <p:cNvSpPr>
            <a:spLocks noGrp="1"/>
          </p:cNvSpPr>
          <p:nvPr>
            <p:ph type="title"/>
          </p:nvPr>
        </p:nvSpPr>
        <p:spPr/>
        <p:txBody>
          <a:bodyPr/>
          <a:lstStyle/>
          <a:p>
            <a:r>
              <a:rPr lang="en-GB" b="1" dirty="0"/>
              <a:t>NHS action on prevention and health inequalities</a:t>
            </a:r>
            <a:endParaRPr lang="en-GB" dirty="0"/>
          </a:p>
        </p:txBody>
      </p:sp>
      <p:sp>
        <p:nvSpPr>
          <p:cNvPr id="3" name="Content Placeholder 2">
            <a:extLst>
              <a:ext uri="{FF2B5EF4-FFF2-40B4-BE49-F238E27FC236}">
                <a16:creationId xmlns:a16="http://schemas.microsoft.com/office/drawing/2014/main" id="{80669B1D-3E01-4A55-B643-3A9AF8F633B9}"/>
              </a:ext>
            </a:extLst>
          </p:cNvPr>
          <p:cNvSpPr>
            <a:spLocks noGrp="1"/>
          </p:cNvSpPr>
          <p:nvPr>
            <p:ph idx="1"/>
          </p:nvPr>
        </p:nvSpPr>
        <p:spPr>
          <a:xfrm>
            <a:off x="587388" y="2060848"/>
            <a:ext cx="11017224" cy="4320480"/>
          </a:xfrm>
        </p:spPr>
        <p:txBody>
          <a:bodyPr/>
          <a:lstStyle/>
          <a:p>
            <a:r>
              <a:rPr lang="en-GB" dirty="0"/>
              <a:t>The plan sets out new commitments for action that the NHS itself will take to improve prevention whilst recognising the responsibility of individuals, companies, communities and Government.</a:t>
            </a:r>
          </a:p>
          <a:p>
            <a:r>
              <a:rPr lang="en-GB" dirty="0"/>
              <a:t>Action by the NHS is a complement to, but cannot be a substitute for, the role of local government</a:t>
            </a:r>
          </a:p>
          <a:p>
            <a:pPr marL="0" indent="0">
              <a:buNone/>
            </a:pPr>
            <a:endParaRPr lang="en-GB" dirty="0"/>
          </a:p>
        </p:txBody>
      </p:sp>
    </p:spTree>
    <p:extLst>
      <p:ext uri="{BB962C8B-B14F-4D97-AF65-F5344CB8AC3E}">
        <p14:creationId xmlns:p14="http://schemas.microsoft.com/office/powerpoint/2010/main" val="384176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EF5E-B307-4AC7-BDFF-36A13198A0E9}"/>
              </a:ext>
            </a:extLst>
          </p:cNvPr>
          <p:cNvSpPr>
            <a:spLocks noGrp="1"/>
          </p:cNvSpPr>
          <p:nvPr>
            <p:ph type="title"/>
          </p:nvPr>
        </p:nvSpPr>
        <p:spPr/>
        <p:txBody>
          <a:bodyPr/>
          <a:lstStyle/>
          <a:p>
            <a:r>
              <a:rPr lang="en-GB" b="1" dirty="0"/>
              <a:t>Prevention &amp; health inequalities - smoking</a:t>
            </a:r>
            <a:endParaRPr lang="en-GB" dirty="0"/>
          </a:p>
        </p:txBody>
      </p:sp>
      <p:sp>
        <p:nvSpPr>
          <p:cNvPr id="3" name="Content Placeholder 2">
            <a:extLst>
              <a:ext uri="{FF2B5EF4-FFF2-40B4-BE49-F238E27FC236}">
                <a16:creationId xmlns:a16="http://schemas.microsoft.com/office/drawing/2014/main" id="{A38D2477-C174-42B7-A218-C6DFFDA1B9EF}"/>
              </a:ext>
            </a:extLst>
          </p:cNvPr>
          <p:cNvSpPr>
            <a:spLocks noGrp="1"/>
          </p:cNvSpPr>
          <p:nvPr>
            <p:ph idx="1"/>
          </p:nvPr>
        </p:nvSpPr>
        <p:spPr>
          <a:xfrm>
            <a:off x="623392" y="1844824"/>
            <a:ext cx="11017224" cy="4464496"/>
          </a:xfrm>
        </p:spPr>
        <p:txBody>
          <a:bodyPr>
            <a:normAutofit fontScale="92500" lnSpcReduction="10000"/>
          </a:bodyPr>
          <a:lstStyle/>
          <a:p>
            <a:r>
              <a:rPr lang="en-GB" dirty="0"/>
              <a:t>All people in contact with NHS services will be supported to quit smoking</a:t>
            </a:r>
          </a:p>
          <a:p>
            <a:r>
              <a:rPr lang="en-GB" dirty="0"/>
              <a:t>By 2023/24, all patients admitted to hospital who smoke will be offered NHS treatments</a:t>
            </a:r>
          </a:p>
          <a:p>
            <a:r>
              <a:rPr lang="en-GB" dirty="0"/>
              <a:t>New support for expectant mothers, their partners with a new smoke-free pregnancy pathway including focused sessions and treatments</a:t>
            </a:r>
          </a:p>
          <a:p>
            <a:r>
              <a:rPr lang="en-GB" dirty="0"/>
              <a:t>New universal smoking cessation offer to be available for long-term users of specialist mental health, and in learning disability services</a:t>
            </a:r>
          </a:p>
          <a:p>
            <a:pPr marL="0" indent="0">
              <a:buNone/>
            </a:pPr>
            <a:endParaRPr lang="en-GB" dirty="0"/>
          </a:p>
        </p:txBody>
      </p:sp>
    </p:spTree>
    <p:extLst>
      <p:ext uri="{BB962C8B-B14F-4D97-AF65-F5344CB8AC3E}">
        <p14:creationId xmlns:p14="http://schemas.microsoft.com/office/powerpoint/2010/main" val="844066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C7CE-D066-4828-9F6B-DBC7B1EE0D64}"/>
              </a:ext>
            </a:extLst>
          </p:cNvPr>
          <p:cNvSpPr>
            <a:spLocks noGrp="1"/>
          </p:cNvSpPr>
          <p:nvPr>
            <p:ph type="title"/>
          </p:nvPr>
        </p:nvSpPr>
        <p:spPr/>
        <p:txBody>
          <a:bodyPr/>
          <a:lstStyle/>
          <a:p>
            <a:r>
              <a:rPr lang="en-GB" b="1" dirty="0"/>
              <a:t>Prevention &amp; health inequalities - obesity</a:t>
            </a:r>
            <a:endParaRPr lang="en-GB" dirty="0"/>
          </a:p>
        </p:txBody>
      </p:sp>
      <p:sp>
        <p:nvSpPr>
          <p:cNvPr id="3" name="Content Placeholder 2">
            <a:extLst>
              <a:ext uri="{FF2B5EF4-FFF2-40B4-BE49-F238E27FC236}">
                <a16:creationId xmlns:a16="http://schemas.microsoft.com/office/drawing/2014/main" id="{9FA7381C-C2B0-44C2-A367-D665105540E2}"/>
              </a:ext>
            </a:extLst>
          </p:cNvPr>
          <p:cNvSpPr>
            <a:spLocks noGrp="1"/>
          </p:cNvSpPr>
          <p:nvPr>
            <p:ph idx="1"/>
          </p:nvPr>
        </p:nvSpPr>
        <p:spPr>
          <a:xfrm>
            <a:off x="623392" y="1844824"/>
            <a:ext cx="11017224" cy="4536504"/>
          </a:xfrm>
        </p:spPr>
        <p:txBody>
          <a:bodyPr>
            <a:normAutofit lnSpcReduction="10000"/>
          </a:bodyPr>
          <a:lstStyle/>
          <a:p>
            <a:r>
              <a:rPr lang="en-GB" dirty="0"/>
              <a:t>NHS will provide a targeted support offer and access to weight management services in primary care for people with a diagnosis of type 2 diabetes or hypertension with a BMI of 30+</a:t>
            </a:r>
          </a:p>
          <a:p>
            <a:r>
              <a:rPr lang="en-GB" dirty="0"/>
              <a:t>NHS is also committing to funding a doubling of the NHS Diabetes Prevention Programme over the next five years, including a new digital option to widen patient choice and target inequality</a:t>
            </a:r>
          </a:p>
          <a:p>
            <a:r>
              <a:rPr lang="en-GB" dirty="0"/>
              <a:t>NHS will also test a programme supporting very low calorie diets for obese people with type 2 diabetes</a:t>
            </a:r>
          </a:p>
        </p:txBody>
      </p:sp>
    </p:spTree>
    <p:extLst>
      <p:ext uri="{BB962C8B-B14F-4D97-AF65-F5344CB8AC3E}">
        <p14:creationId xmlns:p14="http://schemas.microsoft.com/office/powerpoint/2010/main" val="136066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3332-73EB-4282-B9AA-E6D42E7AFD4F}"/>
              </a:ext>
            </a:extLst>
          </p:cNvPr>
          <p:cNvSpPr>
            <a:spLocks noGrp="1"/>
          </p:cNvSpPr>
          <p:nvPr>
            <p:ph type="title"/>
          </p:nvPr>
        </p:nvSpPr>
        <p:spPr/>
        <p:txBody>
          <a:bodyPr/>
          <a:lstStyle/>
          <a:p>
            <a:r>
              <a:rPr lang="en-GB" b="1" dirty="0"/>
              <a:t>Prevention &amp; health inequalities – antimicrobial resistance</a:t>
            </a:r>
            <a:endParaRPr lang="en-GB" dirty="0"/>
          </a:p>
        </p:txBody>
      </p:sp>
      <p:sp>
        <p:nvSpPr>
          <p:cNvPr id="3" name="Content Placeholder 2">
            <a:extLst>
              <a:ext uri="{FF2B5EF4-FFF2-40B4-BE49-F238E27FC236}">
                <a16:creationId xmlns:a16="http://schemas.microsoft.com/office/drawing/2014/main" id="{41FAB201-D591-4924-8CA7-66C27B9AD3FC}"/>
              </a:ext>
            </a:extLst>
          </p:cNvPr>
          <p:cNvSpPr>
            <a:spLocks noGrp="1"/>
          </p:cNvSpPr>
          <p:nvPr>
            <p:ph idx="1"/>
          </p:nvPr>
        </p:nvSpPr>
        <p:spPr/>
        <p:txBody>
          <a:bodyPr/>
          <a:lstStyle/>
          <a:p>
            <a:r>
              <a:rPr lang="en-GB" dirty="0"/>
              <a:t>NHS will continue to support implementation and delivery of the government’s new five-year action plan on antimicrobial resistance</a:t>
            </a:r>
          </a:p>
        </p:txBody>
      </p:sp>
    </p:spTree>
    <p:extLst>
      <p:ext uri="{BB962C8B-B14F-4D97-AF65-F5344CB8AC3E}">
        <p14:creationId xmlns:p14="http://schemas.microsoft.com/office/powerpoint/2010/main" val="295484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12119-51BE-47CF-8EC0-F466654D2750}"/>
              </a:ext>
            </a:extLst>
          </p:cNvPr>
          <p:cNvSpPr>
            <a:spLocks noGrp="1"/>
          </p:cNvSpPr>
          <p:nvPr>
            <p:ph type="title"/>
          </p:nvPr>
        </p:nvSpPr>
        <p:spPr/>
        <p:txBody>
          <a:bodyPr/>
          <a:lstStyle/>
          <a:p>
            <a:r>
              <a:rPr lang="en-GB" b="1" dirty="0"/>
              <a:t>Stronger NHS action on health inequalities</a:t>
            </a:r>
            <a:endParaRPr lang="en-GB" dirty="0"/>
          </a:p>
        </p:txBody>
      </p:sp>
      <p:sp>
        <p:nvSpPr>
          <p:cNvPr id="3" name="Content Placeholder 2">
            <a:extLst>
              <a:ext uri="{FF2B5EF4-FFF2-40B4-BE49-F238E27FC236}">
                <a16:creationId xmlns:a16="http://schemas.microsoft.com/office/drawing/2014/main" id="{F1CC8D61-60C7-4A5C-8397-552EA9408CE3}"/>
              </a:ext>
            </a:extLst>
          </p:cNvPr>
          <p:cNvSpPr>
            <a:spLocks noGrp="1"/>
          </p:cNvSpPr>
          <p:nvPr>
            <p:ph idx="1"/>
          </p:nvPr>
        </p:nvSpPr>
        <p:spPr>
          <a:xfrm>
            <a:off x="623392" y="1844824"/>
            <a:ext cx="11017224" cy="4536504"/>
          </a:xfrm>
        </p:spPr>
        <p:txBody>
          <a:bodyPr>
            <a:normAutofit fontScale="92500" lnSpcReduction="10000"/>
          </a:bodyPr>
          <a:lstStyle/>
          <a:p>
            <a:r>
              <a:rPr lang="en-GB" dirty="0"/>
              <a:t>NHS will continue to target funding towards geographies with high health inequalities, worth over £1 billion by 2023/24</a:t>
            </a:r>
          </a:p>
          <a:p>
            <a:r>
              <a:rPr lang="en-GB" dirty="0"/>
              <a:t>Carers will continue to be identified and supported, particularly those from vulnerable communities</a:t>
            </a:r>
          </a:p>
          <a:p>
            <a:r>
              <a:rPr lang="en-GB" dirty="0"/>
              <a:t>NHS will ensure that more carers understand the out-of-hours options available to them and have appropriate backup support in place for when they need it</a:t>
            </a:r>
          </a:p>
          <a:p>
            <a:r>
              <a:rPr lang="en-GB" dirty="0"/>
              <a:t>Up to 100,000 carers will benefit from ‘contingency planning’ conversations and have their plans included in Summary Care Records</a:t>
            </a:r>
          </a:p>
          <a:p>
            <a:pPr marL="0" indent="0">
              <a:buNone/>
            </a:pPr>
            <a:endParaRPr lang="en-GB" dirty="0"/>
          </a:p>
        </p:txBody>
      </p:sp>
    </p:spTree>
    <p:extLst>
      <p:ext uri="{BB962C8B-B14F-4D97-AF65-F5344CB8AC3E}">
        <p14:creationId xmlns:p14="http://schemas.microsoft.com/office/powerpoint/2010/main" val="301358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313F-7A42-42F2-93DA-4C96B64A54FF}"/>
              </a:ext>
            </a:extLst>
          </p:cNvPr>
          <p:cNvSpPr>
            <a:spLocks noGrp="1"/>
          </p:cNvSpPr>
          <p:nvPr>
            <p:ph type="title"/>
          </p:nvPr>
        </p:nvSpPr>
        <p:spPr/>
        <p:txBody>
          <a:bodyPr/>
          <a:lstStyle/>
          <a:p>
            <a:r>
              <a:rPr lang="en-GB" b="1" dirty="0"/>
              <a:t>Further progress on care quality &amp; outcomes</a:t>
            </a:r>
            <a:endParaRPr lang="en-GB" dirty="0"/>
          </a:p>
        </p:txBody>
      </p:sp>
      <p:sp>
        <p:nvSpPr>
          <p:cNvPr id="3" name="Content Placeholder 2">
            <a:extLst>
              <a:ext uri="{FF2B5EF4-FFF2-40B4-BE49-F238E27FC236}">
                <a16:creationId xmlns:a16="http://schemas.microsoft.com/office/drawing/2014/main" id="{3A884B55-42F1-4A99-B3B7-02032CD82886}"/>
              </a:ext>
            </a:extLst>
          </p:cNvPr>
          <p:cNvSpPr>
            <a:spLocks noGrp="1"/>
          </p:cNvSpPr>
          <p:nvPr>
            <p:ph idx="1"/>
          </p:nvPr>
        </p:nvSpPr>
        <p:spPr>
          <a:xfrm>
            <a:off x="623392" y="1844824"/>
            <a:ext cx="11017224" cy="4536504"/>
          </a:xfrm>
        </p:spPr>
        <p:txBody>
          <a:bodyPr/>
          <a:lstStyle/>
          <a:p>
            <a:r>
              <a:rPr lang="en-GB" dirty="0"/>
              <a:t>NHS Long Term Plan needs to stick with and make further advances on the current NHS improvement agenda for cancer, mental health, multimorbidity and healthy ageing including dementia, while intensifying the NHS’ focus on children’s health, cardiovascular and respiratory conditions, and learning disability and autism, amongst others</a:t>
            </a:r>
          </a:p>
        </p:txBody>
      </p:sp>
    </p:spTree>
    <p:extLst>
      <p:ext uri="{BB962C8B-B14F-4D97-AF65-F5344CB8AC3E}">
        <p14:creationId xmlns:p14="http://schemas.microsoft.com/office/powerpoint/2010/main" val="2324414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0F1F-F740-486D-A39F-FCF52F66B83B}"/>
              </a:ext>
            </a:extLst>
          </p:cNvPr>
          <p:cNvSpPr>
            <a:spLocks noGrp="1"/>
          </p:cNvSpPr>
          <p:nvPr>
            <p:ph type="title"/>
          </p:nvPr>
        </p:nvSpPr>
        <p:spPr/>
        <p:txBody>
          <a:bodyPr/>
          <a:lstStyle/>
          <a:p>
            <a:r>
              <a:rPr lang="en-GB" b="1" dirty="0"/>
              <a:t>Better care for major health conditions </a:t>
            </a:r>
            <a:endParaRPr lang="en-GB" dirty="0"/>
          </a:p>
        </p:txBody>
      </p:sp>
      <p:sp>
        <p:nvSpPr>
          <p:cNvPr id="3" name="Content Placeholder 2">
            <a:extLst>
              <a:ext uri="{FF2B5EF4-FFF2-40B4-BE49-F238E27FC236}">
                <a16:creationId xmlns:a16="http://schemas.microsoft.com/office/drawing/2014/main" id="{7411D6F5-9FF6-442F-B019-40399C76FFE7}"/>
              </a:ext>
            </a:extLst>
          </p:cNvPr>
          <p:cNvSpPr>
            <a:spLocks noGrp="1"/>
          </p:cNvSpPr>
          <p:nvPr>
            <p:ph idx="1"/>
          </p:nvPr>
        </p:nvSpPr>
        <p:spPr>
          <a:xfrm>
            <a:off x="623392" y="1844824"/>
            <a:ext cx="11017224" cy="4536504"/>
          </a:xfrm>
        </p:spPr>
        <p:txBody>
          <a:bodyPr/>
          <a:lstStyle/>
          <a:p>
            <a:r>
              <a:rPr lang="en-GB" dirty="0"/>
              <a:t>Top 5 causes of early death in England are:</a:t>
            </a:r>
          </a:p>
          <a:p>
            <a:pPr lvl="1"/>
            <a:r>
              <a:rPr lang="en-GB" dirty="0"/>
              <a:t>heart disease and stroke</a:t>
            </a:r>
          </a:p>
          <a:p>
            <a:pPr lvl="1"/>
            <a:r>
              <a:rPr lang="en-GB" dirty="0"/>
              <a:t>cancer</a:t>
            </a:r>
          </a:p>
          <a:p>
            <a:pPr lvl="1"/>
            <a:r>
              <a:rPr lang="en-GB" dirty="0"/>
              <a:t>respiratory conditions</a:t>
            </a:r>
          </a:p>
          <a:p>
            <a:pPr lvl="1"/>
            <a:r>
              <a:rPr lang="en-GB" dirty="0"/>
              <a:t>dementias</a:t>
            </a:r>
          </a:p>
          <a:p>
            <a:pPr lvl="1"/>
            <a:r>
              <a:rPr lang="en-GB" dirty="0"/>
              <a:t>self-harm</a:t>
            </a:r>
          </a:p>
          <a:p>
            <a:r>
              <a:rPr lang="en-GB" dirty="0"/>
              <a:t>The NHS has used these findings to help frame the improvement priorities in the plan</a:t>
            </a:r>
          </a:p>
        </p:txBody>
      </p:sp>
    </p:spTree>
    <p:extLst>
      <p:ext uri="{BB962C8B-B14F-4D97-AF65-F5344CB8AC3E}">
        <p14:creationId xmlns:p14="http://schemas.microsoft.com/office/powerpoint/2010/main" val="42512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AF5D-CD21-4C47-9507-ADBEC7BDFF50}"/>
              </a:ext>
            </a:extLst>
          </p:cNvPr>
          <p:cNvSpPr>
            <a:spLocks noGrp="1"/>
          </p:cNvSpPr>
          <p:nvPr>
            <p:ph type="title"/>
          </p:nvPr>
        </p:nvSpPr>
        <p:spPr/>
        <p:txBody>
          <a:bodyPr/>
          <a:lstStyle/>
          <a:p>
            <a:r>
              <a:rPr lang="en-GB" b="1" dirty="0"/>
              <a:t>Cardiovascular disease</a:t>
            </a:r>
            <a:endParaRPr lang="en-GB" dirty="0"/>
          </a:p>
        </p:txBody>
      </p:sp>
      <p:sp>
        <p:nvSpPr>
          <p:cNvPr id="3" name="Content Placeholder 2">
            <a:extLst>
              <a:ext uri="{FF2B5EF4-FFF2-40B4-BE49-F238E27FC236}">
                <a16:creationId xmlns:a16="http://schemas.microsoft.com/office/drawing/2014/main" id="{81AF996D-3C77-4E3D-8C12-B9E6B1B2631C}"/>
              </a:ext>
            </a:extLst>
          </p:cNvPr>
          <p:cNvSpPr>
            <a:spLocks noGrp="1"/>
          </p:cNvSpPr>
          <p:nvPr>
            <p:ph idx="1"/>
          </p:nvPr>
        </p:nvSpPr>
        <p:spPr>
          <a:xfrm>
            <a:off x="623392" y="1844824"/>
            <a:ext cx="11017224" cy="4608512"/>
          </a:xfrm>
        </p:spPr>
        <p:txBody>
          <a:bodyPr>
            <a:normAutofit fontScale="85000" lnSpcReduction="10000"/>
          </a:bodyPr>
          <a:lstStyle/>
          <a:p>
            <a:r>
              <a:rPr lang="en-GB" dirty="0"/>
              <a:t>Working with Local Authorities and Public Health England, the NHS will improve the effectiveness of approaches such as the NHS Health Check, rapidly treating those identified with high-risk conditions</a:t>
            </a:r>
          </a:p>
          <a:p>
            <a:r>
              <a:rPr lang="en-GB" dirty="0"/>
              <a:t>Working with voluntary sector partners, community pharmacists and GP practices will also provide further opportunities for the public</a:t>
            </a:r>
          </a:p>
          <a:p>
            <a:r>
              <a:rPr lang="en-GB" dirty="0"/>
              <a:t>Where individuals are identified with high risk conditions, appropriate preventative treatments will be offered in a timely way</a:t>
            </a:r>
          </a:p>
          <a:p>
            <a:r>
              <a:rPr lang="en-GB" dirty="0"/>
              <a:t>The NHS will support pharmacists and nurses in PCNs to case find and treat people with high-risk conditions</a:t>
            </a:r>
          </a:p>
          <a:p>
            <a:r>
              <a:rPr lang="en-GB" dirty="0"/>
              <a:t>The creation of a national cardiovascular prevention audit for primary care will also support continuous clinical improvement</a:t>
            </a:r>
          </a:p>
        </p:txBody>
      </p:sp>
    </p:spTree>
    <p:extLst>
      <p:ext uri="{BB962C8B-B14F-4D97-AF65-F5344CB8AC3E}">
        <p14:creationId xmlns:p14="http://schemas.microsoft.com/office/powerpoint/2010/main" val="2604060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4B55-3D68-44A8-9C5C-0EE449C2E927}"/>
              </a:ext>
            </a:extLst>
          </p:cNvPr>
          <p:cNvSpPr>
            <a:spLocks noGrp="1"/>
          </p:cNvSpPr>
          <p:nvPr>
            <p:ph type="title"/>
          </p:nvPr>
        </p:nvSpPr>
        <p:spPr/>
        <p:txBody>
          <a:bodyPr/>
          <a:lstStyle/>
          <a:p>
            <a:r>
              <a:rPr lang="en-GB" b="1" dirty="0"/>
              <a:t>Respiratory disease</a:t>
            </a:r>
            <a:endParaRPr lang="en-GB" dirty="0"/>
          </a:p>
        </p:txBody>
      </p:sp>
      <p:sp>
        <p:nvSpPr>
          <p:cNvPr id="3" name="Content Placeholder 2">
            <a:extLst>
              <a:ext uri="{FF2B5EF4-FFF2-40B4-BE49-F238E27FC236}">
                <a16:creationId xmlns:a16="http://schemas.microsoft.com/office/drawing/2014/main" id="{42E24702-CAF5-4DA9-9BCA-14FBFEE3343D}"/>
              </a:ext>
            </a:extLst>
          </p:cNvPr>
          <p:cNvSpPr>
            <a:spLocks noGrp="1"/>
          </p:cNvSpPr>
          <p:nvPr>
            <p:ph idx="1"/>
          </p:nvPr>
        </p:nvSpPr>
        <p:spPr>
          <a:xfrm>
            <a:off x="623392" y="1844824"/>
            <a:ext cx="11017224" cy="4680520"/>
          </a:xfrm>
        </p:spPr>
        <p:txBody>
          <a:bodyPr>
            <a:normAutofit fontScale="77500" lnSpcReduction="20000"/>
          </a:bodyPr>
          <a:lstStyle/>
          <a:p>
            <a:r>
              <a:rPr lang="en-GB" dirty="0"/>
              <a:t>NHS will do more to detect and diagnose respiratory problems earlier</a:t>
            </a:r>
          </a:p>
          <a:p>
            <a:r>
              <a:rPr lang="en-GB" dirty="0"/>
              <a:t>From 2019 the NHS will build on the existing NHS RightCare programme to reduce variation in the quality of spirometry testing</a:t>
            </a:r>
          </a:p>
          <a:p>
            <a:r>
              <a:rPr lang="en-GB" dirty="0"/>
              <a:t>PCNs will support the diagnosis of respiratory conditions; more staff in primary care will be trained to provide specialist input</a:t>
            </a:r>
          </a:p>
          <a:p>
            <a:r>
              <a:rPr lang="en-GB" dirty="0"/>
              <a:t>More to support to those with respiratory disease to receive and use the right medication</a:t>
            </a:r>
          </a:p>
          <a:p>
            <a:r>
              <a:rPr lang="en-GB" dirty="0"/>
              <a:t>Pharmacists in PCNs will undertake a range of medicine reviews, including educating patients on the correct use of inhalers and contributing to multidisciplinary working. </a:t>
            </a:r>
          </a:p>
          <a:p>
            <a:r>
              <a:rPr lang="en-GB" dirty="0"/>
              <a:t>They can also support patients to reduce the use of short acting bronchodilator inhalers and switch to dry powder inhalers where appropriate and support uptake of new smart inhalers, as clinically indicated </a:t>
            </a:r>
          </a:p>
        </p:txBody>
      </p:sp>
    </p:spTree>
    <p:extLst>
      <p:ext uri="{BB962C8B-B14F-4D97-AF65-F5344CB8AC3E}">
        <p14:creationId xmlns:p14="http://schemas.microsoft.com/office/powerpoint/2010/main" val="351460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318C-5C17-4B0E-A03D-1BEC90230994}"/>
              </a:ext>
            </a:extLst>
          </p:cNvPr>
          <p:cNvSpPr>
            <a:spLocks noGrp="1"/>
          </p:cNvSpPr>
          <p:nvPr>
            <p:ph type="ctrTitle"/>
          </p:nvPr>
        </p:nvSpPr>
        <p:spPr>
          <a:xfrm>
            <a:off x="914400" y="1628800"/>
            <a:ext cx="10363200" cy="3888432"/>
          </a:xfrm>
        </p:spPr>
        <p:txBody>
          <a:bodyPr/>
          <a:lstStyle/>
          <a:p>
            <a:r>
              <a:rPr lang="en-GB" b="1" dirty="0"/>
              <a:t>NHS Long Term Plan</a:t>
            </a:r>
            <a:br>
              <a:rPr lang="en-GB" b="1" dirty="0"/>
            </a:br>
            <a:r>
              <a:rPr lang="en-GB" sz="1600" b="1" dirty="0"/>
              <a:t> </a:t>
            </a:r>
            <a:br>
              <a:rPr lang="en-GB" b="1" dirty="0"/>
            </a:br>
            <a:r>
              <a:rPr lang="en-GB" b="1" dirty="0"/>
              <a:t>NHS Operational and Contracting Guidance</a:t>
            </a:r>
            <a:br>
              <a:rPr lang="en-GB" b="1" dirty="0"/>
            </a:br>
            <a:r>
              <a:rPr lang="en-GB" sz="1600" b="1" dirty="0"/>
              <a:t> </a:t>
            </a:r>
            <a:br>
              <a:rPr lang="en-GB" b="1" dirty="0"/>
            </a:br>
            <a:r>
              <a:rPr lang="en-GB" b="1" dirty="0"/>
              <a:t>5-year framework for GP contract reform</a:t>
            </a:r>
            <a:endParaRPr lang="en-GB" dirty="0"/>
          </a:p>
        </p:txBody>
      </p:sp>
    </p:spTree>
    <p:extLst>
      <p:ext uri="{BB962C8B-B14F-4D97-AF65-F5344CB8AC3E}">
        <p14:creationId xmlns:p14="http://schemas.microsoft.com/office/powerpoint/2010/main" val="91266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A5F8-38CC-4924-8ED9-C52E245C7A14}"/>
              </a:ext>
            </a:extLst>
          </p:cNvPr>
          <p:cNvSpPr>
            <a:spLocks noGrp="1"/>
          </p:cNvSpPr>
          <p:nvPr>
            <p:ph type="title"/>
          </p:nvPr>
        </p:nvSpPr>
        <p:spPr/>
        <p:txBody>
          <a:bodyPr/>
          <a:lstStyle/>
          <a:p>
            <a:r>
              <a:rPr lang="en-GB" b="1" dirty="0"/>
              <a:t>New workforce plan</a:t>
            </a:r>
            <a:endParaRPr lang="en-GB" dirty="0"/>
          </a:p>
        </p:txBody>
      </p:sp>
      <p:sp>
        <p:nvSpPr>
          <p:cNvPr id="3" name="Content Placeholder 2">
            <a:extLst>
              <a:ext uri="{FF2B5EF4-FFF2-40B4-BE49-F238E27FC236}">
                <a16:creationId xmlns:a16="http://schemas.microsoft.com/office/drawing/2014/main" id="{DF14B94F-8562-484A-819A-F024B9632035}"/>
              </a:ext>
            </a:extLst>
          </p:cNvPr>
          <p:cNvSpPr>
            <a:spLocks noGrp="1"/>
          </p:cNvSpPr>
          <p:nvPr>
            <p:ph idx="1"/>
          </p:nvPr>
        </p:nvSpPr>
        <p:spPr>
          <a:xfrm>
            <a:off x="623392" y="1844824"/>
            <a:ext cx="11017224" cy="4536504"/>
          </a:xfrm>
        </p:spPr>
        <p:txBody>
          <a:bodyPr>
            <a:normAutofit lnSpcReduction="10000"/>
          </a:bodyPr>
          <a:lstStyle/>
          <a:p>
            <a:r>
              <a:rPr lang="en-GB" dirty="0"/>
              <a:t>The funding available for additional investment in the workforce, in the form of training, education and continuing professional development through the Health Education England budget has yet to be set by government</a:t>
            </a:r>
          </a:p>
          <a:p>
            <a:r>
              <a:rPr lang="en-GB" dirty="0"/>
              <a:t>A workforce implementation plan will be published later in 2019</a:t>
            </a:r>
          </a:p>
          <a:p>
            <a:r>
              <a:rPr lang="en-GB" dirty="0"/>
              <a:t>NHS Improvement, HEE and NHS England will establish a national workforce group to ensure workforce actions agreed are delivered quickly</a:t>
            </a:r>
          </a:p>
        </p:txBody>
      </p:sp>
    </p:spTree>
    <p:extLst>
      <p:ext uri="{BB962C8B-B14F-4D97-AF65-F5344CB8AC3E}">
        <p14:creationId xmlns:p14="http://schemas.microsoft.com/office/powerpoint/2010/main" val="2751083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3AEA-A096-466A-B61A-45334FE8DE94}"/>
              </a:ext>
            </a:extLst>
          </p:cNvPr>
          <p:cNvSpPr>
            <a:spLocks noGrp="1"/>
          </p:cNvSpPr>
          <p:nvPr>
            <p:ph type="title"/>
          </p:nvPr>
        </p:nvSpPr>
        <p:spPr/>
        <p:txBody>
          <a:bodyPr/>
          <a:lstStyle/>
          <a:p>
            <a:r>
              <a:rPr lang="en-GB" b="1" dirty="0"/>
              <a:t>Expanding staff numbers</a:t>
            </a:r>
            <a:endParaRPr lang="en-GB" dirty="0"/>
          </a:p>
        </p:txBody>
      </p:sp>
      <p:sp>
        <p:nvSpPr>
          <p:cNvPr id="3" name="Content Placeholder 2">
            <a:extLst>
              <a:ext uri="{FF2B5EF4-FFF2-40B4-BE49-F238E27FC236}">
                <a16:creationId xmlns:a16="http://schemas.microsoft.com/office/drawing/2014/main" id="{3742C9D7-37C6-41AD-B392-84BC6F13C972}"/>
              </a:ext>
            </a:extLst>
          </p:cNvPr>
          <p:cNvSpPr>
            <a:spLocks noGrp="1"/>
          </p:cNvSpPr>
          <p:nvPr>
            <p:ph idx="1"/>
          </p:nvPr>
        </p:nvSpPr>
        <p:spPr>
          <a:xfrm>
            <a:off x="623392" y="1844824"/>
            <a:ext cx="11017224" cy="4536504"/>
          </a:xfrm>
        </p:spPr>
        <p:txBody>
          <a:bodyPr/>
          <a:lstStyle/>
          <a:p>
            <a:r>
              <a:rPr lang="en-GB" dirty="0"/>
              <a:t>The funding for the new PCNs will be used to substantially expand the number of clinical pharmacists working in general practices and other environments, such as care homes</a:t>
            </a:r>
          </a:p>
          <a:p>
            <a:r>
              <a:rPr lang="en-GB" dirty="0"/>
              <a:t>In community pharmacy, the NHS will work with government to make greater use of community pharmacists’ skills and opportunities to engage patients, while also exploring further efficiencies through reform of reimbursement and wider supply arrangements </a:t>
            </a:r>
          </a:p>
          <a:p>
            <a:pPr marL="0" indent="0">
              <a:buNone/>
            </a:pPr>
            <a:endParaRPr lang="en-GB" dirty="0"/>
          </a:p>
        </p:txBody>
      </p:sp>
    </p:spTree>
    <p:extLst>
      <p:ext uri="{BB962C8B-B14F-4D97-AF65-F5344CB8AC3E}">
        <p14:creationId xmlns:p14="http://schemas.microsoft.com/office/powerpoint/2010/main" val="631433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A4B3-763A-4F5A-B79B-383165CF60FA}"/>
              </a:ext>
            </a:extLst>
          </p:cNvPr>
          <p:cNvSpPr>
            <a:spLocks noGrp="1"/>
          </p:cNvSpPr>
          <p:nvPr>
            <p:ph type="title"/>
          </p:nvPr>
        </p:nvSpPr>
        <p:spPr/>
        <p:txBody>
          <a:bodyPr/>
          <a:lstStyle/>
          <a:p>
            <a:r>
              <a:rPr lang="en-GB" b="1" dirty="0"/>
              <a:t>Digitally-enabled care will go mainstream across the NHS</a:t>
            </a:r>
            <a:endParaRPr lang="en-GB" dirty="0"/>
          </a:p>
        </p:txBody>
      </p:sp>
      <p:sp>
        <p:nvSpPr>
          <p:cNvPr id="3" name="Content Placeholder 2">
            <a:extLst>
              <a:ext uri="{FF2B5EF4-FFF2-40B4-BE49-F238E27FC236}">
                <a16:creationId xmlns:a16="http://schemas.microsoft.com/office/drawing/2014/main" id="{C70A005B-DCB1-4B35-A5C3-CF4C21C29228}"/>
              </a:ext>
            </a:extLst>
          </p:cNvPr>
          <p:cNvSpPr>
            <a:spLocks noGrp="1"/>
          </p:cNvSpPr>
          <p:nvPr>
            <p:ph idx="1"/>
          </p:nvPr>
        </p:nvSpPr>
        <p:spPr>
          <a:xfrm>
            <a:off x="623392" y="1844824"/>
            <a:ext cx="11017224" cy="4608512"/>
          </a:xfrm>
        </p:spPr>
        <p:txBody>
          <a:bodyPr>
            <a:normAutofit/>
          </a:bodyPr>
          <a:lstStyle/>
          <a:p>
            <a:r>
              <a:rPr lang="en-GB" dirty="0"/>
              <a:t>High quality NHS information and digital services available through the transformed nhs.uk website </a:t>
            </a:r>
          </a:p>
          <a:p>
            <a:r>
              <a:rPr lang="en-GB" dirty="0"/>
              <a:t>National roll-out of the NHS App has begun, which will provide citizens with access to NHS111 online, their GP record and to book appointments</a:t>
            </a:r>
          </a:p>
          <a:p>
            <a:r>
              <a:rPr lang="en-GB" dirty="0"/>
              <a:t>The Local Health and Care Record programme has started the work to create integrated care records across GPs, hospitals, community services and social care</a:t>
            </a:r>
          </a:p>
          <a:p>
            <a:pPr marL="0" indent="0">
              <a:buNone/>
            </a:pPr>
            <a:endParaRPr lang="en-GB" dirty="0"/>
          </a:p>
        </p:txBody>
      </p:sp>
    </p:spTree>
    <p:extLst>
      <p:ext uri="{BB962C8B-B14F-4D97-AF65-F5344CB8AC3E}">
        <p14:creationId xmlns:p14="http://schemas.microsoft.com/office/powerpoint/2010/main" val="717252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FE1D-547B-4151-A3A6-50731DBDB42E}"/>
              </a:ext>
            </a:extLst>
          </p:cNvPr>
          <p:cNvSpPr>
            <a:spLocks noGrp="1"/>
          </p:cNvSpPr>
          <p:nvPr>
            <p:ph type="title"/>
          </p:nvPr>
        </p:nvSpPr>
        <p:spPr/>
        <p:txBody>
          <a:bodyPr/>
          <a:lstStyle/>
          <a:p>
            <a:r>
              <a:rPr lang="en-GB" b="1" dirty="0"/>
              <a:t>Empowering</a:t>
            </a:r>
            <a:r>
              <a:rPr lang="en-GB" dirty="0"/>
              <a:t> </a:t>
            </a:r>
            <a:r>
              <a:rPr lang="en-GB" b="1" dirty="0"/>
              <a:t>people </a:t>
            </a:r>
            <a:endParaRPr lang="en-GB" dirty="0"/>
          </a:p>
        </p:txBody>
      </p:sp>
      <p:sp>
        <p:nvSpPr>
          <p:cNvPr id="3" name="Content Placeholder 2">
            <a:extLst>
              <a:ext uri="{FF2B5EF4-FFF2-40B4-BE49-F238E27FC236}">
                <a16:creationId xmlns:a16="http://schemas.microsoft.com/office/drawing/2014/main" id="{4EF17B6E-D882-4C76-B23E-19944B0474A2}"/>
              </a:ext>
            </a:extLst>
          </p:cNvPr>
          <p:cNvSpPr>
            <a:spLocks noGrp="1"/>
          </p:cNvSpPr>
          <p:nvPr>
            <p:ph idx="1"/>
          </p:nvPr>
        </p:nvSpPr>
        <p:spPr>
          <a:xfrm>
            <a:off x="623392" y="1844824"/>
            <a:ext cx="11017224" cy="4680520"/>
          </a:xfrm>
        </p:spPr>
        <p:txBody>
          <a:bodyPr>
            <a:normAutofit fontScale="77500" lnSpcReduction="20000"/>
          </a:bodyPr>
          <a:lstStyle/>
          <a:p>
            <a:r>
              <a:rPr lang="en-GB" dirty="0"/>
              <a:t>NHS Apps Library, NHS App and NHS login will enable easy access to personalised content and digital tools and services. The app will work seamlessly with other services at national and local levels and, where appropriate, be integrated into patient pathways</a:t>
            </a:r>
          </a:p>
          <a:p>
            <a:r>
              <a:rPr lang="en-GB" dirty="0"/>
              <a:t>Support for people with long-term conditions will be improved by interoperability of data, mobile monitoring devices and the use of connected home technologies over the next few years</a:t>
            </a:r>
          </a:p>
          <a:p>
            <a:r>
              <a:rPr lang="en-GB" dirty="0"/>
              <a:t>By 2020, every patient with a long-term condition will have access to their health record through SCR accessed via the NHS App</a:t>
            </a:r>
          </a:p>
          <a:p>
            <a:r>
              <a:rPr lang="en-GB" dirty="0"/>
              <a:t>By 2023, the SCR functionality will be moved to the Personal Health Records (PHRs) held within the Local Health and Care Record systems, which will be able to send reminders and alerts directly to the patient. PHRs will hold a care plan that incorporates information added by the patient themselves, or their authorised carer</a:t>
            </a:r>
          </a:p>
        </p:txBody>
      </p:sp>
    </p:spTree>
    <p:extLst>
      <p:ext uri="{BB962C8B-B14F-4D97-AF65-F5344CB8AC3E}">
        <p14:creationId xmlns:p14="http://schemas.microsoft.com/office/powerpoint/2010/main" val="3054935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B470-8889-4A4E-AD9C-0EF1ADA04722}"/>
              </a:ext>
            </a:extLst>
          </p:cNvPr>
          <p:cNvSpPr>
            <a:spLocks noGrp="1"/>
          </p:cNvSpPr>
          <p:nvPr>
            <p:ph type="title"/>
          </p:nvPr>
        </p:nvSpPr>
        <p:spPr/>
        <p:txBody>
          <a:bodyPr/>
          <a:lstStyle/>
          <a:p>
            <a:r>
              <a:rPr lang="en-GB" b="1" dirty="0"/>
              <a:t>Supporting clinical care</a:t>
            </a:r>
            <a:endParaRPr lang="en-GB" dirty="0"/>
          </a:p>
        </p:txBody>
      </p:sp>
      <p:sp>
        <p:nvSpPr>
          <p:cNvPr id="3" name="Content Placeholder 2">
            <a:extLst>
              <a:ext uri="{FF2B5EF4-FFF2-40B4-BE49-F238E27FC236}">
                <a16:creationId xmlns:a16="http://schemas.microsoft.com/office/drawing/2014/main" id="{E5A7D18A-EA00-40AD-8B29-9994C9797B42}"/>
              </a:ext>
            </a:extLst>
          </p:cNvPr>
          <p:cNvSpPr>
            <a:spLocks noGrp="1"/>
          </p:cNvSpPr>
          <p:nvPr>
            <p:ph idx="1"/>
          </p:nvPr>
        </p:nvSpPr>
        <p:spPr>
          <a:xfrm>
            <a:off x="623392" y="1844824"/>
            <a:ext cx="11017224" cy="4608512"/>
          </a:xfrm>
        </p:spPr>
        <p:txBody>
          <a:bodyPr>
            <a:normAutofit/>
          </a:bodyPr>
          <a:lstStyle/>
          <a:p>
            <a:r>
              <a:rPr lang="en-GB" dirty="0"/>
              <a:t>Patients, clinicians and the carers working with them will have a digital service for managing their interactions with the NHS, a view of their record, care plan, expectations, appointments and medications, to enable care to be designed and delivered in the place that is most appropriate for them</a:t>
            </a:r>
          </a:p>
          <a:p>
            <a:r>
              <a:rPr lang="en-GB" dirty="0"/>
              <a:t>Using digital services, patients will be able to connect with local services, get an appointment with an urgent treatment centre, out of hours services or GP, or be prescribed medicine to be collected from their nearest pharmacy</a:t>
            </a:r>
          </a:p>
          <a:p>
            <a:pPr marL="0" indent="0">
              <a:buNone/>
            </a:pPr>
            <a:endParaRPr lang="en-GB" dirty="0"/>
          </a:p>
        </p:txBody>
      </p:sp>
    </p:spTree>
    <p:extLst>
      <p:ext uri="{BB962C8B-B14F-4D97-AF65-F5344CB8AC3E}">
        <p14:creationId xmlns:p14="http://schemas.microsoft.com/office/powerpoint/2010/main" val="506752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8515-B5D2-4F4E-87E2-B53AB2BD5719}"/>
              </a:ext>
            </a:extLst>
          </p:cNvPr>
          <p:cNvSpPr>
            <a:spLocks noGrp="1"/>
          </p:cNvSpPr>
          <p:nvPr>
            <p:ph type="title"/>
          </p:nvPr>
        </p:nvSpPr>
        <p:spPr/>
        <p:txBody>
          <a:bodyPr/>
          <a:lstStyle/>
          <a:p>
            <a:r>
              <a:rPr lang="en-GB" b="1" dirty="0"/>
              <a:t>Improving population health </a:t>
            </a:r>
            <a:endParaRPr lang="en-GB" dirty="0"/>
          </a:p>
        </p:txBody>
      </p:sp>
      <p:sp>
        <p:nvSpPr>
          <p:cNvPr id="3" name="Content Placeholder 2">
            <a:extLst>
              <a:ext uri="{FF2B5EF4-FFF2-40B4-BE49-F238E27FC236}">
                <a16:creationId xmlns:a16="http://schemas.microsoft.com/office/drawing/2014/main" id="{B7A82EB5-8F18-4141-9347-1CEE1D0E0E24}"/>
              </a:ext>
            </a:extLst>
          </p:cNvPr>
          <p:cNvSpPr>
            <a:spLocks noGrp="1"/>
          </p:cNvSpPr>
          <p:nvPr>
            <p:ph idx="1"/>
          </p:nvPr>
        </p:nvSpPr>
        <p:spPr>
          <a:xfrm>
            <a:off x="623392" y="1844824"/>
            <a:ext cx="11017224" cy="4464496"/>
          </a:xfrm>
        </p:spPr>
        <p:txBody>
          <a:bodyPr/>
          <a:lstStyle/>
          <a:p>
            <a:r>
              <a:rPr lang="en-GB" dirty="0"/>
              <a:t>During 2019, the NHS will deploy population health management solutions to support ICSs to understand the areas of greatest health need and match NHS services to meet them</a:t>
            </a:r>
          </a:p>
          <a:p>
            <a:r>
              <a:rPr lang="en-GB" dirty="0"/>
              <a:t>Over the coming years these solutions will become increasingly sophisticated in identifying those groups of people who are at risk of adverse health outcomes and predict which individuals are most likely to benefit from different health and care interventions, as well as shining a light on health inequalities</a:t>
            </a:r>
          </a:p>
          <a:p>
            <a:pPr marL="0" indent="0">
              <a:buNone/>
            </a:pPr>
            <a:endParaRPr lang="en-GB" dirty="0"/>
          </a:p>
        </p:txBody>
      </p:sp>
    </p:spTree>
    <p:extLst>
      <p:ext uri="{BB962C8B-B14F-4D97-AF65-F5344CB8AC3E}">
        <p14:creationId xmlns:p14="http://schemas.microsoft.com/office/powerpoint/2010/main" val="45012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79E3-BBF3-4EB7-A4DC-C1A6E1F36CB3}"/>
              </a:ext>
            </a:extLst>
          </p:cNvPr>
          <p:cNvSpPr>
            <a:spLocks noGrp="1"/>
          </p:cNvSpPr>
          <p:nvPr>
            <p:ph type="title"/>
          </p:nvPr>
        </p:nvSpPr>
        <p:spPr/>
        <p:txBody>
          <a:bodyPr/>
          <a:lstStyle/>
          <a:p>
            <a:r>
              <a:rPr lang="en-GB" b="1" dirty="0"/>
              <a:t>Maximising taxpayer investment</a:t>
            </a:r>
            <a:endParaRPr lang="en-GB" dirty="0"/>
          </a:p>
        </p:txBody>
      </p:sp>
      <p:sp>
        <p:nvSpPr>
          <p:cNvPr id="3" name="Content Placeholder 2">
            <a:extLst>
              <a:ext uri="{FF2B5EF4-FFF2-40B4-BE49-F238E27FC236}">
                <a16:creationId xmlns:a16="http://schemas.microsoft.com/office/drawing/2014/main" id="{DA81352A-5455-4437-AEEE-607D0955958F}"/>
              </a:ext>
            </a:extLst>
          </p:cNvPr>
          <p:cNvSpPr>
            <a:spLocks noGrp="1"/>
          </p:cNvSpPr>
          <p:nvPr>
            <p:ph idx="1"/>
          </p:nvPr>
        </p:nvSpPr>
        <p:spPr>
          <a:xfrm>
            <a:off x="623392" y="1844824"/>
            <a:ext cx="11017224" cy="4747404"/>
          </a:xfrm>
        </p:spPr>
        <p:txBody>
          <a:bodyPr>
            <a:normAutofit fontScale="77500" lnSpcReduction="20000"/>
          </a:bodyPr>
          <a:lstStyle/>
          <a:p>
            <a:r>
              <a:rPr lang="en-GB" dirty="0"/>
              <a:t>Despite overall efficiency, there is still waste and an opportunity to improve</a:t>
            </a:r>
          </a:p>
          <a:p>
            <a:r>
              <a:rPr lang="en-GB" dirty="0"/>
              <a:t>Up to 10% of hospital admissions in the elderly are medicines-related, so pharmacists will routinely work in general practice helping to relieve pressure on GPs and supporting care homes</a:t>
            </a:r>
          </a:p>
          <a:p>
            <a:r>
              <a:rPr lang="en-GB" dirty="0"/>
              <a:t>50% of patients don’t take medicines as intended and pharmacists will support patients to get the best from medicines</a:t>
            </a:r>
          </a:p>
          <a:p>
            <a:r>
              <a:rPr lang="en-GB" dirty="0"/>
              <a:t>NHS will reduce the prescribing of low clinical value medicines and items which are readily available over the counter to save over £200 million a year</a:t>
            </a:r>
          </a:p>
          <a:p>
            <a:r>
              <a:rPr lang="en-GB" dirty="0"/>
              <a:t>Supported by agreed measures to manage branded health service medicines through the new statutory and voluntary pricing and access schemes</a:t>
            </a:r>
          </a:p>
          <a:p>
            <a:r>
              <a:rPr lang="en-GB" dirty="0"/>
              <a:t>A new Patient Safety Incident Management System will replace the current NRLS by 2020</a:t>
            </a:r>
          </a:p>
        </p:txBody>
      </p:sp>
    </p:spTree>
    <p:extLst>
      <p:ext uri="{BB962C8B-B14F-4D97-AF65-F5344CB8AC3E}">
        <p14:creationId xmlns:p14="http://schemas.microsoft.com/office/powerpoint/2010/main" val="2253437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9EB0-DE55-4BCD-BAE2-4EA30A50A8C6}"/>
              </a:ext>
            </a:extLst>
          </p:cNvPr>
          <p:cNvSpPr>
            <a:spLocks noGrp="1"/>
          </p:cNvSpPr>
          <p:nvPr>
            <p:ph type="title"/>
          </p:nvPr>
        </p:nvSpPr>
        <p:spPr/>
        <p:txBody>
          <a:bodyPr/>
          <a:lstStyle/>
          <a:p>
            <a:r>
              <a:rPr lang="en-GB" b="1" dirty="0"/>
              <a:t>Next steps</a:t>
            </a:r>
            <a:endParaRPr lang="en-GB" dirty="0"/>
          </a:p>
        </p:txBody>
      </p:sp>
      <p:sp>
        <p:nvSpPr>
          <p:cNvPr id="3" name="Content Placeholder 2">
            <a:extLst>
              <a:ext uri="{FF2B5EF4-FFF2-40B4-BE49-F238E27FC236}">
                <a16:creationId xmlns:a16="http://schemas.microsoft.com/office/drawing/2014/main" id="{12705107-AF13-4C3A-A2D0-E2FBBB0FD99F}"/>
              </a:ext>
            </a:extLst>
          </p:cNvPr>
          <p:cNvSpPr>
            <a:spLocks noGrp="1"/>
          </p:cNvSpPr>
          <p:nvPr>
            <p:ph idx="1"/>
          </p:nvPr>
        </p:nvSpPr>
        <p:spPr>
          <a:xfrm>
            <a:off x="623392" y="1844824"/>
            <a:ext cx="11017224" cy="4680520"/>
          </a:xfrm>
        </p:spPr>
        <p:txBody>
          <a:bodyPr>
            <a:normAutofit fontScale="77500" lnSpcReduction="20000"/>
          </a:bodyPr>
          <a:lstStyle/>
          <a:p>
            <a:r>
              <a:rPr lang="en-GB" dirty="0"/>
              <a:t>2019/20 will be a transition year, with every NHS trust, foundation trust and CCG expected to agree single year organisational operating plans and contribute to a single year local health system-level plan</a:t>
            </a:r>
          </a:p>
          <a:p>
            <a:r>
              <a:rPr lang="en-GB" dirty="0"/>
              <a:t>ICSs will be central to the delivery of the Long Term Plan and by April 2021, NHS England wants ICSs covering all of the country. As local systems are in different states of readiness, the NHS will support each developing system to produce and implement a clear development plan and timetable</a:t>
            </a:r>
          </a:p>
          <a:p>
            <a:r>
              <a:rPr lang="en-GB" dirty="0"/>
              <a:t>The NHS Assembly will bring together a range of organisations and individuals at regular intervals, to advise the boards of NHS England and NHS Improvement as part of the ‘guiding coalition’ to implement this Long Term Plan</a:t>
            </a:r>
          </a:p>
          <a:p>
            <a:r>
              <a:rPr lang="en-GB" dirty="0"/>
              <a:t>Assembly membership will bring insight and frontline experience to the forum where stakeholders discuss and oversee progress on the Long Term Plan</a:t>
            </a:r>
          </a:p>
        </p:txBody>
      </p:sp>
    </p:spTree>
    <p:extLst>
      <p:ext uri="{BB962C8B-B14F-4D97-AF65-F5344CB8AC3E}">
        <p14:creationId xmlns:p14="http://schemas.microsoft.com/office/powerpoint/2010/main" val="3725390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FB3C-BA18-43D7-A8E9-59C5E40CF8E2}"/>
              </a:ext>
            </a:extLst>
          </p:cNvPr>
          <p:cNvSpPr>
            <a:spLocks noGrp="1"/>
          </p:cNvSpPr>
          <p:nvPr>
            <p:ph type="title"/>
          </p:nvPr>
        </p:nvSpPr>
        <p:spPr/>
        <p:txBody>
          <a:bodyPr/>
          <a:lstStyle/>
          <a:p>
            <a:r>
              <a:rPr lang="en-GB" b="1" dirty="0"/>
              <a:t>NHS Operational and Contracting Guidance</a:t>
            </a:r>
            <a:endParaRPr lang="en-GB" dirty="0"/>
          </a:p>
        </p:txBody>
      </p:sp>
      <p:sp>
        <p:nvSpPr>
          <p:cNvPr id="3" name="Content Placeholder 2">
            <a:extLst>
              <a:ext uri="{FF2B5EF4-FFF2-40B4-BE49-F238E27FC236}">
                <a16:creationId xmlns:a16="http://schemas.microsoft.com/office/drawing/2014/main" id="{42D29B33-6269-49DA-B806-E902FA83E1EF}"/>
              </a:ext>
            </a:extLst>
          </p:cNvPr>
          <p:cNvSpPr>
            <a:spLocks noGrp="1"/>
          </p:cNvSpPr>
          <p:nvPr>
            <p:ph idx="1"/>
          </p:nvPr>
        </p:nvSpPr>
        <p:spPr>
          <a:xfrm>
            <a:off x="623392" y="1844824"/>
            <a:ext cx="11017224" cy="4536504"/>
          </a:xfrm>
        </p:spPr>
        <p:txBody>
          <a:bodyPr>
            <a:normAutofit/>
          </a:bodyPr>
          <a:lstStyle/>
          <a:p>
            <a:r>
              <a:rPr lang="en-GB" dirty="0"/>
              <a:t>This guidance document focusses on set priorities identified by NHS England (published in the Long Term Plan), system controls and efficiency</a:t>
            </a:r>
          </a:p>
          <a:p>
            <a:r>
              <a:rPr lang="en-GB" dirty="0"/>
              <a:t>The NHS guidance stipulates a single operational planning process for commissioners and providers, with clear accountabilities and roles at national, regional, system and organisational level</a:t>
            </a:r>
          </a:p>
        </p:txBody>
      </p:sp>
    </p:spTree>
    <p:extLst>
      <p:ext uri="{BB962C8B-B14F-4D97-AF65-F5344CB8AC3E}">
        <p14:creationId xmlns:p14="http://schemas.microsoft.com/office/powerpoint/2010/main" val="297657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F8E3-BCDB-4492-A690-17FCA8BD6F41}"/>
              </a:ext>
            </a:extLst>
          </p:cNvPr>
          <p:cNvSpPr>
            <a:spLocks noGrp="1"/>
          </p:cNvSpPr>
          <p:nvPr>
            <p:ph type="title"/>
          </p:nvPr>
        </p:nvSpPr>
        <p:spPr/>
        <p:txBody>
          <a:bodyPr/>
          <a:lstStyle/>
          <a:p>
            <a:r>
              <a:rPr lang="en-GB" b="1" dirty="0"/>
              <a:t>System planning</a:t>
            </a:r>
            <a:endParaRPr lang="en-GB" dirty="0"/>
          </a:p>
        </p:txBody>
      </p:sp>
      <p:sp>
        <p:nvSpPr>
          <p:cNvPr id="3" name="Content Placeholder 2">
            <a:extLst>
              <a:ext uri="{FF2B5EF4-FFF2-40B4-BE49-F238E27FC236}">
                <a16:creationId xmlns:a16="http://schemas.microsoft.com/office/drawing/2014/main" id="{255A3AC5-3D88-412D-B71C-D6453B99B49A}"/>
              </a:ext>
            </a:extLst>
          </p:cNvPr>
          <p:cNvSpPr>
            <a:spLocks noGrp="1"/>
          </p:cNvSpPr>
          <p:nvPr>
            <p:ph idx="1"/>
          </p:nvPr>
        </p:nvSpPr>
        <p:spPr>
          <a:xfrm>
            <a:off x="623392" y="1844824"/>
            <a:ext cx="11017224" cy="4608512"/>
          </a:xfrm>
        </p:spPr>
        <p:txBody>
          <a:bodyPr>
            <a:normAutofit fontScale="92500" lnSpcReduction="20000"/>
          </a:bodyPr>
          <a:lstStyle/>
          <a:p>
            <a:r>
              <a:rPr lang="en-GB" dirty="0"/>
              <a:t>For 2019/20, every NHS Trust, NHS Foundation Trust and Clinical Commissioning Group (CCG), will need to agree organisation-level operational plans which combine to form a coherent system-level operating plan which is submitted by early April 2019</a:t>
            </a:r>
          </a:p>
          <a:p>
            <a:r>
              <a:rPr lang="en-GB" dirty="0"/>
              <a:t>This will provide the starting point for every STP and ICS to develop five-year Long Term Plan implementation plans, covering the period to 2023/24; these plans need to be agreed by Autumn 2019</a:t>
            </a:r>
          </a:p>
          <a:p>
            <a:r>
              <a:rPr lang="en-GB" dirty="0"/>
              <a:t>The organisations within each STP/ICS will be expected to take collective responsibility for the delivery of their system operating plan, working together to ensure best use of their collective resources</a:t>
            </a:r>
          </a:p>
        </p:txBody>
      </p:sp>
    </p:spTree>
    <p:extLst>
      <p:ext uri="{BB962C8B-B14F-4D97-AF65-F5344CB8AC3E}">
        <p14:creationId xmlns:p14="http://schemas.microsoft.com/office/powerpoint/2010/main" val="256921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C36C5-A00F-48DC-9FB0-F95ACE51809C}"/>
              </a:ext>
            </a:extLst>
          </p:cNvPr>
          <p:cNvSpPr>
            <a:spLocks noGrp="1"/>
          </p:cNvSpPr>
          <p:nvPr>
            <p:ph type="title"/>
          </p:nvPr>
        </p:nvSpPr>
        <p:spPr/>
        <p:txBody>
          <a:bodyPr/>
          <a:lstStyle/>
          <a:p>
            <a:r>
              <a:rPr lang="en-GB" b="1" dirty="0"/>
              <a:t>January 2019 NHS policy bonanza!</a:t>
            </a:r>
          </a:p>
        </p:txBody>
      </p:sp>
      <p:pic>
        <p:nvPicPr>
          <p:cNvPr id="4" name="Picture 3">
            <a:extLst>
              <a:ext uri="{FF2B5EF4-FFF2-40B4-BE49-F238E27FC236}">
                <a16:creationId xmlns:a16="http://schemas.microsoft.com/office/drawing/2014/main" id="{79D0D579-9423-4604-BF68-287DE54587FD}"/>
              </a:ext>
            </a:extLst>
          </p:cNvPr>
          <p:cNvPicPr>
            <a:picLocks noChangeAspect="1"/>
          </p:cNvPicPr>
          <p:nvPr/>
        </p:nvPicPr>
        <p:blipFill>
          <a:blip r:embed="rId2"/>
          <a:stretch>
            <a:fillRect/>
          </a:stretch>
        </p:blipFill>
        <p:spPr>
          <a:xfrm>
            <a:off x="293377" y="2276872"/>
            <a:ext cx="2652852" cy="3744416"/>
          </a:xfrm>
          <a:prstGeom prst="rect">
            <a:avLst/>
          </a:prstGeom>
          <a:ln>
            <a:solidFill>
              <a:schemeClr val="bg1">
                <a:lumMod val="75000"/>
              </a:schemeClr>
            </a:solidFill>
          </a:ln>
        </p:spPr>
      </p:pic>
      <p:pic>
        <p:nvPicPr>
          <p:cNvPr id="5" name="Picture 4">
            <a:extLst>
              <a:ext uri="{FF2B5EF4-FFF2-40B4-BE49-F238E27FC236}">
                <a16:creationId xmlns:a16="http://schemas.microsoft.com/office/drawing/2014/main" id="{EBDE37F7-854C-48B2-AA21-C6D57972BB84}"/>
              </a:ext>
            </a:extLst>
          </p:cNvPr>
          <p:cNvPicPr>
            <a:picLocks noChangeAspect="1"/>
          </p:cNvPicPr>
          <p:nvPr/>
        </p:nvPicPr>
        <p:blipFill>
          <a:blip r:embed="rId3"/>
          <a:stretch>
            <a:fillRect/>
          </a:stretch>
        </p:blipFill>
        <p:spPr>
          <a:xfrm>
            <a:off x="3412023" y="2606711"/>
            <a:ext cx="2170868" cy="3084738"/>
          </a:xfrm>
          <a:prstGeom prst="rect">
            <a:avLst/>
          </a:prstGeom>
          <a:ln>
            <a:solidFill>
              <a:schemeClr val="bg1">
                <a:lumMod val="75000"/>
              </a:schemeClr>
            </a:solidFill>
          </a:ln>
        </p:spPr>
      </p:pic>
      <p:pic>
        <p:nvPicPr>
          <p:cNvPr id="6" name="Picture 5">
            <a:extLst>
              <a:ext uri="{FF2B5EF4-FFF2-40B4-BE49-F238E27FC236}">
                <a16:creationId xmlns:a16="http://schemas.microsoft.com/office/drawing/2014/main" id="{2E17C0B9-0EDB-4C27-82AA-31159F695570}"/>
              </a:ext>
            </a:extLst>
          </p:cNvPr>
          <p:cNvPicPr>
            <a:picLocks noChangeAspect="1"/>
          </p:cNvPicPr>
          <p:nvPr/>
        </p:nvPicPr>
        <p:blipFill>
          <a:blip r:embed="rId4"/>
          <a:stretch>
            <a:fillRect/>
          </a:stretch>
        </p:blipFill>
        <p:spPr>
          <a:xfrm>
            <a:off x="6003601" y="2255537"/>
            <a:ext cx="2661806" cy="3787086"/>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9CEA1C4D-4E19-4D7E-9FAC-97BA64B0F759}"/>
              </a:ext>
            </a:extLst>
          </p:cNvPr>
          <p:cNvPicPr>
            <a:picLocks noChangeAspect="1"/>
          </p:cNvPicPr>
          <p:nvPr/>
        </p:nvPicPr>
        <p:blipFill>
          <a:blip r:embed="rId5"/>
          <a:stretch>
            <a:fillRect/>
          </a:stretch>
        </p:blipFill>
        <p:spPr>
          <a:xfrm>
            <a:off x="9086117" y="2607601"/>
            <a:ext cx="2175032" cy="3083848"/>
          </a:xfrm>
          <a:prstGeom prst="rect">
            <a:avLst/>
          </a:prstGeom>
          <a:ln>
            <a:solidFill>
              <a:schemeClr val="bg1">
                <a:lumMod val="75000"/>
              </a:schemeClr>
            </a:solidFill>
          </a:ln>
        </p:spPr>
      </p:pic>
    </p:spTree>
    <p:extLst>
      <p:ext uri="{BB962C8B-B14F-4D97-AF65-F5344CB8AC3E}">
        <p14:creationId xmlns:p14="http://schemas.microsoft.com/office/powerpoint/2010/main" val="2494044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9563-645E-4E32-A3D5-CCD186D2AA5F}"/>
              </a:ext>
            </a:extLst>
          </p:cNvPr>
          <p:cNvSpPr>
            <a:spLocks noGrp="1"/>
          </p:cNvSpPr>
          <p:nvPr>
            <p:ph type="title"/>
          </p:nvPr>
        </p:nvSpPr>
        <p:spPr/>
        <p:txBody>
          <a:bodyPr/>
          <a:lstStyle/>
          <a:p>
            <a:r>
              <a:rPr lang="en-GB" b="1" dirty="0"/>
              <a:t>Primary care &amp; community health services</a:t>
            </a:r>
            <a:endParaRPr lang="en-GB" dirty="0"/>
          </a:p>
        </p:txBody>
      </p:sp>
      <p:sp>
        <p:nvSpPr>
          <p:cNvPr id="3" name="Content Placeholder 2">
            <a:extLst>
              <a:ext uri="{FF2B5EF4-FFF2-40B4-BE49-F238E27FC236}">
                <a16:creationId xmlns:a16="http://schemas.microsoft.com/office/drawing/2014/main" id="{5A631F60-665E-4746-AC2E-D5540A5AE20F}"/>
              </a:ext>
            </a:extLst>
          </p:cNvPr>
          <p:cNvSpPr>
            <a:spLocks noGrp="1"/>
          </p:cNvSpPr>
          <p:nvPr>
            <p:ph idx="1"/>
          </p:nvPr>
        </p:nvSpPr>
        <p:spPr>
          <a:xfrm>
            <a:off x="623392" y="1844824"/>
            <a:ext cx="11017224" cy="4680520"/>
          </a:xfrm>
        </p:spPr>
        <p:txBody>
          <a:bodyPr>
            <a:normAutofit fontScale="85000" lnSpcReduction="20000"/>
          </a:bodyPr>
          <a:lstStyle/>
          <a:p>
            <a:r>
              <a:rPr lang="en-GB" dirty="0"/>
              <a:t>STPs/ICSs must include a primary care strategy as part of the system strategy that will be developed by Autumn 2019 in response to the Long Term Plan</a:t>
            </a:r>
          </a:p>
          <a:p>
            <a:r>
              <a:rPr lang="en-GB" dirty="0"/>
              <a:t>Strategy needs to set out how they will ensure the sustainability and transformation of primary care and general practice as part of their overarching strategy to improve population health and </a:t>
            </a:r>
            <a:r>
              <a:rPr lang="en-GB" u="sng" dirty="0"/>
              <a:t>which engages CCGs and primary care providers in its implementation</a:t>
            </a:r>
          </a:p>
          <a:p>
            <a:r>
              <a:rPr lang="en-GB" dirty="0"/>
              <a:t>This must include specific details of their:</a:t>
            </a:r>
          </a:p>
          <a:p>
            <a:pPr lvl="1"/>
            <a:r>
              <a:rPr lang="en-GB" dirty="0"/>
              <a:t>local investment in transformation with the local priorities identified for support;</a:t>
            </a:r>
          </a:p>
          <a:p>
            <a:pPr lvl="1"/>
            <a:r>
              <a:rPr lang="en-GB" dirty="0"/>
              <a:t>PCN development plan; and</a:t>
            </a:r>
          </a:p>
          <a:p>
            <a:pPr lvl="1"/>
            <a:r>
              <a:rPr lang="en-GB" dirty="0"/>
              <a:t>local workforce plan which supports the development of an expanded workforce and multidisciplinary teams and sets out the strategy to recruit and retain staff within primary care and general practice.</a:t>
            </a:r>
          </a:p>
          <a:p>
            <a:pPr marL="0" indent="0">
              <a:buNone/>
            </a:pPr>
            <a:endParaRPr lang="en-GB" dirty="0"/>
          </a:p>
        </p:txBody>
      </p:sp>
    </p:spTree>
    <p:extLst>
      <p:ext uri="{BB962C8B-B14F-4D97-AF65-F5344CB8AC3E}">
        <p14:creationId xmlns:p14="http://schemas.microsoft.com/office/powerpoint/2010/main" val="626230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98C3-DC00-4F5C-BC22-08547239793A}"/>
              </a:ext>
            </a:extLst>
          </p:cNvPr>
          <p:cNvSpPr>
            <a:spLocks noGrp="1"/>
          </p:cNvSpPr>
          <p:nvPr>
            <p:ph type="title"/>
          </p:nvPr>
        </p:nvSpPr>
        <p:spPr/>
        <p:txBody>
          <a:bodyPr/>
          <a:lstStyle/>
          <a:p>
            <a:r>
              <a:rPr lang="en-GB" b="1" dirty="0"/>
              <a:t>Longer-term deliverables</a:t>
            </a:r>
            <a:endParaRPr lang="en-GB" dirty="0"/>
          </a:p>
        </p:txBody>
      </p:sp>
      <p:sp>
        <p:nvSpPr>
          <p:cNvPr id="3" name="Content Placeholder 2">
            <a:extLst>
              <a:ext uri="{FF2B5EF4-FFF2-40B4-BE49-F238E27FC236}">
                <a16:creationId xmlns:a16="http://schemas.microsoft.com/office/drawing/2014/main" id="{5E871ADC-F2BE-4747-AE37-5F873590F947}"/>
              </a:ext>
            </a:extLst>
          </p:cNvPr>
          <p:cNvSpPr>
            <a:spLocks noGrp="1"/>
          </p:cNvSpPr>
          <p:nvPr>
            <p:ph idx="1"/>
          </p:nvPr>
        </p:nvSpPr>
        <p:spPr/>
        <p:txBody>
          <a:bodyPr/>
          <a:lstStyle/>
          <a:p>
            <a:r>
              <a:rPr lang="en-GB" sz="2800" dirty="0"/>
              <a:t>A number of areas relating to long-term transformation, and detailed in the Long Term Plan, will require consideration and preparation during 2019/20. Key elements include:</a:t>
            </a:r>
          </a:p>
          <a:p>
            <a:pPr marL="0" indent="0">
              <a:buNone/>
            </a:pPr>
            <a:endParaRPr lang="en-GB" dirty="0"/>
          </a:p>
        </p:txBody>
      </p:sp>
      <p:graphicFrame>
        <p:nvGraphicFramePr>
          <p:cNvPr id="4" name="Table 3">
            <a:extLst>
              <a:ext uri="{FF2B5EF4-FFF2-40B4-BE49-F238E27FC236}">
                <a16:creationId xmlns:a16="http://schemas.microsoft.com/office/drawing/2014/main" id="{DACF505D-CFE7-4B43-BE28-0C49B955DC0F}"/>
              </a:ext>
            </a:extLst>
          </p:cNvPr>
          <p:cNvGraphicFramePr>
            <a:graphicFrameLocks noGrp="1"/>
          </p:cNvGraphicFramePr>
          <p:nvPr>
            <p:extLst>
              <p:ext uri="{D42A27DB-BD31-4B8C-83A1-F6EECF244321}">
                <p14:modId xmlns:p14="http://schemas.microsoft.com/office/powerpoint/2010/main" val="314381316"/>
              </p:ext>
            </p:extLst>
          </p:nvPr>
        </p:nvGraphicFramePr>
        <p:xfrm>
          <a:off x="2423592" y="3400416"/>
          <a:ext cx="6665278" cy="2860230"/>
        </p:xfrm>
        <a:graphic>
          <a:graphicData uri="http://schemas.openxmlformats.org/drawingml/2006/table">
            <a:tbl>
              <a:tblPr firstRow="1" firstCol="1" bandRow="1">
                <a:tableStyleId>{5C22544A-7EE6-4342-B048-85BDC9FD1C3A}</a:tableStyleId>
              </a:tblPr>
              <a:tblGrid>
                <a:gridCol w="1733694">
                  <a:extLst>
                    <a:ext uri="{9D8B030D-6E8A-4147-A177-3AD203B41FA5}">
                      <a16:colId xmlns:a16="http://schemas.microsoft.com/office/drawing/2014/main" val="1821899252"/>
                    </a:ext>
                  </a:extLst>
                </a:gridCol>
                <a:gridCol w="4931584">
                  <a:extLst>
                    <a:ext uri="{9D8B030D-6E8A-4147-A177-3AD203B41FA5}">
                      <a16:colId xmlns:a16="http://schemas.microsoft.com/office/drawing/2014/main" val="3725056419"/>
                    </a:ext>
                  </a:extLst>
                </a:gridCol>
              </a:tblGrid>
              <a:tr h="197281">
                <a:tc>
                  <a:txBody>
                    <a:bodyPr/>
                    <a:lstStyle/>
                    <a:p>
                      <a:pPr algn="just">
                        <a:lnSpc>
                          <a:spcPct val="115000"/>
                        </a:lnSpc>
                        <a:spcAft>
                          <a:spcPts val="0"/>
                        </a:spcAft>
                      </a:pPr>
                      <a:r>
                        <a:rPr lang="en-GB" sz="1100">
                          <a:effectLst/>
                        </a:rPr>
                        <a:t>System architecture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dirty="0">
                          <a:effectLst/>
                        </a:rPr>
                        <a:t>Work towards every area of the country being part of an ICS by April 2021.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0736701"/>
                  </a:ext>
                </a:extLst>
              </a:tr>
              <a:tr h="406849">
                <a:tc>
                  <a:txBody>
                    <a:bodyPr/>
                    <a:lstStyle/>
                    <a:p>
                      <a:pPr algn="just">
                        <a:lnSpc>
                          <a:spcPct val="115000"/>
                        </a:lnSpc>
                        <a:spcAft>
                          <a:spcPts val="0"/>
                        </a:spcAft>
                      </a:pPr>
                      <a:r>
                        <a:rPr lang="en-GB" sz="1100" dirty="0">
                          <a:effectLst/>
                        </a:rPr>
                        <a:t>Health inequalities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dirty="0">
                          <a:effectLst/>
                        </a:rPr>
                        <a:t>All local health systems will be expected to set out during 2019 how they will specifically reduce health inequalities by 2023/24 and 2028/29.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4231016"/>
                  </a:ext>
                </a:extLst>
              </a:tr>
              <a:tr h="825985">
                <a:tc>
                  <a:txBody>
                    <a:bodyPr/>
                    <a:lstStyle/>
                    <a:p>
                      <a:pPr algn="just">
                        <a:lnSpc>
                          <a:spcPct val="115000"/>
                        </a:lnSpc>
                        <a:spcAft>
                          <a:spcPts val="0"/>
                        </a:spcAft>
                      </a:pPr>
                      <a:r>
                        <a:rPr lang="en-GB" sz="1100" dirty="0">
                          <a:effectLst/>
                        </a:rPr>
                        <a:t>Maternity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Clr>
                          <a:srgbClr val="5185C0"/>
                        </a:buClr>
                        <a:buFont typeface="Symbol" panose="05050102010706020507" pitchFamily="18" charset="2"/>
                        <a:buChar char=""/>
                      </a:pPr>
                      <a:r>
                        <a:rPr lang="en-GB" sz="1100" dirty="0">
                          <a:effectLst/>
                        </a:rPr>
                        <a:t>Offer all women who smoke during their pregnancy, specialist smoking cessation support to help them quit.</a:t>
                      </a:r>
                    </a:p>
                    <a:p>
                      <a:pPr marL="342900" lvl="0" indent="-342900" algn="just">
                        <a:lnSpc>
                          <a:spcPct val="115000"/>
                        </a:lnSpc>
                        <a:spcAft>
                          <a:spcPts val="0"/>
                        </a:spcAft>
                        <a:buClr>
                          <a:srgbClr val="5185C0"/>
                        </a:buClr>
                        <a:buFont typeface="Symbol" panose="05050102010706020507" pitchFamily="18" charset="2"/>
                        <a:buChar char=""/>
                      </a:pPr>
                      <a:r>
                        <a:rPr lang="en-GB" sz="1100" dirty="0">
                          <a:effectLst/>
                        </a:rPr>
                        <a:t>Maternity digital care records are being offered to 20,000 eligible women in 20 accelerator sites across England, rising to 100,000 by October 2019.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270801"/>
                  </a:ext>
                </a:extLst>
              </a:tr>
              <a:tr h="406849">
                <a:tc>
                  <a:txBody>
                    <a:bodyPr/>
                    <a:lstStyle/>
                    <a:p>
                      <a:pPr algn="just">
                        <a:lnSpc>
                          <a:spcPct val="115000"/>
                        </a:lnSpc>
                        <a:spcAft>
                          <a:spcPts val="0"/>
                        </a:spcAft>
                      </a:pPr>
                      <a:r>
                        <a:rPr lang="en-GB" sz="1100" dirty="0">
                          <a:effectLst/>
                        </a:rPr>
                        <a:t>Mental health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Clr>
                          <a:srgbClr val="5185C0"/>
                        </a:buClr>
                        <a:buSzPts val="1100"/>
                        <a:buFont typeface="Symbol" panose="05050102010706020507" pitchFamily="18" charset="2"/>
                        <a:buChar char=""/>
                      </a:pPr>
                      <a:r>
                        <a:rPr lang="en-GB" sz="1100">
                          <a:effectLst/>
                        </a:rPr>
                        <a:t>By 2020/21, the NHS will ensure that at least 280,000 people living with severe mental health problems have their physical health needs met.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6487362"/>
                  </a:ext>
                </a:extLst>
              </a:tr>
              <a:tr h="406849">
                <a:tc>
                  <a:txBody>
                    <a:bodyPr/>
                    <a:lstStyle/>
                    <a:p>
                      <a:pPr algn="just">
                        <a:lnSpc>
                          <a:spcPct val="115000"/>
                        </a:lnSpc>
                        <a:spcAft>
                          <a:spcPts val="0"/>
                        </a:spcAft>
                      </a:pPr>
                      <a:r>
                        <a:rPr lang="en-GB" sz="1100">
                          <a:effectLst/>
                        </a:rPr>
                        <a:t>Learning disability and autism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Clr>
                          <a:srgbClr val="5185C0"/>
                        </a:buClr>
                        <a:buSzPts val="1100"/>
                        <a:buFont typeface="Symbol" panose="05050102010706020507" pitchFamily="18" charset="2"/>
                        <a:buChar char=""/>
                      </a:pPr>
                      <a:r>
                        <a:rPr lang="en-GB" sz="1100">
                          <a:effectLst/>
                        </a:rPr>
                        <a:t>Expand the STOMP-STAMP programmes to stop the overmedication of people with a learning disability, autism or both by 2023/24.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3761849"/>
                  </a:ext>
                </a:extLst>
              </a:tr>
              <a:tr h="616417">
                <a:tc>
                  <a:txBody>
                    <a:bodyPr/>
                    <a:lstStyle/>
                    <a:p>
                      <a:pPr algn="just">
                        <a:lnSpc>
                          <a:spcPct val="115000"/>
                        </a:lnSpc>
                        <a:spcAft>
                          <a:spcPts val="0"/>
                        </a:spcAft>
                      </a:pPr>
                      <a:r>
                        <a:rPr lang="en-GB" sz="1100">
                          <a:effectLst/>
                        </a:rPr>
                        <a:t>Cancer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Clr>
                          <a:srgbClr val="5185C0"/>
                        </a:buClr>
                        <a:buSzPts val="1100"/>
                        <a:buFont typeface="Symbol" panose="05050102010706020507" pitchFamily="18" charset="2"/>
                        <a:buChar char=""/>
                      </a:pPr>
                      <a:r>
                        <a:rPr lang="en-GB" sz="1100" dirty="0">
                          <a:effectLst/>
                        </a:rPr>
                        <a:t>From September 2019, all boys aged 12 and 13 will be offered vaccination against HPV-related diseases, such as oral, throat and anal cancer.</a:t>
                      </a:r>
                    </a:p>
                    <a:p>
                      <a:pPr marL="342900" lvl="0" indent="-342900" algn="just">
                        <a:lnSpc>
                          <a:spcPct val="115000"/>
                        </a:lnSpc>
                        <a:spcAft>
                          <a:spcPts val="0"/>
                        </a:spcAft>
                        <a:buClr>
                          <a:srgbClr val="5185C0"/>
                        </a:buClr>
                        <a:buSzPts val="1100"/>
                        <a:buFont typeface="Symbol" panose="05050102010706020507" pitchFamily="18" charset="2"/>
                        <a:buChar char=""/>
                      </a:pPr>
                      <a:r>
                        <a:rPr lang="en-GB" sz="1100" dirty="0">
                          <a:effectLst/>
                        </a:rPr>
                        <a:t>Extend lung health checks (already piloted in Manchester and Liverpool).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1064514"/>
                  </a:ext>
                </a:extLst>
              </a:tr>
            </a:tbl>
          </a:graphicData>
        </a:graphic>
      </p:graphicFrame>
    </p:spTree>
    <p:extLst>
      <p:ext uri="{BB962C8B-B14F-4D97-AF65-F5344CB8AC3E}">
        <p14:creationId xmlns:p14="http://schemas.microsoft.com/office/powerpoint/2010/main" val="2145648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5CEC-0F13-4A82-9D84-CF69737941AC}"/>
              </a:ext>
            </a:extLst>
          </p:cNvPr>
          <p:cNvSpPr>
            <a:spLocks noGrp="1"/>
          </p:cNvSpPr>
          <p:nvPr>
            <p:ph type="title"/>
          </p:nvPr>
        </p:nvSpPr>
        <p:spPr/>
        <p:txBody>
          <a:bodyPr/>
          <a:lstStyle/>
          <a:p>
            <a:r>
              <a:rPr lang="en-GB" b="1" dirty="0"/>
              <a:t>PSNC resources </a:t>
            </a:r>
            <a:endParaRPr lang="en-GB" dirty="0"/>
          </a:p>
        </p:txBody>
      </p:sp>
      <p:sp>
        <p:nvSpPr>
          <p:cNvPr id="3" name="Content Placeholder 2">
            <a:extLst>
              <a:ext uri="{FF2B5EF4-FFF2-40B4-BE49-F238E27FC236}">
                <a16:creationId xmlns:a16="http://schemas.microsoft.com/office/drawing/2014/main" id="{580D7455-7172-4594-8406-B002CF938A56}"/>
              </a:ext>
            </a:extLst>
          </p:cNvPr>
          <p:cNvSpPr>
            <a:spLocks noGrp="1"/>
          </p:cNvSpPr>
          <p:nvPr>
            <p:ph idx="1"/>
          </p:nvPr>
        </p:nvSpPr>
        <p:spPr>
          <a:xfrm>
            <a:off x="623392" y="1844824"/>
            <a:ext cx="11017224" cy="4536504"/>
          </a:xfrm>
        </p:spPr>
        <p:txBody>
          <a:bodyPr/>
          <a:lstStyle/>
          <a:p>
            <a:r>
              <a:rPr lang="en-GB" dirty="0"/>
              <a:t>PSNC website – The Healthcare Landscape section </a:t>
            </a:r>
          </a:p>
          <a:p>
            <a:r>
              <a:rPr lang="en-GB" dirty="0"/>
              <a:t>PSNC Briefing 002/19: A summary of the NHS Long Term Plan (January 2019) </a:t>
            </a:r>
          </a:p>
          <a:p>
            <a:r>
              <a:rPr lang="en-GB" dirty="0"/>
              <a:t>PSNC Briefing 006/19: A summary of the NHS Operational and Contracting Guidance 2019/20 (January 2019)</a:t>
            </a:r>
          </a:p>
          <a:p>
            <a:endParaRPr lang="en-GB" dirty="0"/>
          </a:p>
        </p:txBody>
      </p:sp>
    </p:spTree>
    <p:extLst>
      <p:ext uri="{BB962C8B-B14F-4D97-AF65-F5344CB8AC3E}">
        <p14:creationId xmlns:p14="http://schemas.microsoft.com/office/powerpoint/2010/main" val="283463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D636B-E888-4685-9751-971E715C242C}"/>
              </a:ext>
            </a:extLst>
          </p:cNvPr>
          <p:cNvSpPr>
            <a:spLocks noGrp="1"/>
          </p:cNvSpPr>
          <p:nvPr>
            <p:ph type="ctrTitle"/>
          </p:nvPr>
        </p:nvSpPr>
        <p:spPr/>
        <p:txBody>
          <a:bodyPr/>
          <a:lstStyle/>
          <a:p>
            <a:r>
              <a:rPr lang="en-GB" dirty="0"/>
              <a:t>Some of the key points for community pharmacy</a:t>
            </a:r>
          </a:p>
        </p:txBody>
      </p:sp>
      <p:sp>
        <p:nvSpPr>
          <p:cNvPr id="5" name="Subtitle 4">
            <a:extLst>
              <a:ext uri="{FF2B5EF4-FFF2-40B4-BE49-F238E27FC236}">
                <a16:creationId xmlns:a16="http://schemas.microsoft.com/office/drawing/2014/main" id="{C5A1C9EE-0198-48AD-B148-AD7597C1459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59091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9EB0-DE55-4BCD-BAE2-4EA30A50A8C6}"/>
              </a:ext>
            </a:extLst>
          </p:cNvPr>
          <p:cNvSpPr>
            <a:spLocks noGrp="1"/>
          </p:cNvSpPr>
          <p:nvPr>
            <p:ph type="title"/>
          </p:nvPr>
        </p:nvSpPr>
        <p:spPr/>
        <p:txBody>
          <a:bodyPr/>
          <a:lstStyle/>
          <a:p>
            <a:r>
              <a:rPr lang="en-GB" b="1" dirty="0"/>
              <a:t>System development</a:t>
            </a:r>
            <a:endParaRPr lang="en-GB" dirty="0"/>
          </a:p>
        </p:txBody>
      </p:sp>
      <p:sp>
        <p:nvSpPr>
          <p:cNvPr id="3" name="Content Placeholder 2">
            <a:extLst>
              <a:ext uri="{FF2B5EF4-FFF2-40B4-BE49-F238E27FC236}">
                <a16:creationId xmlns:a16="http://schemas.microsoft.com/office/drawing/2014/main" id="{12705107-AF13-4C3A-A2D0-E2FBBB0FD99F}"/>
              </a:ext>
            </a:extLst>
          </p:cNvPr>
          <p:cNvSpPr>
            <a:spLocks noGrp="1"/>
          </p:cNvSpPr>
          <p:nvPr>
            <p:ph idx="1"/>
          </p:nvPr>
        </p:nvSpPr>
        <p:spPr>
          <a:xfrm>
            <a:off x="623392" y="1844824"/>
            <a:ext cx="11017224" cy="4536504"/>
          </a:xfrm>
        </p:spPr>
        <p:txBody>
          <a:bodyPr>
            <a:normAutofit/>
          </a:bodyPr>
          <a:lstStyle/>
          <a:p>
            <a:r>
              <a:rPr lang="en-GB" dirty="0"/>
              <a:t>By April 2021, NHS England wants ICSs covering all of the country</a:t>
            </a:r>
          </a:p>
          <a:p>
            <a:r>
              <a:rPr lang="en-GB" dirty="0"/>
              <a:t>The NHS Assembly will bring together a range of organisations and individuals at regular intervals, to advise the boards of NHS England and NHS Improvement as part of the ‘guiding coalition’ to implement the LTP</a:t>
            </a:r>
          </a:p>
          <a:p>
            <a:r>
              <a:rPr lang="en-GB" dirty="0">
                <a:solidFill>
                  <a:srgbClr val="4C5054"/>
                </a:solidFill>
              </a:rPr>
              <a:t>NHS England Integrated Pharmacy &amp; Medicines Optimisation (IPMO) pilots – likely to roll out across the whole country</a:t>
            </a:r>
            <a:endParaRPr lang="en-GB" dirty="0"/>
          </a:p>
        </p:txBody>
      </p:sp>
    </p:spTree>
    <p:extLst>
      <p:ext uri="{BB962C8B-B14F-4D97-AF65-F5344CB8AC3E}">
        <p14:creationId xmlns:p14="http://schemas.microsoft.com/office/powerpoint/2010/main" val="2572230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F8E3-BCDB-4492-A690-17FCA8BD6F41}"/>
              </a:ext>
            </a:extLst>
          </p:cNvPr>
          <p:cNvSpPr>
            <a:spLocks noGrp="1"/>
          </p:cNvSpPr>
          <p:nvPr>
            <p:ph type="title"/>
          </p:nvPr>
        </p:nvSpPr>
        <p:spPr/>
        <p:txBody>
          <a:bodyPr/>
          <a:lstStyle/>
          <a:p>
            <a:r>
              <a:rPr lang="en-GB" b="1" dirty="0"/>
              <a:t>System planning</a:t>
            </a:r>
            <a:endParaRPr lang="en-GB" dirty="0"/>
          </a:p>
        </p:txBody>
      </p:sp>
      <p:sp>
        <p:nvSpPr>
          <p:cNvPr id="3" name="Content Placeholder 2">
            <a:extLst>
              <a:ext uri="{FF2B5EF4-FFF2-40B4-BE49-F238E27FC236}">
                <a16:creationId xmlns:a16="http://schemas.microsoft.com/office/drawing/2014/main" id="{255A3AC5-3D88-412D-B71C-D6453B99B49A}"/>
              </a:ext>
            </a:extLst>
          </p:cNvPr>
          <p:cNvSpPr>
            <a:spLocks noGrp="1"/>
          </p:cNvSpPr>
          <p:nvPr>
            <p:ph idx="1"/>
          </p:nvPr>
        </p:nvSpPr>
        <p:spPr>
          <a:xfrm>
            <a:off x="623392" y="1844824"/>
            <a:ext cx="11017224" cy="4536504"/>
          </a:xfrm>
        </p:spPr>
        <p:txBody>
          <a:bodyPr>
            <a:normAutofit fontScale="92500" lnSpcReduction="10000"/>
          </a:bodyPr>
          <a:lstStyle/>
          <a:p>
            <a:r>
              <a:rPr lang="en-GB" dirty="0"/>
              <a:t>For 2019/20, every NHS Trust, NHS Foundation Trust and CCG, will need to agree organisation-level operational plans which combine to form a coherent system-level operating plan, by early April 2019</a:t>
            </a:r>
          </a:p>
          <a:p>
            <a:r>
              <a:rPr lang="en-GB" dirty="0"/>
              <a:t>Every STP and ICS to develop five-year Long Term Plan implementation plans, covering the period to 2023/24, by Autumn 2019</a:t>
            </a:r>
          </a:p>
          <a:p>
            <a:r>
              <a:rPr lang="en-GB" dirty="0"/>
              <a:t>The organisations within each STP/ICS will be expected to take collective responsibility for the delivery of their system operating plan, working together to ensure best use of their collective resources</a:t>
            </a:r>
          </a:p>
        </p:txBody>
      </p:sp>
    </p:spTree>
    <p:extLst>
      <p:ext uri="{BB962C8B-B14F-4D97-AF65-F5344CB8AC3E}">
        <p14:creationId xmlns:p14="http://schemas.microsoft.com/office/powerpoint/2010/main" val="780840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9563-645E-4E32-A3D5-CCD186D2AA5F}"/>
              </a:ext>
            </a:extLst>
          </p:cNvPr>
          <p:cNvSpPr>
            <a:spLocks noGrp="1"/>
          </p:cNvSpPr>
          <p:nvPr>
            <p:ph type="title"/>
          </p:nvPr>
        </p:nvSpPr>
        <p:spPr/>
        <p:txBody>
          <a:bodyPr/>
          <a:lstStyle/>
          <a:p>
            <a:r>
              <a:rPr lang="en-GB" b="1" dirty="0"/>
              <a:t>Primary care &amp; community health services</a:t>
            </a:r>
            <a:endParaRPr lang="en-GB" dirty="0"/>
          </a:p>
        </p:txBody>
      </p:sp>
      <p:sp>
        <p:nvSpPr>
          <p:cNvPr id="3" name="Content Placeholder 2">
            <a:extLst>
              <a:ext uri="{FF2B5EF4-FFF2-40B4-BE49-F238E27FC236}">
                <a16:creationId xmlns:a16="http://schemas.microsoft.com/office/drawing/2014/main" id="{5A631F60-665E-4746-AC2E-D5540A5AE20F}"/>
              </a:ext>
            </a:extLst>
          </p:cNvPr>
          <p:cNvSpPr>
            <a:spLocks noGrp="1"/>
          </p:cNvSpPr>
          <p:nvPr>
            <p:ph idx="1"/>
          </p:nvPr>
        </p:nvSpPr>
        <p:spPr>
          <a:xfrm>
            <a:off x="623392" y="1844824"/>
            <a:ext cx="11017224" cy="4536504"/>
          </a:xfrm>
        </p:spPr>
        <p:txBody>
          <a:bodyPr>
            <a:normAutofit/>
          </a:bodyPr>
          <a:lstStyle/>
          <a:p>
            <a:r>
              <a:rPr lang="en-GB" sz="3000" dirty="0"/>
              <a:t>STPs/ICSs must include a primary care strategy as part of the system strategy that will be developed by Autumn 2019 in response to the Long Term Plan</a:t>
            </a:r>
          </a:p>
          <a:p>
            <a:r>
              <a:rPr lang="en-GB" sz="3000" dirty="0"/>
              <a:t>Strategy needs to set out how they will ensure the sustainability and transformation of primary care and general practice as part of their overarching strategy to improve population health and </a:t>
            </a:r>
            <a:r>
              <a:rPr lang="en-GB" sz="3000" u="sng" dirty="0"/>
              <a:t>which engages CCGs and primary care providers in its implementation</a:t>
            </a:r>
          </a:p>
        </p:txBody>
      </p:sp>
    </p:spTree>
    <p:extLst>
      <p:ext uri="{BB962C8B-B14F-4D97-AF65-F5344CB8AC3E}">
        <p14:creationId xmlns:p14="http://schemas.microsoft.com/office/powerpoint/2010/main" val="4073387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A46B-FC5C-4DAF-B3E0-77AB9CF5BB14}"/>
              </a:ext>
            </a:extLst>
          </p:cNvPr>
          <p:cNvSpPr>
            <a:spLocks noGrp="1"/>
          </p:cNvSpPr>
          <p:nvPr>
            <p:ph type="title"/>
          </p:nvPr>
        </p:nvSpPr>
        <p:spPr/>
        <p:txBody>
          <a:bodyPr/>
          <a:lstStyle/>
          <a:p>
            <a:r>
              <a:rPr lang="en-GB" b="1" dirty="0"/>
              <a:t>Primary care</a:t>
            </a:r>
            <a:endParaRPr lang="en-GB" dirty="0"/>
          </a:p>
        </p:txBody>
      </p:sp>
      <p:sp>
        <p:nvSpPr>
          <p:cNvPr id="3" name="Content Placeholder 2">
            <a:extLst>
              <a:ext uri="{FF2B5EF4-FFF2-40B4-BE49-F238E27FC236}">
                <a16:creationId xmlns:a16="http://schemas.microsoft.com/office/drawing/2014/main" id="{8C1B7A24-38EB-42E9-9F16-AB2CCA421EA4}"/>
              </a:ext>
            </a:extLst>
          </p:cNvPr>
          <p:cNvSpPr>
            <a:spLocks noGrp="1"/>
          </p:cNvSpPr>
          <p:nvPr>
            <p:ph idx="1"/>
          </p:nvPr>
        </p:nvSpPr>
        <p:spPr>
          <a:xfrm>
            <a:off x="623392" y="1844824"/>
            <a:ext cx="11017224" cy="4536504"/>
          </a:xfrm>
        </p:spPr>
        <p:txBody>
          <a:bodyPr>
            <a:normAutofit/>
          </a:bodyPr>
          <a:lstStyle/>
          <a:p>
            <a:r>
              <a:rPr lang="en-GB" dirty="0"/>
              <a:t>GP to Pharmacy DMIRS pilots</a:t>
            </a:r>
          </a:p>
          <a:p>
            <a:r>
              <a:rPr lang="en-GB" dirty="0"/>
              <a:t>Review of GP vac and </a:t>
            </a:r>
            <a:r>
              <a:rPr lang="en-GB" dirty="0" err="1"/>
              <a:t>imms</a:t>
            </a:r>
            <a:r>
              <a:rPr lang="en-GB" dirty="0"/>
              <a:t> standards, funding and procurement</a:t>
            </a:r>
          </a:p>
        </p:txBody>
      </p:sp>
    </p:spTree>
    <p:extLst>
      <p:ext uri="{BB962C8B-B14F-4D97-AF65-F5344CB8AC3E}">
        <p14:creationId xmlns:p14="http://schemas.microsoft.com/office/powerpoint/2010/main" val="907744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A46B-FC5C-4DAF-B3E0-77AB9CF5BB14}"/>
              </a:ext>
            </a:extLst>
          </p:cNvPr>
          <p:cNvSpPr>
            <a:spLocks noGrp="1"/>
          </p:cNvSpPr>
          <p:nvPr>
            <p:ph type="title"/>
          </p:nvPr>
        </p:nvSpPr>
        <p:spPr/>
        <p:txBody>
          <a:bodyPr/>
          <a:lstStyle/>
          <a:p>
            <a:r>
              <a:rPr lang="en-GB" b="1" dirty="0"/>
              <a:t>Urgent care</a:t>
            </a:r>
            <a:endParaRPr lang="en-GB" dirty="0"/>
          </a:p>
        </p:txBody>
      </p:sp>
      <p:sp>
        <p:nvSpPr>
          <p:cNvPr id="3" name="Content Placeholder 2">
            <a:extLst>
              <a:ext uri="{FF2B5EF4-FFF2-40B4-BE49-F238E27FC236}">
                <a16:creationId xmlns:a16="http://schemas.microsoft.com/office/drawing/2014/main" id="{8C1B7A24-38EB-42E9-9F16-AB2CCA421EA4}"/>
              </a:ext>
            </a:extLst>
          </p:cNvPr>
          <p:cNvSpPr>
            <a:spLocks noGrp="1"/>
          </p:cNvSpPr>
          <p:nvPr>
            <p:ph idx="1"/>
          </p:nvPr>
        </p:nvSpPr>
        <p:spPr>
          <a:xfrm>
            <a:off x="623392" y="1844824"/>
            <a:ext cx="11017224" cy="4536504"/>
          </a:xfrm>
        </p:spPr>
        <p:txBody>
          <a:bodyPr>
            <a:normAutofit/>
          </a:bodyPr>
          <a:lstStyle/>
          <a:p>
            <a:r>
              <a:rPr lang="en-GB" dirty="0"/>
              <a:t>NHS 111 to book GP appointments and refer to pharmacy for self-care – DMIRS rollout</a:t>
            </a:r>
          </a:p>
          <a:p>
            <a:r>
              <a:rPr lang="en-GB" dirty="0"/>
              <a:t>Implementation of the Urgent Treatment Centre (UTC)  model, which will work with HCPs, including community pharmacy, to provide local alternatives to A&amp;E</a:t>
            </a:r>
          </a:p>
          <a:p>
            <a:endParaRPr lang="en-GB" dirty="0"/>
          </a:p>
          <a:p>
            <a:endParaRPr lang="en-GB" dirty="0"/>
          </a:p>
          <a:p>
            <a:endParaRPr lang="en-GB" dirty="0"/>
          </a:p>
        </p:txBody>
      </p:sp>
    </p:spTree>
    <p:extLst>
      <p:ext uri="{BB962C8B-B14F-4D97-AF65-F5344CB8AC3E}">
        <p14:creationId xmlns:p14="http://schemas.microsoft.com/office/powerpoint/2010/main" val="3148450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D4AB-6604-4A20-B651-B3857443D9C2}"/>
              </a:ext>
            </a:extLst>
          </p:cNvPr>
          <p:cNvSpPr>
            <a:spLocks noGrp="1"/>
          </p:cNvSpPr>
          <p:nvPr>
            <p:ph type="title"/>
          </p:nvPr>
        </p:nvSpPr>
        <p:spPr/>
        <p:txBody>
          <a:bodyPr/>
          <a:lstStyle/>
          <a:p>
            <a:r>
              <a:rPr lang="en-GB" b="1" dirty="0"/>
              <a:t>Primary Care Networks</a:t>
            </a:r>
          </a:p>
        </p:txBody>
      </p:sp>
      <p:sp>
        <p:nvSpPr>
          <p:cNvPr id="3" name="Content Placeholder 2">
            <a:extLst>
              <a:ext uri="{FF2B5EF4-FFF2-40B4-BE49-F238E27FC236}">
                <a16:creationId xmlns:a16="http://schemas.microsoft.com/office/drawing/2014/main" id="{0FB296B2-1F30-46A5-B186-63BBF6D3C64A}"/>
              </a:ext>
            </a:extLst>
          </p:cNvPr>
          <p:cNvSpPr>
            <a:spLocks noGrp="1"/>
          </p:cNvSpPr>
          <p:nvPr>
            <p:ph idx="1"/>
          </p:nvPr>
        </p:nvSpPr>
        <p:spPr>
          <a:xfrm>
            <a:off x="623392" y="1844824"/>
            <a:ext cx="11017224" cy="4536504"/>
          </a:xfrm>
        </p:spPr>
        <p:txBody>
          <a:bodyPr>
            <a:normAutofit/>
          </a:bodyPr>
          <a:lstStyle/>
          <a:p>
            <a:r>
              <a:rPr lang="en-GB" dirty="0"/>
              <a:t>£4.5 billion to fund expansion of primary care networks - they are about provision of services not commissioning, and they are not new organisations</a:t>
            </a:r>
          </a:p>
          <a:p>
            <a:r>
              <a:rPr lang="en-GB" dirty="0"/>
              <a:t>Network Contract DES to drive GP practice involvement</a:t>
            </a:r>
          </a:p>
          <a:p>
            <a:r>
              <a:rPr lang="en-GB" dirty="0"/>
              <a:t>They are going to happen – we need community pharmacy to be fully involved</a:t>
            </a:r>
          </a:p>
          <a:p>
            <a:endParaRPr lang="en-GB" dirty="0"/>
          </a:p>
        </p:txBody>
      </p:sp>
    </p:spTree>
    <p:extLst>
      <p:ext uri="{BB962C8B-B14F-4D97-AF65-F5344CB8AC3E}">
        <p14:creationId xmlns:p14="http://schemas.microsoft.com/office/powerpoint/2010/main" val="194735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210A-F155-41E7-AD6B-F341DED1BF6D}"/>
              </a:ext>
            </a:extLst>
          </p:cNvPr>
          <p:cNvSpPr>
            <a:spLocks noGrp="1"/>
          </p:cNvSpPr>
          <p:nvPr>
            <p:ph type="title"/>
          </p:nvPr>
        </p:nvSpPr>
        <p:spPr/>
        <p:txBody>
          <a:bodyPr/>
          <a:lstStyle/>
          <a:p>
            <a:r>
              <a:rPr lang="en-GB" b="1" dirty="0"/>
              <a:t>Introduction</a:t>
            </a:r>
            <a:endParaRPr lang="en-GB" dirty="0"/>
          </a:p>
        </p:txBody>
      </p:sp>
      <p:sp>
        <p:nvSpPr>
          <p:cNvPr id="3" name="Content Placeholder 2">
            <a:extLst>
              <a:ext uri="{FF2B5EF4-FFF2-40B4-BE49-F238E27FC236}">
                <a16:creationId xmlns:a16="http://schemas.microsoft.com/office/drawing/2014/main" id="{6AE1D8C5-2AD0-46E6-8A4D-BC51716BA339}"/>
              </a:ext>
            </a:extLst>
          </p:cNvPr>
          <p:cNvSpPr>
            <a:spLocks noGrp="1"/>
          </p:cNvSpPr>
          <p:nvPr>
            <p:ph idx="1"/>
          </p:nvPr>
        </p:nvSpPr>
        <p:spPr>
          <a:xfrm>
            <a:off x="623392" y="1844824"/>
            <a:ext cx="11017224" cy="4536504"/>
          </a:xfrm>
        </p:spPr>
        <p:txBody>
          <a:bodyPr>
            <a:normAutofit fontScale="92500" lnSpcReduction="20000"/>
          </a:bodyPr>
          <a:lstStyle/>
          <a:p>
            <a:r>
              <a:rPr lang="en-GB" dirty="0"/>
              <a:t>In January 2018, NHS England published the Long Term Plan setting out healthcare priorities over the next 10 years</a:t>
            </a:r>
          </a:p>
          <a:p>
            <a:r>
              <a:rPr lang="en-GB" dirty="0"/>
              <a:t>For 2019/20, every NHS trust, NHS foundation trust and Clinical Commissioning Group (CCG), will need to agree organisation-level operational plans which combine to form a coherent system-level operating plan</a:t>
            </a:r>
          </a:p>
          <a:p>
            <a:r>
              <a:rPr lang="en-GB" dirty="0"/>
              <a:t>NHS England and NHS Improvement subsequently published NHS Operational and Contracting Guidance 2019/20, which sets out system planning expectations, the financial settlement, full operational plan requirements and the process and timescales around the submission of plans</a:t>
            </a:r>
          </a:p>
        </p:txBody>
      </p:sp>
    </p:spTree>
    <p:extLst>
      <p:ext uri="{BB962C8B-B14F-4D97-AF65-F5344CB8AC3E}">
        <p14:creationId xmlns:p14="http://schemas.microsoft.com/office/powerpoint/2010/main" val="2273736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D4AB-6604-4A20-B651-B3857443D9C2}"/>
              </a:ext>
            </a:extLst>
          </p:cNvPr>
          <p:cNvSpPr>
            <a:spLocks noGrp="1"/>
          </p:cNvSpPr>
          <p:nvPr>
            <p:ph type="title"/>
          </p:nvPr>
        </p:nvSpPr>
        <p:spPr/>
        <p:txBody>
          <a:bodyPr/>
          <a:lstStyle/>
          <a:p>
            <a:r>
              <a:rPr lang="en-GB" b="1" dirty="0"/>
              <a:t>Primary Care Networks</a:t>
            </a:r>
          </a:p>
        </p:txBody>
      </p:sp>
      <p:sp>
        <p:nvSpPr>
          <p:cNvPr id="3" name="Content Placeholder 2">
            <a:extLst>
              <a:ext uri="{FF2B5EF4-FFF2-40B4-BE49-F238E27FC236}">
                <a16:creationId xmlns:a16="http://schemas.microsoft.com/office/drawing/2014/main" id="{0FB296B2-1F30-46A5-B186-63BBF6D3C64A}"/>
              </a:ext>
            </a:extLst>
          </p:cNvPr>
          <p:cNvSpPr>
            <a:spLocks noGrp="1"/>
          </p:cNvSpPr>
          <p:nvPr>
            <p:ph idx="1"/>
          </p:nvPr>
        </p:nvSpPr>
        <p:spPr>
          <a:xfrm>
            <a:off x="623392" y="1844824"/>
            <a:ext cx="11017224" cy="4536504"/>
          </a:xfrm>
        </p:spPr>
        <p:txBody>
          <a:bodyPr>
            <a:normAutofit/>
          </a:bodyPr>
          <a:lstStyle/>
          <a:p>
            <a:r>
              <a:rPr lang="en-GB" dirty="0"/>
              <a:t>PCNs will include an increase in the number of clinical pharmacists – aim = 1 per practice</a:t>
            </a:r>
          </a:p>
          <a:p>
            <a:r>
              <a:rPr lang="en-GB" dirty="0"/>
              <a:t>Can CPs employ/provide clinical pharmacists to the PCN?</a:t>
            </a:r>
          </a:p>
          <a:p>
            <a:r>
              <a:rPr lang="en-GB" dirty="0"/>
              <a:t>Medication review and optimisation service to start in 2020/21 – clinical review of patients’ medication, focused on priority groups, e.g. asthma/COPD, LD, frail elderly and care home patients</a:t>
            </a:r>
          </a:p>
        </p:txBody>
      </p:sp>
    </p:spTree>
    <p:extLst>
      <p:ext uri="{BB962C8B-B14F-4D97-AF65-F5344CB8AC3E}">
        <p14:creationId xmlns:p14="http://schemas.microsoft.com/office/powerpoint/2010/main" val="981731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1D65-A887-444B-BC30-ECB4CFEA5DF3}"/>
              </a:ext>
            </a:extLst>
          </p:cNvPr>
          <p:cNvSpPr>
            <a:spLocks noGrp="1"/>
          </p:cNvSpPr>
          <p:nvPr>
            <p:ph type="title"/>
          </p:nvPr>
        </p:nvSpPr>
        <p:spPr/>
        <p:txBody>
          <a:bodyPr/>
          <a:lstStyle/>
          <a:p>
            <a:r>
              <a:rPr lang="en-GB" b="1" dirty="0"/>
              <a:t>Digitally-enabled primary care</a:t>
            </a:r>
            <a:endParaRPr lang="en-GB" dirty="0"/>
          </a:p>
        </p:txBody>
      </p:sp>
      <p:sp>
        <p:nvSpPr>
          <p:cNvPr id="3" name="Content Placeholder 2">
            <a:extLst>
              <a:ext uri="{FF2B5EF4-FFF2-40B4-BE49-F238E27FC236}">
                <a16:creationId xmlns:a16="http://schemas.microsoft.com/office/drawing/2014/main" id="{C297878E-0869-41E7-81D3-10BDBFC74C95}"/>
              </a:ext>
            </a:extLst>
          </p:cNvPr>
          <p:cNvSpPr>
            <a:spLocks noGrp="1"/>
          </p:cNvSpPr>
          <p:nvPr>
            <p:ph idx="1"/>
          </p:nvPr>
        </p:nvSpPr>
        <p:spPr>
          <a:xfrm>
            <a:off x="623392" y="1844824"/>
            <a:ext cx="11017224" cy="4464496"/>
          </a:xfrm>
        </p:spPr>
        <p:txBody>
          <a:bodyPr>
            <a:normAutofit/>
          </a:bodyPr>
          <a:lstStyle/>
          <a:p>
            <a:r>
              <a:rPr lang="en-GB" dirty="0"/>
              <a:t>A digital NHS ‘front door’ through the NHS App will provide advice, check symptoms and connect people with healthcare professionals</a:t>
            </a:r>
          </a:p>
          <a:p>
            <a:r>
              <a:rPr lang="en-GB" dirty="0"/>
              <a:t>‘digital-first’ contact for patients through telephone or online consultations with general practice</a:t>
            </a:r>
          </a:p>
          <a:p>
            <a:r>
              <a:rPr lang="en-GB" dirty="0"/>
              <a:t>As technology advances, the NHS will also trial the use of innovative devices such as smart inhalers for better patient care and remote monitoring of conditions</a:t>
            </a:r>
          </a:p>
        </p:txBody>
      </p:sp>
    </p:spTree>
    <p:extLst>
      <p:ext uri="{BB962C8B-B14F-4D97-AF65-F5344CB8AC3E}">
        <p14:creationId xmlns:p14="http://schemas.microsoft.com/office/powerpoint/2010/main" val="3189991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5CC7-7901-420E-9FDD-F2D0CDC58673}"/>
              </a:ext>
            </a:extLst>
          </p:cNvPr>
          <p:cNvSpPr>
            <a:spLocks noGrp="1"/>
          </p:cNvSpPr>
          <p:nvPr>
            <p:ph type="title"/>
          </p:nvPr>
        </p:nvSpPr>
        <p:spPr/>
        <p:txBody>
          <a:bodyPr/>
          <a:lstStyle/>
          <a:p>
            <a:r>
              <a:rPr lang="en-GB" b="1" dirty="0"/>
              <a:t>NHS action on prevention and health inequalities</a:t>
            </a:r>
            <a:endParaRPr lang="en-GB" dirty="0"/>
          </a:p>
        </p:txBody>
      </p:sp>
      <p:sp>
        <p:nvSpPr>
          <p:cNvPr id="3" name="Content Placeholder 2">
            <a:extLst>
              <a:ext uri="{FF2B5EF4-FFF2-40B4-BE49-F238E27FC236}">
                <a16:creationId xmlns:a16="http://schemas.microsoft.com/office/drawing/2014/main" id="{80669B1D-3E01-4A55-B643-3A9AF8F633B9}"/>
              </a:ext>
            </a:extLst>
          </p:cNvPr>
          <p:cNvSpPr>
            <a:spLocks noGrp="1"/>
          </p:cNvSpPr>
          <p:nvPr>
            <p:ph idx="1"/>
          </p:nvPr>
        </p:nvSpPr>
        <p:spPr>
          <a:xfrm>
            <a:off x="623392" y="1844824"/>
            <a:ext cx="11017224" cy="4536504"/>
          </a:xfrm>
        </p:spPr>
        <p:txBody>
          <a:bodyPr/>
          <a:lstStyle/>
          <a:p>
            <a:r>
              <a:rPr lang="en-GB" dirty="0"/>
              <a:t>Action by the NHS is a complement to, but cannot be a substitute for, the role of local government</a:t>
            </a:r>
          </a:p>
          <a:p>
            <a:pPr lvl="1"/>
            <a:r>
              <a:rPr lang="en-GB" dirty="0"/>
              <a:t>All people in contact with NHS services will be supported to quit smoking with focused support for hospital in-patients</a:t>
            </a:r>
          </a:p>
          <a:p>
            <a:pPr lvl="1"/>
            <a:r>
              <a:rPr lang="en-GB" dirty="0"/>
              <a:t>access to weight management services for people with a diagnosis of type 2 diabetes or hypertension with a BMI of 30+ (&amp; a test programme supporting very low calorie diets for obese people with type 2 diabetes)</a:t>
            </a:r>
          </a:p>
          <a:p>
            <a:pPr lvl="1"/>
            <a:endParaRPr lang="en-GB" dirty="0"/>
          </a:p>
          <a:p>
            <a:pPr lvl="1"/>
            <a:endParaRPr lang="en-GB" dirty="0"/>
          </a:p>
          <a:p>
            <a:pPr marL="0" indent="0">
              <a:buNone/>
            </a:pPr>
            <a:endParaRPr lang="en-GB" dirty="0"/>
          </a:p>
        </p:txBody>
      </p:sp>
    </p:spTree>
    <p:extLst>
      <p:ext uri="{BB962C8B-B14F-4D97-AF65-F5344CB8AC3E}">
        <p14:creationId xmlns:p14="http://schemas.microsoft.com/office/powerpoint/2010/main" val="3222014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AF5D-CD21-4C47-9507-ADBEC7BDFF50}"/>
              </a:ext>
            </a:extLst>
          </p:cNvPr>
          <p:cNvSpPr>
            <a:spLocks noGrp="1"/>
          </p:cNvSpPr>
          <p:nvPr>
            <p:ph type="title"/>
          </p:nvPr>
        </p:nvSpPr>
        <p:spPr/>
        <p:txBody>
          <a:bodyPr/>
          <a:lstStyle/>
          <a:p>
            <a:r>
              <a:rPr lang="en-GB" b="1" dirty="0"/>
              <a:t>Cardiovascular disease</a:t>
            </a:r>
            <a:endParaRPr lang="en-GB" dirty="0"/>
          </a:p>
        </p:txBody>
      </p:sp>
      <p:sp>
        <p:nvSpPr>
          <p:cNvPr id="3" name="Content Placeholder 2">
            <a:extLst>
              <a:ext uri="{FF2B5EF4-FFF2-40B4-BE49-F238E27FC236}">
                <a16:creationId xmlns:a16="http://schemas.microsoft.com/office/drawing/2014/main" id="{81AF996D-3C77-4E3D-8C12-B9E6B1B2631C}"/>
              </a:ext>
            </a:extLst>
          </p:cNvPr>
          <p:cNvSpPr>
            <a:spLocks noGrp="1"/>
          </p:cNvSpPr>
          <p:nvPr>
            <p:ph idx="1"/>
          </p:nvPr>
        </p:nvSpPr>
        <p:spPr>
          <a:xfrm>
            <a:off x="623392" y="1844824"/>
            <a:ext cx="11017224" cy="4464496"/>
          </a:xfrm>
        </p:spPr>
        <p:txBody>
          <a:bodyPr>
            <a:normAutofit/>
          </a:bodyPr>
          <a:lstStyle/>
          <a:p>
            <a:r>
              <a:rPr lang="en-GB" dirty="0"/>
              <a:t>Focus on improving the effectiveness of CVD prevention, such as the NHS Health Check</a:t>
            </a:r>
          </a:p>
          <a:p>
            <a:r>
              <a:rPr lang="en-GB" dirty="0"/>
              <a:t>NHS England will test approaches to identification of undiagnosed hypertension and AF – including through pharmacies</a:t>
            </a:r>
          </a:p>
        </p:txBody>
      </p:sp>
    </p:spTree>
    <p:extLst>
      <p:ext uri="{BB962C8B-B14F-4D97-AF65-F5344CB8AC3E}">
        <p14:creationId xmlns:p14="http://schemas.microsoft.com/office/powerpoint/2010/main" val="586106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4B55-3D68-44A8-9C5C-0EE449C2E927}"/>
              </a:ext>
            </a:extLst>
          </p:cNvPr>
          <p:cNvSpPr>
            <a:spLocks noGrp="1"/>
          </p:cNvSpPr>
          <p:nvPr>
            <p:ph type="title"/>
          </p:nvPr>
        </p:nvSpPr>
        <p:spPr/>
        <p:txBody>
          <a:bodyPr/>
          <a:lstStyle/>
          <a:p>
            <a:r>
              <a:rPr lang="en-GB" b="1" dirty="0"/>
              <a:t>Respiratory disease</a:t>
            </a:r>
            <a:endParaRPr lang="en-GB" dirty="0"/>
          </a:p>
        </p:txBody>
      </p:sp>
      <p:sp>
        <p:nvSpPr>
          <p:cNvPr id="3" name="Content Placeholder 2">
            <a:extLst>
              <a:ext uri="{FF2B5EF4-FFF2-40B4-BE49-F238E27FC236}">
                <a16:creationId xmlns:a16="http://schemas.microsoft.com/office/drawing/2014/main" id="{42E24702-CAF5-4DA9-9BCA-14FBFEE3343D}"/>
              </a:ext>
            </a:extLst>
          </p:cNvPr>
          <p:cNvSpPr>
            <a:spLocks noGrp="1"/>
          </p:cNvSpPr>
          <p:nvPr>
            <p:ph idx="1"/>
          </p:nvPr>
        </p:nvSpPr>
        <p:spPr>
          <a:xfrm>
            <a:off x="623392" y="1844824"/>
            <a:ext cx="11017224" cy="4608512"/>
          </a:xfrm>
        </p:spPr>
        <p:txBody>
          <a:bodyPr>
            <a:normAutofit fontScale="92500" lnSpcReduction="20000"/>
          </a:bodyPr>
          <a:lstStyle/>
          <a:p>
            <a:r>
              <a:rPr lang="en-GB" dirty="0"/>
              <a:t>PCNs will do more to detect and diagnose respiratory problems earlier</a:t>
            </a:r>
          </a:p>
          <a:p>
            <a:r>
              <a:rPr lang="en-GB" dirty="0"/>
              <a:t>More to support to those with respiratory disease to receive and use the right medication</a:t>
            </a:r>
          </a:p>
          <a:p>
            <a:r>
              <a:rPr lang="en-GB" dirty="0"/>
              <a:t>Pharmacists in PCNs will undertake a range of medicine reviews, including educating patients on the correct use of inhalers and contributing to multidisciplinary working</a:t>
            </a:r>
          </a:p>
          <a:p>
            <a:r>
              <a:rPr lang="en-GB" dirty="0"/>
              <a:t>They can also support patients to reduce the use of short acting bronchodilator inhalers and switch to dry powder inhalers where appropriate and support uptake of new smart inhalers, as clinically indicated </a:t>
            </a:r>
          </a:p>
        </p:txBody>
      </p:sp>
    </p:spTree>
    <p:extLst>
      <p:ext uri="{BB962C8B-B14F-4D97-AF65-F5344CB8AC3E}">
        <p14:creationId xmlns:p14="http://schemas.microsoft.com/office/powerpoint/2010/main" val="750710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8E1F-D4EA-499E-8C01-B8483869C7BF}"/>
              </a:ext>
            </a:extLst>
          </p:cNvPr>
          <p:cNvSpPr>
            <a:spLocks noGrp="1"/>
          </p:cNvSpPr>
          <p:nvPr>
            <p:ph type="title"/>
          </p:nvPr>
        </p:nvSpPr>
        <p:spPr/>
        <p:txBody>
          <a:bodyPr/>
          <a:lstStyle/>
          <a:p>
            <a:r>
              <a:rPr lang="en-GB" b="1" dirty="0"/>
              <a:t>Next steps and support for LPCs and contractors</a:t>
            </a:r>
          </a:p>
        </p:txBody>
      </p:sp>
      <p:sp>
        <p:nvSpPr>
          <p:cNvPr id="3" name="Content Placeholder 2">
            <a:extLst>
              <a:ext uri="{FF2B5EF4-FFF2-40B4-BE49-F238E27FC236}">
                <a16:creationId xmlns:a16="http://schemas.microsoft.com/office/drawing/2014/main" id="{1D7A2B13-E296-4FFE-9ED3-41F8806A11AA}"/>
              </a:ext>
            </a:extLst>
          </p:cNvPr>
          <p:cNvSpPr>
            <a:spLocks noGrp="1"/>
          </p:cNvSpPr>
          <p:nvPr>
            <p:ph idx="1"/>
          </p:nvPr>
        </p:nvSpPr>
        <p:spPr>
          <a:xfrm>
            <a:off x="623392" y="1844824"/>
            <a:ext cx="11017224" cy="4536504"/>
          </a:xfrm>
        </p:spPr>
        <p:txBody>
          <a:bodyPr>
            <a:normAutofit lnSpcReduction="10000"/>
          </a:bodyPr>
          <a:lstStyle/>
          <a:p>
            <a:r>
              <a:rPr lang="en-GB" dirty="0"/>
              <a:t>Planning a meeting with the other pharmacy bodies to explore collaborative working options</a:t>
            </a:r>
          </a:p>
          <a:p>
            <a:r>
              <a:rPr lang="en-GB" dirty="0"/>
              <a:t>Identify key points for local action and potential opportunities that LPCs may have in their area</a:t>
            </a:r>
          </a:p>
          <a:p>
            <a:r>
              <a:rPr lang="en-GB" dirty="0"/>
              <a:t>Identify key points which could feed into the development of the CPCF</a:t>
            </a:r>
          </a:p>
          <a:p>
            <a:r>
              <a:rPr lang="en-GB" dirty="0"/>
              <a:t>Consider specific actions we need to take on individual points in the documents and support materials which could be developed for LPCs</a:t>
            </a:r>
          </a:p>
        </p:txBody>
      </p:sp>
    </p:spTree>
    <p:extLst>
      <p:ext uri="{BB962C8B-B14F-4D97-AF65-F5344CB8AC3E}">
        <p14:creationId xmlns:p14="http://schemas.microsoft.com/office/powerpoint/2010/main" val="3120091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5BED-B2F6-4335-BD0B-BDDE6BFE62C6}"/>
              </a:ext>
            </a:extLst>
          </p:cNvPr>
          <p:cNvSpPr>
            <a:spLocks noGrp="1"/>
          </p:cNvSpPr>
          <p:nvPr>
            <p:ph type="title"/>
          </p:nvPr>
        </p:nvSpPr>
        <p:spPr/>
        <p:txBody>
          <a:bodyPr/>
          <a:lstStyle/>
          <a:p>
            <a:r>
              <a:rPr lang="en-GB" b="1" dirty="0"/>
              <a:t>A new model for the 21st century</a:t>
            </a:r>
            <a:endParaRPr lang="en-GB" dirty="0"/>
          </a:p>
        </p:txBody>
      </p:sp>
      <p:sp>
        <p:nvSpPr>
          <p:cNvPr id="3" name="Content Placeholder 2">
            <a:extLst>
              <a:ext uri="{FF2B5EF4-FFF2-40B4-BE49-F238E27FC236}">
                <a16:creationId xmlns:a16="http://schemas.microsoft.com/office/drawing/2014/main" id="{1B2E43AE-D93E-4D9A-8D30-A426813933DA}"/>
              </a:ext>
            </a:extLst>
          </p:cNvPr>
          <p:cNvSpPr>
            <a:spLocks noGrp="1"/>
          </p:cNvSpPr>
          <p:nvPr>
            <p:ph idx="1"/>
          </p:nvPr>
        </p:nvSpPr>
        <p:spPr>
          <a:xfrm>
            <a:off x="623392" y="1844824"/>
            <a:ext cx="11017224" cy="4536504"/>
          </a:xfrm>
        </p:spPr>
        <p:txBody>
          <a:bodyPr>
            <a:normAutofit fontScale="92500" lnSpcReduction="20000"/>
          </a:bodyPr>
          <a:lstStyle/>
          <a:p>
            <a:pPr marL="0" indent="0">
              <a:buNone/>
            </a:pPr>
            <a:r>
              <a:rPr lang="en-GB" dirty="0"/>
              <a:t>The five major practical changes to the NHS service model over the next five years will be: </a:t>
            </a:r>
          </a:p>
          <a:p>
            <a:pPr marL="514350" indent="-514350">
              <a:buFont typeface="+mj-lt"/>
              <a:buAutoNum type="arabicPeriod"/>
            </a:pPr>
            <a:r>
              <a:rPr lang="en-GB" dirty="0"/>
              <a:t>Boosting out of hospital care to dissolve the divide between primary and community health services</a:t>
            </a:r>
          </a:p>
          <a:p>
            <a:pPr marL="514350" indent="-514350">
              <a:buFont typeface="+mj-lt"/>
              <a:buAutoNum type="arabicPeriod"/>
            </a:pPr>
            <a:r>
              <a:rPr lang="en-GB" dirty="0"/>
              <a:t>Redesigning and reducing pressure on emergency hospital services</a:t>
            </a:r>
          </a:p>
          <a:p>
            <a:pPr marL="514350" indent="-514350">
              <a:buFont typeface="+mj-lt"/>
              <a:buAutoNum type="arabicPeriod"/>
            </a:pPr>
            <a:r>
              <a:rPr lang="en-GB" dirty="0"/>
              <a:t>More personalised care to help people gain more control over their health when they need it</a:t>
            </a:r>
          </a:p>
          <a:p>
            <a:pPr marL="514350" indent="-514350">
              <a:buFont typeface="+mj-lt"/>
              <a:buAutoNum type="arabicPeriod"/>
            </a:pPr>
            <a:r>
              <a:rPr lang="en-GB" dirty="0"/>
              <a:t>Digitally-enabled primary and outpatient care</a:t>
            </a:r>
          </a:p>
          <a:p>
            <a:pPr marL="514350" indent="-514350">
              <a:buFont typeface="+mj-lt"/>
              <a:buAutoNum type="arabicPeriod"/>
            </a:pPr>
            <a:r>
              <a:rPr lang="en-GB" dirty="0"/>
              <a:t>Increasing focus on population health and local partnerships through Integrated Care Systems</a:t>
            </a:r>
          </a:p>
        </p:txBody>
      </p:sp>
    </p:spTree>
    <p:extLst>
      <p:ext uri="{BB962C8B-B14F-4D97-AF65-F5344CB8AC3E}">
        <p14:creationId xmlns:p14="http://schemas.microsoft.com/office/powerpoint/2010/main" val="257235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A46B-FC5C-4DAF-B3E0-77AB9CF5BB14}"/>
              </a:ext>
            </a:extLst>
          </p:cNvPr>
          <p:cNvSpPr>
            <a:spLocks noGrp="1"/>
          </p:cNvSpPr>
          <p:nvPr>
            <p:ph type="title"/>
          </p:nvPr>
        </p:nvSpPr>
        <p:spPr/>
        <p:txBody>
          <a:bodyPr/>
          <a:lstStyle/>
          <a:p>
            <a:r>
              <a:rPr lang="en-GB" b="1" dirty="0"/>
              <a:t>Primary &amp; community health services</a:t>
            </a:r>
            <a:endParaRPr lang="en-GB" dirty="0"/>
          </a:p>
        </p:txBody>
      </p:sp>
      <p:sp>
        <p:nvSpPr>
          <p:cNvPr id="3" name="Content Placeholder 2">
            <a:extLst>
              <a:ext uri="{FF2B5EF4-FFF2-40B4-BE49-F238E27FC236}">
                <a16:creationId xmlns:a16="http://schemas.microsoft.com/office/drawing/2014/main" id="{8C1B7A24-38EB-42E9-9F16-AB2CCA421EA4}"/>
              </a:ext>
            </a:extLst>
          </p:cNvPr>
          <p:cNvSpPr>
            <a:spLocks noGrp="1"/>
          </p:cNvSpPr>
          <p:nvPr>
            <p:ph idx="1"/>
          </p:nvPr>
        </p:nvSpPr>
        <p:spPr>
          <a:xfrm>
            <a:off x="623392" y="1844824"/>
            <a:ext cx="11017224" cy="4536504"/>
          </a:xfrm>
        </p:spPr>
        <p:txBody>
          <a:bodyPr>
            <a:normAutofit fontScale="77500" lnSpcReduction="20000"/>
          </a:bodyPr>
          <a:lstStyle/>
          <a:p>
            <a:r>
              <a:rPr lang="en-GB" dirty="0"/>
              <a:t>Commitment to increase investment in primary medical and community health services across the five years from 2019/20 to 2023/24 – further supplemented by CCGs and Integrated Care Systems (ICSs)</a:t>
            </a:r>
          </a:p>
          <a:p>
            <a:r>
              <a:rPr lang="en-GB" dirty="0"/>
              <a:t>Funding will cover demand pressures, workforce expansion and new services to meet goals</a:t>
            </a:r>
          </a:p>
          <a:p>
            <a:r>
              <a:rPr lang="en-GB" dirty="0"/>
              <a:t>£4.5 billion to fund expansion of primary care networks </a:t>
            </a:r>
          </a:p>
          <a:p>
            <a:r>
              <a:rPr lang="en-GB" dirty="0"/>
              <a:t>NHS 111 to book GP appointments and refer to pharmacy for self-care</a:t>
            </a:r>
          </a:p>
          <a:p>
            <a:r>
              <a:rPr lang="en-GB" dirty="0"/>
              <a:t>Pharmacy Connection Schemes for patients who don’t need primary medical services</a:t>
            </a:r>
          </a:p>
          <a:p>
            <a:r>
              <a:rPr lang="en-GB" dirty="0"/>
              <a:t>Changes to GP Quality and Outcomes Framework and review of GP vaccination and immunisation standards</a:t>
            </a:r>
          </a:p>
          <a:p>
            <a:r>
              <a:rPr lang="en-GB" dirty="0"/>
              <a:t>More support to all care home residents in line with the Enhanced Health in Care Homes model with pharmacist-led reviews</a:t>
            </a:r>
          </a:p>
        </p:txBody>
      </p:sp>
    </p:spTree>
    <p:extLst>
      <p:ext uri="{BB962C8B-B14F-4D97-AF65-F5344CB8AC3E}">
        <p14:creationId xmlns:p14="http://schemas.microsoft.com/office/powerpoint/2010/main" val="1713562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0C53-9837-4D89-AE3D-8F5B3B2DB1D0}"/>
              </a:ext>
            </a:extLst>
          </p:cNvPr>
          <p:cNvSpPr>
            <a:spLocks noGrp="1"/>
          </p:cNvSpPr>
          <p:nvPr>
            <p:ph type="title"/>
          </p:nvPr>
        </p:nvSpPr>
        <p:spPr/>
        <p:txBody>
          <a:bodyPr/>
          <a:lstStyle/>
          <a:p>
            <a:r>
              <a:rPr lang="en-GB" b="1" dirty="0"/>
              <a:t>Redesigning &amp; reducing pressure on emergency hospital services</a:t>
            </a:r>
            <a:endParaRPr lang="en-GB" dirty="0"/>
          </a:p>
        </p:txBody>
      </p:sp>
      <p:sp>
        <p:nvSpPr>
          <p:cNvPr id="3" name="Content Placeholder 2">
            <a:extLst>
              <a:ext uri="{FF2B5EF4-FFF2-40B4-BE49-F238E27FC236}">
                <a16:creationId xmlns:a16="http://schemas.microsoft.com/office/drawing/2014/main" id="{58D23DD1-036C-43D0-88BA-69DA50FB0FAC}"/>
              </a:ext>
            </a:extLst>
          </p:cNvPr>
          <p:cNvSpPr>
            <a:spLocks noGrp="1"/>
          </p:cNvSpPr>
          <p:nvPr>
            <p:ph idx="1"/>
          </p:nvPr>
        </p:nvSpPr>
        <p:spPr>
          <a:xfrm>
            <a:off x="623392" y="1844824"/>
            <a:ext cx="11017224" cy="4680520"/>
          </a:xfrm>
        </p:spPr>
        <p:txBody>
          <a:bodyPr>
            <a:normAutofit fontScale="92500" lnSpcReduction="20000"/>
          </a:bodyPr>
          <a:lstStyle/>
          <a:p>
            <a:r>
              <a:rPr lang="en-GB" dirty="0"/>
              <a:t>NHS will embed a single multidisciplinary Clinical Assessment Service (CAS) within integrated NHS 111, ambulance dispatch and GP out of hours services from 2019/20</a:t>
            </a:r>
          </a:p>
          <a:p>
            <a:r>
              <a:rPr lang="en-GB" dirty="0"/>
              <a:t>Implementation of the Urgent Treatment Centre (UTC)  model, with the option of booking through NHS 111</a:t>
            </a:r>
          </a:p>
          <a:p>
            <a:r>
              <a:rPr lang="en-GB" dirty="0"/>
              <a:t>UTCs will work with HCPs, including community pharmacists, to provide local alternatives to A&amp;E for patients who do not need to attend hospital</a:t>
            </a:r>
          </a:p>
          <a:p>
            <a:r>
              <a:rPr lang="en-GB" dirty="0"/>
              <a:t>Continued improvements to getting people home without unnecessary delay when they are ready to leave hospital to prevent harm </a:t>
            </a:r>
          </a:p>
        </p:txBody>
      </p:sp>
    </p:spTree>
    <p:extLst>
      <p:ext uri="{BB962C8B-B14F-4D97-AF65-F5344CB8AC3E}">
        <p14:creationId xmlns:p14="http://schemas.microsoft.com/office/powerpoint/2010/main" val="181820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8196-DDAD-4A70-BBC7-D5FA03AA90A5}"/>
              </a:ext>
            </a:extLst>
          </p:cNvPr>
          <p:cNvSpPr>
            <a:spLocks noGrp="1"/>
          </p:cNvSpPr>
          <p:nvPr>
            <p:ph type="title"/>
          </p:nvPr>
        </p:nvSpPr>
        <p:spPr/>
        <p:txBody>
          <a:bodyPr/>
          <a:lstStyle/>
          <a:p>
            <a:r>
              <a:rPr lang="en-GB" b="1" dirty="0"/>
              <a:t>Improved personalised care</a:t>
            </a:r>
            <a:endParaRPr lang="en-GB" dirty="0"/>
          </a:p>
        </p:txBody>
      </p:sp>
      <p:sp>
        <p:nvSpPr>
          <p:cNvPr id="3" name="Content Placeholder 2">
            <a:extLst>
              <a:ext uri="{FF2B5EF4-FFF2-40B4-BE49-F238E27FC236}">
                <a16:creationId xmlns:a16="http://schemas.microsoft.com/office/drawing/2014/main" id="{E489A022-92B9-4203-A39A-E46387FC7F6E}"/>
              </a:ext>
            </a:extLst>
          </p:cNvPr>
          <p:cNvSpPr>
            <a:spLocks noGrp="1"/>
          </p:cNvSpPr>
          <p:nvPr>
            <p:ph idx="1"/>
          </p:nvPr>
        </p:nvSpPr>
        <p:spPr>
          <a:xfrm>
            <a:off x="623392" y="1844824"/>
            <a:ext cx="11017224" cy="4536504"/>
          </a:xfrm>
        </p:spPr>
        <p:txBody>
          <a:bodyPr>
            <a:normAutofit fontScale="92500" lnSpcReduction="10000"/>
          </a:bodyPr>
          <a:lstStyle/>
          <a:p>
            <a:r>
              <a:rPr lang="en-GB" dirty="0"/>
              <a:t>This will start with diabetes prevention and management, asthma and respiratory conditions, maternity and parenting support, and online therapies for common mental health problems</a:t>
            </a:r>
          </a:p>
          <a:p>
            <a:r>
              <a:rPr lang="en-GB" dirty="0"/>
              <a:t>Through social prescribing, the range of support available to people will widen, diversify and become accessible across the country</a:t>
            </a:r>
          </a:p>
          <a:p>
            <a:r>
              <a:rPr lang="en-GB" dirty="0"/>
              <a:t>Link workers within PCNs will work with people to develop tailored plans and connect them to local groups and support services</a:t>
            </a:r>
          </a:p>
          <a:p>
            <a:r>
              <a:rPr lang="en-GB" dirty="0"/>
              <a:t>Over 1,000 trained social prescribing link workers will be in place by the end of 2020/21 rising further by 2023/24, with the aim that over 900,000 people can be referred to social prescribing schemes</a:t>
            </a:r>
          </a:p>
          <a:p>
            <a:pPr marL="0" indent="0">
              <a:buNone/>
            </a:pPr>
            <a:endParaRPr lang="en-GB" dirty="0"/>
          </a:p>
        </p:txBody>
      </p:sp>
    </p:spTree>
    <p:extLst>
      <p:ext uri="{BB962C8B-B14F-4D97-AF65-F5344CB8AC3E}">
        <p14:creationId xmlns:p14="http://schemas.microsoft.com/office/powerpoint/2010/main" val="62517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1D65-A887-444B-BC30-ECB4CFEA5DF3}"/>
              </a:ext>
            </a:extLst>
          </p:cNvPr>
          <p:cNvSpPr>
            <a:spLocks noGrp="1"/>
          </p:cNvSpPr>
          <p:nvPr>
            <p:ph type="title"/>
          </p:nvPr>
        </p:nvSpPr>
        <p:spPr/>
        <p:txBody>
          <a:bodyPr/>
          <a:lstStyle/>
          <a:p>
            <a:r>
              <a:rPr lang="en-GB" b="1" dirty="0"/>
              <a:t>Digitally-enabled primary and outpatient care</a:t>
            </a:r>
            <a:endParaRPr lang="en-GB" dirty="0"/>
          </a:p>
        </p:txBody>
      </p:sp>
      <p:sp>
        <p:nvSpPr>
          <p:cNvPr id="3" name="Content Placeholder 2">
            <a:extLst>
              <a:ext uri="{FF2B5EF4-FFF2-40B4-BE49-F238E27FC236}">
                <a16:creationId xmlns:a16="http://schemas.microsoft.com/office/drawing/2014/main" id="{C297878E-0869-41E7-81D3-10BDBFC74C95}"/>
              </a:ext>
            </a:extLst>
          </p:cNvPr>
          <p:cNvSpPr>
            <a:spLocks noGrp="1"/>
          </p:cNvSpPr>
          <p:nvPr>
            <p:ph idx="1"/>
          </p:nvPr>
        </p:nvSpPr>
        <p:spPr>
          <a:xfrm>
            <a:off x="623392" y="1844824"/>
            <a:ext cx="11017224" cy="4608512"/>
          </a:xfrm>
        </p:spPr>
        <p:txBody>
          <a:bodyPr>
            <a:normAutofit fontScale="85000" lnSpcReduction="20000"/>
          </a:bodyPr>
          <a:lstStyle/>
          <a:p>
            <a:r>
              <a:rPr lang="en-GB" dirty="0"/>
              <a:t>A digital NHS ‘front door’ through the NHS App will provide advice, check symptoms and connect people with healthcare professionals – including through telephone and video consultations</a:t>
            </a:r>
          </a:p>
          <a:p>
            <a:r>
              <a:rPr lang="en-GB" dirty="0"/>
              <a:t>Patients will be able to access virtual services alongside face-to-face services via a computer or smart phone</a:t>
            </a:r>
          </a:p>
          <a:p>
            <a:r>
              <a:rPr lang="en-GB" dirty="0"/>
              <a:t>As technology advances, the NHS will also trial the use of innovative devices such as smart inhalers for better patient care and remote monitoring of conditions</a:t>
            </a:r>
          </a:p>
          <a:p>
            <a:r>
              <a:rPr lang="en-GB" dirty="0"/>
              <a:t>Over the next five years every patient in England will have a new right to choose the option of having ‘digital-first’ contact through telephone or online consultations – usually from their own practice or, if they prefer, from one of the new digital GP providers</a:t>
            </a:r>
          </a:p>
        </p:txBody>
      </p:sp>
    </p:spTree>
    <p:extLst>
      <p:ext uri="{BB962C8B-B14F-4D97-AF65-F5344CB8AC3E}">
        <p14:creationId xmlns:p14="http://schemas.microsoft.com/office/powerpoint/2010/main" val="3831981211"/>
      </p:ext>
    </p:extLst>
  </p:cSld>
  <p:clrMapOvr>
    <a:masterClrMapping/>
  </p:clrMapOvr>
</p:sld>
</file>

<file path=ppt/theme/theme1.xml><?xml version="1.0" encoding="utf-8"?>
<a:theme xmlns:a="http://schemas.openxmlformats.org/drawingml/2006/main" name="PSNC template Aug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SNC 16-9 PowerPoint template" id="{7C77962D-2CBE-49D2-84EB-5F9ED7108E93}" vid="{5A9A5448-FE9A-4904-AAEA-81FD25B85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A750B46F331547BD9C710B92DB17D6" ma:contentTypeVersion="" ma:contentTypeDescription="Create a new document." ma:contentTypeScope="" ma:versionID="fa62ba51e3575a78e0a28c6473708b24">
  <xsd:schema xmlns:xsd="http://www.w3.org/2001/XMLSchema" xmlns:xs="http://www.w3.org/2001/XMLSchema" xmlns:p="http://schemas.microsoft.com/office/2006/metadata/properties" xmlns:ns2="1c7d3551-5694-4f12-b35a-d9a7a462ea4b" xmlns:ns3="80bf1ca3-5488-4033-8636-208e15562238" xmlns:ns4="5bcc5b67-876a-46c4-84cc-1ae1b89d6c77" targetNamespace="http://schemas.microsoft.com/office/2006/metadata/properties" ma:root="true" ma:fieldsID="0cd73fa2d09bc78b90f56258958aaf37" ns2:_="" ns3:_="" ns4:_="">
    <xsd:import namespace="1c7d3551-5694-4f12-b35a-d9a7a462ea4b"/>
    <xsd:import namespace="80bf1ca3-5488-4033-8636-208e15562238"/>
    <xsd:import namespace="5bcc5b67-876a-46c4-84cc-1ae1b89d6c77"/>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bf1ca3-5488-4033-8636-208e15562238"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bcc5b67-876a-46c4-84cc-1ae1b89d6c7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B460E0-6F4D-4967-A65E-B7E97E98B7E5}">
  <ds:schemaRefs>
    <ds:schemaRef ds:uri="http://schemas.microsoft.com/sharepoint/v3/contenttype/forms"/>
  </ds:schemaRefs>
</ds:datastoreItem>
</file>

<file path=customXml/itemProps2.xml><?xml version="1.0" encoding="utf-8"?>
<ds:datastoreItem xmlns:ds="http://schemas.openxmlformats.org/officeDocument/2006/customXml" ds:itemID="{5760689C-505A-4FC7-98E3-F52F92686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7d3551-5694-4f12-b35a-d9a7a462ea4b"/>
    <ds:schemaRef ds:uri="80bf1ca3-5488-4033-8636-208e15562238"/>
    <ds:schemaRef ds:uri="5bcc5b67-876a-46c4-84cc-1ae1b89d6c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976C45-7AA3-4FFF-BAC3-D5A04687916F}">
  <ds:schemaRefs>
    <ds:schemaRef ds:uri="http://purl.org/dc/dcmitype/"/>
    <ds:schemaRef ds:uri="http://schemas.microsoft.com/office/2006/documentManagement/types"/>
    <ds:schemaRef ds:uri="http://purl.org/dc/elements/1.1/"/>
    <ds:schemaRef ds:uri="http://schemas.microsoft.com/office/2006/metadata/properties"/>
    <ds:schemaRef ds:uri="80bf1ca3-5488-4033-8636-208e15562238"/>
    <ds:schemaRef ds:uri="http://purl.org/dc/terms/"/>
    <ds:schemaRef ds:uri="http://schemas.openxmlformats.org/package/2006/metadata/core-properties"/>
    <ds:schemaRef ds:uri="1c7d3551-5694-4f12-b35a-d9a7a462ea4b"/>
    <ds:schemaRef ds:uri="http://schemas.microsoft.com/office/infopath/2007/PartnerControls"/>
    <ds:schemaRef ds:uri="5bcc5b67-876a-46c4-84cc-1ae1b89d6c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PSNC 16-9 PowerPoint template (3)</Template>
  <TotalTime>94</TotalTime>
  <Words>3647</Words>
  <Application>Microsoft Office PowerPoint</Application>
  <PresentationFormat>Widescreen</PresentationFormat>
  <Paragraphs>210</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Symbol</vt:lpstr>
      <vt:lpstr>PSNC template Aug 2013</vt:lpstr>
      <vt:lpstr>Read and delete this slide…</vt:lpstr>
      <vt:lpstr>NHS Long Term Plan   NHS Operational and Contracting Guidance   5-year framework for GP contract reform</vt:lpstr>
      <vt:lpstr>January 2019 NHS policy bonanza!</vt:lpstr>
      <vt:lpstr>Introduction</vt:lpstr>
      <vt:lpstr>A new model for the 21st century</vt:lpstr>
      <vt:lpstr>Primary &amp; community health services</vt:lpstr>
      <vt:lpstr>Redesigning &amp; reducing pressure on emergency hospital services</vt:lpstr>
      <vt:lpstr>Improved personalised care</vt:lpstr>
      <vt:lpstr>Digitally-enabled primary and outpatient care</vt:lpstr>
      <vt:lpstr>Population health and local partnerships</vt:lpstr>
      <vt:lpstr>NHS action on prevention and health inequalities</vt:lpstr>
      <vt:lpstr>Prevention &amp; health inequalities - smoking</vt:lpstr>
      <vt:lpstr>Prevention &amp; health inequalities - obesity</vt:lpstr>
      <vt:lpstr>Prevention &amp; health inequalities – antimicrobial resistance</vt:lpstr>
      <vt:lpstr>Stronger NHS action on health inequalities</vt:lpstr>
      <vt:lpstr>Further progress on care quality &amp; outcomes</vt:lpstr>
      <vt:lpstr>Better care for major health conditions </vt:lpstr>
      <vt:lpstr>Cardiovascular disease</vt:lpstr>
      <vt:lpstr>Respiratory disease</vt:lpstr>
      <vt:lpstr>New workforce plan</vt:lpstr>
      <vt:lpstr>Expanding staff numbers</vt:lpstr>
      <vt:lpstr>Digitally-enabled care will go mainstream across the NHS</vt:lpstr>
      <vt:lpstr>Empowering people </vt:lpstr>
      <vt:lpstr>Supporting clinical care</vt:lpstr>
      <vt:lpstr>Improving population health </vt:lpstr>
      <vt:lpstr>Maximising taxpayer investment</vt:lpstr>
      <vt:lpstr>Next steps</vt:lpstr>
      <vt:lpstr>NHS Operational and Contracting Guidance</vt:lpstr>
      <vt:lpstr>System planning</vt:lpstr>
      <vt:lpstr>Primary care &amp; community health services</vt:lpstr>
      <vt:lpstr>Longer-term deliverables</vt:lpstr>
      <vt:lpstr>PSNC resources </vt:lpstr>
      <vt:lpstr>Some of the key points for community pharmacy</vt:lpstr>
      <vt:lpstr>System development</vt:lpstr>
      <vt:lpstr>System planning</vt:lpstr>
      <vt:lpstr>Primary care &amp; community health services</vt:lpstr>
      <vt:lpstr>Primary care</vt:lpstr>
      <vt:lpstr>Urgent care</vt:lpstr>
      <vt:lpstr>Primary Care Networks</vt:lpstr>
      <vt:lpstr>Primary Care Networks</vt:lpstr>
      <vt:lpstr>Digitally-enabled primary care</vt:lpstr>
      <vt:lpstr>NHS action on prevention and health inequalities</vt:lpstr>
      <vt:lpstr>Cardiovascular disease</vt:lpstr>
      <vt:lpstr>Respiratory disease</vt:lpstr>
      <vt:lpstr>Next steps and support for LPCs and contractors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NHS Long Term Plan and NHS Operational and Contracting Guidance</dc:title>
  <dc:creator>Zainab Al-Kharsan</dc:creator>
  <cp:lastModifiedBy>Zainab Al-Kharsan</cp:lastModifiedBy>
  <cp:revision>9</cp:revision>
  <dcterms:created xsi:type="dcterms:W3CDTF">2019-01-25T13:48:51Z</dcterms:created>
  <dcterms:modified xsi:type="dcterms:W3CDTF">2019-02-12T14:37:28Z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0x010100F0A750B46F331547BD9C710B92DB17D6</vt:lpwstr>
  </property>
</Properties>
</file>