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04" r:id="rId5"/>
    <p:sldId id="288" r:id="rId6"/>
    <p:sldId id="314" r:id="rId7"/>
    <p:sldId id="313" r:id="rId8"/>
    <p:sldId id="305" r:id="rId9"/>
    <p:sldId id="315" r:id="rId10"/>
    <p:sldId id="312" r:id="rId11"/>
    <p:sldId id="306" r:id="rId12"/>
    <p:sldId id="307" r:id="rId13"/>
    <p:sldId id="308" r:id="rId14"/>
    <p:sldId id="309" r:id="rId15"/>
    <p:sldId id="316" r:id="rId16"/>
    <p:sldId id="317" r:id="rId17"/>
    <p:sldId id="318" r:id="rId18"/>
    <p:sldId id="310" r:id="rId19"/>
    <p:sldId id="319" r:id="rId20"/>
    <p:sldId id="311" r:id="rId21"/>
    <p:sldId id="3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18E"/>
    <a:srgbClr val="8E4196"/>
    <a:srgbClr val="4E86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51" autoAdjust="0"/>
  </p:normalViewPr>
  <p:slideViewPr>
    <p:cSldViewPr>
      <p:cViewPr varScale="1">
        <p:scale>
          <a:sx n="95" d="100"/>
          <a:sy n="95" d="100"/>
        </p:scale>
        <p:origin x="107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9165E-5524-49E0-A142-544EAFDBE258}" type="datetimeFigureOut">
              <a:rPr lang="en-GB" smtClean="0"/>
              <a:t>17/03/2019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7FF72-E60E-4F4C-9E10-77CAE52C81A6}" type="slidenum">
              <a:rPr lang="en-GB" smtClean="0"/>
              <a:t>‹#›</a:t>
            </a:fld>
            <a:endParaRPr lang="en-GB"/>
          </a:p>
        </p:txBody>
      </p:sp>
    </p:spTree>
    <p:extLst>
      <p:ext uri="{BB962C8B-B14F-4D97-AF65-F5344CB8AC3E}">
        <p14:creationId xmlns:p14="http://schemas.microsoft.com/office/powerpoint/2010/main" val="392112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B51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5234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224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8195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258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265772"/>
            <a:ext cx="9865096" cy="142617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623392" y="1844824"/>
            <a:ext cx="11017224" cy="41044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533258"/>
            <a:ext cx="12192000" cy="311112"/>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04512" y="239201"/>
            <a:ext cx="1122602" cy="802372"/>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1" b="8936"/>
          <a:stretch/>
        </p:blipFill>
        <p:spPr>
          <a:xfrm>
            <a:off x="10624727" y="1041573"/>
            <a:ext cx="1282172" cy="720068"/>
          </a:xfrm>
          <a:prstGeom prst="rect">
            <a:avLst/>
          </a:prstGeom>
        </p:spPr>
      </p:pic>
    </p:spTree>
    <p:extLst>
      <p:ext uri="{BB962C8B-B14F-4D97-AF65-F5344CB8AC3E}">
        <p14:creationId xmlns:p14="http://schemas.microsoft.com/office/powerpoint/2010/main" val="393657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sldNum="0" hdr="0" dt="0"/>
  <p:txStyles>
    <p:titleStyle>
      <a:lvl1pPr algn="l" defTabSz="9144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5B518E"/>
        </a:buClr>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5B518E"/>
        </a:buClr>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5B518E"/>
        </a:buClr>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rvices.team@psnc.org.uk" TargetMode="External"/><Relationship Id="rId2" Type="http://schemas.openxmlformats.org/officeDocument/2006/relationships/hyperlink" Target="https://psnc.org.uk/the-healthcare-landscap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uT33lO95xqc" TargetMode="External"/><Relationship Id="rId2" Type="http://schemas.openxmlformats.org/officeDocument/2006/relationships/slideLayout" Target="../slideLayouts/slideLayout2.xml"/><Relationship Id="rId1" Type="http://schemas.openxmlformats.org/officeDocument/2006/relationships/video" Target="https://www.youtube.com/embed/uT33lO95xqc?feature=oembed"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W19DtEsc8Ys?feature=oembed" TargetMode="External"/><Relationship Id="rId4" Type="http://schemas.openxmlformats.org/officeDocument/2006/relationships/hyperlink" Target="https://youtu.be/W19DtEsc8Y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EF21-451E-4A0D-98B4-7547A7B9ECAE}"/>
              </a:ext>
            </a:extLst>
          </p:cNvPr>
          <p:cNvSpPr>
            <a:spLocks noGrp="1"/>
          </p:cNvSpPr>
          <p:nvPr>
            <p:ph type="title"/>
          </p:nvPr>
        </p:nvSpPr>
        <p:spPr/>
        <p:txBody>
          <a:bodyPr/>
          <a:lstStyle/>
          <a:p>
            <a:r>
              <a:rPr lang="en-GB" altLang="en-US" b="1" dirty="0"/>
              <a:t>Read and delete this slide…</a:t>
            </a:r>
            <a:endParaRPr lang="en-GB" dirty="0"/>
          </a:p>
        </p:txBody>
      </p:sp>
      <p:sp>
        <p:nvSpPr>
          <p:cNvPr id="3" name="Content Placeholder 2">
            <a:extLst>
              <a:ext uri="{FF2B5EF4-FFF2-40B4-BE49-F238E27FC236}">
                <a16:creationId xmlns:a16="http://schemas.microsoft.com/office/drawing/2014/main" id="{A2527CBF-1A7B-428F-9144-C4C821767075}"/>
              </a:ext>
            </a:extLst>
          </p:cNvPr>
          <p:cNvSpPr>
            <a:spLocks noGrp="1"/>
          </p:cNvSpPr>
          <p:nvPr>
            <p:ph idx="1"/>
          </p:nvPr>
        </p:nvSpPr>
        <p:spPr>
          <a:xfrm>
            <a:off x="623392" y="1844824"/>
            <a:ext cx="11017224" cy="4680520"/>
          </a:xfrm>
        </p:spPr>
        <p:txBody>
          <a:bodyPr>
            <a:normAutofit fontScale="92500" lnSpcReduction="10000"/>
          </a:bodyPr>
          <a:lstStyle/>
          <a:p>
            <a:pPr marL="0" indent="0">
              <a:buNone/>
              <a:defRPr/>
            </a:pPr>
            <a:r>
              <a:rPr lang="en-GB" dirty="0"/>
              <a:t>This slide deck is for use by LPCs and others that are organising events for pharmacy contractors and their teams on PCNs. You can pick and choose the elements of the presentation that suit the needs of your event/discussion.</a:t>
            </a:r>
          </a:p>
          <a:p>
            <a:pPr marL="0" indent="0">
              <a:buNone/>
              <a:defRPr/>
            </a:pPr>
            <a:r>
              <a:rPr lang="en-GB" dirty="0"/>
              <a:t>Documents summarising the NHS Long Term Plan, NHS Operational and Contracting Guidance and GP contract reform can be found at: </a:t>
            </a:r>
            <a:r>
              <a:rPr lang="en-GB" dirty="0">
                <a:solidFill>
                  <a:srgbClr val="5B518E"/>
                </a:solidFill>
                <a:hlinkClick r:id="rId2">
                  <a:extLst>
                    <a:ext uri="{A12FA001-AC4F-418D-AE19-62706E023703}">
                      <ahyp:hlinkClr xmlns:ahyp="http://schemas.microsoft.com/office/drawing/2018/hyperlinkcolor" val="tx"/>
                    </a:ext>
                  </a:extLst>
                </a:hlinkClick>
              </a:rPr>
              <a:t>https://psnc.org.uk/the-healthcare-landscape/</a:t>
            </a:r>
            <a:r>
              <a:rPr lang="en-GB" dirty="0">
                <a:solidFill>
                  <a:srgbClr val="5B518E"/>
                </a:solidFill>
              </a:rPr>
              <a:t> </a:t>
            </a:r>
          </a:p>
          <a:p>
            <a:pPr marL="0" indent="0">
              <a:buNone/>
              <a:defRPr/>
            </a:pPr>
            <a:r>
              <a:rPr lang="en-GB" dirty="0"/>
              <a:t>Questions or comments on this presentation can be addressed to: </a:t>
            </a:r>
            <a:r>
              <a:rPr lang="en-GB" dirty="0">
                <a:solidFill>
                  <a:srgbClr val="5B518E"/>
                </a:solidFill>
                <a:hlinkClick r:id="rId3">
                  <a:extLst>
                    <a:ext uri="{A12FA001-AC4F-418D-AE19-62706E023703}">
                      <ahyp:hlinkClr xmlns:ahyp="http://schemas.microsoft.com/office/drawing/2018/hyperlinkcolor" val="tx"/>
                    </a:ext>
                  </a:extLst>
                </a:hlinkClick>
              </a:rPr>
              <a:t>services.team@psnc.org.uk</a:t>
            </a:r>
            <a:r>
              <a:rPr lang="en-GB" dirty="0">
                <a:solidFill>
                  <a:srgbClr val="5B518E"/>
                </a:solidFill>
              </a:rPr>
              <a:t> </a:t>
            </a:r>
          </a:p>
          <a:p>
            <a:pPr marL="0" indent="0" algn="r">
              <a:buNone/>
              <a:defRPr/>
            </a:pPr>
            <a:r>
              <a:rPr lang="en-GB" sz="1900" dirty="0"/>
              <a:t>Last updated: 17th March 2019</a:t>
            </a:r>
          </a:p>
        </p:txBody>
      </p:sp>
    </p:spTree>
    <p:extLst>
      <p:ext uri="{BB962C8B-B14F-4D97-AF65-F5344CB8AC3E}">
        <p14:creationId xmlns:p14="http://schemas.microsoft.com/office/powerpoint/2010/main" val="18850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5B83-90FB-4422-9CB5-A3A397A4AC29}"/>
              </a:ext>
            </a:extLst>
          </p:cNvPr>
          <p:cNvSpPr>
            <a:spLocks noGrp="1"/>
          </p:cNvSpPr>
          <p:nvPr>
            <p:ph type="title"/>
          </p:nvPr>
        </p:nvSpPr>
        <p:spPr/>
        <p:txBody>
          <a:bodyPr/>
          <a:lstStyle/>
          <a:p>
            <a:r>
              <a:rPr lang="en-GB" b="1" dirty="0"/>
              <a:t>How will clinical pharmacists be involved?</a:t>
            </a:r>
            <a:endParaRPr lang="en-GB" dirty="0"/>
          </a:p>
        </p:txBody>
      </p:sp>
      <p:sp>
        <p:nvSpPr>
          <p:cNvPr id="3" name="Content Placeholder 2">
            <a:extLst>
              <a:ext uri="{FF2B5EF4-FFF2-40B4-BE49-F238E27FC236}">
                <a16:creationId xmlns:a16="http://schemas.microsoft.com/office/drawing/2014/main" id="{43D5962C-157B-408F-AD75-F38862FB9358}"/>
              </a:ext>
            </a:extLst>
          </p:cNvPr>
          <p:cNvSpPr>
            <a:spLocks noGrp="1"/>
          </p:cNvSpPr>
          <p:nvPr>
            <p:ph idx="1"/>
          </p:nvPr>
        </p:nvSpPr>
        <p:spPr>
          <a:xfrm>
            <a:off x="623392" y="1844824"/>
            <a:ext cx="11017224" cy="4608512"/>
          </a:xfrm>
        </p:spPr>
        <p:txBody>
          <a:bodyPr>
            <a:normAutofit/>
          </a:bodyPr>
          <a:lstStyle/>
          <a:p>
            <a:r>
              <a:rPr lang="en-GB" sz="3000" dirty="0"/>
              <a:t>NHS England has confirmed that clinical pharmacists will take on an expanded role at the heart of PCNs across the country</a:t>
            </a:r>
          </a:p>
          <a:p>
            <a:r>
              <a:rPr lang="en-GB" sz="3000" dirty="0"/>
              <a:t>Clinical pharmacists will undertake an 18-month clinical training programme</a:t>
            </a:r>
          </a:p>
          <a:p>
            <a:r>
              <a:rPr lang="en-GB" sz="3000" dirty="0"/>
              <a:t>They will also train as independent prescribers</a:t>
            </a:r>
          </a:p>
        </p:txBody>
      </p:sp>
    </p:spTree>
    <p:extLst>
      <p:ext uri="{BB962C8B-B14F-4D97-AF65-F5344CB8AC3E}">
        <p14:creationId xmlns:p14="http://schemas.microsoft.com/office/powerpoint/2010/main" val="2222386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34A0-8EFA-40D7-ABD6-808FC0A2813D}"/>
              </a:ext>
            </a:extLst>
          </p:cNvPr>
          <p:cNvSpPr>
            <a:spLocks noGrp="1"/>
          </p:cNvSpPr>
          <p:nvPr>
            <p:ph type="title"/>
          </p:nvPr>
        </p:nvSpPr>
        <p:spPr/>
        <p:txBody>
          <a:bodyPr/>
          <a:lstStyle/>
          <a:p>
            <a:r>
              <a:rPr lang="en-GB" b="1" dirty="0"/>
              <a:t>Priorities for clinical pharmacists in PCNs</a:t>
            </a:r>
          </a:p>
        </p:txBody>
      </p:sp>
      <p:sp>
        <p:nvSpPr>
          <p:cNvPr id="3" name="Content Placeholder 2">
            <a:extLst>
              <a:ext uri="{FF2B5EF4-FFF2-40B4-BE49-F238E27FC236}">
                <a16:creationId xmlns:a16="http://schemas.microsoft.com/office/drawing/2014/main" id="{70C9F524-BDAC-450E-9A84-C0534231C9B5}"/>
              </a:ext>
            </a:extLst>
          </p:cNvPr>
          <p:cNvSpPr>
            <a:spLocks noGrp="1"/>
          </p:cNvSpPr>
          <p:nvPr>
            <p:ph idx="1"/>
          </p:nvPr>
        </p:nvSpPr>
        <p:spPr>
          <a:xfrm>
            <a:off x="623392" y="1844824"/>
            <a:ext cx="11017224" cy="4536504"/>
          </a:xfrm>
        </p:spPr>
        <p:txBody>
          <a:bodyPr>
            <a:normAutofit/>
          </a:bodyPr>
          <a:lstStyle/>
          <a:p>
            <a:pPr marL="514350" lvl="0" indent="-514350">
              <a:buFont typeface="+mj-lt"/>
              <a:buAutoNum type="arabicPeriod"/>
            </a:pPr>
            <a:r>
              <a:rPr lang="en-GB" sz="3000" dirty="0"/>
              <a:t>Undertaking medication reviews for patients most in need, including those with dementia, cardiovascular disease and other major conditions</a:t>
            </a:r>
          </a:p>
          <a:p>
            <a:pPr marL="514350" lvl="0" indent="-514350">
              <a:buFont typeface="+mj-lt"/>
              <a:buAutoNum type="arabicPeriod"/>
            </a:pPr>
            <a:r>
              <a:rPr lang="en-GB" sz="3000" dirty="0"/>
              <a:t>Improving safety, outcomes and value from medicines through a person‑centred approach to safe, effective medicines use</a:t>
            </a:r>
          </a:p>
          <a:p>
            <a:pPr marL="514350" lvl="0" indent="-514350">
              <a:buFont typeface="+mj-lt"/>
              <a:buAutoNum type="arabicPeriod"/>
            </a:pPr>
            <a:r>
              <a:rPr lang="en-GB" sz="3000" dirty="0"/>
              <a:t>Providing care home residents and people with learning disabilities and autism, regular clinical pharmacist-led medicine reviews</a:t>
            </a:r>
          </a:p>
          <a:p>
            <a:pPr marL="514350" lvl="0" indent="-514350">
              <a:buFont typeface="+mj-lt"/>
              <a:buAutoNum type="arabicPeriod"/>
            </a:pPr>
            <a:r>
              <a:rPr lang="en-GB" sz="3000" dirty="0"/>
              <a:t>Reducing inappropriate antibiotic use</a:t>
            </a:r>
          </a:p>
        </p:txBody>
      </p:sp>
    </p:spTree>
    <p:extLst>
      <p:ext uri="{BB962C8B-B14F-4D97-AF65-F5344CB8AC3E}">
        <p14:creationId xmlns:p14="http://schemas.microsoft.com/office/powerpoint/2010/main" val="3663920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3F06-D48D-4B4A-9021-3B56083D2A1F}"/>
              </a:ext>
            </a:extLst>
          </p:cNvPr>
          <p:cNvSpPr>
            <a:spLocks noGrp="1"/>
          </p:cNvSpPr>
          <p:nvPr>
            <p:ph type="title"/>
          </p:nvPr>
        </p:nvSpPr>
        <p:spPr/>
        <p:txBody>
          <a:bodyPr/>
          <a:lstStyle/>
          <a:p>
            <a:r>
              <a:rPr lang="en-GB" b="1" dirty="0"/>
              <a:t>How can community pharmacies get involved?</a:t>
            </a:r>
          </a:p>
        </p:txBody>
      </p:sp>
      <p:sp>
        <p:nvSpPr>
          <p:cNvPr id="4" name="TextBox 3">
            <a:extLst>
              <a:ext uri="{FF2B5EF4-FFF2-40B4-BE49-F238E27FC236}">
                <a16:creationId xmlns:a16="http://schemas.microsoft.com/office/drawing/2014/main" id="{7E00FA8F-DA05-4CAB-A92A-EA5A17B6554C}"/>
              </a:ext>
            </a:extLst>
          </p:cNvPr>
          <p:cNvSpPr txBox="1"/>
          <p:nvPr/>
        </p:nvSpPr>
        <p:spPr>
          <a:xfrm>
            <a:off x="911424" y="5949280"/>
            <a:ext cx="6984776" cy="369332"/>
          </a:xfrm>
          <a:prstGeom prst="rect">
            <a:avLst/>
          </a:prstGeom>
          <a:noFill/>
        </p:spPr>
        <p:txBody>
          <a:bodyPr wrap="square" rtlCol="0">
            <a:spAutoFit/>
          </a:bodyPr>
          <a:lstStyle/>
          <a:p>
            <a:r>
              <a:rPr lang="en-GB" dirty="0">
                <a:solidFill>
                  <a:schemeClr val="tx1">
                    <a:lumMod val="65000"/>
                    <a:lumOff val="35000"/>
                  </a:schemeClr>
                </a:solidFill>
              </a:rPr>
              <a:t>NAPC Primary Care Home video: </a:t>
            </a:r>
            <a:r>
              <a:rPr lang="en-GB" dirty="0">
                <a:solidFill>
                  <a:srgbClr val="5B518E"/>
                </a:solidFill>
                <a:hlinkClick r:id="rId3">
                  <a:extLst>
                    <a:ext uri="{A12FA001-AC4F-418D-AE19-62706E023703}">
                      <ahyp:hlinkClr xmlns:ahyp="http://schemas.microsoft.com/office/drawing/2018/hyperlinkcolor" val="tx"/>
                    </a:ext>
                  </a:extLst>
                </a:hlinkClick>
              </a:rPr>
              <a:t>https://youtu.be/uT33lO95xqc</a:t>
            </a:r>
            <a:endParaRPr lang="en-GB" dirty="0">
              <a:solidFill>
                <a:srgbClr val="5B518E"/>
              </a:solidFill>
            </a:endParaRPr>
          </a:p>
        </p:txBody>
      </p:sp>
      <p:pic>
        <p:nvPicPr>
          <p:cNvPr id="5" name="Online Media 4" title="Beacon Medical Group Primary Care Home">
            <a:hlinkClick r:id="" action="ppaction://media"/>
            <a:extLst>
              <a:ext uri="{FF2B5EF4-FFF2-40B4-BE49-F238E27FC236}">
                <a16:creationId xmlns:a16="http://schemas.microsoft.com/office/drawing/2014/main" id="{565E1FEC-A774-45A3-9F7F-928C6AD25204}"/>
              </a:ext>
            </a:extLst>
          </p:cNvPr>
          <p:cNvPicPr>
            <a:picLocks noRot="1" noChangeAspect="1"/>
          </p:cNvPicPr>
          <p:nvPr>
            <a:videoFile r:link="rId1"/>
          </p:nvPr>
        </p:nvPicPr>
        <p:blipFill>
          <a:blip r:embed="rId4"/>
          <a:stretch>
            <a:fillRect/>
          </a:stretch>
        </p:blipFill>
        <p:spPr>
          <a:xfrm>
            <a:off x="3048000" y="1714500"/>
            <a:ext cx="6096000" cy="3429000"/>
          </a:xfrm>
          <a:prstGeom prst="rect">
            <a:avLst/>
          </a:prstGeom>
        </p:spPr>
      </p:pic>
    </p:spTree>
    <p:extLst>
      <p:ext uri="{BB962C8B-B14F-4D97-AF65-F5344CB8AC3E}">
        <p14:creationId xmlns:p14="http://schemas.microsoft.com/office/powerpoint/2010/main" val="149118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2E64-36E7-43FB-A3EA-A0955A76B909}"/>
              </a:ext>
            </a:extLst>
          </p:cNvPr>
          <p:cNvSpPr>
            <a:spLocks noGrp="1"/>
          </p:cNvSpPr>
          <p:nvPr>
            <p:ph type="title"/>
          </p:nvPr>
        </p:nvSpPr>
        <p:spPr/>
        <p:txBody>
          <a:bodyPr/>
          <a:lstStyle/>
          <a:p>
            <a:r>
              <a:rPr lang="en-GB" b="1" dirty="0"/>
              <a:t>How can community pharmacies get involved?</a:t>
            </a:r>
          </a:p>
        </p:txBody>
      </p:sp>
      <p:sp>
        <p:nvSpPr>
          <p:cNvPr id="3" name="Content Placeholder 2">
            <a:extLst>
              <a:ext uri="{FF2B5EF4-FFF2-40B4-BE49-F238E27FC236}">
                <a16:creationId xmlns:a16="http://schemas.microsoft.com/office/drawing/2014/main" id="{F129F41D-411A-4168-B1C9-D43629643023}"/>
              </a:ext>
            </a:extLst>
          </p:cNvPr>
          <p:cNvSpPr>
            <a:spLocks noGrp="1"/>
          </p:cNvSpPr>
          <p:nvPr>
            <p:ph idx="1"/>
          </p:nvPr>
        </p:nvSpPr>
        <p:spPr>
          <a:xfrm>
            <a:off x="623392" y="1844824"/>
            <a:ext cx="11017224" cy="4536504"/>
          </a:xfrm>
        </p:spPr>
        <p:txBody>
          <a:bodyPr>
            <a:normAutofit/>
          </a:bodyPr>
          <a:lstStyle/>
          <a:p>
            <a:r>
              <a:rPr lang="en-GB" sz="3000" dirty="0"/>
              <a:t>It is important that community pharmacy teams are fully engaged in the work of PCNs</a:t>
            </a:r>
          </a:p>
          <a:p>
            <a:pPr lvl="1"/>
            <a:r>
              <a:rPr lang="en-GB" dirty="0"/>
              <a:t>to optimise their provision of services to patients</a:t>
            </a:r>
          </a:p>
          <a:p>
            <a:pPr lvl="1"/>
            <a:r>
              <a:rPr lang="en-GB" dirty="0"/>
              <a:t>because the future development of local services will be influenced by PCNs</a:t>
            </a:r>
          </a:p>
          <a:p>
            <a:r>
              <a:rPr lang="en-GB" sz="3000" dirty="0"/>
              <a:t>Your LPC is working to try to get community pharmacy teams fully engaged in PCNs</a:t>
            </a:r>
          </a:p>
          <a:p>
            <a:r>
              <a:rPr lang="en-GB" sz="3000" dirty="0"/>
              <a:t>This includes identifying a local community pharmacist to act as a lead for the sector in each PCN</a:t>
            </a:r>
          </a:p>
        </p:txBody>
      </p:sp>
    </p:spTree>
    <p:extLst>
      <p:ext uri="{BB962C8B-B14F-4D97-AF65-F5344CB8AC3E}">
        <p14:creationId xmlns:p14="http://schemas.microsoft.com/office/powerpoint/2010/main" val="1940473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2E64-36E7-43FB-A3EA-A0955A76B909}"/>
              </a:ext>
            </a:extLst>
          </p:cNvPr>
          <p:cNvSpPr>
            <a:spLocks noGrp="1"/>
          </p:cNvSpPr>
          <p:nvPr>
            <p:ph type="title"/>
          </p:nvPr>
        </p:nvSpPr>
        <p:spPr/>
        <p:txBody>
          <a:bodyPr/>
          <a:lstStyle/>
          <a:p>
            <a:r>
              <a:rPr lang="en-GB" b="1" dirty="0"/>
              <a:t>How can community pharmacies get involved?</a:t>
            </a:r>
          </a:p>
        </p:txBody>
      </p:sp>
      <p:sp>
        <p:nvSpPr>
          <p:cNvPr id="3" name="Content Placeholder 2">
            <a:extLst>
              <a:ext uri="{FF2B5EF4-FFF2-40B4-BE49-F238E27FC236}">
                <a16:creationId xmlns:a16="http://schemas.microsoft.com/office/drawing/2014/main" id="{F129F41D-411A-4168-B1C9-D43629643023}"/>
              </a:ext>
            </a:extLst>
          </p:cNvPr>
          <p:cNvSpPr>
            <a:spLocks noGrp="1"/>
          </p:cNvSpPr>
          <p:nvPr>
            <p:ph idx="1"/>
          </p:nvPr>
        </p:nvSpPr>
        <p:spPr>
          <a:xfrm>
            <a:off x="613364" y="1847345"/>
            <a:ext cx="11305256" cy="4752528"/>
          </a:xfrm>
        </p:spPr>
        <p:txBody>
          <a:bodyPr>
            <a:normAutofit fontScale="92500" lnSpcReduction="10000"/>
          </a:bodyPr>
          <a:lstStyle/>
          <a:p>
            <a:r>
              <a:rPr lang="en-GB" dirty="0"/>
              <a:t>NHS England sees the initial priorities for community pharmacy engagement in PCNs to be:</a:t>
            </a:r>
          </a:p>
          <a:p>
            <a:pPr lvl="1"/>
            <a:r>
              <a:rPr lang="en-GB" dirty="0"/>
              <a:t>supporting the provision of integrated urgent care services, e.g. NUMSAS and DMIRS</a:t>
            </a:r>
          </a:p>
          <a:p>
            <a:pPr lvl="1"/>
            <a:r>
              <a:rPr lang="en-GB" dirty="0"/>
              <a:t>work on prevention, such as provision of public health interventions and services, building on the work of HLPs</a:t>
            </a:r>
          </a:p>
          <a:p>
            <a:r>
              <a:rPr lang="en-GB" dirty="0"/>
              <a:t>These priorities are also likely to be reflected in discussions on changes to the community pharmacy contract in 2019/20</a:t>
            </a:r>
          </a:p>
          <a:p>
            <a:r>
              <a:rPr lang="en-GB" dirty="0"/>
              <a:t>Locally, other priorities may be agreed with PCN leaders, which may initially include optimising the provision of existing services, such as MUR, NMS and electronic repeat dispensing</a:t>
            </a:r>
            <a:endParaRPr lang="en-GB" sz="3000" dirty="0"/>
          </a:p>
        </p:txBody>
      </p:sp>
    </p:spTree>
    <p:extLst>
      <p:ext uri="{BB962C8B-B14F-4D97-AF65-F5344CB8AC3E}">
        <p14:creationId xmlns:p14="http://schemas.microsoft.com/office/powerpoint/2010/main" val="299286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2E64-36E7-43FB-A3EA-A0955A76B909}"/>
              </a:ext>
            </a:extLst>
          </p:cNvPr>
          <p:cNvSpPr>
            <a:spLocks noGrp="1"/>
          </p:cNvSpPr>
          <p:nvPr>
            <p:ph type="title"/>
          </p:nvPr>
        </p:nvSpPr>
        <p:spPr/>
        <p:txBody>
          <a:bodyPr/>
          <a:lstStyle/>
          <a:p>
            <a:r>
              <a:rPr lang="en-GB" b="1" dirty="0"/>
              <a:t>Actions for community pharmacy teams</a:t>
            </a:r>
          </a:p>
        </p:txBody>
      </p:sp>
      <p:sp>
        <p:nvSpPr>
          <p:cNvPr id="3" name="Content Placeholder 2">
            <a:extLst>
              <a:ext uri="{FF2B5EF4-FFF2-40B4-BE49-F238E27FC236}">
                <a16:creationId xmlns:a16="http://schemas.microsoft.com/office/drawing/2014/main" id="{F129F41D-411A-4168-B1C9-D43629643023}"/>
              </a:ext>
            </a:extLst>
          </p:cNvPr>
          <p:cNvSpPr>
            <a:spLocks noGrp="1"/>
          </p:cNvSpPr>
          <p:nvPr>
            <p:ph idx="1"/>
          </p:nvPr>
        </p:nvSpPr>
        <p:spPr>
          <a:xfrm>
            <a:off x="623392" y="1844824"/>
            <a:ext cx="11017224" cy="4536504"/>
          </a:xfrm>
        </p:spPr>
        <p:txBody>
          <a:bodyPr>
            <a:normAutofit/>
          </a:bodyPr>
          <a:lstStyle/>
          <a:p>
            <a:r>
              <a:rPr lang="en-GB" sz="3000" dirty="0"/>
              <a:t>Stay up-to-date on the current NHS landscape (check the PSNC and LPC website regularly)</a:t>
            </a:r>
          </a:p>
          <a:p>
            <a:r>
              <a:rPr lang="en-GB" sz="3000" dirty="0"/>
              <a:t>Consider how you can develop or enhance relationships with local health and care providers, particularly GP practices (including clinical pharmacists working there)</a:t>
            </a:r>
          </a:p>
          <a:p>
            <a:r>
              <a:rPr lang="en-GB" sz="3000" dirty="0"/>
              <a:t>Engage in opportunities for local collaborative working, e.g. Walk in my Shoes, if available</a:t>
            </a:r>
          </a:p>
        </p:txBody>
      </p:sp>
    </p:spTree>
    <p:extLst>
      <p:ext uri="{BB962C8B-B14F-4D97-AF65-F5344CB8AC3E}">
        <p14:creationId xmlns:p14="http://schemas.microsoft.com/office/powerpoint/2010/main" val="269885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2E64-36E7-43FB-A3EA-A0955A76B909}"/>
              </a:ext>
            </a:extLst>
          </p:cNvPr>
          <p:cNvSpPr>
            <a:spLocks noGrp="1"/>
          </p:cNvSpPr>
          <p:nvPr>
            <p:ph type="title"/>
          </p:nvPr>
        </p:nvSpPr>
        <p:spPr/>
        <p:txBody>
          <a:bodyPr/>
          <a:lstStyle/>
          <a:p>
            <a:r>
              <a:rPr lang="en-GB" b="1" dirty="0"/>
              <a:t>Actions for community pharmacy teams</a:t>
            </a:r>
          </a:p>
        </p:txBody>
      </p:sp>
      <p:sp>
        <p:nvSpPr>
          <p:cNvPr id="3" name="Content Placeholder 2">
            <a:extLst>
              <a:ext uri="{FF2B5EF4-FFF2-40B4-BE49-F238E27FC236}">
                <a16:creationId xmlns:a16="http://schemas.microsoft.com/office/drawing/2014/main" id="{F129F41D-411A-4168-B1C9-D43629643023}"/>
              </a:ext>
            </a:extLst>
          </p:cNvPr>
          <p:cNvSpPr>
            <a:spLocks noGrp="1"/>
          </p:cNvSpPr>
          <p:nvPr>
            <p:ph idx="1"/>
          </p:nvPr>
        </p:nvSpPr>
        <p:spPr>
          <a:xfrm>
            <a:off x="623392" y="1844824"/>
            <a:ext cx="11017224" cy="4536504"/>
          </a:xfrm>
        </p:spPr>
        <p:txBody>
          <a:bodyPr>
            <a:normAutofit/>
          </a:bodyPr>
          <a:lstStyle/>
          <a:p>
            <a:r>
              <a:rPr lang="en-GB" sz="3000" dirty="0"/>
              <a:t>Consider whether you would be willing to act as a community pharmacy lead for your PCN</a:t>
            </a:r>
          </a:p>
          <a:p>
            <a:r>
              <a:rPr lang="en-GB" sz="3000" dirty="0"/>
              <a:t>Stay in touch with LPC for regular updates on local activity / developments</a:t>
            </a:r>
          </a:p>
        </p:txBody>
      </p:sp>
    </p:spTree>
    <p:extLst>
      <p:ext uri="{BB962C8B-B14F-4D97-AF65-F5344CB8AC3E}">
        <p14:creationId xmlns:p14="http://schemas.microsoft.com/office/powerpoint/2010/main" val="41526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0145-E530-4B24-931D-405A6E778FB5}"/>
              </a:ext>
            </a:extLst>
          </p:cNvPr>
          <p:cNvSpPr>
            <a:spLocks noGrp="1"/>
          </p:cNvSpPr>
          <p:nvPr>
            <p:ph type="title"/>
          </p:nvPr>
        </p:nvSpPr>
        <p:spPr/>
        <p:txBody>
          <a:bodyPr/>
          <a:lstStyle/>
          <a:p>
            <a:r>
              <a:rPr lang="en-GB" b="1" dirty="0"/>
              <a:t>Keep up to date on changes in the NHS…</a:t>
            </a:r>
          </a:p>
        </p:txBody>
      </p:sp>
      <p:pic>
        <p:nvPicPr>
          <p:cNvPr id="5" name="Picture 4">
            <a:extLst>
              <a:ext uri="{FF2B5EF4-FFF2-40B4-BE49-F238E27FC236}">
                <a16:creationId xmlns:a16="http://schemas.microsoft.com/office/drawing/2014/main" id="{6CA147A9-42FD-402A-9318-576A76050435}"/>
              </a:ext>
            </a:extLst>
          </p:cNvPr>
          <p:cNvPicPr>
            <a:picLocks noChangeAspect="1"/>
          </p:cNvPicPr>
          <p:nvPr/>
        </p:nvPicPr>
        <p:blipFill>
          <a:blip r:embed="rId2"/>
          <a:stretch>
            <a:fillRect/>
          </a:stretch>
        </p:blipFill>
        <p:spPr>
          <a:xfrm>
            <a:off x="372443" y="1444833"/>
            <a:ext cx="5723557" cy="3968333"/>
          </a:xfrm>
          <a:prstGeom prst="rect">
            <a:avLst/>
          </a:prstGeom>
          <a:solidFill>
            <a:schemeClr val="tx1"/>
          </a:solidFill>
          <a:ln>
            <a:solidFill>
              <a:schemeClr val="tx1"/>
            </a:solidFill>
          </a:ln>
        </p:spPr>
      </p:pic>
      <p:pic>
        <p:nvPicPr>
          <p:cNvPr id="8" name="Content Placeholder 3">
            <a:extLst>
              <a:ext uri="{FF2B5EF4-FFF2-40B4-BE49-F238E27FC236}">
                <a16:creationId xmlns:a16="http://schemas.microsoft.com/office/drawing/2014/main" id="{84C513B0-31FA-4BD4-9D15-5CEACCFC96F7}"/>
              </a:ext>
            </a:extLst>
          </p:cNvPr>
          <p:cNvPicPr>
            <a:picLocks noGrp="1" noChangeAspect="1"/>
          </p:cNvPicPr>
          <p:nvPr>
            <p:ph idx="1"/>
          </p:nvPr>
        </p:nvPicPr>
        <p:blipFill>
          <a:blip r:embed="rId3"/>
          <a:stretch>
            <a:fillRect/>
          </a:stretch>
        </p:blipFill>
        <p:spPr>
          <a:xfrm>
            <a:off x="6240016" y="2276872"/>
            <a:ext cx="5723557" cy="3968332"/>
          </a:xfrm>
          <a:prstGeom prst="rect">
            <a:avLst/>
          </a:prstGeom>
          <a:ln>
            <a:solidFill>
              <a:schemeClr val="tx1"/>
            </a:solidFill>
          </a:ln>
        </p:spPr>
      </p:pic>
      <p:sp>
        <p:nvSpPr>
          <p:cNvPr id="3" name="TextBox 2">
            <a:extLst>
              <a:ext uri="{FF2B5EF4-FFF2-40B4-BE49-F238E27FC236}">
                <a16:creationId xmlns:a16="http://schemas.microsoft.com/office/drawing/2014/main" id="{85B8CD0B-C012-46B5-830E-7A28C33F846A}"/>
              </a:ext>
            </a:extLst>
          </p:cNvPr>
          <p:cNvSpPr txBox="1"/>
          <p:nvPr/>
        </p:nvSpPr>
        <p:spPr>
          <a:xfrm>
            <a:off x="360651" y="5747776"/>
            <a:ext cx="5747139" cy="523220"/>
          </a:xfrm>
          <a:prstGeom prst="rect">
            <a:avLst/>
          </a:prstGeom>
          <a:noFill/>
        </p:spPr>
        <p:txBody>
          <a:bodyPr wrap="square" rtlCol="0">
            <a:spAutoFit/>
          </a:bodyPr>
          <a:lstStyle/>
          <a:p>
            <a:r>
              <a:rPr lang="en-GB" sz="2800" dirty="0">
                <a:solidFill>
                  <a:srgbClr val="5B518E"/>
                </a:solidFill>
              </a:rPr>
              <a:t>psnc.org.uk/the-healthcare-landscape</a:t>
            </a:r>
          </a:p>
        </p:txBody>
      </p:sp>
    </p:spTree>
    <p:extLst>
      <p:ext uri="{BB962C8B-B14F-4D97-AF65-F5344CB8AC3E}">
        <p14:creationId xmlns:p14="http://schemas.microsoft.com/office/powerpoint/2010/main" val="661952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99054-6695-498C-AC24-93D04892A981}"/>
              </a:ext>
            </a:extLst>
          </p:cNvPr>
          <p:cNvSpPr>
            <a:spLocks noGrp="1"/>
          </p:cNvSpPr>
          <p:nvPr>
            <p:ph type="ctrTitle"/>
          </p:nvPr>
        </p:nvSpPr>
        <p:spPr/>
        <p:txBody>
          <a:bodyPr/>
          <a:lstStyle/>
          <a:p>
            <a:r>
              <a:rPr lang="en-GB" dirty="0"/>
              <a:t>Questions and discussion</a:t>
            </a:r>
          </a:p>
        </p:txBody>
      </p:sp>
      <p:sp>
        <p:nvSpPr>
          <p:cNvPr id="5" name="Subtitle 4">
            <a:extLst>
              <a:ext uri="{FF2B5EF4-FFF2-40B4-BE49-F238E27FC236}">
                <a16:creationId xmlns:a16="http://schemas.microsoft.com/office/drawing/2014/main" id="{9FDC7344-C2C6-4CF6-8E5E-F242876F04B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35256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318C-5C17-4B0E-A03D-1BEC90230994}"/>
              </a:ext>
            </a:extLst>
          </p:cNvPr>
          <p:cNvSpPr>
            <a:spLocks noGrp="1"/>
          </p:cNvSpPr>
          <p:nvPr>
            <p:ph type="ctrTitle"/>
          </p:nvPr>
        </p:nvSpPr>
        <p:spPr>
          <a:xfrm>
            <a:off x="914400" y="1628800"/>
            <a:ext cx="10363200" cy="4464496"/>
          </a:xfrm>
        </p:spPr>
        <p:txBody>
          <a:bodyPr/>
          <a:lstStyle/>
          <a:p>
            <a:r>
              <a:rPr lang="en-GB" b="1" dirty="0"/>
              <a:t>Community pharmacy and Primary Care Networks – what you need to know</a:t>
            </a:r>
            <a:br>
              <a:rPr lang="en-GB" dirty="0"/>
            </a:br>
            <a:br>
              <a:rPr lang="en-GB" dirty="0"/>
            </a:br>
            <a:r>
              <a:rPr lang="en-GB" sz="2800" dirty="0"/>
              <a:t>This presentation provides a brief summary on Primary Care Networks (PCNs) and the aspects of most relevance to </a:t>
            </a:r>
            <a:br>
              <a:rPr lang="en-GB" sz="2800" dirty="0"/>
            </a:br>
            <a:r>
              <a:rPr lang="en-GB" sz="2800" dirty="0"/>
              <a:t>community pharmacy teams   </a:t>
            </a:r>
            <a:br>
              <a:rPr lang="en-GB" dirty="0"/>
            </a:br>
            <a:endParaRPr lang="en-GB" dirty="0"/>
          </a:p>
        </p:txBody>
      </p:sp>
    </p:spTree>
    <p:extLst>
      <p:ext uri="{BB962C8B-B14F-4D97-AF65-F5344CB8AC3E}">
        <p14:creationId xmlns:p14="http://schemas.microsoft.com/office/powerpoint/2010/main" val="91266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DA91E-69A1-413B-94EE-9DC88A9C6E34}"/>
              </a:ext>
            </a:extLst>
          </p:cNvPr>
          <p:cNvSpPr>
            <a:spLocks noGrp="1"/>
          </p:cNvSpPr>
          <p:nvPr>
            <p:ph type="title"/>
          </p:nvPr>
        </p:nvSpPr>
        <p:spPr/>
        <p:txBody>
          <a:bodyPr/>
          <a:lstStyle/>
          <a:p>
            <a:r>
              <a:rPr lang="en-GB" b="1" dirty="0"/>
              <a:t>Overview</a:t>
            </a:r>
          </a:p>
        </p:txBody>
      </p:sp>
      <p:sp>
        <p:nvSpPr>
          <p:cNvPr id="3" name="Content Placeholder 2">
            <a:extLst>
              <a:ext uri="{FF2B5EF4-FFF2-40B4-BE49-F238E27FC236}">
                <a16:creationId xmlns:a16="http://schemas.microsoft.com/office/drawing/2014/main" id="{B4BA94B6-5445-4E7D-BCFA-E248BFBC881C}"/>
              </a:ext>
            </a:extLst>
          </p:cNvPr>
          <p:cNvSpPr>
            <a:spLocks noGrp="1"/>
          </p:cNvSpPr>
          <p:nvPr>
            <p:ph idx="1"/>
          </p:nvPr>
        </p:nvSpPr>
        <p:spPr>
          <a:xfrm>
            <a:off x="623392" y="1844824"/>
            <a:ext cx="11017224" cy="4464496"/>
          </a:xfrm>
        </p:spPr>
        <p:txBody>
          <a:bodyPr>
            <a:normAutofit/>
          </a:bodyPr>
          <a:lstStyle/>
          <a:p>
            <a:r>
              <a:rPr lang="en-GB" sz="3000" dirty="0"/>
              <a:t>What are Primary Care Networks?</a:t>
            </a:r>
          </a:p>
          <a:p>
            <a:r>
              <a:rPr lang="en-GB" sz="3000" dirty="0"/>
              <a:t>How do they fit in with the NHS Long Term Plan?</a:t>
            </a:r>
          </a:p>
          <a:p>
            <a:r>
              <a:rPr lang="en-GB" sz="3000" dirty="0"/>
              <a:t>What will they do?</a:t>
            </a:r>
          </a:p>
          <a:p>
            <a:r>
              <a:rPr lang="en-GB" sz="3000" dirty="0"/>
              <a:t>The role of clinical pharmacists in PCNs</a:t>
            </a:r>
          </a:p>
          <a:p>
            <a:r>
              <a:rPr lang="en-GB" sz="3000" dirty="0"/>
              <a:t>The opportunities for community pharmacy within PCNs</a:t>
            </a:r>
          </a:p>
          <a:p>
            <a:r>
              <a:rPr lang="en-GB" sz="3000" dirty="0"/>
              <a:t>Actions for pharmacy contractors and their teams</a:t>
            </a:r>
          </a:p>
          <a:p>
            <a:endParaRPr lang="en-GB" sz="3000" dirty="0"/>
          </a:p>
        </p:txBody>
      </p:sp>
    </p:spTree>
    <p:extLst>
      <p:ext uri="{BB962C8B-B14F-4D97-AF65-F5344CB8AC3E}">
        <p14:creationId xmlns:p14="http://schemas.microsoft.com/office/powerpoint/2010/main" val="158753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478D-8031-4C3A-A931-17645F92F6FA}"/>
              </a:ext>
            </a:extLst>
          </p:cNvPr>
          <p:cNvSpPr>
            <a:spLocks noGrp="1"/>
          </p:cNvSpPr>
          <p:nvPr>
            <p:ph type="title"/>
          </p:nvPr>
        </p:nvSpPr>
        <p:spPr/>
        <p:txBody>
          <a:bodyPr/>
          <a:lstStyle/>
          <a:p>
            <a:r>
              <a:rPr lang="en-GB" b="1" dirty="0"/>
              <a:t>An introduction to Primary Care Networks</a:t>
            </a:r>
          </a:p>
        </p:txBody>
      </p:sp>
      <p:pic>
        <p:nvPicPr>
          <p:cNvPr id="7" name="Online Media 6" title="Primary Care Networks Animation">
            <a:hlinkClick r:id="" action="ppaction://media"/>
            <a:extLst>
              <a:ext uri="{FF2B5EF4-FFF2-40B4-BE49-F238E27FC236}">
                <a16:creationId xmlns:a16="http://schemas.microsoft.com/office/drawing/2014/main" id="{4DCCBEAD-4044-47C3-A336-77EE057CF632}"/>
              </a:ext>
            </a:extLst>
          </p:cNvPr>
          <p:cNvPicPr>
            <a:picLocks noRot="1" noChangeAspect="1"/>
          </p:cNvPicPr>
          <p:nvPr>
            <a:videoFile r:link="rId1"/>
          </p:nvPr>
        </p:nvPicPr>
        <p:blipFill>
          <a:blip r:embed="rId3"/>
          <a:stretch>
            <a:fillRect/>
          </a:stretch>
        </p:blipFill>
        <p:spPr>
          <a:xfrm>
            <a:off x="2711624" y="2060848"/>
            <a:ext cx="6096000" cy="3429000"/>
          </a:xfrm>
          <a:prstGeom prst="rect">
            <a:avLst/>
          </a:prstGeom>
        </p:spPr>
      </p:pic>
      <p:sp>
        <p:nvSpPr>
          <p:cNvPr id="8" name="TextBox 7">
            <a:extLst>
              <a:ext uri="{FF2B5EF4-FFF2-40B4-BE49-F238E27FC236}">
                <a16:creationId xmlns:a16="http://schemas.microsoft.com/office/drawing/2014/main" id="{542C81B7-13C8-4F13-AA89-4368CD31DFBA}"/>
              </a:ext>
            </a:extLst>
          </p:cNvPr>
          <p:cNvSpPr txBox="1"/>
          <p:nvPr/>
        </p:nvSpPr>
        <p:spPr>
          <a:xfrm>
            <a:off x="911424" y="5949280"/>
            <a:ext cx="6984776" cy="369332"/>
          </a:xfrm>
          <a:prstGeom prst="rect">
            <a:avLst/>
          </a:prstGeom>
          <a:noFill/>
        </p:spPr>
        <p:txBody>
          <a:bodyPr wrap="square" rtlCol="0">
            <a:spAutoFit/>
          </a:bodyPr>
          <a:lstStyle/>
          <a:p>
            <a:r>
              <a:rPr lang="en-GB" dirty="0">
                <a:solidFill>
                  <a:schemeClr val="tx1">
                    <a:lumMod val="65000"/>
                    <a:lumOff val="35000"/>
                  </a:schemeClr>
                </a:solidFill>
              </a:rPr>
              <a:t>NHS England video: </a:t>
            </a:r>
            <a:r>
              <a:rPr lang="en-GB" dirty="0">
                <a:solidFill>
                  <a:srgbClr val="5B518E"/>
                </a:solidFill>
                <a:hlinkClick r:id="rId4">
                  <a:extLst>
                    <a:ext uri="{A12FA001-AC4F-418D-AE19-62706E023703}">
                      <ahyp:hlinkClr xmlns:ahyp="http://schemas.microsoft.com/office/drawing/2018/hyperlinkcolor" val="tx"/>
                    </a:ext>
                  </a:extLst>
                </a:hlinkClick>
              </a:rPr>
              <a:t>https://youtu.be/W19DtEsc8Ys</a:t>
            </a:r>
            <a:r>
              <a:rPr lang="en-GB" dirty="0">
                <a:solidFill>
                  <a:srgbClr val="5B518E"/>
                </a:solidFill>
              </a:rPr>
              <a:t> </a:t>
            </a:r>
          </a:p>
        </p:txBody>
      </p:sp>
    </p:spTree>
    <p:extLst>
      <p:ext uri="{BB962C8B-B14F-4D97-AF65-F5344CB8AC3E}">
        <p14:creationId xmlns:p14="http://schemas.microsoft.com/office/powerpoint/2010/main" val="33988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15F74-9836-460C-AAB6-9E0E983A309E}"/>
              </a:ext>
            </a:extLst>
          </p:cNvPr>
          <p:cNvSpPr>
            <a:spLocks noGrp="1"/>
          </p:cNvSpPr>
          <p:nvPr>
            <p:ph type="title"/>
          </p:nvPr>
        </p:nvSpPr>
        <p:spPr/>
        <p:txBody>
          <a:bodyPr/>
          <a:lstStyle/>
          <a:p>
            <a:r>
              <a:rPr lang="en-GB" b="1" dirty="0"/>
              <a:t>What are Primary Care Networks?</a:t>
            </a:r>
          </a:p>
        </p:txBody>
      </p:sp>
      <p:sp>
        <p:nvSpPr>
          <p:cNvPr id="3" name="Content Placeholder 2">
            <a:extLst>
              <a:ext uri="{FF2B5EF4-FFF2-40B4-BE49-F238E27FC236}">
                <a16:creationId xmlns:a16="http://schemas.microsoft.com/office/drawing/2014/main" id="{82ED5A8D-1601-41E7-8DB3-DD66424CC0FC}"/>
              </a:ext>
            </a:extLst>
          </p:cNvPr>
          <p:cNvSpPr>
            <a:spLocks noGrp="1"/>
          </p:cNvSpPr>
          <p:nvPr>
            <p:ph idx="1"/>
          </p:nvPr>
        </p:nvSpPr>
        <p:spPr>
          <a:xfrm>
            <a:off x="623392" y="1844824"/>
            <a:ext cx="11017224" cy="4608512"/>
          </a:xfrm>
        </p:spPr>
        <p:txBody>
          <a:bodyPr>
            <a:normAutofit/>
          </a:bodyPr>
          <a:lstStyle/>
          <a:p>
            <a:r>
              <a:rPr lang="en-GB" sz="3000" dirty="0"/>
              <a:t>GP practices joining together as groups of practices working with community service providers and other health and care organisations, </a:t>
            </a:r>
            <a:r>
              <a:rPr lang="en-GB" sz="3000" u="sng" dirty="0"/>
              <a:t>including community pharmacies</a:t>
            </a:r>
          </a:p>
          <a:p>
            <a:r>
              <a:rPr lang="en-GB" sz="3000" dirty="0"/>
              <a:t>The NHS Long Term Plan said that all GP practices should be in a PCN by June 2019</a:t>
            </a:r>
          </a:p>
          <a:p>
            <a:r>
              <a:rPr lang="en-GB" sz="3000" dirty="0"/>
              <a:t>PCNs are based on GP lists, typically serving populations of around 30,000 to 50,000 patients</a:t>
            </a:r>
            <a:endParaRPr lang="en-GB" dirty="0"/>
          </a:p>
          <a:p>
            <a:endParaRPr lang="en-GB" dirty="0"/>
          </a:p>
          <a:p>
            <a:endParaRPr lang="en-GB" dirty="0"/>
          </a:p>
        </p:txBody>
      </p:sp>
    </p:spTree>
    <p:extLst>
      <p:ext uri="{BB962C8B-B14F-4D97-AF65-F5344CB8AC3E}">
        <p14:creationId xmlns:p14="http://schemas.microsoft.com/office/powerpoint/2010/main" val="333013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15F74-9836-460C-AAB6-9E0E983A309E}"/>
              </a:ext>
            </a:extLst>
          </p:cNvPr>
          <p:cNvSpPr>
            <a:spLocks noGrp="1"/>
          </p:cNvSpPr>
          <p:nvPr>
            <p:ph type="title"/>
          </p:nvPr>
        </p:nvSpPr>
        <p:spPr/>
        <p:txBody>
          <a:bodyPr/>
          <a:lstStyle/>
          <a:p>
            <a:r>
              <a:rPr lang="en-GB" b="1" dirty="0"/>
              <a:t>What are Primary Care Networks?</a:t>
            </a:r>
          </a:p>
        </p:txBody>
      </p:sp>
      <p:sp>
        <p:nvSpPr>
          <p:cNvPr id="3" name="Content Placeholder 2">
            <a:extLst>
              <a:ext uri="{FF2B5EF4-FFF2-40B4-BE49-F238E27FC236}">
                <a16:creationId xmlns:a16="http://schemas.microsoft.com/office/drawing/2014/main" id="{82ED5A8D-1601-41E7-8DB3-DD66424CC0FC}"/>
              </a:ext>
            </a:extLst>
          </p:cNvPr>
          <p:cNvSpPr>
            <a:spLocks noGrp="1"/>
          </p:cNvSpPr>
          <p:nvPr>
            <p:ph idx="1"/>
          </p:nvPr>
        </p:nvSpPr>
        <p:spPr>
          <a:xfrm>
            <a:off x="623392" y="1844824"/>
            <a:ext cx="11017224" cy="4608512"/>
          </a:xfrm>
        </p:spPr>
        <p:txBody>
          <a:bodyPr>
            <a:normAutofit lnSpcReduction="10000"/>
          </a:bodyPr>
          <a:lstStyle/>
          <a:p>
            <a:r>
              <a:rPr lang="en-GB" sz="3000" dirty="0"/>
              <a:t>PCNs will typically comprise:</a:t>
            </a:r>
          </a:p>
          <a:p>
            <a:pPr lvl="1"/>
            <a:r>
              <a:rPr lang="en-GB" sz="2600" dirty="0"/>
              <a:t>5-6 general practices</a:t>
            </a:r>
          </a:p>
          <a:p>
            <a:pPr lvl="1"/>
            <a:r>
              <a:rPr lang="en-GB" sz="2600" dirty="0"/>
              <a:t>9-10 community pharmacies</a:t>
            </a:r>
          </a:p>
          <a:p>
            <a:r>
              <a:rPr lang="en-GB" sz="3000" dirty="0"/>
              <a:t>They will have teams comprising of a range of staff, e.g. GPs, pharmacists and allied health professionals</a:t>
            </a:r>
          </a:p>
          <a:p>
            <a:pPr lvl="1"/>
            <a:r>
              <a:rPr lang="en-GB" sz="2600" dirty="0"/>
              <a:t>100-150 clinicians and wider staff</a:t>
            </a:r>
          </a:p>
          <a:p>
            <a:pPr lvl="1"/>
            <a:r>
              <a:rPr lang="en-GB" sz="2600" dirty="0"/>
              <a:t>Small enough to give a sense of local ownership</a:t>
            </a:r>
          </a:p>
          <a:p>
            <a:pPr lvl="1"/>
            <a:r>
              <a:rPr lang="en-GB" sz="2600" dirty="0"/>
              <a:t>Big enough to have an impact across the local population</a:t>
            </a:r>
          </a:p>
          <a:p>
            <a:r>
              <a:rPr lang="en-GB" sz="3000" dirty="0"/>
              <a:t>Different names may be used to describe them locally, e.g. locality or neighbourhood teams</a:t>
            </a:r>
          </a:p>
          <a:p>
            <a:endParaRPr lang="en-GB" dirty="0"/>
          </a:p>
          <a:p>
            <a:endParaRPr lang="en-GB" dirty="0"/>
          </a:p>
          <a:p>
            <a:endParaRPr lang="en-GB" dirty="0"/>
          </a:p>
        </p:txBody>
      </p:sp>
    </p:spTree>
    <p:extLst>
      <p:ext uri="{BB962C8B-B14F-4D97-AF65-F5344CB8AC3E}">
        <p14:creationId xmlns:p14="http://schemas.microsoft.com/office/powerpoint/2010/main" val="1030944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6A8D8-D2F5-4A24-BEC2-480D85ED9654}"/>
              </a:ext>
            </a:extLst>
          </p:cNvPr>
          <p:cNvSpPr>
            <a:spLocks noGrp="1"/>
          </p:cNvSpPr>
          <p:nvPr>
            <p:ph type="title"/>
          </p:nvPr>
        </p:nvSpPr>
        <p:spPr/>
        <p:txBody>
          <a:bodyPr/>
          <a:lstStyle/>
          <a:p>
            <a:r>
              <a:rPr lang="en-GB" b="1" dirty="0"/>
              <a:t>PCNs are at the heart of the NHS Long Term Plan</a:t>
            </a:r>
          </a:p>
        </p:txBody>
      </p:sp>
      <p:sp>
        <p:nvSpPr>
          <p:cNvPr id="3" name="Content Placeholder 2">
            <a:extLst>
              <a:ext uri="{FF2B5EF4-FFF2-40B4-BE49-F238E27FC236}">
                <a16:creationId xmlns:a16="http://schemas.microsoft.com/office/drawing/2014/main" id="{648295D7-AA46-4F39-BC9B-0712AF13B6EA}"/>
              </a:ext>
            </a:extLst>
          </p:cNvPr>
          <p:cNvSpPr>
            <a:spLocks noGrp="1"/>
          </p:cNvSpPr>
          <p:nvPr>
            <p:ph idx="1"/>
          </p:nvPr>
        </p:nvSpPr>
        <p:spPr>
          <a:xfrm>
            <a:off x="623392" y="1691942"/>
            <a:ext cx="8784976" cy="5049426"/>
          </a:xfrm>
        </p:spPr>
        <p:txBody>
          <a:bodyPr>
            <a:normAutofit fontScale="77500" lnSpcReduction="20000"/>
          </a:bodyPr>
          <a:lstStyle/>
          <a:p>
            <a:pPr marL="0" indent="0">
              <a:buNone/>
            </a:pPr>
            <a:r>
              <a:rPr lang="en-GB" sz="3600" dirty="0">
                <a:latin typeface="Calibri" panose="020F0502020204030204" pitchFamily="34" charset="0"/>
                <a:cs typeface="Calibri" panose="020F0502020204030204" pitchFamily="34" charset="0"/>
              </a:rPr>
              <a:t>Aims of the NHS Long Term Plan:</a:t>
            </a:r>
          </a:p>
          <a:p>
            <a:pPr marL="622300"/>
            <a:r>
              <a:rPr lang="en-GB" sz="3600" dirty="0">
                <a:latin typeface="Calibri" panose="020F0502020204030204" pitchFamily="34" charset="0"/>
                <a:cs typeface="Calibri" panose="020F0502020204030204" pitchFamily="34" charset="0"/>
              </a:rPr>
              <a:t>Everyone gets the best start in life</a:t>
            </a:r>
          </a:p>
          <a:p>
            <a:pPr marL="622300"/>
            <a:r>
              <a:rPr lang="en-GB" sz="3600" dirty="0">
                <a:latin typeface="Calibri" panose="020F0502020204030204" pitchFamily="34" charset="0"/>
                <a:cs typeface="Calibri" panose="020F0502020204030204" pitchFamily="34" charset="0"/>
              </a:rPr>
              <a:t>World class care for major health problems</a:t>
            </a:r>
          </a:p>
          <a:p>
            <a:pPr marL="622300"/>
            <a:r>
              <a:rPr lang="en-GB" sz="3600" dirty="0">
                <a:latin typeface="Calibri" panose="020F0502020204030204" pitchFamily="34" charset="0"/>
                <a:cs typeface="Calibri" panose="020F0502020204030204" pitchFamily="34" charset="0"/>
              </a:rPr>
              <a:t>Supporting people to age well </a:t>
            </a:r>
          </a:p>
          <a:p>
            <a:pPr marL="0" indent="0">
              <a:buNone/>
            </a:pPr>
            <a:r>
              <a:rPr lang="en-GB" sz="3600" dirty="0">
                <a:latin typeface="Calibri" panose="020F0502020204030204" pitchFamily="34" charset="0"/>
                <a:cs typeface="Calibri" panose="020F0502020204030204" pitchFamily="34" charset="0"/>
              </a:rPr>
              <a:t>How:</a:t>
            </a:r>
          </a:p>
          <a:p>
            <a:pPr marL="622300"/>
            <a:r>
              <a:rPr lang="en-GB" sz="3600" dirty="0">
                <a:latin typeface="Calibri" panose="020F0502020204030204" pitchFamily="34" charset="0"/>
                <a:cs typeface="Calibri" panose="020F0502020204030204" pitchFamily="34" charset="0"/>
              </a:rPr>
              <a:t>Developing integrated care systems with </a:t>
            </a:r>
            <a:r>
              <a:rPr lang="en-GB" sz="3600" u="sng" dirty="0">
                <a:latin typeface="Calibri" panose="020F0502020204030204" pitchFamily="34" charset="0"/>
                <a:cs typeface="Calibri" panose="020F0502020204030204" pitchFamily="34" charset="0"/>
              </a:rPr>
              <a:t>primary care networks as the foundation</a:t>
            </a:r>
          </a:p>
          <a:p>
            <a:pPr marL="622300"/>
            <a:r>
              <a:rPr lang="en-GB" sz="3600" dirty="0">
                <a:latin typeface="Calibri" panose="020F0502020204030204" pitchFamily="34" charset="0"/>
                <a:cs typeface="Calibri" panose="020F0502020204030204" pitchFamily="34" charset="0"/>
              </a:rPr>
              <a:t>Preventing ill health and tackling health inequalities </a:t>
            </a:r>
          </a:p>
          <a:p>
            <a:pPr marL="622300"/>
            <a:r>
              <a:rPr lang="en-GB" sz="3600" dirty="0">
                <a:latin typeface="Calibri" panose="020F0502020204030204" pitchFamily="34" charset="0"/>
                <a:cs typeface="Calibri" panose="020F0502020204030204" pitchFamily="34" charset="0"/>
              </a:rPr>
              <a:t>Supporting the workforce</a:t>
            </a:r>
          </a:p>
          <a:p>
            <a:pPr marL="622300"/>
            <a:r>
              <a:rPr lang="en-GB" sz="3600" dirty="0">
                <a:latin typeface="Calibri" panose="020F0502020204030204" pitchFamily="34" charset="0"/>
                <a:cs typeface="Calibri" panose="020F0502020204030204" pitchFamily="34" charset="0"/>
              </a:rPr>
              <a:t>Maximising opportunities presented by data and technology</a:t>
            </a:r>
          </a:p>
          <a:p>
            <a:pPr marL="622300"/>
            <a:r>
              <a:rPr lang="en-GB" sz="3600" dirty="0">
                <a:latin typeface="Calibri" panose="020F0502020204030204" pitchFamily="34" charset="0"/>
                <a:cs typeface="Calibri" panose="020F0502020204030204" pitchFamily="34" charset="0"/>
              </a:rPr>
              <a:t>Continued focus on efficiency</a:t>
            </a:r>
            <a:endParaRPr lang="en-GB" dirty="0"/>
          </a:p>
        </p:txBody>
      </p:sp>
      <p:pic>
        <p:nvPicPr>
          <p:cNvPr id="4" name="Content Placeholder 4">
            <a:extLst>
              <a:ext uri="{FF2B5EF4-FFF2-40B4-BE49-F238E27FC236}">
                <a16:creationId xmlns:a16="http://schemas.microsoft.com/office/drawing/2014/main" id="{3D60E584-A2E8-4225-9A66-EB50A0B5B250}"/>
              </a:ext>
            </a:extLst>
          </p:cNvPr>
          <p:cNvPicPr>
            <a:picLocks noChangeAspect="1"/>
          </p:cNvPicPr>
          <p:nvPr/>
        </p:nvPicPr>
        <p:blipFill rotWithShape="1">
          <a:blip r:embed="rId2"/>
          <a:srcRect l="28727" t="11792" r="39166" b="5428"/>
          <a:stretch/>
        </p:blipFill>
        <p:spPr>
          <a:xfrm>
            <a:off x="9552384" y="2276872"/>
            <a:ext cx="2339928" cy="3059440"/>
          </a:xfrm>
          <a:prstGeom prst="rect">
            <a:avLst/>
          </a:prstGeom>
          <a:ln w="6350">
            <a:solidFill>
              <a:schemeClr val="tx1">
                <a:lumMod val="65000"/>
                <a:lumOff val="35000"/>
              </a:schemeClr>
            </a:solidFill>
          </a:ln>
        </p:spPr>
      </p:pic>
    </p:spTree>
    <p:extLst>
      <p:ext uri="{BB962C8B-B14F-4D97-AF65-F5344CB8AC3E}">
        <p14:creationId xmlns:p14="http://schemas.microsoft.com/office/powerpoint/2010/main" val="41659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C8B94-678B-48CE-859F-2E05727040F2}"/>
              </a:ext>
            </a:extLst>
          </p:cNvPr>
          <p:cNvSpPr>
            <a:spLocks noGrp="1"/>
          </p:cNvSpPr>
          <p:nvPr>
            <p:ph type="title"/>
          </p:nvPr>
        </p:nvSpPr>
        <p:spPr/>
        <p:txBody>
          <a:bodyPr/>
          <a:lstStyle/>
          <a:p>
            <a:r>
              <a:rPr lang="en-GB" b="1" dirty="0"/>
              <a:t>How will PCNs improve primary care?</a:t>
            </a:r>
            <a:endParaRPr lang="en-GB" dirty="0"/>
          </a:p>
        </p:txBody>
      </p:sp>
      <p:sp>
        <p:nvSpPr>
          <p:cNvPr id="3" name="Content Placeholder 2">
            <a:extLst>
              <a:ext uri="{FF2B5EF4-FFF2-40B4-BE49-F238E27FC236}">
                <a16:creationId xmlns:a16="http://schemas.microsoft.com/office/drawing/2014/main" id="{CE61B603-60A0-492C-BCDF-D7817FB0D9BA}"/>
              </a:ext>
            </a:extLst>
          </p:cNvPr>
          <p:cNvSpPr>
            <a:spLocks noGrp="1"/>
          </p:cNvSpPr>
          <p:nvPr>
            <p:ph idx="1"/>
          </p:nvPr>
        </p:nvSpPr>
        <p:spPr>
          <a:xfrm>
            <a:off x="623392" y="1844824"/>
            <a:ext cx="11017224" cy="4680520"/>
          </a:xfrm>
        </p:spPr>
        <p:txBody>
          <a:bodyPr>
            <a:normAutofit fontScale="92500" lnSpcReduction="10000"/>
          </a:bodyPr>
          <a:lstStyle/>
          <a:p>
            <a:r>
              <a:rPr lang="en-GB" dirty="0"/>
              <a:t>By strengthening and redesigning health and social care by bringing together a range of professionals to work together to provide </a:t>
            </a:r>
            <a:r>
              <a:rPr lang="en-GB" b="1" dirty="0"/>
              <a:t>enhanced personalised</a:t>
            </a:r>
            <a:r>
              <a:rPr lang="en-GB" dirty="0"/>
              <a:t> and </a:t>
            </a:r>
            <a:r>
              <a:rPr lang="en-GB" b="1" dirty="0"/>
              <a:t>preventative care </a:t>
            </a:r>
            <a:r>
              <a:rPr lang="en-GB" dirty="0"/>
              <a:t>for their local community</a:t>
            </a:r>
          </a:p>
          <a:p>
            <a:r>
              <a:rPr lang="en-GB" dirty="0"/>
              <a:t>By providing the structure and funding for services to be developed locally, in response to the needs of the patients they serve</a:t>
            </a:r>
          </a:p>
          <a:p>
            <a:r>
              <a:rPr lang="en-GB" dirty="0"/>
              <a:t>By having aligned clinical and financial aims and a unified, capitated budget – making joint decisions on how funding is spent</a:t>
            </a:r>
          </a:p>
          <a:p>
            <a:r>
              <a:rPr lang="en-GB" dirty="0"/>
              <a:t>By sharing resources, PCNs will be able to employ a broader range of staff, extend services or offer new services</a:t>
            </a:r>
          </a:p>
        </p:txBody>
      </p:sp>
    </p:spTree>
    <p:extLst>
      <p:ext uri="{BB962C8B-B14F-4D97-AF65-F5344CB8AC3E}">
        <p14:creationId xmlns:p14="http://schemas.microsoft.com/office/powerpoint/2010/main" val="242025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5653-8148-4520-BB87-9D070E6B2914}"/>
              </a:ext>
            </a:extLst>
          </p:cNvPr>
          <p:cNvSpPr>
            <a:spLocks noGrp="1"/>
          </p:cNvSpPr>
          <p:nvPr>
            <p:ph type="title"/>
          </p:nvPr>
        </p:nvSpPr>
        <p:spPr/>
        <p:txBody>
          <a:bodyPr/>
          <a:lstStyle/>
          <a:p>
            <a:r>
              <a:rPr lang="en-GB" b="1" dirty="0"/>
              <a:t>How will they be resourced?</a:t>
            </a:r>
            <a:endParaRPr lang="en-GB" dirty="0"/>
          </a:p>
        </p:txBody>
      </p:sp>
      <p:sp>
        <p:nvSpPr>
          <p:cNvPr id="3" name="Content Placeholder 2">
            <a:extLst>
              <a:ext uri="{FF2B5EF4-FFF2-40B4-BE49-F238E27FC236}">
                <a16:creationId xmlns:a16="http://schemas.microsoft.com/office/drawing/2014/main" id="{8096F15C-0499-4E0D-9413-6F80AD2AAF75}"/>
              </a:ext>
            </a:extLst>
          </p:cNvPr>
          <p:cNvSpPr>
            <a:spLocks noGrp="1"/>
          </p:cNvSpPr>
          <p:nvPr>
            <p:ph idx="1"/>
          </p:nvPr>
        </p:nvSpPr>
        <p:spPr>
          <a:xfrm>
            <a:off x="623392" y="1844824"/>
            <a:ext cx="11017224" cy="4536504"/>
          </a:xfrm>
        </p:spPr>
        <p:txBody>
          <a:bodyPr>
            <a:normAutofit/>
          </a:bodyPr>
          <a:lstStyle/>
          <a:p>
            <a:r>
              <a:rPr lang="en-GB" sz="3000" dirty="0"/>
              <a:t>An extension to the GP contract is being made to provide a package of funding to support the creation and staffing of PCNs</a:t>
            </a:r>
          </a:p>
          <a:p>
            <a:r>
              <a:rPr lang="en-GB" sz="3000" dirty="0"/>
              <a:t>Many CCGs will also provide additional funding, as well as support from their staff</a:t>
            </a:r>
          </a:p>
          <a:p>
            <a:r>
              <a:rPr lang="en-GB" sz="3000" dirty="0"/>
              <a:t>NHS England expects the funding to cover the cost of each PCN hiring, on average, five clinical pharmacists, three social prescribers, three first-contact physiotherapists, two physician associates and one community paramedic by 2024</a:t>
            </a:r>
          </a:p>
        </p:txBody>
      </p:sp>
    </p:spTree>
    <p:extLst>
      <p:ext uri="{BB962C8B-B14F-4D97-AF65-F5344CB8AC3E}">
        <p14:creationId xmlns:p14="http://schemas.microsoft.com/office/powerpoint/2010/main" val="3979279406"/>
      </p:ext>
    </p:extLst>
  </p:cSld>
  <p:clrMapOvr>
    <a:masterClrMapping/>
  </p:clrMapOvr>
</p:sld>
</file>

<file path=ppt/theme/theme1.xml><?xml version="1.0" encoding="utf-8"?>
<a:theme xmlns:a="http://schemas.openxmlformats.org/drawingml/2006/main" name="PSNC template Aug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SNC 16-9 PowerPoint template" id="{7C77962D-2CBE-49D2-84EB-5F9ED7108E93}" vid="{5A9A5448-FE9A-4904-AAEA-81FD25B85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A750B46F331547BD9C710B92DB17D6" ma:contentTypeVersion="" ma:contentTypeDescription="Create a new document." ma:contentTypeScope="" ma:versionID="fa62ba51e3575a78e0a28c6473708b24">
  <xsd:schema xmlns:xsd="http://www.w3.org/2001/XMLSchema" xmlns:xs="http://www.w3.org/2001/XMLSchema" xmlns:p="http://schemas.microsoft.com/office/2006/metadata/properties" xmlns:ns2="1c7d3551-5694-4f12-b35a-d9a7a462ea4b" xmlns:ns3="80bf1ca3-5488-4033-8636-208e15562238" xmlns:ns4="5bcc5b67-876a-46c4-84cc-1ae1b89d6c77" targetNamespace="http://schemas.microsoft.com/office/2006/metadata/properties" ma:root="true" ma:fieldsID="0cd73fa2d09bc78b90f56258958aaf37" ns2:_="" ns3:_="" ns4:_="">
    <xsd:import namespace="1c7d3551-5694-4f12-b35a-d9a7a462ea4b"/>
    <xsd:import namespace="80bf1ca3-5488-4033-8636-208e15562238"/>
    <xsd:import namespace="5bcc5b67-876a-46c4-84cc-1ae1b89d6c77"/>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3551-5694-4f12-b35a-d9a7a462ea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bf1ca3-5488-4033-8636-208e15562238"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bcc5b67-876a-46c4-84cc-1ae1b89d6c7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60689C-505A-4FC7-98E3-F52F92686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7d3551-5694-4f12-b35a-d9a7a462ea4b"/>
    <ds:schemaRef ds:uri="80bf1ca3-5488-4033-8636-208e15562238"/>
    <ds:schemaRef ds:uri="5bcc5b67-876a-46c4-84cc-1ae1b89d6c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B460E0-6F4D-4967-A65E-B7E97E98B7E5}">
  <ds:schemaRefs>
    <ds:schemaRef ds:uri="http://schemas.microsoft.com/sharepoint/v3/contenttype/forms"/>
  </ds:schemaRefs>
</ds:datastoreItem>
</file>

<file path=customXml/itemProps3.xml><?xml version="1.0" encoding="utf-8"?>
<ds:datastoreItem xmlns:ds="http://schemas.openxmlformats.org/officeDocument/2006/customXml" ds:itemID="{38976C45-7AA3-4FFF-BAC3-D5A04687916F}">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80bf1ca3-5488-4033-8636-208e15562238"/>
    <ds:schemaRef ds:uri="http://schemas.openxmlformats.org/package/2006/metadata/core-properties"/>
    <ds:schemaRef ds:uri="5bcc5b67-876a-46c4-84cc-1ae1b89d6c77"/>
    <ds:schemaRef ds:uri="1c7d3551-5694-4f12-b35a-d9a7a462ea4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PSNC 16-9 PowerPoint template (3)</Template>
  <TotalTime>339</TotalTime>
  <Words>1015</Words>
  <Application>Microsoft Office PowerPoint</Application>
  <PresentationFormat>Widescreen</PresentationFormat>
  <Paragraphs>82</Paragraphs>
  <Slides>18</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PSNC template Aug 2013</vt:lpstr>
      <vt:lpstr>Read and delete this slide…</vt:lpstr>
      <vt:lpstr>Community pharmacy and Primary Care Networks – what you need to know  This presentation provides a brief summary on Primary Care Networks (PCNs) and the aspects of most relevance to  community pharmacy teams    </vt:lpstr>
      <vt:lpstr>Overview</vt:lpstr>
      <vt:lpstr>An introduction to Primary Care Networks</vt:lpstr>
      <vt:lpstr>What are Primary Care Networks?</vt:lpstr>
      <vt:lpstr>What are Primary Care Networks?</vt:lpstr>
      <vt:lpstr>PCNs are at the heart of the NHS Long Term Plan</vt:lpstr>
      <vt:lpstr>How will PCNs improve primary care?</vt:lpstr>
      <vt:lpstr>How will they be resourced?</vt:lpstr>
      <vt:lpstr>How will clinical pharmacists be involved?</vt:lpstr>
      <vt:lpstr>Priorities for clinical pharmacists in PCNs</vt:lpstr>
      <vt:lpstr>How can community pharmacies get involved?</vt:lpstr>
      <vt:lpstr>How can community pharmacies get involved?</vt:lpstr>
      <vt:lpstr>How can community pharmacies get involved?</vt:lpstr>
      <vt:lpstr>Actions for community pharmacy teams</vt:lpstr>
      <vt:lpstr>Actions for community pharmacy teams</vt:lpstr>
      <vt:lpstr>Keep up to date on changes in the NHS…</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PCNs</dc:title>
  <dc:creator>Zainab Al-Kharsan</dc:creator>
  <cp:lastModifiedBy>Alastair Buxton</cp:lastModifiedBy>
  <cp:revision>34</cp:revision>
  <dcterms:created xsi:type="dcterms:W3CDTF">2019-01-25T13:48:51Z</dcterms:created>
  <dcterms:modified xsi:type="dcterms:W3CDTF">2019-03-17T17:17:17Z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0x010100F0A750B46F331547BD9C710B92DB17D6</vt:lpwstr>
  </property>
</Properties>
</file>