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362" r:id="rId5"/>
    <p:sldId id="288" r:id="rId6"/>
    <p:sldId id="307" r:id="rId7"/>
    <p:sldId id="595" r:id="rId8"/>
    <p:sldId id="306" r:id="rId9"/>
    <p:sldId id="574" r:id="rId10"/>
    <p:sldId id="473" r:id="rId11"/>
    <p:sldId id="611" r:id="rId12"/>
    <p:sldId id="587" r:id="rId13"/>
    <p:sldId id="608" r:id="rId14"/>
    <p:sldId id="351" r:id="rId15"/>
    <p:sldId id="596" r:id="rId16"/>
    <p:sldId id="597" r:id="rId17"/>
    <p:sldId id="607" r:id="rId18"/>
    <p:sldId id="603" r:id="rId19"/>
    <p:sldId id="598" r:id="rId20"/>
    <p:sldId id="609" r:id="rId21"/>
    <p:sldId id="610" r:id="rId22"/>
    <p:sldId id="580" r:id="rId23"/>
    <p:sldId id="602" r:id="rId24"/>
    <p:sldId id="583" r:id="rId25"/>
    <p:sldId id="612" r:id="rId26"/>
    <p:sldId id="600" r:id="rId27"/>
    <p:sldId id="361" r:id="rId28"/>
    <p:sldId id="35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vjit Kandula" initials="LK" lastIdx="30" clrIdx="0">
    <p:extLst>
      <p:ext uri="{19B8F6BF-5375-455C-9EA6-DF929625EA0E}">
        <p15:presenceInfo xmlns:p15="http://schemas.microsoft.com/office/powerpoint/2012/main" userId="S::Luvjit.Kandula@psnc.org.uk::0a083a59-f346-47c9-9458-aac1e185788f" providerId="AD"/>
      </p:ext>
    </p:extLst>
  </p:cmAuthor>
  <p:cmAuthor id="2" name="Zainab Al-Kharsan" initials="ZA" lastIdx="2" clrIdx="1">
    <p:extLst>
      <p:ext uri="{19B8F6BF-5375-455C-9EA6-DF929625EA0E}">
        <p15:presenceInfo xmlns:p15="http://schemas.microsoft.com/office/powerpoint/2012/main" userId="S::Zainab.Al-Kharsan@psnc.org.uk::7b3eec25-d869-4552-a2dd-b024b689d8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5B518E"/>
    <a:srgbClr val="CCC1DA"/>
    <a:srgbClr val="8E4196"/>
    <a:srgbClr val="FF3333"/>
    <a:srgbClr val="FFB7B7"/>
    <a:srgbClr val="4E86C0"/>
    <a:srgbClr val="F694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01" autoAdjust="0"/>
    <p:restoredTop sz="86651" autoAdjust="0"/>
  </p:normalViewPr>
  <p:slideViewPr>
    <p:cSldViewPr>
      <p:cViewPr varScale="1">
        <p:scale>
          <a:sx n="99" d="100"/>
          <a:sy n="99" d="100"/>
        </p:scale>
        <p:origin x="80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9165E-5524-49E0-A142-544EAFDBE258}" type="datetimeFigureOut">
              <a:rPr lang="en-GB" smtClean="0"/>
              <a:t>10/07/2019</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27FF72-E60E-4F4C-9E10-77CAE52C81A6}" type="slidenum">
              <a:rPr lang="en-GB" smtClean="0"/>
              <a:t>‹#›</a:t>
            </a:fld>
            <a:endParaRPr lang="en-GB" dirty="0"/>
          </a:p>
        </p:txBody>
      </p:sp>
    </p:spTree>
    <p:extLst>
      <p:ext uri="{BB962C8B-B14F-4D97-AF65-F5344CB8AC3E}">
        <p14:creationId xmlns:p14="http://schemas.microsoft.com/office/powerpoint/2010/main" val="3921128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snc.org.uk/wp-content/uploads/2017/12/HLP-NEWSLETTER-WINTER-2017-FINAL.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PSNC denomination ( the national negotiator ) </a:t>
            </a:r>
          </a:p>
        </p:txBody>
      </p:sp>
      <p:sp>
        <p:nvSpPr>
          <p:cNvPr id="4" name="Slide Number Placeholder 3"/>
          <p:cNvSpPr>
            <a:spLocks noGrp="1"/>
          </p:cNvSpPr>
          <p:nvPr>
            <p:ph type="sldNum" sz="quarter" idx="5"/>
          </p:nvPr>
        </p:nvSpPr>
        <p:spPr/>
        <p:txBody>
          <a:bodyPr/>
          <a:lstStyle/>
          <a:p>
            <a:fld id="{DD27FF72-E60E-4F4C-9E10-77CAE52C81A6}" type="slidenum">
              <a:rPr lang="en-GB" smtClean="0"/>
              <a:t>3</a:t>
            </a:fld>
            <a:endParaRPr lang="en-GB" dirty="0"/>
          </a:p>
        </p:txBody>
      </p:sp>
    </p:spTree>
    <p:extLst>
      <p:ext uri="{BB962C8B-B14F-4D97-AF65-F5344CB8AC3E}">
        <p14:creationId xmlns:p14="http://schemas.microsoft.com/office/powerpoint/2010/main" val="222066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of the reasons why community pharmacy is a great location to commission services from…</a:t>
            </a:r>
          </a:p>
        </p:txBody>
      </p:sp>
      <p:sp>
        <p:nvSpPr>
          <p:cNvPr id="4" name="Slide Number Placeholder 3"/>
          <p:cNvSpPr>
            <a:spLocks noGrp="1"/>
          </p:cNvSpPr>
          <p:nvPr>
            <p:ph type="sldNum" sz="quarter" idx="5"/>
          </p:nvPr>
        </p:nvSpPr>
        <p:spPr/>
        <p:txBody>
          <a:bodyPr/>
          <a:lstStyle/>
          <a:p>
            <a:fld id="{DD27FF72-E60E-4F4C-9E10-77CAE52C81A6}" type="slidenum">
              <a:rPr lang="en-GB" smtClean="0"/>
              <a:t>6</a:t>
            </a:fld>
            <a:endParaRPr lang="en-GB" dirty="0"/>
          </a:p>
        </p:txBody>
      </p:sp>
    </p:spTree>
    <p:extLst>
      <p:ext uri="{BB962C8B-B14F-4D97-AF65-F5344CB8AC3E}">
        <p14:creationId xmlns:p14="http://schemas.microsoft.com/office/powerpoint/2010/main" val="2076352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27FF72-E60E-4F4C-9E10-77CAE52C81A6}" type="slidenum">
              <a:rPr lang="en-GB" smtClean="0"/>
              <a:t>7</a:t>
            </a:fld>
            <a:endParaRPr lang="en-GB" dirty="0"/>
          </a:p>
        </p:txBody>
      </p:sp>
    </p:spTree>
    <p:extLst>
      <p:ext uri="{BB962C8B-B14F-4D97-AF65-F5344CB8AC3E}">
        <p14:creationId xmlns:p14="http://schemas.microsoft.com/office/powerpoint/2010/main" val="2166574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27FF72-E60E-4F4C-9E10-77CAE52C81A6}" type="slidenum">
              <a:rPr lang="en-GB" smtClean="0"/>
              <a:t>13</a:t>
            </a:fld>
            <a:endParaRPr lang="en-GB" dirty="0"/>
          </a:p>
        </p:txBody>
      </p:sp>
    </p:spTree>
    <p:extLst>
      <p:ext uri="{BB962C8B-B14F-4D97-AF65-F5344CB8AC3E}">
        <p14:creationId xmlns:p14="http://schemas.microsoft.com/office/powerpoint/2010/main" val="724024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Picture taken from: </a:t>
            </a:r>
            <a:r>
              <a:rPr lang="en-GB" dirty="0">
                <a:hlinkClick r:id="rId3"/>
              </a:rPr>
              <a:t>https://psnc.org.uk/wp-content/uploads/2017/12/HLP-NEWSLETTER-WINTER-2017-FINAL.pdf</a:t>
            </a:r>
            <a:r>
              <a:rPr lang="en-GB" dirty="0"/>
              <a:t> </a:t>
            </a:r>
          </a:p>
        </p:txBody>
      </p:sp>
      <p:sp>
        <p:nvSpPr>
          <p:cNvPr id="4" name="Slide Number Placeholder 3"/>
          <p:cNvSpPr>
            <a:spLocks noGrp="1"/>
          </p:cNvSpPr>
          <p:nvPr>
            <p:ph type="sldNum" sz="quarter" idx="5"/>
          </p:nvPr>
        </p:nvSpPr>
        <p:spPr/>
        <p:txBody>
          <a:bodyPr/>
          <a:lstStyle/>
          <a:p>
            <a:fld id="{DD27FF72-E60E-4F4C-9E10-77CAE52C81A6}" type="slidenum">
              <a:rPr lang="en-GB" smtClean="0"/>
              <a:t>14</a:t>
            </a:fld>
            <a:endParaRPr lang="en-GB" dirty="0"/>
          </a:p>
        </p:txBody>
      </p:sp>
    </p:spTree>
    <p:extLst>
      <p:ext uri="{BB962C8B-B14F-4D97-AF65-F5344CB8AC3E}">
        <p14:creationId xmlns:p14="http://schemas.microsoft.com/office/powerpoint/2010/main" val="1685879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 examples of services that could be commissioned are detailed on the following slides.</a:t>
            </a:r>
          </a:p>
          <a:p>
            <a:endParaRPr lang="en-GB" dirty="0"/>
          </a:p>
        </p:txBody>
      </p:sp>
      <p:sp>
        <p:nvSpPr>
          <p:cNvPr id="4" name="Slide Number Placeholder 3"/>
          <p:cNvSpPr>
            <a:spLocks noGrp="1"/>
          </p:cNvSpPr>
          <p:nvPr>
            <p:ph type="sldNum" sz="quarter" idx="5"/>
          </p:nvPr>
        </p:nvSpPr>
        <p:spPr/>
        <p:txBody>
          <a:bodyPr/>
          <a:lstStyle/>
          <a:p>
            <a:fld id="{DD27FF72-E60E-4F4C-9E10-77CAE52C81A6}" type="slidenum">
              <a:rPr lang="en-GB" smtClean="0"/>
              <a:t>18</a:t>
            </a:fld>
            <a:endParaRPr lang="en-GB" dirty="0"/>
          </a:p>
        </p:txBody>
      </p:sp>
    </p:spTree>
    <p:extLst>
      <p:ext uri="{BB962C8B-B14F-4D97-AF65-F5344CB8AC3E}">
        <p14:creationId xmlns:p14="http://schemas.microsoft.com/office/powerpoint/2010/main" val="385887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27FF72-E60E-4F4C-9E10-77CAE52C81A6}" type="slidenum">
              <a:rPr lang="en-GB" smtClean="0"/>
              <a:t>19</a:t>
            </a:fld>
            <a:endParaRPr lang="en-GB" dirty="0"/>
          </a:p>
        </p:txBody>
      </p:sp>
    </p:spTree>
    <p:extLst>
      <p:ext uri="{BB962C8B-B14F-4D97-AF65-F5344CB8AC3E}">
        <p14:creationId xmlns:p14="http://schemas.microsoft.com/office/powerpoint/2010/main" val="177570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27FF72-E60E-4F4C-9E10-77CAE52C81A6}" type="slidenum">
              <a:rPr lang="en-GB" smtClean="0"/>
              <a:t>20</a:t>
            </a:fld>
            <a:endParaRPr lang="en-GB" dirty="0"/>
          </a:p>
        </p:txBody>
      </p:sp>
    </p:spTree>
    <p:extLst>
      <p:ext uri="{BB962C8B-B14F-4D97-AF65-F5344CB8AC3E}">
        <p14:creationId xmlns:p14="http://schemas.microsoft.com/office/powerpoint/2010/main" val="521065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27FF72-E60E-4F4C-9E10-77CAE52C81A6}" type="slidenum">
              <a:rPr lang="en-GB" smtClean="0"/>
              <a:t>21</a:t>
            </a:fld>
            <a:endParaRPr lang="en-GB" dirty="0"/>
          </a:p>
        </p:txBody>
      </p:sp>
    </p:spTree>
    <p:extLst>
      <p:ext uri="{BB962C8B-B14F-4D97-AF65-F5344CB8AC3E}">
        <p14:creationId xmlns:p14="http://schemas.microsoft.com/office/powerpoint/2010/main" val="563985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5B518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05234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224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8195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258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265772"/>
            <a:ext cx="9865096" cy="1426170"/>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623392" y="1844824"/>
            <a:ext cx="11017224" cy="41044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533258"/>
            <a:ext cx="12192000" cy="311112"/>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04512" y="239201"/>
            <a:ext cx="1122602" cy="802372"/>
          </a:xfrm>
          <a:prstGeom prst="rect">
            <a:avLst/>
          </a:prstGeom>
        </p:spPr>
      </p:pic>
      <p:pic>
        <p:nvPicPr>
          <p:cNvPr id="12" name="Picture 11"/>
          <p:cNvPicPr>
            <a:picLocks noChangeAspect="1"/>
          </p:cNvPicPr>
          <p:nvPr userDrawn="1"/>
        </p:nvPicPr>
        <p:blipFill rotWithShape="1">
          <a:blip r:embed="rId8" cstate="print">
            <a:extLst>
              <a:ext uri="{28A0092B-C50C-407E-A947-70E740481C1C}">
                <a14:useLocalDpi xmlns:a14="http://schemas.microsoft.com/office/drawing/2010/main" val="0"/>
              </a:ext>
            </a:extLst>
          </a:blip>
          <a:srcRect t="1" b="8936"/>
          <a:stretch/>
        </p:blipFill>
        <p:spPr>
          <a:xfrm>
            <a:off x="10624727" y="1041573"/>
            <a:ext cx="1282172" cy="720068"/>
          </a:xfrm>
          <a:prstGeom prst="rect">
            <a:avLst/>
          </a:prstGeom>
        </p:spPr>
      </p:pic>
    </p:spTree>
    <p:extLst>
      <p:ext uri="{BB962C8B-B14F-4D97-AF65-F5344CB8AC3E}">
        <p14:creationId xmlns:p14="http://schemas.microsoft.com/office/powerpoint/2010/main" val="3936579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sldNum="0" hdr="0" dt="0"/>
  <p:txStyles>
    <p:titleStyle>
      <a:lvl1pPr algn="l" defTabSz="9144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Clr>
          <a:srgbClr val="5B518E"/>
        </a:buClr>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rgbClr val="5B518E"/>
        </a:buClr>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5B518E"/>
        </a:buClr>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rgbClr val="5B518E"/>
        </a:buClr>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Clr>
          <a:srgbClr val="5B518E"/>
        </a:buClr>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snc.org.uk/pcn" TargetMode="External"/><Relationship Id="rId2" Type="http://schemas.openxmlformats.org/officeDocument/2006/relationships/hyperlink" Target="https://www.england.nhs.uk/primary-care/primary-care-networks/" TargetMode="External"/><Relationship Id="rId1" Type="http://schemas.openxmlformats.org/officeDocument/2006/relationships/slideLayout" Target="../slideLayouts/slideLayout2.xml"/><Relationship Id="rId4" Type="http://schemas.openxmlformats.org/officeDocument/2006/relationships/hyperlink" Target="mailto:services.team@psnc.org.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3EF21-451E-4A0D-98B4-7547A7B9ECAE}"/>
              </a:ext>
            </a:extLst>
          </p:cNvPr>
          <p:cNvSpPr>
            <a:spLocks noGrp="1"/>
          </p:cNvSpPr>
          <p:nvPr>
            <p:ph type="title"/>
          </p:nvPr>
        </p:nvSpPr>
        <p:spPr/>
        <p:txBody>
          <a:bodyPr/>
          <a:lstStyle/>
          <a:p>
            <a:r>
              <a:rPr lang="en-GB" altLang="en-US" b="1" dirty="0"/>
              <a:t>Read and delete this slide…</a:t>
            </a:r>
            <a:endParaRPr lang="en-GB" dirty="0"/>
          </a:p>
        </p:txBody>
      </p:sp>
      <p:sp>
        <p:nvSpPr>
          <p:cNvPr id="3" name="Content Placeholder 2">
            <a:extLst>
              <a:ext uri="{FF2B5EF4-FFF2-40B4-BE49-F238E27FC236}">
                <a16:creationId xmlns:a16="http://schemas.microsoft.com/office/drawing/2014/main" id="{A2527CBF-1A7B-428F-9144-C4C821767075}"/>
              </a:ext>
            </a:extLst>
          </p:cNvPr>
          <p:cNvSpPr>
            <a:spLocks noGrp="1"/>
          </p:cNvSpPr>
          <p:nvPr>
            <p:ph idx="1"/>
          </p:nvPr>
        </p:nvSpPr>
        <p:spPr>
          <a:xfrm>
            <a:off x="623392" y="1844824"/>
            <a:ext cx="11017224" cy="4747404"/>
          </a:xfrm>
        </p:spPr>
        <p:txBody>
          <a:bodyPr>
            <a:normAutofit fontScale="85000" lnSpcReduction="10000"/>
          </a:bodyPr>
          <a:lstStyle/>
          <a:p>
            <a:pPr marL="0" indent="0">
              <a:buNone/>
              <a:defRPr/>
            </a:pPr>
            <a:r>
              <a:rPr lang="en-GB" dirty="0"/>
              <a:t>This slide deck is for use by LPCs and others who are talking to local PCN and healthcare leaders about the way in which community pharmacy can contribute to PCNs. You can pick and choose the elements of the presentation that suit the needs of your event/discussion.</a:t>
            </a:r>
          </a:p>
          <a:p>
            <a:pPr marL="0" indent="0">
              <a:buNone/>
              <a:defRPr/>
            </a:pPr>
            <a:endParaRPr lang="en-GB" sz="1900" dirty="0"/>
          </a:p>
          <a:p>
            <a:pPr marL="0" indent="0">
              <a:buNone/>
              <a:defRPr/>
            </a:pPr>
            <a:r>
              <a:rPr lang="en-GB" dirty="0"/>
              <a:t>Information and resources on PCNs can be found at:</a:t>
            </a:r>
          </a:p>
          <a:p>
            <a:pPr>
              <a:defRPr/>
            </a:pPr>
            <a:r>
              <a:rPr lang="en-GB" dirty="0">
                <a:solidFill>
                  <a:srgbClr val="5B518E"/>
                </a:solidFill>
                <a:hlinkClick r:id="rId2">
                  <a:extLst>
                    <a:ext uri="{A12FA001-AC4F-418D-AE19-62706E023703}">
                      <ahyp:hlinkClr xmlns:ahyp="http://schemas.microsoft.com/office/drawing/2018/hyperlinkcolor" val="tx"/>
                    </a:ext>
                  </a:extLst>
                </a:hlinkClick>
              </a:rPr>
              <a:t>https://www.england.nhs.uk/primary-care/primary-care-networks/</a:t>
            </a:r>
            <a:endParaRPr lang="en-GB" dirty="0">
              <a:solidFill>
                <a:srgbClr val="5B518E"/>
              </a:solidFill>
            </a:endParaRPr>
          </a:p>
          <a:p>
            <a:pPr>
              <a:defRPr/>
            </a:pPr>
            <a:r>
              <a:rPr lang="en-GB" dirty="0">
                <a:solidFill>
                  <a:srgbClr val="5B518E"/>
                </a:solidFill>
                <a:hlinkClick r:id="rId3">
                  <a:extLst>
                    <a:ext uri="{A12FA001-AC4F-418D-AE19-62706E023703}">
                      <ahyp:hlinkClr xmlns:ahyp="http://schemas.microsoft.com/office/drawing/2018/hyperlinkcolor" val="tx"/>
                    </a:ext>
                  </a:extLst>
                </a:hlinkClick>
              </a:rPr>
              <a:t>http://www.psnc.org.uk/pcn</a:t>
            </a:r>
            <a:r>
              <a:rPr lang="en-GB" dirty="0">
                <a:solidFill>
                  <a:srgbClr val="5B518E"/>
                </a:solidFill>
              </a:rPr>
              <a:t> </a:t>
            </a:r>
          </a:p>
          <a:p>
            <a:pPr marL="0" indent="0">
              <a:buNone/>
              <a:defRPr/>
            </a:pPr>
            <a:endParaRPr lang="en-GB" sz="1900" dirty="0">
              <a:solidFill>
                <a:srgbClr val="5B518E"/>
              </a:solidFill>
            </a:endParaRPr>
          </a:p>
          <a:p>
            <a:pPr marL="0" indent="0">
              <a:buNone/>
              <a:defRPr/>
            </a:pPr>
            <a:r>
              <a:rPr lang="en-GB" dirty="0"/>
              <a:t>Questions or comments on this presentation can be addressed to: </a:t>
            </a:r>
            <a:r>
              <a:rPr lang="en-GB" dirty="0">
                <a:solidFill>
                  <a:srgbClr val="5B518E"/>
                </a:solidFill>
                <a:hlinkClick r:id="rId4">
                  <a:extLst>
                    <a:ext uri="{A12FA001-AC4F-418D-AE19-62706E023703}">
                      <ahyp:hlinkClr xmlns:ahyp="http://schemas.microsoft.com/office/drawing/2018/hyperlinkcolor" val="tx"/>
                    </a:ext>
                  </a:extLst>
                </a:hlinkClick>
              </a:rPr>
              <a:t>services.team@psnc.org.uk</a:t>
            </a:r>
            <a:r>
              <a:rPr lang="en-GB" dirty="0">
                <a:solidFill>
                  <a:srgbClr val="5B518E"/>
                </a:solidFill>
              </a:rPr>
              <a:t> </a:t>
            </a:r>
          </a:p>
          <a:p>
            <a:pPr marL="0" indent="0" algn="r">
              <a:buNone/>
              <a:defRPr/>
            </a:pPr>
            <a:r>
              <a:rPr lang="en-GB" sz="1900" dirty="0"/>
              <a:t>Last updated: 10th July 2019</a:t>
            </a:r>
          </a:p>
        </p:txBody>
      </p:sp>
    </p:spTree>
    <p:extLst>
      <p:ext uri="{BB962C8B-B14F-4D97-AF65-F5344CB8AC3E}">
        <p14:creationId xmlns:p14="http://schemas.microsoft.com/office/powerpoint/2010/main" val="2416871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C170F-13F1-4A87-BC1B-04E4FF784EBB}"/>
              </a:ext>
            </a:extLst>
          </p:cNvPr>
          <p:cNvSpPr>
            <a:spLocks noGrp="1"/>
          </p:cNvSpPr>
          <p:nvPr>
            <p:ph type="title"/>
          </p:nvPr>
        </p:nvSpPr>
        <p:spPr/>
        <p:txBody>
          <a:bodyPr/>
          <a:lstStyle/>
          <a:p>
            <a:r>
              <a:rPr lang="en-GB" dirty="0"/>
              <a:t>Public health campaigns</a:t>
            </a:r>
          </a:p>
        </p:txBody>
      </p:sp>
      <p:sp>
        <p:nvSpPr>
          <p:cNvPr id="3" name="Content Placeholder 2">
            <a:extLst>
              <a:ext uri="{FF2B5EF4-FFF2-40B4-BE49-F238E27FC236}">
                <a16:creationId xmlns:a16="http://schemas.microsoft.com/office/drawing/2014/main" id="{43898563-C012-4DC3-8CCB-5A2DCBD57CF9}"/>
              </a:ext>
            </a:extLst>
          </p:cNvPr>
          <p:cNvSpPr>
            <a:spLocks noGrp="1"/>
          </p:cNvSpPr>
          <p:nvPr>
            <p:ph idx="1"/>
          </p:nvPr>
        </p:nvSpPr>
        <p:spPr>
          <a:xfrm>
            <a:off x="623392" y="1844824"/>
            <a:ext cx="7361324" cy="4536504"/>
          </a:xfrm>
        </p:spPr>
        <p:txBody>
          <a:bodyPr>
            <a:normAutofit fontScale="85000" lnSpcReduction="10000"/>
          </a:bodyPr>
          <a:lstStyle/>
          <a:p>
            <a:r>
              <a:rPr lang="en-GB" sz="3800" dirty="0"/>
              <a:t>Campaigns support NHS England’s operational and public health priorities</a:t>
            </a:r>
          </a:p>
          <a:p>
            <a:r>
              <a:rPr lang="en-GB" sz="3800" dirty="0"/>
              <a:t>Campaign topics so far in 2019:</a:t>
            </a:r>
          </a:p>
          <a:p>
            <a:pPr lvl="1"/>
            <a:r>
              <a:rPr lang="en-GB" dirty="0"/>
              <a:t>Help Us Help You pharmacy campaign</a:t>
            </a:r>
          </a:p>
          <a:p>
            <a:pPr lvl="1"/>
            <a:r>
              <a:rPr lang="en-GB" dirty="0"/>
              <a:t>Children’s oral health/Smile Month</a:t>
            </a:r>
          </a:p>
          <a:p>
            <a:r>
              <a:rPr lang="en-GB" sz="3800" dirty="0"/>
              <a:t>Upcoming campaign topics for 2019/20:</a:t>
            </a:r>
          </a:p>
          <a:p>
            <a:pPr lvl="1"/>
            <a:r>
              <a:rPr lang="en-GB" dirty="0"/>
              <a:t>Antimicrobial resistance</a:t>
            </a:r>
          </a:p>
          <a:p>
            <a:pPr lvl="1"/>
            <a:r>
              <a:rPr lang="en-GB" dirty="0"/>
              <a:t>Stoptober</a:t>
            </a:r>
          </a:p>
          <a:p>
            <a:pPr lvl="1"/>
            <a:r>
              <a:rPr lang="en-GB" dirty="0"/>
              <a:t>Help Us Help You winter campaign</a:t>
            </a:r>
          </a:p>
          <a:p>
            <a:pPr lvl="1"/>
            <a:r>
              <a:rPr lang="en-GB" dirty="0"/>
              <a:t>Alcohol</a:t>
            </a:r>
          </a:p>
        </p:txBody>
      </p:sp>
      <p:pic>
        <p:nvPicPr>
          <p:cNvPr id="8" name="Picture 7">
            <a:extLst>
              <a:ext uri="{FF2B5EF4-FFF2-40B4-BE49-F238E27FC236}">
                <a16:creationId xmlns:a16="http://schemas.microsoft.com/office/drawing/2014/main" id="{C7109B0A-713D-4CFC-9021-0147E203F2A5}"/>
              </a:ext>
            </a:extLst>
          </p:cNvPr>
          <p:cNvPicPr>
            <a:picLocks noChangeAspect="1"/>
          </p:cNvPicPr>
          <p:nvPr/>
        </p:nvPicPr>
        <p:blipFill>
          <a:blip r:embed="rId2"/>
          <a:stretch>
            <a:fillRect/>
          </a:stretch>
        </p:blipFill>
        <p:spPr>
          <a:xfrm>
            <a:off x="7752184" y="1793702"/>
            <a:ext cx="2168944" cy="3042068"/>
          </a:xfrm>
          <a:prstGeom prst="rect">
            <a:avLst/>
          </a:prstGeom>
        </p:spPr>
      </p:pic>
      <p:pic>
        <p:nvPicPr>
          <p:cNvPr id="9" name="Picture 8">
            <a:extLst>
              <a:ext uri="{FF2B5EF4-FFF2-40B4-BE49-F238E27FC236}">
                <a16:creationId xmlns:a16="http://schemas.microsoft.com/office/drawing/2014/main" id="{CE6FE282-BCA6-4CC5-A259-5277FD2C0C31}"/>
              </a:ext>
            </a:extLst>
          </p:cNvPr>
          <p:cNvPicPr>
            <a:picLocks noChangeAspect="1"/>
          </p:cNvPicPr>
          <p:nvPr/>
        </p:nvPicPr>
        <p:blipFill>
          <a:blip r:embed="rId3"/>
          <a:stretch>
            <a:fillRect/>
          </a:stretch>
        </p:blipFill>
        <p:spPr>
          <a:xfrm>
            <a:off x="9984432" y="2005610"/>
            <a:ext cx="2106654" cy="2980308"/>
          </a:xfrm>
          <a:prstGeom prst="rect">
            <a:avLst/>
          </a:prstGeom>
        </p:spPr>
      </p:pic>
      <p:pic>
        <p:nvPicPr>
          <p:cNvPr id="10" name="Picture 9">
            <a:extLst>
              <a:ext uri="{FF2B5EF4-FFF2-40B4-BE49-F238E27FC236}">
                <a16:creationId xmlns:a16="http://schemas.microsoft.com/office/drawing/2014/main" id="{91A22248-E45D-4249-AD8F-3EEBCFA9D66E}"/>
              </a:ext>
            </a:extLst>
          </p:cNvPr>
          <p:cNvPicPr>
            <a:picLocks noChangeAspect="1"/>
          </p:cNvPicPr>
          <p:nvPr/>
        </p:nvPicPr>
        <p:blipFill>
          <a:blip r:embed="rId4"/>
          <a:stretch>
            <a:fillRect/>
          </a:stretch>
        </p:blipFill>
        <p:spPr>
          <a:xfrm>
            <a:off x="7544864" y="5138800"/>
            <a:ext cx="4464496" cy="1193480"/>
          </a:xfrm>
          <a:prstGeom prst="rect">
            <a:avLst/>
          </a:prstGeom>
        </p:spPr>
      </p:pic>
    </p:spTree>
    <p:extLst>
      <p:ext uri="{BB962C8B-B14F-4D97-AF65-F5344CB8AC3E}">
        <p14:creationId xmlns:p14="http://schemas.microsoft.com/office/powerpoint/2010/main" val="17095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05DE5-6A74-4074-90FB-2A0CD701D70A}"/>
              </a:ext>
            </a:extLst>
          </p:cNvPr>
          <p:cNvSpPr>
            <a:spLocks noGrp="1"/>
          </p:cNvSpPr>
          <p:nvPr>
            <p:ph type="title"/>
          </p:nvPr>
        </p:nvSpPr>
        <p:spPr/>
        <p:txBody>
          <a:bodyPr/>
          <a:lstStyle/>
          <a:p>
            <a:r>
              <a:rPr lang="en-GB" dirty="0"/>
              <a:t>IT – Electronic Repeat Dispensing	</a:t>
            </a:r>
          </a:p>
        </p:txBody>
      </p:sp>
      <p:sp>
        <p:nvSpPr>
          <p:cNvPr id="3" name="Content Placeholder 2">
            <a:extLst>
              <a:ext uri="{FF2B5EF4-FFF2-40B4-BE49-F238E27FC236}">
                <a16:creationId xmlns:a16="http://schemas.microsoft.com/office/drawing/2014/main" id="{BC493F08-6B47-4A66-814A-B6DAD0F962C7}"/>
              </a:ext>
            </a:extLst>
          </p:cNvPr>
          <p:cNvSpPr>
            <a:spLocks noGrp="1"/>
          </p:cNvSpPr>
          <p:nvPr>
            <p:ph idx="1"/>
          </p:nvPr>
        </p:nvSpPr>
        <p:spPr/>
        <p:txBody>
          <a:bodyPr>
            <a:normAutofit fontScale="77500" lnSpcReduction="20000"/>
          </a:bodyPr>
          <a:lstStyle/>
          <a:p>
            <a:r>
              <a:rPr lang="en-GB" dirty="0"/>
              <a:t>It is estimated that up to 330 million, or 80%, of all repeat prescriptions could eventually be replaced with electronic Repeat Dispensing (eRD)</a:t>
            </a:r>
          </a:p>
          <a:p>
            <a:r>
              <a:rPr lang="en-GB" dirty="0"/>
              <a:t>This could save 2.7m hours of GP and practice time which is worth approximately </a:t>
            </a:r>
            <a:r>
              <a:rPr lang="en-GB" b="1" dirty="0"/>
              <a:t>£90m </a:t>
            </a:r>
            <a:r>
              <a:rPr lang="en-GB" dirty="0"/>
              <a:t>to the NHS</a:t>
            </a:r>
          </a:p>
          <a:p>
            <a:r>
              <a:rPr lang="en-GB" dirty="0"/>
              <a:t>The community pharmacy eRD service offers potential benefits to prescribers, practices and patients for the safe and efficient continued supply and management of regular medicines</a:t>
            </a:r>
          </a:p>
          <a:p>
            <a:r>
              <a:rPr lang="en-GB" dirty="0"/>
              <a:t>Potential benefits for GP practice teams:</a:t>
            </a:r>
          </a:p>
          <a:p>
            <a:pPr lvl="1"/>
            <a:r>
              <a:rPr lang="en-GB" dirty="0"/>
              <a:t>reduction in workload issuing and re-authorising repeat prescriptions</a:t>
            </a:r>
          </a:p>
          <a:p>
            <a:pPr lvl="1"/>
            <a:r>
              <a:rPr lang="en-GB" dirty="0"/>
              <a:t>reduced medicines waste – unused repeat prescriptions can be cancelled at any time by the GP </a:t>
            </a:r>
          </a:p>
          <a:p>
            <a:pPr lvl="1"/>
            <a:r>
              <a:rPr lang="en-GB" dirty="0"/>
              <a:t>earlier detection of medicines-related problems</a:t>
            </a:r>
          </a:p>
        </p:txBody>
      </p:sp>
    </p:spTree>
    <p:extLst>
      <p:ext uri="{BB962C8B-B14F-4D97-AF65-F5344CB8AC3E}">
        <p14:creationId xmlns:p14="http://schemas.microsoft.com/office/powerpoint/2010/main" val="2367241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0B5E-5FF7-450A-97DC-1C159A0DE2BA}"/>
              </a:ext>
            </a:extLst>
          </p:cNvPr>
          <p:cNvSpPr>
            <a:spLocks noGrp="1"/>
          </p:cNvSpPr>
          <p:nvPr>
            <p:ph type="title"/>
          </p:nvPr>
        </p:nvSpPr>
        <p:spPr/>
        <p:txBody>
          <a:bodyPr/>
          <a:lstStyle/>
          <a:p>
            <a:r>
              <a:rPr lang="en-GB" dirty="0"/>
              <a:t>Nationally commissioned services which support PCN priorities</a:t>
            </a:r>
          </a:p>
        </p:txBody>
      </p:sp>
      <p:sp>
        <p:nvSpPr>
          <p:cNvPr id="3" name="Content Placeholder 2">
            <a:extLst>
              <a:ext uri="{FF2B5EF4-FFF2-40B4-BE49-F238E27FC236}">
                <a16:creationId xmlns:a16="http://schemas.microsoft.com/office/drawing/2014/main" id="{06B7FCE2-7600-489E-8A5F-F87C6D54315A}"/>
              </a:ext>
            </a:extLst>
          </p:cNvPr>
          <p:cNvSpPr>
            <a:spLocks noGrp="1"/>
          </p:cNvSpPr>
          <p:nvPr>
            <p:ph idx="1"/>
          </p:nvPr>
        </p:nvSpPr>
        <p:spPr>
          <a:xfrm>
            <a:off x="623392" y="1988840"/>
            <a:ext cx="11305256" cy="4320480"/>
          </a:xfrm>
        </p:spPr>
        <p:txBody>
          <a:bodyPr>
            <a:normAutofit fontScale="92500" lnSpcReduction="20000"/>
          </a:bodyPr>
          <a:lstStyle/>
          <a:p>
            <a:r>
              <a:rPr lang="en-GB" dirty="0"/>
              <a:t>Medicines Use Review (MUR) Service</a:t>
            </a:r>
          </a:p>
          <a:p>
            <a:pPr lvl="1"/>
            <a:r>
              <a:rPr lang="en-GB" dirty="0">
                <a:solidFill>
                  <a:srgbClr val="595959"/>
                </a:solidFill>
              </a:rPr>
              <a:t>over 3.46m MURs conducted in 2018/19 across England</a:t>
            </a:r>
          </a:p>
          <a:p>
            <a:pPr lvl="1"/>
            <a:r>
              <a:rPr lang="en-GB" dirty="0">
                <a:solidFill>
                  <a:srgbClr val="595959"/>
                </a:solidFill>
                <a:highlight>
                  <a:srgbClr val="FFFF00"/>
                </a:highlight>
              </a:rPr>
              <a:t>XXX MURs conducted in 2018/19 in PCN area (insert figure if available)</a:t>
            </a:r>
          </a:p>
          <a:p>
            <a:r>
              <a:rPr lang="en-GB" dirty="0"/>
              <a:t>New Medicine Service (NMS)</a:t>
            </a:r>
          </a:p>
          <a:p>
            <a:pPr lvl="1"/>
            <a:r>
              <a:rPr lang="en-GB" dirty="0"/>
              <a:t>approx. 908,000 NMS conducted in 2018/19 across England</a:t>
            </a:r>
          </a:p>
          <a:p>
            <a:pPr lvl="1"/>
            <a:r>
              <a:rPr lang="en-GB" dirty="0">
                <a:solidFill>
                  <a:srgbClr val="595959"/>
                </a:solidFill>
                <a:highlight>
                  <a:srgbClr val="FFFF00"/>
                </a:highlight>
              </a:rPr>
              <a:t>XXX NMS conducted in 2018/19 in PCN area (insert figure if available)</a:t>
            </a:r>
          </a:p>
          <a:p>
            <a:r>
              <a:rPr lang="en-GB" dirty="0"/>
              <a:t>Seasonal Influenza Vaccination Service</a:t>
            </a:r>
          </a:p>
          <a:p>
            <a:pPr lvl="1"/>
            <a:r>
              <a:rPr lang="en-GB" dirty="0"/>
              <a:t>over 9,000 pharmacies (78%) provided the service in 2018/19</a:t>
            </a:r>
          </a:p>
          <a:p>
            <a:pPr lvl="1"/>
            <a:r>
              <a:rPr lang="en-GB" dirty="0"/>
              <a:t>over 1.4m people vaccinated in 2018/19 across England</a:t>
            </a:r>
          </a:p>
          <a:p>
            <a:pPr lvl="1"/>
            <a:r>
              <a:rPr lang="en-GB" dirty="0">
                <a:highlight>
                  <a:srgbClr val="FFFF00"/>
                </a:highlight>
              </a:rPr>
              <a:t>XXX people vaccinated in 2018/19 in PCN area (insert figure if available)</a:t>
            </a:r>
          </a:p>
          <a:p>
            <a:pPr lvl="1"/>
            <a:endParaRPr lang="en-GB" dirty="0"/>
          </a:p>
          <a:p>
            <a:endParaRPr lang="en-GB" dirty="0"/>
          </a:p>
        </p:txBody>
      </p:sp>
    </p:spTree>
    <p:extLst>
      <p:ext uri="{BB962C8B-B14F-4D97-AF65-F5344CB8AC3E}">
        <p14:creationId xmlns:p14="http://schemas.microsoft.com/office/powerpoint/2010/main" val="2639842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FA5ED-6EE9-474D-A931-A0B447886526}"/>
              </a:ext>
            </a:extLst>
          </p:cNvPr>
          <p:cNvSpPr>
            <a:spLocks noGrp="1"/>
          </p:cNvSpPr>
          <p:nvPr>
            <p:ph type="title"/>
          </p:nvPr>
        </p:nvSpPr>
        <p:spPr>
          <a:xfrm>
            <a:off x="623392" y="188640"/>
            <a:ext cx="9865096" cy="1426170"/>
          </a:xfrm>
        </p:spPr>
        <p:txBody>
          <a:bodyPr/>
          <a:lstStyle/>
          <a:p>
            <a:r>
              <a:rPr lang="en-GB" dirty="0"/>
              <a:t>What is a Healthy Living Pharm</a:t>
            </a:r>
            <a:r>
              <a:rPr lang="en-GB" dirty="0">
                <a:solidFill>
                  <a:srgbClr val="595959"/>
                </a:solidFill>
              </a:rPr>
              <a:t>acy</a:t>
            </a:r>
            <a:r>
              <a:rPr lang="en-GB" dirty="0"/>
              <a:t> (HLP)? </a:t>
            </a:r>
          </a:p>
        </p:txBody>
      </p:sp>
      <p:sp>
        <p:nvSpPr>
          <p:cNvPr id="6" name="Content Placeholder 5">
            <a:extLst>
              <a:ext uri="{FF2B5EF4-FFF2-40B4-BE49-F238E27FC236}">
                <a16:creationId xmlns:a16="http://schemas.microsoft.com/office/drawing/2014/main" id="{D68879D7-1742-4FDF-BE2C-0A1B54CBF8E6}"/>
              </a:ext>
            </a:extLst>
          </p:cNvPr>
          <p:cNvSpPr>
            <a:spLocks noGrp="1"/>
          </p:cNvSpPr>
          <p:nvPr>
            <p:ph idx="1"/>
          </p:nvPr>
        </p:nvSpPr>
        <p:spPr>
          <a:xfrm>
            <a:off x="551384" y="1772816"/>
            <a:ext cx="5400600" cy="4464496"/>
          </a:xfrm>
        </p:spPr>
        <p:txBody>
          <a:bodyPr>
            <a:normAutofit fontScale="92500"/>
          </a:bodyPr>
          <a:lstStyle/>
          <a:p>
            <a:r>
              <a:rPr lang="en-GB" sz="2800" dirty="0"/>
              <a:t>An accredited hub to promote health, wellbeing and self-care; provide services to prevent ill health or provide treatment through locally commissioned services </a:t>
            </a:r>
          </a:p>
          <a:p>
            <a:r>
              <a:rPr lang="en-GB" sz="2800" dirty="0"/>
              <a:t>With at least one FTE qualified health champion to lead on prevention of ill health </a:t>
            </a:r>
          </a:p>
          <a:p>
            <a:r>
              <a:rPr lang="en-GB" sz="2800" dirty="0"/>
              <a:t>There are now</a:t>
            </a:r>
            <a:r>
              <a:rPr lang="en-GB" sz="2800" dirty="0">
                <a:highlight>
                  <a:srgbClr val="FFFF00"/>
                </a:highlight>
              </a:rPr>
              <a:t> </a:t>
            </a:r>
            <a:r>
              <a:rPr lang="en-GB" sz="2800" dirty="0">
                <a:solidFill>
                  <a:srgbClr val="FF0000"/>
                </a:solidFill>
                <a:highlight>
                  <a:srgbClr val="FFFF00"/>
                </a:highlight>
              </a:rPr>
              <a:t>xxx </a:t>
            </a:r>
            <a:r>
              <a:rPr lang="en-GB" sz="2800" dirty="0">
                <a:solidFill>
                  <a:srgbClr val="595959"/>
                </a:solidFill>
              </a:rPr>
              <a:t>HLPs in this PCN area </a:t>
            </a:r>
            <a:r>
              <a:rPr lang="en-GB" sz="2800" dirty="0">
                <a:solidFill>
                  <a:srgbClr val="FF0000"/>
                </a:solidFill>
                <a:highlight>
                  <a:srgbClr val="FFFF00"/>
                </a:highlight>
              </a:rPr>
              <a:t>(insert figure)</a:t>
            </a:r>
          </a:p>
          <a:p>
            <a:endParaRPr lang="en-GB" sz="2800" dirty="0"/>
          </a:p>
          <a:p>
            <a:endParaRPr lang="en-GB" dirty="0"/>
          </a:p>
        </p:txBody>
      </p:sp>
      <p:pic>
        <p:nvPicPr>
          <p:cNvPr id="7" name="Picture 2">
            <a:extLst>
              <a:ext uri="{FF2B5EF4-FFF2-40B4-BE49-F238E27FC236}">
                <a16:creationId xmlns:a16="http://schemas.microsoft.com/office/drawing/2014/main" id="{2E23E444-814A-4731-911F-E61711777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84623"/>
            <a:ext cx="5888966" cy="4240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2273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C2D90-EA10-482A-A9C6-6404A2ABF0DB}"/>
              </a:ext>
            </a:extLst>
          </p:cNvPr>
          <p:cNvSpPr>
            <a:spLocks noGrp="1"/>
          </p:cNvSpPr>
          <p:nvPr>
            <p:ph type="title"/>
          </p:nvPr>
        </p:nvSpPr>
        <p:spPr/>
        <p:txBody>
          <a:bodyPr/>
          <a:lstStyle/>
          <a:p>
            <a:r>
              <a:rPr lang="en-GB" dirty="0"/>
              <a:t>HLPs in action</a:t>
            </a:r>
          </a:p>
        </p:txBody>
      </p:sp>
      <p:sp>
        <p:nvSpPr>
          <p:cNvPr id="3" name="Content Placeholder 2">
            <a:extLst>
              <a:ext uri="{FF2B5EF4-FFF2-40B4-BE49-F238E27FC236}">
                <a16:creationId xmlns:a16="http://schemas.microsoft.com/office/drawing/2014/main" id="{0B8A8C9E-D45F-4CC9-AF64-BD70518ABD38}"/>
              </a:ext>
            </a:extLst>
          </p:cNvPr>
          <p:cNvSpPr>
            <a:spLocks noGrp="1"/>
          </p:cNvSpPr>
          <p:nvPr>
            <p:ph idx="1"/>
          </p:nvPr>
        </p:nvSpPr>
        <p:spPr>
          <a:xfrm>
            <a:off x="514843" y="1658576"/>
            <a:ext cx="4086723" cy="4627535"/>
          </a:xfrm>
        </p:spPr>
        <p:txBody>
          <a:bodyPr>
            <a:normAutofit/>
          </a:bodyPr>
          <a:lstStyle/>
          <a:p>
            <a:r>
              <a:rPr lang="en-GB" sz="2400" dirty="0"/>
              <a:t>The number of contacts each day through community pharmacies exceeds those elsewhere in primary care, presenting real opportunities to maximise the benefits of both regular and opportunistic contacts</a:t>
            </a:r>
          </a:p>
          <a:p>
            <a:r>
              <a:rPr lang="en-GB" sz="2400" dirty="0"/>
              <a:t>HLPs also undertake outreach events in their local communities</a:t>
            </a:r>
          </a:p>
        </p:txBody>
      </p:sp>
      <p:pic>
        <p:nvPicPr>
          <p:cNvPr id="6" name="Picture 5">
            <a:extLst>
              <a:ext uri="{FF2B5EF4-FFF2-40B4-BE49-F238E27FC236}">
                <a16:creationId xmlns:a16="http://schemas.microsoft.com/office/drawing/2014/main" id="{0CEAAD99-0093-4A27-B817-F54F55E6423E}"/>
              </a:ext>
            </a:extLst>
          </p:cNvPr>
          <p:cNvPicPr>
            <a:picLocks noChangeAspect="1"/>
          </p:cNvPicPr>
          <p:nvPr/>
        </p:nvPicPr>
        <p:blipFill>
          <a:blip r:embed="rId3"/>
          <a:stretch>
            <a:fillRect/>
          </a:stretch>
        </p:blipFill>
        <p:spPr>
          <a:xfrm>
            <a:off x="4768400" y="2085267"/>
            <a:ext cx="2373944" cy="2601988"/>
          </a:xfrm>
          <a:prstGeom prst="rect">
            <a:avLst/>
          </a:prstGeom>
          <a:ln>
            <a:solidFill>
              <a:schemeClr val="accent1"/>
            </a:solidFill>
          </a:ln>
        </p:spPr>
      </p:pic>
      <p:pic>
        <p:nvPicPr>
          <p:cNvPr id="7" name="Picture 6">
            <a:extLst>
              <a:ext uri="{FF2B5EF4-FFF2-40B4-BE49-F238E27FC236}">
                <a16:creationId xmlns:a16="http://schemas.microsoft.com/office/drawing/2014/main" id="{FEB782D5-FCAA-41AF-A8B0-A7BE63CB2047}"/>
              </a:ext>
            </a:extLst>
          </p:cNvPr>
          <p:cNvPicPr>
            <a:picLocks noChangeAspect="1"/>
          </p:cNvPicPr>
          <p:nvPr/>
        </p:nvPicPr>
        <p:blipFill>
          <a:blip r:embed="rId4"/>
          <a:stretch>
            <a:fillRect/>
          </a:stretch>
        </p:blipFill>
        <p:spPr>
          <a:xfrm>
            <a:off x="7249913" y="294365"/>
            <a:ext cx="2233320" cy="2436350"/>
          </a:xfrm>
          <a:prstGeom prst="rect">
            <a:avLst/>
          </a:prstGeom>
          <a:solidFill>
            <a:schemeClr val="bg1"/>
          </a:solidFill>
          <a:ln>
            <a:noFill/>
          </a:ln>
        </p:spPr>
      </p:pic>
      <p:pic>
        <p:nvPicPr>
          <p:cNvPr id="1026" name="Picture 2" descr="Image result for healthy living pharmacies">
            <a:extLst>
              <a:ext uri="{FF2B5EF4-FFF2-40B4-BE49-F238E27FC236}">
                <a16:creationId xmlns:a16="http://schemas.microsoft.com/office/drawing/2014/main" id="{DA0354B2-9C5F-4CE9-B8D7-74C206F876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6222" y="2072653"/>
            <a:ext cx="2233134" cy="26272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ealthy living pharmacies">
            <a:extLst>
              <a:ext uri="{FF2B5EF4-FFF2-40B4-BE49-F238E27FC236}">
                <a16:creationId xmlns:a16="http://schemas.microsoft.com/office/drawing/2014/main" id="{35356045-B95B-4BFB-8F28-B1D711FEB5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9913" y="3878872"/>
            <a:ext cx="2241742" cy="24072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LP_logo.jpg">
            <a:extLst>
              <a:ext uri="{FF2B5EF4-FFF2-40B4-BE49-F238E27FC236}">
                <a16:creationId xmlns:a16="http://schemas.microsoft.com/office/drawing/2014/main" id="{9BE47D0E-DBEB-4CCC-BE70-633A4D1A74F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88196" y="2840099"/>
            <a:ext cx="2322174" cy="8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28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8499D-1C0F-48CA-BDA0-99A35E0F292A}"/>
              </a:ext>
            </a:extLst>
          </p:cNvPr>
          <p:cNvSpPr>
            <a:spLocks noGrp="1"/>
          </p:cNvSpPr>
          <p:nvPr>
            <p:ph type="title"/>
          </p:nvPr>
        </p:nvSpPr>
        <p:spPr/>
        <p:txBody>
          <a:bodyPr/>
          <a:lstStyle/>
          <a:p>
            <a:r>
              <a:rPr lang="en-GB" dirty="0"/>
              <a:t>HLPs in the local community</a:t>
            </a:r>
          </a:p>
        </p:txBody>
      </p:sp>
      <p:sp>
        <p:nvSpPr>
          <p:cNvPr id="3" name="Content Placeholder 2">
            <a:extLst>
              <a:ext uri="{FF2B5EF4-FFF2-40B4-BE49-F238E27FC236}">
                <a16:creationId xmlns:a16="http://schemas.microsoft.com/office/drawing/2014/main" id="{7A822677-94F2-4048-87F7-396562A030D6}"/>
              </a:ext>
            </a:extLst>
          </p:cNvPr>
          <p:cNvSpPr>
            <a:spLocks noGrp="1"/>
          </p:cNvSpPr>
          <p:nvPr>
            <p:ph idx="1"/>
          </p:nvPr>
        </p:nvSpPr>
        <p:spPr/>
        <p:txBody>
          <a:bodyPr/>
          <a:lstStyle/>
          <a:p>
            <a:r>
              <a:rPr lang="en-GB" dirty="0">
                <a:highlight>
                  <a:srgbClr val="FFFF00"/>
                </a:highlight>
              </a:rPr>
              <a:t>LPCs could add some examples, photos, etc on this slide to show some of the positive work that HLPs have been doing in the local area</a:t>
            </a:r>
          </a:p>
        </p:txBody>
      </p:sp>
    </p:spTree>
    <p:extLst>
      <p:ext uri="{BB962C8B-B14F-4D97-AF65-F5344CB8AC3E}">
        <p14:creationId xmlns:p14="http://schemas.microsoft.com/office/powerpoint/2010/main" val="2923143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16E36-E330-44CD-8C63-155E21713E45}"/>
              </a:ext>
            </a:extLst>
          </p:cNvPr>
          <p:cNvSpPr>
            <a:spLocks noGrp="1"/>
          </p:cNvSpPr>
          <p:nvPr>
            <p:ph type="title"/>
          </p:nvPr>
        </p:nvSpPr>
        <p:spPr>
          <a:xfrm>
            <a:off x="551384" y="-18810"/>
            <a:ext cx="9865096" cy="1426170"/>
          </a:xfrm>
        </p:spPr>
        <p:txBody>
          <a:bodyPr/>
          <a:lstStyle/>
          <a:p>
            <a:r>
              <a:rPr lang="en-GB" dirty="0"/>
              <a:t>HLP national evaluation</a:t>
            </a:r>
          </a:p>
        </p:txBody>
      </p:sp>
      <p:pic>
        <p:nvPicPr>
          <p:cNvPr id="4" name="Picture 2">
            <a:extLst>
              <a:ext uri="{FF2B5EF4-FFF2-40B4-BE49-F238E27FC236}">
                <a16:creationId xmlns:a16="http://schemas.microsoft.com/office/drawing/2014/main" id="{7608E266-5F4F-4D40-8653-7B0749824E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9576" y="1196752"/>
            <a:ext cx="7417842" cy="5190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7337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07204-AFF6-4864-8A1C-1C6ECABBE62E}"/>
              </a:ext>
            </a:extLst>
          </p:cNvPr>
          <p:cNvSpPr>
            <a:spLocks noGrp="1"/>
          </p:cNvSpPr>
          <p:nvPr>
            <p:ph type="title"/>
          </p:nvPr>
        </p:nvSpPr>
        <p:spPr/>
        <p:txBody>
          <a:bodyPr/>
          <a:lstStyle/>
          <a:p>
            <a:r>
              <a:rPr lang="en-GB" dirty="0"/>
              <a:t>Local commissioned services which support PCN priorities</a:t>
            </a:r>
          </a:p>
        </p:txBody>
      </p:sp>
      <p:sp>
        <p:nvSpPr>
          <p:cNvPr id="3" name="Content Placeholder 2">
            <a:extLst>
              <a:ext uri="{FF2B5EF4-FFF2-40B4-BE49-F238E27FC236}">
                <a16:creationId xmlns:a16="http://schemas.microsoft.com/office/drawing/2014/main" id="{E202EB8F-89F7-4605-83DF-01A5745D41FB}"/>
              </a:ext>
            </a:extLst>
          </p:cNvPr>
          <p:cNvSpPr>
            <a:spLocks noGrp="1"/>
          </p:cNvSpPr>
          <p:nvPr>
            <p:ph idx="1"/>
          </p:nvPr>
        </p:nvSpPr>
        <p:spPr/>
        <p:txBody>
          <a:bodyPr/>
          <a:lstStyle/>
          <a:p>
            <a:r>
              <a:rPr lang="en-GB" dirty="0">
                <a:highlight>
                  <a:srgbClr val="FFFF00"/>
                </a:highlight>
              </a:rPr>
              <a:t>LPCs can enter details here of any locally commissioned services that support PCNs to deliver the DES specifications e.g. AF case finding service, hypertension case finding service, NHS health checks, etc</a:t>
            </a:r>
          </a:p>
        </p:txBody>
      </p:sp>
    </p:spTree>
    <p:extLst>
      <p:ext uri="{BB962C8B-B14F-4D97-AF65-F5344CB8AC3E}">
        <p14:creationId xmlns:p14="http://schemas.microsoft.com/office/powerpoint/2010/main" val="3226056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67AA-1041-4110-B655-4CF408C0A9FB}"/>
              </a:ext>
            </a:extLst>
          </p:cNvPr>
          <p:cNvSpPr>
            <a:spLocks noGrp="1"/>
          </p:cNvSpPr>
          <p:nvPr>
            <p:ph type="ctrTitle"/>
          </p:nvPr>
        </p:nvSpPr>
        <p:spPr>
          <a:xfrm>
            <a:off x="914400" y="2130426"/>
            <a:ext cx="10363200" cy="1730622"/>
          </a:xfrm>
        </p:spPr>
        <p:txBody>
          <a:bodyPr/>
          <a:lstStyle/>
          <a:p>
            <a:br>
              <a:rPr lang="en-GB" dirty="0"/>
            </a:br>
            <a:r>
              <a:rPr lang="en-GB" dirty="0"/>
              <a:t>What is the potential role of community pharmacy </a:t>
            </a:r>
            <a:r>
              <a:rPr lang="en-US" dirty="0"/>
              <a:t>to </a:t>
            </a:r>
            <a:r>
              <a:rPr lang="en-GB" dirty="0"/>
              <a:t>support PCN priorities?</a:t>
            </a:r>
          </a:p>
        </p:txBody>
      </p:sp>
    </p:spTree>
    <p:extLst>
      <p:ext uri="{BB962C8B-B14F-4D97-AF65-F5344CB8AC3E}">
        <p14:creationId xmlns:p14="http://schemas.microsoft.com/office/powerpoint/2010/main" val="2644643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535F8-339E-4479-944C-64B20FF0CCD0}"/>
              </a:ext>
            </a:extLst>
          </p:cNvPr>
          <p:cNvSpPr>
            <a:spLocks noGrp="1"/>
          </p:cNvSpPr>
          <p:nvPr>
            <p:ph type="title"/>
          </p:nvPr>
        </p:nvSpPr>
        <p:spPr>
          <a:xfrm>
            <a:off x="551384" y="260648"/>
            <a:ext cx="9865096" cy="1426170"/>
          </a:xfrm>
        </p:spPr>
        <p:txBody>
          <a:bodyPr/>
          <a:lstStyle/>
          <a:p>
            <a:r>
              <a:rPr lang="en-GB" dirty="0"/>
              <a:t>Supporting early cancer diagnosis</a:t>
            </a:r>
          </a:p>
        </p:txBody>
      </p:sp>
      <p:sp>
        <p:nvSpPr>
          <p:cNvPr id="3" name="Content Placeholder 2">
            <a:extLst>
              <a:ext uri="{FF2B5EF4-FFF2-40B4-BE49-F238E27FC236}">
                <a16:creationId xmlns:a16="http://schemas.microsoft.com/office/drawing/2014/main" id="{4BBE5C2C-1C2D-43BE-BDFD-A452778B15B0}"/>
              </a:ext>
            </a:extLst>
          </p:cNvPr>
          <p:cNvSpPr>
            <a:spLocks noGrp="1"/>
          </p:cNvSpPr>
          <p:nvPr>
            <p:ph idx="1"/>
          </p:nvPr>
        </p:nvSpPr>
        <p:spPr>
          <a:xfrm>
            <a:off x="407368" y="1844824"/>
            <a:ext cx="8136904" cy="4617378"/>
          </a:xfrm>
        </p:spPr>
        <p:txBody>
          <a:bodyPr>
            <a:noAutofit/>
          </a:bodyPr>
          <a:lstStyle/>
          <a:p>
            <a:r>
              <a:rPr lang="en-GB" dirty="0"/>
              <a:t>How can community pharmacy support early diagnosis?</a:t>
            </a:r>
          </a:p>
          <a:p>
            <a:pPr lvl="1"/>
            <a:r>
              <a:rPr lang="en-US" dirty="0"/>
              <a:t>Public health campaigns focused on cancer, e.g. Be Clear on Cancer</a:t>
            </a:r>
          </a:p>
          <a:p>
            <a:r>
              <a:rPr lang="en-US" dirty="0"/>
              <a:t>Tackle low public awareness of signs and symptoms – </a:t>
            </a:r>
            <a:r>
              <a:rPr lang="en-GB" dirty="0"/>
              <a:t>opportunity for pharmacy teams to spot red flags and refer to general practice</a:t>
            </a:r>
          </a:p>
          <a:p>
            <a:pPr lvl="1"/>
            <a:r>
              <a:rPr lang="en-GB" dirty="0"/>
              <a:t>Opportunity for PCNs to agree fast-track referrals?</a:t>
            </a:r>
          </a:p>
        </p:txBody>
      </p:sp>
      <p:pic>
        <p:nvPicPr>
          <p:cNvPr id="4" name="Picture 3">
            <a:extLst>
              <a:ext uri="{FF2B5EF4-FFF2-40B4-BE49-F238E27FC236}">
                <a16:creationId xmlns:a16="http://schemas.microsoft.com/office/drawing/2014/main" id="{012C55CA-847F-4073-9865-2475B8A70987}"/>
              </a:ext>
            </a:extLst>
          </p:cNvPr>
          <p:cNvPicPr>
            <a:picLocks noChangeAspect="1"/>
          </p:cNvPicPr>
          <p:nvPr/>
        </p:nvPicPr>
        <p:blipFill>
          <a:blip r:embed="rId3"/>
          <a:stretch>
            <a:fillRect/>
          </a:stretch>
        </p:blipFill>
        <p:spPr>
          <a:xfrm>
            <a:off x="8832304" y="2060848"/>
            <a:ext cx="2836780" cy="3959948"/>
          </a:xfrm>
          <a:prstGeom prst="rect">
            <a:avLst/>
          </a:prstGeom>
          <a:ln>
            <a:solidFill>
              <a:schemeClr val="tx1">
                <a:lumMod val="65000"/>
                <a:lumOff val="35000"/>
              </a:schemeClr>
            </a:solidFill>
          </a:ln>
        </p:spPr>
      </p:pic>
    </p:spTree>
    <p:extLst>
      <p:ext uri="{BB962C8B-B14F-4D97-AF65-F5344CB8AC3E}">
        <p14:creationId xmlns:p14="http://schemas.microsoft.com/office/powerpoint/2010/main" val="3925105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318C-5C17-4B0E-A03D-1BEC90230994}"/>
              </a:ext>
            </a:extLst>
          </p:cNvPr>
          <p:cNvSpPr>
            <a:spLocks noGrp="1"/>
          </p:cNvSpPr>
          <p:nvPr>
            <p:ph type="ctrTitle"/>
          </p:nvPr>
        </p:nvSpPr>
        <p:spPr>
          <a:xfrm>
            <a:off x="914400" y="1628800"/>
            <a:ext cx="10363200" cy="4104456"/>
          </a:xfrm>
        </p:spPr>
        <p:txBody>
          <a:bodyPr/>
          <a:lstStyle/>
          <a:p>
            <a:r>
              <a:rPr lang="en-GB" b="1" dirty="0"/>
              <a:t>The community pharmacy offer </a:t>
            </a:r>
            <a:br>
              <a:rPr lang="en-GB" b="1" dirty="0"/>
            </a:br>
            <a:r>
              <a:rPr lang="en-GB" b="1" dirty="0"/>
              <a:t>to Primary Care Networks</a:t>
            </a:r>
            <a:br>
              <a:rPr lang="en-GB" dirty="0"/>
            </a:br>
            <a:br>
              <a:rPr lang="en-GB" dirty="0"/>
            </a:br>
            <a:r>
              <a:rPr lang="en-GB" sz="2800" dirty="0">
                <a:solidFill>
                  <a:srgbClr val="5B518E"/>
                </a:solidFill>
              </a:rPr>
              <a:t>Name of presenter</a:t>
            </a:r>
            <a:br>
              <a:rPr lang="en-GB" sz="2800" dirty="0">
                <a:solidFill>
                  <a:srgbClr val="5B518E"/>
                </a:solidFill>
              </a:rPr>
            </a:br>
            <a:r>
              <a:rPr lang="en-GB" sz="2800" dirty="0">
                <a:solidFill>
                  <a:srgbClr val="5B518E"/>
                </a:solidFill>
              </a:rPr>
              <a:t>Job title</a:t>
            </a:r>
            <a:br>
              <a:rPr lang="en-GB" sz="2800" dirty="0">
                <a:solidFill>
                  <a:srgbClr val="5B518E"/>
                </a:solidFill>
              </a:rPr>
            </a:br>
            <a:r>
              <a:rPr lang="en-GB" sz="2800" dirty="0">
                <a:solidFill>
                  <a:srgbClr val="5B518E"/>
                </a:solidFill>
              </a:rPr>
              <a:t>Name of LPC</a:t>
            </a:r>
            <a:endParaRPr lang="en-GB" dirty="0">
              <a:solidFill>
                <a:srgbClr val="5B518E"/>
              </a:solidFill>
            </a:endParaRPr>
          </a:p>
        </p:txBody>
      </p:sp>
    </p:spTree>
    <p:extLst>
      <p:ext uri="{BB962C8B-B14F-4D97-AF65-F5344CB8AC3E}">
        <p14:creationId xmlns:p14="http://schemas.microsoft.com/office/powerpoint/2010/main" val="912669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535F8-339E-4479-944C-64B20FF0CCD0}"/>
              </a:ext>
            </a:extLst>
          </p:cNvPr>
          <p:cNvSpPr>
            <a:spLocks noGrp="1"/>
          </p:cNvSpPr>
          <p:nvPr>
            <p:ph type="title"/>
          </p:nvPr>
        </p:nvSpPr>
        <p:spPr>
          <a:xfrm>
            <a:off x="623392" y="202630"/>
            <a:ext cx="9865096" cy="1426170"/>
          </a:xfrm>
        </p:spPr>
        <p:txBody>
          <a:bodyPr/>
          <a:lstStyle/>
          <a:p>
            <a:r>
              <a:rPr lang="en-GB" dirty="0"/>
              <a:t>Supporting early cancer diagnosis</a:t>
            </a:r>
          </a:p>
        </p:txBody>
      </p:sp>
      <p:sp>
        <p:nvSpPr>
          <p:cNvPr id="3" name="Content Placeholder 2">
            <a:extLst>
              <a:ext uri="{FF2B5EF4-FFF2-40B4-BE49-F238E27FC236}">
                <a16:creationId xmlns:a16="http://schemas.microsoft.com/office/drawing/2014/main" id="{4BBE5C2C-1C2D-43BE-BDFD-A452778B15B0}"/>
              </a:ext>
            </a:extLst>
          </p:cNvPr>
          <p:cNvSpPr>
            <a:spLocks noGrp="1"/>
          </p:cNvSpPr>
          <p:nvPr>
            <p:ph idx="1"/>
          </p:nvPr>
        </p:nvSpPr>
        <p:spPr>
          <a:xfrm>
            <a:off x="443372" y="1772816"/>
            <a:ext cx="11305256" cy="4689386"/>
          </a:xfrm>
        </p:spPr>
        <p:txBody>
          <a:bodyPr>
            <a:noAutofit/>
          </a:bodyPr>
          <a:lstStyle/>
          <a:p>
            <a:r>
              <a:rPr lang="en-US" sz="2800" dirty="0"/>
              <a:t>A study of 33 pharmacies in Northern England reported:</a:t>
            </a:r>
          </a:p>
          <a:p>
            <a:pPr lvl="1"/>
            <a:r>
              <a:rPr lang="en-US" sz="2400" dirty="0"/>
              <a:t>642 patients presenting with cancer alarm symptoms over a six-month period</a:t>
            </a:r>
          </a:p>
          <a:p>
            <a:pPr lvl="1"/>
            <a:r>
              <a:rPr lang="en-US" sz="2400" dirty="0"/>
              <a:t>the most common was a cough lasting &gt;3 weeks</a:t>
            </a:r>
          </a:p>
          <a:p>
            <a:pPr lvl="1"/>
            <a:r>
              <a:rPr lang="en-US" sz="2400" dirty="0"/>
              <a:t>followed by unexplained dyspepsia lasting &gt;3 weeks</a:t>
            </a:r>
            <a:endParaRPr lang="en-GB" sz="2400" dirty="0"/>
          </a:p>
          <a:p>
            <a:r>
              <a:rPr lang="en-GB" sz="2800" dirty="0"/>
              <a:t>Direct referral for chest X-ray (Doncaster, SW London and Cheshire)</a:t>
            </a:r>
          </a:p>
          <a:p>
            <a:pPr lvl="1"/>
            <a:r>
              <a:rPr lang="en-US" sz="2400" dirty="0"/>
              <a:t>patients who have one or more of the symptoms below and are current/ex-smokers or patients who have two or more symptoms and have never smoked:</a:t>
            </a:r>
          </a:p>
          <a:p>
            <a:pPr lvl="2"/>
            <a:r>
              <a:rPr lang="en-US" sz="1800" dirty="0"/>
              <a:t>shortness of breath/breathless more than normal</a:t>
            </a:r>
          </a:p>
          <a:p>
            <a:pPr lvl="2"/>
            <a:r>
              <a:rPr lang="en-US" sz="1800" dirty="0"/>
              <a:t>cough/haemoptysis</a:t>
            </a:r>
          </a:p>
          <a:p>
            <a:pPr lvl="2"/>
            <a:r>
              <a:rPr lang="en-US" sz="1800" dirty="0"/>
              <a:t>fatigue/lethargy</a:t>
            </a:r>
          </a:p>
          <a:p>
            <a:pPr lvl="2"/>
            <a:r>
              <a:rPr lang="en-US" sz="1800" dirty="0"/>
              <a:t>weight loss/poor appetite</a:t>
            </a:r>
            <a:endParaRPr lang="en-GB" sz="1800" dirty="0"/>
          </a:p>
        </p:txBody>
      </p:sp>
    </p:spTree>
    <p:extLst>
      <p:ext uri="{BB962C8B-B14F-4D97-AF65-F5344CB8AC3E}">
        <p14:creationId xmlns:p14="http://schemas.microsoft.com/office/powerpoint/2010/main" val="1884957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1B5DB-F8E8-4636-9AEA-E46B94FB0E2C}"/>
              </a:ext>
            </a:extLst>
          </p:cNvPr>
          <p:cNvSpPr>
            <a:spLocks noGrp="1"/>
          </p:cNvSpPr>
          <p:nvPr>
            <p:ph type="title"/>
          </p:nvPr>
        </p:nvSpPr>
        <p:spPr/>
        <p:txBody>
          <a:bodyPr/>
          <a:lstStyle/>
          <a:p>
            <a:r>
              <a:rPr lang="en-GB" dirty="0"/>
              <a:t>Hypertension and atrial fibrillation case finding</a:t>
            </a:r>
          </a:p>
        </p:txBody>
      </p:sp>
      <p:sp>
        <p:nvSpPr>
          <p:cNvPr id="3" name="Content Placeholder 2">
            <a:extLst>
              <a:ext uri="{FF2B5EF4-FFF2-40B4-BE49-F238E27FC236}">
                <a16:creationId xmlns:a16="http://schemas.microsoft.com/office/drawing/2014/main" id="{50351D3F-4257-41FA-AFFB-54D174ED041B}"/>
              </a:ext>
            </a:extLst>
          </p:cNvPr>
          <p:cNvSpPr>
            <a:spLocks noGrp="1"/>
          </p:cNvSpPr>
          <p:nvPr>
            <p:ph idx="1"/>
          </p:nvPr>
        </p:nvSpPr>
        <p:spPr>
          <a:xfrm>
            <a:off x="643760" y="1844824"/>
            <a:ext cx="11017224" cy="4680520"/>
          </a:xfrm>
        </p:spPr>
        <p:txBody>
          <a:bodyPr>
            <a:normAutofit/>
          </a:bodyPr>
          <a:lstStyle/>
          <a:p>
            <a:r>
              <a:rPr lang="en-GB" sz="2800" dirty="0"/>
              <a:t>Know Your Numbers service (Liverpool)</a:t>
            </a:r>
          </a:p>
          <a:p>
            <a:pPr lvl="1"/>
            <a:r>
              <a:rPr lang="en-GB" sz="2200" dirty="0"/>
              <a:t>in total 1154 interventions were delivered</a:t>
            </a:r>
          </a:p>
          <a:p>
            <a:pPr lvl="1"/>
            <a:r>
              <a:rPr lang="en-GB" sz="2200" dirty="0"/>
              <a:t>14.5% were found to have previously undiagnosed hypertension</a:t>
            </a:r>
          </a:p>
          <a:p>
            <a:r>
              <a:rPr lang="en-GB" sz="2800" dirty="0"/>
              <a:t>PHE Blood Pressure Pilot (Wakefield)</a:t>
            </a:r>
          </a:p>
          <a:p>
            <a:pPr lvl="1"/>
            <a:r>
              <a:rPr lang="en-GB" sz="2200" dirty="0"/>
              <a:t>in total, 2,019 were tested in pharmacies</a:t>
            </a:r>
          </a:p>
          <a:p>
            <a:pPr lvl="1"/>
            <a:r>
              <a:rPr lang="en-US" sz="2100" dirty="0"/>
              <a:t>one in five (20%) were found to have high blood pressure readings but had not been previously diagnosed – of those, 69% went on to attend their local practice</a:t>
            </a:r>
          </a:p>
          <a:p>
            <a:r>
              <a:rPr lang="en-US" sz="2800" dirty="0"/>
              <a:t>Care City’s One Stop Atrial Fibrillation Pathway (London)</a:t>
            </a:r>
          </a:p>
          <a:p>
            <a:pPr lvl="1"/>
            <a:r>
              <a:rPr lang="en-US" sz="2200" dirty="0"/>
              <a:t>nearly 700 patients were tested across 21 pharmacies</a:t>
            </a:r>
          </a:p>
          <a:p>
            <a:pPr lvl="1"/>
            <a:r>
              <a:rPr lang="en-US" sz="2200" dirty="0"/>
              <a:t>direct referral patients for specialist review at local hospital</a:t>
            </a:r>
          </a:p>
          <a:p>
            <a:pPr lvl="1"/>
            <a:r>
              <a:rPr lang="en-US" sz="2200" dirty="0"/>
              <a:t>110 were referred for specialist review</a:t>
            </a:r>
          </a:p>
          <a:p>
            <a:pPr lvl="1">
              <a:buFont typeface="Wingdings" panose="05000000000000000000" pitchFamily="2" charset="2"/>
              <a:buChar char="Ø"/>
            </a:pPr>
            <a:endParaRPr lang="en-GB" sz="2000" dirty="0"/>
          </a:p>
        </p:txBody>
      </p:sp>
    </p:spTree>
    <p:extLst>
      <p:ext uri="{BB962C8B-B14F-4D97-AF65-F5344CB8AC3E}">
        <p14:creationId xmlns:p14="http://schemas.microsoft.com/office/powerpoint/2010/main" val="1223844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5CB0-E58E-4753-A068-9D992D47B658}"/>
              </a:ext>
            </a:extLst>
          </p:cNvPr>
          <p:cNvSpPr>
            <a:spLocks noGrp="1"/>
          </p:cNvSpPr>
          <p:nvPr>
            <p:ph type="title"/>
          </p:nvPr>
        </p:nvSpPr>
        <p:spPr/>
        <p:txBody>
          <a:bodyPr/>
          <a:lstStyle/>
          <a:p>
            <a:r>
              <a:rPr lang="en-GB" dirty="0"/>
              <a:t>Other ways that community pharmacy can play its part in PCNs</a:t>
            </a:r>
          </a:p>
        </p:txBody>
      </p:sp>
      <p:sp>
        <p:nvSpPr>
          <p:cNvPr id="3" name="Content Placeholder 2">
            <a:extLst>
              <a:ext uri="{FF2B5EF4-FFF2-40B4-BE49-F238E27FC236}">
                <a16:creationId xmlns:a16="http://schemas.microsoft.com/office/drawing/2014/main" id="{04BC4BF9-8E55-4B33-80B5-AC8C075AF969}"/>
              </a:ext>
            </a:extLst>
          </p:cNvPr>
          <p:cNvSpPr>
            <a:spLocks noGrp="1"/>
          </p:cNvSpPr>
          <p:nvPr>
            <p:ph idx="1"/>
          </p:nvPr>
        </p:nvSpPr>
        <p:spPr/>
        <p:txBody>
          <a:bodyPr/>
          <a:lstStyle/>
          <a:p>
            <a:r>
              <a:rPr lang="en-GB" dirty="0"/>
              <a:t>Urgent care</a:t>
            </a:r>
          </a:p>
          <a:p>
            <a:pPr lvl="1"/>
            <a:r>
              <a:rPr lang="en-GB" dirty="0"/>
              <a:t>Digital Minor Illness Referral Service</a:t>
            </a:r>
          </a:p>
          <a:p>
            <a:pPr lvl="1"/>
            <a:r>
              <a:rPr lang="en-GB" dirty="0"/>
              <a:t>NHS Urgent Medicine Supply Advanced Service</a:t>
            </a:r>
          </a:p>
          <a:p>
            <a:r>
              <a:rPr lang="en-GB" dirty="0"/>
              <a:t>Medicines optimisation and safety</a:t>
            </a:r>
          </a:p>
          <a:p>
            <a:pPr lvl="1"/>
            <a:r>
              <a:rPr lang="en-GB" dirty="0"/>
              <a:t>working collaboratively with clinical pharmacists in PCNs</a:t>
            </a:r>
          </a:p>
          <a:p>
            <a:pPr lvl="1"/>
            <a:r>
              <a:rPr lang="en-GB" dirty="0"/>
              <a:t>supporting the QOF Quality Improvement domain on prescribing safety</a:t>
            </a:r>
          </a:p>
        </p:txBody>
      </p:sp>
    </p:spTree>
    <p:extLst>
      <p:ext uri="{BB962C8B-B14F-4D97-AF65-F5344CB8AC3E}">
        <p14:creationId xmlns:p14="http://schemas.microsoft.com/office/powerpoint/2010/main" val="134155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70933-0011-4AB7-8105-5E4D8E817BBA}"/>
              </a:ext>
            </a:extLst>
          </p:cNvPr>
          <p:cNvSpPr>
            <a:spLocks noGrp="1"/>
          </p:cNvSpPr>
          <p:nvPr>
            <p:ph type="title"/>
          </p:nvPr>
        </p:nvSpPr>
        <p:spPr/>
        <p:txBody>
          <a:bodyPr/>
          <a:lstStyle/>
          <a:p>
            <a:r>
              <a:rPr lang="en-US" dirty="0"/>
              <a:t>What next? How PCNs can engage with community pharmacy</a:t>
            </a:r>
            <a:endParaRPr lang="en-GB" dirty="0"/>
          </a:p>
        </p:txBody>
      </p:sp>
      <p:sp>
        <p:nvSpPr>
          <p:cNvPr id="3" name="Content Placeholder 2">
            <a:extLst>
              <a:ext uri="{FF2B5EF4-FFF2-40B4-BE49-F238E27FC236}">
                <a16:creationId xmlns:a16="http://schemas.microsoft.com/office/drawing/2014/main" id="{A4FFC3E1-63F4-4D6D-B180-A7B84AE88739}"/>
              </a:ext>
            </a:extLst>
          </p:cNvPr>
          <p:cNvSpPr>
            <a:spLocks noGrp="1"/>
          </p:cNvSpPr>
          <p:nvPr>
            <p:ph idx="1"/>
          </p:nvPr>
        </p:nvSpPr>
        <p:spPr>
          <a:xfrm>
            <a:off x="623392" y="1844824"/>
            <a:ext cx="11017224" cy="4680520"/>
          </a:xfrm>
        </p:spPr>
        <p:txBody>
          <a:bodyPr>
            <a:normAutofit lnSpcReduction="10000"/>
          </a:bodyPr>
          <a:lstStyle/>
          <a:p>
            <a:r>
              <a:rPr lang="en-GB" dirty="0"/>
              <a:t>PCN leaders/clinical directors  - engage with us, the LPC</a:t>
            </a:r>
          </a:p>
          <a:p>
            <a:r>
              <a:rPr lang="en-GB" dirty="0"/>
              <a:t>The LPC can support engagement with the community pharmacies in the PCN area</a:t>
            </a:r>
          </a:p>
          <a:p>
            <a:r>
              <a:rPr lang="en-GB" dirty="0"/>
              <a:t>Consider joint projects to support the development of local relationships, e.g. Walk in my Shoes, optimising business as usual processes such as electronic Repeat Dispensing</a:t>
            </a:r>
          </a:p>
          <a:p>
            <a:r>
              <a:rPr lang="en-GB" dirty="0"/>
              <a:t>Plan how efforts on public health and wellbeing could be coordinated across pharmacy, general practice and others, e.g. common campaign topics</a:t>
            </a:r>
          </a:p>
          <a:p>
            <a:endParaRPr lang="en-GB" dirty="0"/>
          </a:p>
          <a:p>
            <a:endParaRPr lang="en-GB" dirty="0"/>
          </a:p>
        </p:txBody>
      </p:sp>
    </p:spTree>
    <p:extLst>
      <p:ext uri="{BB962C8B-B14F-4D97-AF65-F5344CB8AC3E}">
        <p14:creationId xmlns:p14="http://schemas.microsoft.com/office/powerpoint/2010/main" val="368248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DE1C-FC97-4E41-900D-61ED8D586D77}"/>
              </a:ext>
            </a:extLst>
          </p:cNvPr>
          <p:cNvSpPr>
            <a:spLocks noGrp="1"/>
          </p:cNvSpPr>
          <p:nvPr>
            <p:ph type="title"/>
          </p:nvPr>
        </p:nvSpPr>
        <p:spPr/>
        <p:txBody>
          <a:bodyPr/>
          <a:lstStyle/>
          <a:p>
            <a:r>
              <a:rPr lang="en-GB" dirty="0"/>
              <a:t>Further information</a:t>
            </a:r>
          </a:p>
        </p:txBody>
      </p:sp>
      <p:sp>
        <p:nvSpPr>
          <p:cNvPr id="3" name="Content Placeholder 2">
            <a:extLst>
              <a:ext uri="{FF2B5EF4-FFF2-40B4-BE49-F238E27FC236}">
                <a16:creationId xmlns:a16="http://schemas.microsoft.com/office/drawing/2014/main" id="{51042C78-7552-4889-AD70-283F46475954}"/>
              </a:ext>
            </a:extLst>
          </p:cNvPr>
          <p:cNvSpPr>
            <a:spLocks noGrp="1"/>
          </p:cNvSpPr>
          <p:nvPr>
            <p:ph idx="1"/>
          </p:nvPr>
        </p:nvSpPr>
        <p:spPr/>
        <p:txBody>
          <a:bodyPr/>
          <a:lstStyle/>
          <a:p>
            <a:r>
              <a:rPr lang="en-GB" dirty="0">
                <a:solidFill>
                  <a:srgbClr val="FF3333"/>
                </a:solidFill>
                <a:highlight>
                  <a:srgbClr val="FFFF00"/>
                </a:highlight>
              </a:rPr>
              <a:t>Insert LPC website link and contact details</a:t>
            </a:r>
          </a:p>
          <a:p>
            <a:pPr marL="0" indent="0">
              <a:buNone/>
            </a:pPr>
            <a:endParaRPr lang="en-GB" dirty="0"/>
          </a:p>
        </p:txBody>
      </p:sp>
    </p:spTree>
    <p:extLst>
      <p:ext uri="{BB962C8B-B14F-4D97-AF65-F5344CB8AC3E}">
        <p14:creationId xmlns:p14="http://schemas.microsoft.com/office/powerpoint/2010/main" val="621738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8BAE-B179-4F6E-9A0F-4DE3131910BD}"/>
              </a:ext>
            </a:extLst>
          </p:cNvPr>
          <p:cNvSpPr>
            <a:spLocks noGrp="1"/>
          </p:cNvSpPr>
          <p:nvPr>
            <p:ph type="title"/>
          </p:nvPr>
        </p:nvSpPr>
        <p:spPr>
          <a:xfrm>
            <a:off x="3215680" y="2348880"/>
            <a:ext cx="5760640" cy="1426170"/>
          </a:xfrm>
        </p:spPr>
        <p:txBody>
          <a:bodyPr/>
          <a:lstStyle/>
          <a:p>
            <a:r>
              <a:rPr lang="en-GB" dirty="0"/>
              <a:t>Questions and discussion</a:t>
            </a:r>
          </a:p>
        </p:txBody>
      </p:sp>
    </p:spTree>
    <p:extLst>
      <p:ext uri="{BB962C8B-B14F-4D97-AF65-F5344CB8AC3E}">
        <p14:creationId xmlns:p14="http://schemas.microsoft.com/office/powerpoint/2010/main" val="2901107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1B27B-044D-4B65-80A1-A51D3F4ED72D}"/>
              </a:ext>
            </a:extLst>
          </p:cNvPr>
          <p:cNvSpPr>
            <a:spLocks noGrp="1"/>
          </p:cNvSpPr>
          <p:nvPr>
            <p:ph type="title"/>
          </p:nvPr>
        </p:nvSpPr>
        <p:spPr/>
        <p:txBody>
          <a:bodyPr/>
          <a:lstStyle/>
          <a:p>
            <a:r>
              <a:rPr lang="en-GB" dirty="0"/>
              <a:t>Who we are – the Local Pharmaceutical Committee (LPC)</a:t>
            </a:r>
          </a:p>
        </p:txBody>
      </p:sp>
      <p:sp>
        <p:nvSpPr>
          <p:cNvPr id="3" name="Content Placeholder 2">
            <a:extLst>
              <a:ext uri="{FF2B5EF4-FFF2-40B4-BE49-F238E27FC236}">
                <a16:creationId xmlns:a16="http://schemas.microsoft.com/office/drawing/2014/main" id="{24447EF5-4878-4CA4-B3C0-B09610794FC2}"/>
              </a:ext>
            </a:extLst>
          </p:cNvPr>
          <p:cNvSpPr>
            <a:spLocks noGrp="1"/>
          </p:cNvSpPr>
          <p:nvPr>
            <p:ph idx="1"/>
          </p:nvPr>
        </p:nvSpPr>
        <p:spPr>
          <a:xfrm>
            <a:off x="623392" y="1844824"/>
            <a:ext cx="11017224" cy="4464496"/>
          </a:xfrm>
        </p:spPr>
        <p:txBody>
          <a:bodyPr>
            <a:normAutofit/>
          </a:bodyPr>
          <a:lstStyle/>
          <a:p>
            <a:pPr fontAlgn="base"/>
            <a:r>
              <a:rPr lang="en-GB" dirty="0"/>
              <a:t>Represent the views of community pharmacy contractors (owners) to the NHS </a:t>
            </a:r>
          </a:p>
          <a:p>
            <a:pPr fontAlgn="base"/>
            <a:r>
              <a:rPr lang="en-US" dirty="0"/>
              <a:t>Provide </a:t>
            </a:r>
            <a:r>
              <a:rPr lang="en-GB" dirty="0"/>
              <a:t>advice to community pharmacy contractors and others wanting to know more about local pharmacy</a:t>
            </a:r>
            <a:endParaRPr lang="en-US" dirty="0"/>
          </a:p>
          <a:p>
            <a:pPr fontAlgn="base"/>
            <a:r>
              <a:rPr lang="en-GB" dirty="0"/>
              <a:t>Support the development, commissioning and implementation of locally commissioned services </a:t>
            </a:r>
            <a:r>
              <a:rPr lang="en-US" dirty="0"/>
              <a:t>​</a:t>
            </a:r>
          </a:p>
          <a:p>
            <a:pPr fontAlgn="base"/>
            <a:r>
              <a:rPr lang="en-US" dirty="0"/>
              <a:t>​</a:t>
            </a:r>
            <a:r>
              <a:rPr lang="en-GB" dirty="0"/>
              <a:t>Members elected or appointed by local pharmacy owners</a:t>
            </a:r>
            <a:r>
              <a:rPr lang="en-US" dirty="0"/>
              <a:t>​</a:t>
            </a:r>
          </a:p>
          <a:p>
            <a:pPr fontAlgn="base"/>
            <a:r>
              <a:rPr lang="en-GB" dirty="0">
                <a:highlight>
                  <a:srgbClr val="FFFF00"/>
                </a:highlight>
              </a:rPr>
              <a:t>Add link to LPC website</a:t>
            </a:r>
            <a:endParaRPr lang="en-US" dirty="0">
              <a:highlight>
                <a:srgbClr val="FFFF00"/>
              </a:highlight>
            </a:endParaRPr>
          </a:p>
        </p:txBody>
      </p:sp>
    </p:spTree>
    <p:extLst>
      <p:ext uri="{BB962C8B-B14F-4D97-AF65-F5344CB8AC3E}">
        <p14:creationId xmlns:p14="http://schemas.microsoft.com/office/powerpoint/2010/main" val="1083932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572D9-7985-43B6-9570-18ED9641542B}"/>
              </a:ext>
            </a:extLst>
          </p:cNvPr>
          <p:cNvSpPr>
            <a:spLocks noGrp="1"/>
          </p:cNvSpPr>
          <p:nvPr>
            <p:ph type="title"/>
          </p:nvPr>
        </p:nvSpPr>
        <p:spPr/>
        <p:txBody>
          <a:bodyPr/>
          <a:lstStyle/>
          <a:p>
            <a:r>
              <a:rPr lang="en-GB" dirty="0"/>
              <a:t>Presentation overview – </a:t>
            </a:r>
            <a:r>
              <a:rPr lang="en-GB" dirty="0">
                <a:solidFill>
                  <a:srgbClr val="FF0000"/>
                </a:solidFill>
                <a:highlight>
                  <a:srgbClr val="FFFF00"/>
                </a:highlight>
              </a:rPr>
              <a:t>amend accordingly</a:t>
            </a:r>
          </a:p>
        </p:txBody>
      </p:sp>
      <p:sp>
        <p:nvSpPr>
          <p:cNvPr id="3" name="Content Placeholder 2">
            <a:extLst>
              <a:ext uri="{FF2B5EF4-FFF2-40B4-BE49-F238E27FC236}">
                <a16:creationId xmlns:a16="http://schemas.microsoft.com/office/drawing/2014/main" id="{20D4C48E-98EE-46A9-AD4A-A558CEAA9AD5}"/>
              </a:ext>
            </a:extLst>
          </p:cNvPr>
          <p:cNvSpPr>
            <a:spLocks noGrp="1"/>
          </p:cNvSpPr>
          <p:nvPr>
            <p:ph idx="1"/>
          </p:nvPr>
        </p:nvSpPr>
        <p:spPr>
          <a:xfrm>
            <a:off x="623392" y="1844824"/>
            <a:ext cx="11017224" cy="4536504"/>
          </a:xfrm>
        </p:spPr>
        <p:txBody>
          <a:bodyPr>
            <a:normAutofit/>
          </a:bodyPr>
          <a:lstStyle/>
          <a:p>
            <a:r>
              <a:rPr lang="en-GB" dirty="0"/>
              <a:t>Community pharmacy services </a:t>
            </a:r>
          </a:p>
          <a:p>
            <a:pPr lvl="1"/>
            <a:r>
              <a:rPr lang="en-US" dirty="0"/>
              <a:t>what pharmacies offer now at a national and local level</a:t>
            </a:r>
          </a:p>
          <a:p>
            <a:pPr lvl="1"/>
            <a:r>
              <a:rPr lang="en-US" dirty="0"/>
              <a:t>Healthy Living Pharmacies </a:t>
            </a:r>
          </a:p>
          <a:p>
            <a:r>
              <a:rPr lang="en-US" dirty="0"/>
              <a:t>The potential of pharmacies within your PCN</a:t>
            </a:r>
          </a:p>
          <a:p>
            <a:pPr lvl="1"/>
            <a:r>
              <a:rPr lang="en-US" dirty="0"/>
              <a:t>potential role in helping with the Network DES</a:t>
            </a:r>
          </a:p>
          <a:p>
            <a:r>
              <a:rPr lang="en-US" dirty="0"/>
              <a:t>What next? How PCNs can engage with community pharmacy</a:t>
            </a:r>
          </a:p>
          <a:p>
            <a:endParaRPr lang="en-GB" dirty="0"/>
          </a:p>
        </p:txBody>
      </p:sp>
    </p:spTree>
    <p:extLst>
      <p:ext uri="{BB962C8B-B14F-4D97-AF65-F5344CB8AC3E}">
        <p14:creationId xmlns:p14="http://schemas.microsoft.com/office/powerpoint/2010/main" val="167212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02A4-5359-44B0-A23F-A23E2C69DF6A}"/>
              </a:ext>
            </a:extLst>
          </p:cNvPr>
          <p:cNvSpPr>
            <a:spLocks noGrp="1"/>
          </p:cNvSpPr>
          <p:nvPr>
            <p:ph type="title"/>
          </p:nvPr>
        </p:nvSpPr>
        <p:spPr/>
        <p:txBody>
          <a:bodyPr/>
          <a:lstStyle/>
          <a:p>
            <a:r>
              <a:rPr lang="en-GB" dirty="0"/>
              <a:t>Community pharmacy</a:t>
            </a:r>
          </a:p>
        </p:txBody>
      </p:sp>
      <p:sp>
        <p:nvSpPr>
          <p:cNvPr id="3" name="Content Placeholder 2">
            <a:extLst>
              <a:ext uri="{FF2B5EF4-FFF2-40B4-BE49-F238E27FC236}">
                <a16:creationId xmlns:a16="http://schemas.microsoft.com/office/drawing/2014/main" id="{8AC1B9D9-1749-4EC4-AED7-E47AD27FA437}"/>
              </a:ext>
            </a:extLst>
          </p:cNvPr>
          <p:cNvSpPr>
            <a:spLocks noGrp="1"/>
          </p:cNvSpPr>
          <p:nvPr>
            <p:ph idx="1"/>
          </p:nvPr>
        </p:nvSpPr>
        <p:spPr>
          <a:xfrm>
            <a:off x="623392" y="1844824"/>
            <a:ext cx="11017224" cy="4536504"/>
          </a:xfrm>
        </p:spPr>
        <p:txBody>
          <a:bodyPr/>
          <a:lstStyle/>
          <a:p>
            <a:pPr lvl="0">
              <a:lnSpc>
                <a:spcPct val="110000"/>
              </a:lnSpc>
            </a:pPr>
            <a:r>
              <a:rPr lang="en-GB" sz="3000" dirty="0">
                <a:solidFill>
                  <a:prstClr val="black">
                    <a:lumMod val="65000"/>
                    <a:lumOff val="35000"/>
                  </a:prstClr>
                </a:solidFill>
              </a:rPr>
              <a:t>Over 11,600 pharmacies in England situated in high-street </a:t>
            </a:r>
            <a:r>
              <a:rPr lang="en-GB" sz="3000" dirty="0">
                <a:solidFill>
                  <a:srgbClr val="595959"/>
                </a:solidFill>
              </a:rPr>
              <a:t>locations, supermarkets </a:t>
            </a:r>
            <a:r>
              <a:rPr lang="en-GB" sz="3000" dirty="0">
                <a:solidFill>
                  <a:prstClr val="black">
                    <a:lumMod val="65000"/>
                    <a:lumOff val="35000"/>
                  </a:prstClr>
                </a:solidFill>
              </a:rPr>
              <a:t>and residential neighbourhoods</a:t>
            </a:r>
          </a:p>
          <a:p>
            <a:pPr lvl="1">
              <a:lnSpc>
                <a:spcPct val="110000"/>
              </a:lnSpc>
            </a:pPr>
            <a:r>
              <a:rPr lang="en-GB" dirty="0">
                <a:solidFill>
                  <a:prstClr val="black">
                    <a:lumMod val="65000"/>
                    <a:lumOff val="35000"/>
                  </a:prstClr>
                </a:solidFill>
              </a:rPr>
              <a:t>Independents (1-5 pharmacies) 	38%</a:t>
            </a:r>
          </a:p>
          <a:p>
            <a:pPr lvl="1">
              <a:lnSpc>
                <a:spcPct val="110000"/>
              </a:lnSpc>
            </a:pPr>
            <a:r>
              <a:rPr lang="en-GB" dirty="0">
                <a:solidFill>
                  <a:prstClr val="black">
                    <a:lumMod val="65000"/>
                    <a:lumOff val="35000"/>
                  </a:prstClr>
                </a:solidFill>
              </a:rPr>
              <a:t>Multiples (6+ pharmacies)		62%</a:t>
            </a:r>
          </a:p>
          <a:p>
            <a:pPr lvl="0">
              <a:lnSpc>
                <a:spcPct val="110000"/>
              </a:lnSpc>
            </a:pPr>
            <a:r>
              <a:rPr lang="en-GB" sz="3000" dirty="0">
                <a:solidFill>
                  <a:srgbClr val="FF0000"/>
                </a:solidFill>
                <a:highlight>
                  <a:srgbClr val="FFFF00"/>
                </a:highlight>
              </a:rPr>
              <a:t>XXX</a:t>
            </a:r>
            <a:r>
              <a:rPr lang="en-GB" sz="3000" dirty="0">
                <a:solidFill>
                  <a:prstClr val="black">
                    <a:lumMod val="65000"/>
                    <a:lumOff val="35000"/>
                  </a:prstClr>
                </a:solidFill>
                <a:highlight>
                  <a:srgbClr val="FFFF00"/>
                </a:highlight>
              </a:rPr>
              <a:t> </a:t>
            </a:r>
            <a:r>
              <a:rPr lang="en-GB" sz="3000" dirty="0">
                <a:solidFill>
                  <a:srgbClr val="595959"/>
                </a:solidFill>
                <a:highlight>
                  <a:srgbClr val="FFFF00"/>
                </a:highlight>
              </a:rPr>
              <a:t>pharmacies in the PCN area (please note, if presenting to more than one PCN, add figure for each PCN area)</a:t>
            </a:r>
          </a:p>
          <a:p>
            <a:endParaRPr lang="en-GB" dirty="0"/>
          </a:p>
        </p:txBody>
      </p:sp>
    </p:spTree>
    <p:extLst>
      <p:ext uri="{BB962C8B-B14F-4D97-AF65-F5344CB8AC3E}">
        <p14:creationId xmlns:p14="http://schemas.microsoft.com/office/powerpoint/2010/main" val="2931881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7595-3347-4183-8A84-5B1F9CB7678B}"/>
              </a:ext>
            </a:extLst>
          </p:cNvPr>
          <p:cNvSpPr>
            <a:spLocks noGrp="1"/>
          </p:cNvSpPr>
          <p:nvPr>
            <p:ph type="title"/>
          </p:nvPr>
        </p:nvSpPr>
        <p:spPr>
          <a:xfrm>
            <a:off x="695400" y="169074"/>
            <a:ext cx="9865096" cy="1426170"/>
          </a:xfrm>
        </p:spPr>
        <p:txBody>
          <a:bodyPr/>
          <a:lstStyle/>
          <a:p>
            <a:r>
              <a:rPr lang="en-GB" dirty="0"/>
              <a:t>Community pharmacy…</a:t>
            </a:r>
          </a:p>
        </p:txBody>
      </p:sp>
      <p:sp>
        <p:nvSpPr>
          <p:cNvPr id="10" name="Content Placeholder 2">
            <a:extLst>
              <a:ext uri="{FF2B5EF4-FFF2-40B4-BE49-F238E27FC236}">
                <a16:creationId xmlns:a16="http://schemas.microsoft.com/office/drawing/2014/main" id="{7A585D6E-6372-40B4-B210-088A89A1D8DB}"/>
              </a:ext>
            </a:extLst>
          </p:cNvPr>
          <p:cNvSpPr>
            <a:spLocks noGrp="1"/>
          </p:cNvSpPr>
          <p:nvPr>
            <p:ph idx="1"/>
          </p:nvPr>
        </p:nvSpPr>
        <p:spPr>
          <a:xfrm>
            <a:off x="2041822" y="1916832"/>
            <a:ext cx="9742810" cy="4608512"/>
          </a:xfrm>
        </p:spPr>
        <p:txBody>
          <a:bodyPr>
            <a:noAutofit/>
          </a:bodyPr>
          <a:lstStyle/>
          <a:p>
            <a:pPr marL="0" indent="0">
              <a:lnSpc>
                <a:spcPct val="90000"/>
              </a:lnSpc>
              <a:spcBef>
                <a:spcPts val="0"/>
              </a:spcBef>
              <a:buClrTx/>
              <a:buNone/>
            </a:pPr>
            <a:r>
              <a:rPr lang="en-GB" sz="2800" dirty="0"/>
              <a:t>Overall </a:t>
            </a:r>
            <a:r>
              <a:rPr lang="en-GB" sz="2800" b="1" dirty="0"/>
              <a:t>89.2% </a:t>
            </a:r>
            <a:r>
              <a:rPr lang="en-GB" sz="2800" dirty="0"/>
              <a:t>of the population is estimated to have access to a community pharmacy within a </a:t>
            </a:r>
            <a:r>
              <a:rPr lang="en-GB" sz="2800" b="1" dirty="0"/>
              <a:t>20-minute walk </a:t>
            </a:r>
            <a:r>
              <a:rPr lang="en-GB" sz="2800" dirty="0"/>
              <a:t>and an estimated </a:t>
            </a:r>
            <a:r>
              <a:rPr lang="en-GB" sz="2800" b="1" dirty="0"/>
              <a:t>99.8% </a:t>
            </a:r>
            <a:r>
              <a:rPr lang="en-GB" sz="2800" dirty="0"/>
              <a:t>of people from the most deprived areas live within just a </a:t>
            </a:r>
            <a:r>
              <a:rPr lang="en-GB" sz="2800" b="1" dirty="0"/>
              <a:t>20-minute walk </a:t>
            </a:r>
            <a:r>
              <a:rPr lang="en-GB" sz="2800" dirty="0"/>
              <a:t>of a community pharmacy</a:t>
            </a:r>
          </a:p>
          <a:p>
            <a:pPr marL="0" indent="0">
              <a:lnSpc>
                <a:spcPct val="90000"/>
              </a:lnSpc>
              <a:spcBef>
                <a:spcPts val="0"/>
              </a:spcBef>
              <a:buClrTx/>
              <a:buNone/>
            </a:pPr>
            <a:endParaRPr lang="en-GB" sz="1600" dirty="0"/>
          </a:p>
          <a:p>
            <a:pPr marL="0" indent="0">
              <a:lnSpc>
                <a:spcPct val="90000"/>
              </a:lnSpc>
              <a:spcBef>
                <a:spcPts val="1000"/>
              </a:spcBef>
              <a:buClrTx/>
              <a:buNone/>
            </a:pPr>
            <a:r>
              <a:rPr lang="en-GB" sz="2800" b="1" dirty="0"/>
              <a:t>1.6 million visits </a:t>
            </a:r>
            <a:r>
              <a:rPr lang="en-GB" sz="2800" dirty="0"/>
              <a:t>daily. </a:t>
            </a:r>
            <a:r>
              <a:rPr lang="en-US" sz="2800" dirty="0"/>
              <a:t>Community pharmacists and their staff generally see patients more regularly than any other healthcare provider – no need for an appointment</a:t>
            </a:r>
          </a:p>
          <a:p>
            <a:pPr marL="0" indent="0">
              <a:lnSpc>
                <a:spcPct val="90000"/>
              </a:lnSpc>
              <a:spcBef>
                <a:spcPts val="1000"/>
              </a:spcBef>
              <a:buClrTx/>
              <a:buNone/>
            </a:pPr>
            <a:endParaRPr lang="en-GB" sz="1600" dirty="0"/>
          </a:p>
          <a:p>
            <a:pPr marL="0" indent="0">
              <a:lnSpc>
                <a:spcPct val="90000"/>
              </a:lnSpc>
              <a:spcBef>
                <a:spcPts val="1000"/>
              </a:spcBef>
              <a:buClrTx/>
              <a:buNone/>
            </a:pPr>
            <a:r>
              <a:rPr lang="en-GB" sz="2800" dirty="0"/>
              <a:t>Over </a:t>
            </a:r>
            <a:r>
              <a:rPr lang="en-GB" sz="2800" b="1" dirty="0"/>
              <a:t>90% </a:t>
            </a:r>
            <a:r>
              <a:rPr lang="en-GB" sz="2800" dirty="0"/>
              <a:t>of pharmacies have a private consultation room</a:t>
            </a:r>
          </a:p>
        </p:txBody>
      </p:sp>
      <p:pic>
        <p:nvPicPr>
          <p:cNvPr id="7" name="Picture 6">
            <a:extLst>
              <a:ext uri="{FF2B5EF4-FFF2-40B4-BE49-F238E27FC236}">
                <a16:creationId xmlns:a16="http://schemas.microsoft.com/office/drawing/2014/main" id="{20CAC3A5-FB04-4633-B2AF-57CF8FD5E377}"/>
              </a:ext>
            </a:extLst>
          </p:cNvPr>
          <p:cNvPicPr>
            <a:picLocks noChangeAspect="1"/>
          </p:cNvPicPr>
          <p:nvPr/>
        </p:nvPicPr>
        <p:blipFill rotWithShape="1">
          <a:blip r:embed="rId3"/>
          <a:srcRect l="7957" t="7757" r="8235" b="8119"/>
          <a:stretch/>
        </p:blipFill>
        <p:spPr>
          <a:xfrm flipH="1">
            <a:off x="856472" y="3755386"/>
            <a:ext cx="945972" cy="931404"/>
          </a:xfrm>
          <a:prstGeom prst="rect">
            <a:avLst/>
          </a:prstGeom>
        </p:spPr>
      </p:pic>
      <p:pic>
        <p:nvPicPr>
          <p:cNvPr id="12" name="Picture 11">
            <a:extLst>
              <a:ext uri="{FF2B5EF4-FFF2-40B4-BE49-F238E27FC236}">
                <a16:creationId xmlns:a16="http://schemas.microsoft.com/office/drawing/2014/main" id="{71A61BCF-466B-4566-B084-0DE37E15C3B9}"/>
              </a:ext>
            </a:extLst>
          </p:cNvPr>
          <p:cNvPicPr>
            <a:picLocks noChangeAspect="1"/>
          </p:cNvPicPr>
          <p:nvPr/>
        </p:nvPicPr>
        <p:blipFill rotWithShape="1">
          <a:blip r:embed="rId4"/>
          <a:srcRect l="10511" t="17131" r="5028" b="8796"/>
          <a:stretch/>
        </p:blipFill>
        <p:spPr>
          <a:xfrm>
            <a:off x="829752" y="2276872"/>
            <a:ext cx="981751" cy="931404"/>
          </a:xfrm>
          <a:prstGeom prst="rect">
            <a:avLst/>
          </a:prstGeom>
        </p:spPr>
      </p:pic>
      <p:pic>
        <p:nvPicPr>
          <p:cNvPr id="15" name="Picture 14">
            <a:extLst>
              <a:ext uri="{FF2B5EF4-FFF2-40B4-BE49-F238E27FC236}">
                <a16:creationId xmlns:a16="http://schemas.microsoft.com/office/drawing/2014/main" id="{3B0EFDE2-20F6-4C8F-A346-4B2E8DAC8A15}"/>
              </a:ext>
            </a:extLst>
          </p:cNvPr>
          <p:cNvPicPr>
            <a:picLocks noChangeAspect="1"/>
          </p:cNvPicPr>
          <p:nvPr/>
        </p:nvPicPr>
        <p:blipFill rotWithShape="1">
          <a:blip r:embed="rId5"/>
          <a:srcRect l="3120" t="3987" b="3961"/>
          <a:stretch/>
        </p:blipFill>
        <p:spPr>
          <a:xfrm>
            <a:off x="838582" y="5085184"/>
            <a:ext cx="981751" cy="931404"/>
          </a:xfrm>
          <a:prstGeom prst="rect">
            <a:avLst/>
          </a:prstGeom>
        </p:spPr>
      </p:pic>
    </p:spTree>
    <p:extLst>
      <p:ext uri="{BB962C8B-B14F-4D97-AF65-F5344CB8AC3E}">
        <p14:creationId xmlns:p14="http://schemas.microsoft.com/office/powerpoint/2010/main" val="1493859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5186" y="1358500"/>
            <a:ext cx="9616333" cy="4492123"/>
          </a:xfrm>
        </p:spPr>
        <p:txBody>
          <a:bodyPr>
            <a:noAutofit/>
          </a:bodyPr>
          <a:lstStyle/>
          <a:p>
            <a:pPr marL="0" indent="0">
              <a:lnSpc>
                <a:spcPct val="90000"/>
              </a:lnSpc>
              <a:spcBef>
                <a:spcPts val="1000"/>
              </a:spcBef>
              <a:buClrTx/>
              <a:buNone/>
            </a:pPr>
            <a:r>
              <a:rPr lang="en-GB" sz="2800" dirty="0"/>
              <a:t>Many pharmacies are </a:t>
            </a:r>
            <a:r>
              <a:rPr lang="en-GB" sz="2800" b="1" dirty="0"/>
              <a:t>open during the evening and at </a:t>
            </a:r>
            <a:br>
              <a:rPr lang="en-GB" sz="2800" b="1" dirty="0"/>
            </a:br>
            <a:r>
              <a:rPr lang="en-GB" sz="2800" b="1" dirty="0"/>
              <a:t>weekends</a:t>
            </a:r>
          </a:p>
          <a:p>
            <a:pPr marL="0" indent="0">
              <a:lnSpc>
                <a:spcPct val="90000"/>
              </a:lnSpc>
              <a:spcBef>
                <a:spcPts val="1000"/>
              </a:spcBef>
              <a:buClrTx/>
              <a:buNone/>
            </a:pPr>
            <a:endParaRPr lang="en-GB" sz="1000" dirty="0"/>
          </a:p>
          <a:p>
            <a:pPr marL="0" indent="0">
              <a:buNone/>
            </a:pPr>
            <a:r>
              <a:rPr lang="en-GB" sz="2800" dirty="0"/>
              <a:t>Pharmacy staff </a:t>
            </a:r>
            <a:r>
              <a:rPr lang="en-GB" sz="2800" b="1" dirty="0"/>
              <a:t>reflect the social and ethnic backgrounds of the community they serve</a:t>
            </a:r>
            <a:r>
              <a:rPr lang="en-GB" sz="2800" dirty="0"/>
              <a:t>, and they are </a:t>
            </a:r>
            <a:r>
              <a:rPr lang="en-GB" sz="2800" b="1" dirty="0"/>
              <a:t>accessible to deprived individuals</a:t>
            </a:r>
            <a:r>
              <a:rPr lang="en-GB" sz="2800" dirty="0"/>
              <a:t> who </a:t>
            </a:r>
            <a:r>
              <a:rPr lang="en-GB" sz="2800" b="1" dirty="0"/>
              <a:t>may not access conventional NHS services</a:t>
            </a:r>
            <a:endParaRPr lang="en-GB" sz="2800" dirty="0"/>
          </a:p>
          <a:p>
            <a:pPr marL="0" indent="0">
              <a:lnSpc>
                <a:spcPct val="90000"/>
              </a:lnSpc>
              <a:spcBef>
                <a:spcPts val="1000"/>
              </a:spcBef>
              <a:buClrTx/>
              <a:buNone/>
            </a:pPr>
            <a:endParaRPr lang="en-GB" sz="1000" dirty="0"/>
          </a:p>
          <a:p>
            <a:pPr marL="0" indent="0">
              <a:lnSpc>
                <a:spcPct val="90000"/>
              </a:lnSpc>
              <a:spcBef>
                <a:spcPts val="1000"/>
              </a:spcBef>
              <a:buClrTx/>
              <a:buNone/>
            </a:pPr>
            <a:r>
              <a:rPr lang="en-GB" sz="2800" dirty="0"/>
              <a:t>It takes </a:t>
            </a:r>
            <a:r>
              <a:rPr lang="en-GB" sz="2800" b="1" dirty="0"/>
              <a:t>five years </a:t>
            </a:r>
            <a:r>
              <a:rPr lang="en-GB" sz="2800" dirty="0"/>
              <a:t>to qualify as a pharmacist, including a four-year master’s degree with training on the safe use of medicines</a:t>
            </a:r>
          </a:p>
          <a:p>
            <a:pPr marL="0" indent="0">
              <a:lnSpc>
                <a:spcPct val="90000"/>
              </a:lnSpc>
              <a:spcBef>
                <a:spcPts val="1000"/>
              </a:spcBef>
              <a:buClrTx/>
              <a:buNone/>
            </a:pPr>
            <a:endParaRPr lang="en-US" sz="1000" dirty="0"/>
          </a:p>
          <a:p>
            <a:pPr marL="0" indent="0">
              <a:lnSpc>
                <a:spcPct val="90000"/>
              </a:lnSpc>
              <a:spcBef>
                <a:spcPts val="1000"/>
              </a:spcBef>
              <a:buClrTx/>
              <a:buNone/>
            </a:pPr>
            <a:r>
              <a:rPr lang="en-GB" sz="2800" b="1" dirty="0"/>
              <a:t>85-95% </a:t>
            </a:r>
            <a:r>
              <a:rPr lang="en-GB" sz="2800" dirty="0"/>
              <a:t>of a pharmacy’s total income is from the NHS</a:t>
            </a:r>
          </a:p>
        </p:txBody>
      </p:sp>
      <p:sp>
        <p:nvSpPr>
          <p:cNvPr id="9" name="Title 1">
            <a:extLst>
              <a:ext uri="{FF2B5EF4-FFF2-40B4-BE49-F238E27FC236}">
                <a16:creationId xmlns:a16="http://schemas.microsoft.com/office/drawing/2014/main" id="{CBA7D8DA-B503-44B5-986E-A7F5CD2E2C8D}"/>
              </a:ext>
            </a:extLst>
          </p:cNvPr>
          <p:cNvSpPr>
            <a:spLocks noGrp="1"/>
          </p:cNvSpPr>
          <p:nvPr>
            <p:ph type="title"/>
          </p:nvPr>
        </p:nvSpPr>
        <p:spPr>
          <a:xfrm>
            <a:off x="737136" y="100676"/>
            <a:ext cx="9864725" cy="1427162"/>
          </a:xfrm>
        </p:spPr>
        <p:txBody>
          <a:bodyPr/>
          <a:lstStyle/>
          <a:p>
            <a:r>
              <a:rPr lang="en-GB" dirty="0"/>
              <a:t>Community pharmacy…</a:t>
            </a:r>
          </a:p>
        </p:txBody>
      </p:sp>
      <p:pic>
        <p:nvPicPr>
          <p:cNvPr id="7" name="Picture 6">
            <a:extLst>
              <a:ext uri="{FF2B5EF4-FFF2-40B4-BE49-F238E27FC236}">
                <a16:creationId xmlns:a16="http://schemas.microsoft.com/office/drawing/2014/main" id="{AD83452D-78B6-48D4-9E24-7264C32EE02D}"/>
              </a:ext>
            </a:extLst>
          </p:cNvPr>
          <p:cNvPicPr>
            <a:picLocks noChangeAspect="1"/>
          </p:cNvPicPr>
          <p:nvPr/>
        </p:nvPicPr>
        <p:blipFill rotWithShape="1">
          <a:blip r:embed="rId3"/>
          <a:srcRect l="9236" t="3542" b="7766"/>
          <a:stretch/>
        </p:blipFill>
        <p:spPr>
          <a:xfrm>
            <a:off x="756119" y="1380329"/>
            <a:ext cx="1088888" cy="980309"/>
          </a:xfrm>
          <a:prstGeom prst="rect">
            <a:avLst/>
          </a:prstGeom>
        </p:spPr>
      </p:pic>
      <p:pic>
        <p:nvPicPr>
          <p:cNvPr id="8" name="Picture 7">
            <a:extLst>
              <a:ext uri="{FF2B5EF4-FFF2-40B4-BE49-F238E27FC236}">
                <a16:creationId xmlns:a16="http://schemas.microsoft.com/office/drawing/2014/main" id="{F5EC5810-4376-4E6E-8976-6734B4F92C4F}"/>
              </a:ext>
            </a:extLst>
          </p:cNvPr>
          <p:cNvPicPr>
            <a:picLocks noChangeAspect="1"/>
          </p:cNvPicPr>
          <p:nvPr/>
        </p:nvPicPr>
        <p:blipFill rotWithShape="1">
          <a:blip r:embed="rId4"/>
          <a:srcRect t="6047" b="1652"/>
          <a:stretch/>
        </p:blipFill>
        <p:spPr>
          <a:xfrm>
            <a:off x="710851" y="2606410"/>
            <a:ext cx="1115931" cy="1033881"/>
          </a:xfrm>
          <a:prstGeom prst="rect">
            <a:avLst/>
          </a:prstGeom>
        </p:spPr>
      </p:pic>
      <p:pic>
        <p:nvPicPr>
          <p:cNvPr id="4" name="Picture 3">
            <a:extLst>
              <a:ext uri="{FF2B5EF4-FFF2-40B4-BE49-F238E27FC236}">
                <a16:creationId xmlns:a16="http://schemas.microsoft.com/office/drawing/2014/main" id="{B5C15373-DDDB-48C0-AFBF-B13B921CE50D}"/>
              </a:ext>
            </a:extLst>
          </p:cNvPr>
          <p:cNvPicPr>
            <a:picLocks noChangeAspect="1"/>
          </p:cNvPicPr>
          <p:nvPr/>
        </p:nvPicPr>
        <p:blipFill>
          <a:blip r:embed="rId5"/>
          <a:stretch>
            <a:fillRect/>
          </a:stretch>
        </p:blipFill>
        <p:spPr>
          <a:xfrm>
            <a:off x="692025" y="5157192"/>
            <a:ext cx="1217075" cy="1005949"/>
          </a:xfrm>
          <a:prstGeom prst="rect">
            <a:avLst/>
          </a:prstGeom>
        </p:spPr>
      </p:pic>
      <p:pic>
        <p:nvPicPr>
          <p:cNvPr id="2" name="Picture 1">
            <a:extLst>
              <a:ext uri="{FF2B5EF4-FFF2-40B4-BE49-F238E27FC236}">
                <a16:creationId xmlns:a16="http://schemas.microsoft.com/office/drawing/2014/main" id="{BBCA71F8-2D8A-4214-A9BB-1B6C8F551977}"/>
              </a:ext>
            </a:extLst>
          </p:cNvPr>
          <p:cNvPicPr>
            <a:picLocks noChangeAspect="1"/>
          </p:cNvPicPr>
          <p:nvPr/>
        </p:nvPicPr>
        <p:blipFill rotWithShape="1">
          <a:blip r:embed="rId6"/>
          <a:srcRect l="3325" t="10439" r="2882" b="8136"/>
          <a:stretch/>
        </p:blipFill>
        <p:spPr>
          <a:xfrm>
            <a:off x="737136" y="3946684"/>
            <a:ext cx="1068158" cy="976122"/>
          </a:xfrm>
          <a:prstGeom prst="rect">
            <a:avLst/>
          </a:prstGeom>
        </p:spPr>
      </p:pic>
    </p:spTree>
    <p:extLst>
      <p:ext uri="{BB962C8B-B14F-4D97-AF65-F5344CB8AC3E}">
        <p14:creationId xmlns:p14="http://schemas.microsoft.com/office/powerpoint/2010/main" val="2459834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9C6792-16E1-4C65-B4A6-8BF11A7D2327}"/>
              </a:ext>
            </a:extLst>
          </p:cNvPr>
          <p:cNvSpPr>
            <a:spLocks noGrp="1"/>
          </p:cNvSpPr>
          <p:nvPr>
            <p:ph type="ctrTitle"/>
          </p:nvPr>
        </p:nvSpPr>
        <p:spPr>
          <a:xfrm>
            <a:off x="914400" y="2130426"/>
            <a:ext cx="10363200" cy="1802630"/>
          </a:xfrm>
        </p:spPr>
        <p:txBody>
          <a:bodyPr/>
          <a:lstStyle/>
          <a:p>
            <a:br>
              <a:rPr lang="en-GB" dirty="0"/>
            </a:br>
            <a:r>
              <a:rPr lang="en-GB" dirty="0"/>
              <a:t>What are community pharmacies currently doing to support PCN priorities?</a:t>
            </a:r>
          </a:p>
        </p:txBody>
      </p:sp>
    </p:spTree>
    <p:extLst>
      <p:ext uri="{BB962C8B-B14F-4D97-AF65-F5344CB8AC3E}">
        <p14:creationId xmlns:p14="http://schemas.microsoft.com/office/powerpoint/2010/main" val="2599724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0B5E-5FF7-450A-97DC-1C159A0DE2BA}"/>
              </a:ext>
            </a:extLst>
          </p:cNvPr>
          <p:cNvSpPr>
            <a:spLocks noGrp="1"/>
          </p:cNvSpPr>
          <p:nvPr>
            <p:ph type="title"/>
          </p:nvPr>
        </p:nvSpPr>
        <p:spPr/>
        <p:txBody>
          <a:bodyPr/>
          <a:lstStyle/>
          <a:p>
            <a:r>
              <a:rPr lang="en-GB" dirty="0"/>
              <a:t>Nationally commissioned services which support PCN priorities</a:t>
            </a:r>
          </a:p>
        </p:txBody>
      </p:sp>
      <p:sp>
        <p:nvSpPr>
          <p:cNvPr id="3" name="Content Placeholder 2">
            <a:extLst>
              <a:ext uri="{FF2B5EF4-FFF2-40B4-BE49-F238E27FC236}">
                <a16:creationId xmlns:a16="http://schemas.microsoft.com/office/drawing/2014/main" id="{06B7FCE2-7600-489E-8A5F-F87C6D54315A}"/>
              </a:ext>
            </a:extLst>
          </p:cNvPr>
          <p:cNvSpPr>
            <a:spLocks noGrp="1"/>
          </p:cNvSpPr>
          <p:nvPr>
            <p:ph idx="1"/>
          </p:nvPr>
        </p:nvSpPr>
        <p:spPr>
          <a:xfrm>
            <a:off x="623392" y="1988840"/>
            <a:ext cx="7056784" cy="4320480"/>
          </a:xfrm>
        </p:spPr>
        <p:txBody>
          <a:bodyPr/>
          <a:lstStyle/>
          <a:p>
            <a:r>
              <a:rPr lang="en-GB" dirty="0"/>
              <a:t>Support for self-care</a:t>
            </a:r>
          </a:p>
          <a:p>
            <a:r>
              <a:rPr lang="en-GB" dirty="0"/>
              <a:t>Signposting</a:t>
            </a:r>
          </a:p>
          <a:p>
            <a:r>
              <a:rPr lang="en-GB" dirty="0"/>
              <a:t>Public health (promotion of health lifestyles)</a:t>
            </a:r>
          </a:p>
          <a:p>
            <a:pPr lvl="1"/>
            <a:r>
              <a:rPr lang="en-GB" dirty="0"/>
              <a:t>proactive advice to people getting prescriptions dispensed</a:t>
            </a:r>
          </a:p>
          <a:p>
            <a:pPr lvl="1"/>
            <a:r>
              <a:rPr lang="en-GB" dirty="0"/>
              <a:t>six nationally chosen public health campaigns</a:t>
            </a:r>
          </a:p>
          <a:p>
            <a:pPr marL="0" indent="0">
              <a:buNone/>
            </a:pPr>
            <a:endParaRPr lang="en-GB" dirty="0"/>
          </a:p>
        </p:txBody>
      </p:sp>
      <p:pic>
        <p:nvPicPr>
          <p:cNvPr id="5" name="Picture 4" descr="A screenshot of a cell phone&#10;&#10;Description automatically generated">
            <a:extLst>
              <a:ext uri="{FF2B5EF4-FFF2-40B4-BE49-F238E27FC236}">
                <a16:creationId xmlns:a16="http://schemas.microsoft.com/office/drawing/2014/main" id="{6CB52166-43E3-40F5-9D95-15ADBAF07D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112" y="2348880"/>
            <a:ext cx="4608512" cy="3072340"/>
          </a:xfrm>
          <a:prstGeom prst="rect">
            <a:avLst/>
          </a:prstGeom>
        </p:spPr>
      </p:pic>
    </p:spTree>
    <p:extLst>
      <p:ext uri="{BB962C8B-B14F-4D97-AF65-F5344CB8AC3E}">
        <p14:creationId xmlns:p14="http://schemas.microsoft.com/office/powerpoint/2010/main" val="1060217749"/>
      </p:ext>
    </p:extLst>
  </p:cSld>
  <p:clrMapOvr>
    <a:masterClrMapping/>
  </p:clrMapOvr>
</p:sld>
</file>

<file path=ppt/theme/theme1.xml><?xml version="1.0" encoding="utf-8"?>
<a:theme xmlns:a="http://schemas.openxmlformats.org/drawingml/2006/main" name="PSNC template Aug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SNC 16-9 PowerPoint template" id="{7C77962D-2CBE-49D2-84EB-5F9ED7108E93}" vid="{5A9A5448-FE9A-4904-AAEA-81FD25B85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C7460D3587324C9237CD0389778FAF" ma:contentTypeVersion="" ma:contentTypeDescription="Create a new document." ma:contentTypeScope="" ma:versionID="c828a967a823b5986143ce64016c9110">
  <xsd:schema xmlns:xsd="http://www.w3.org/2001/XMLSchema" xmlns:xs="http://www.w3.org/2001/XMLSchema" xmlns:p="http://schemas.microsoft.com/office/2006/metadata/properties" xmlns:ns2="1c7d3551-5694-4f12-b35a-d9a7a462ea4b" xmlns:ns3="9f4b22fa-6220-4455-988c-7dc5e67950f5" targetNamespace="http://schemas.microsoft.com/office/2006/metadata/properties" ma:root="true" ma:fieldsID="a08b1c9094b6f0f2e43d94282057c71a" ns2:_="" ns3:_="">
    <xsd:import namespace="1c7d3551-5694-4f12-b35a-d9a7a462ea4b"/>
    <xsd:import namespace="9f4b22fa-6220-4455-988c-7dc5e67950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7d3551-5694-4f12-b35a-d9a7a462ea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4b22fa-6220-4455-988c-7dc5e67950f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B460E0-6F4D-4967-A65E-B7E97E98B7E5}">
  <ds:schemaRefs>
    <ds:schemaRef ds:uri="http://schemas.microsoft.com/sharepoint/v3/contenttype/forms"/>
  </ds:schemaRefs>
</ds:datastoreItem>
</file>

<file path=customXml/itemProps2.xml><?xml version="1.0" encoding="utf-8"?>
<ds:datastoreItem xmlns:ds="http://schemas.openxmlformats.org/officeDocument/2006/customXml" ds:itemID="{38976C45-7AA3-4FFF-BAC3-D5A04687916F}">
  <ds:schemaRefs>
    <ds:schemaRef ds:uri="http://purl.org/dc/elements/1.1/"/>
    <ds:schemaRef ds:uri="http://schemas.microsoft.com/office/2006/documentManagement/types"/>
    <ds:schemaRef ds:uri="http://www.w3.org/XML/1998/namespace"/>
    <ds:schemaRef ds:uri="http://purl.org/dc/dcmitype/"/>
    <ds:schemaRef ds:uri="http://purl.org/dc/terms/"/>
    <ds:schemaRef ds:uri="9f4b22fa-6220-4455-988c-7dc5e67950f5"/>
    <ds:schemaRef ds:uri="1c7d3551-5694-4f12-b35a-d9a7a462ea4b"/>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46400ABC-1C2F-4620-9038-F412653904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7d3551-5694-4f12-b35a-d9a7a462ea4b"/>
    <ds:schemaRef ds:uri="9f4b22fa-6220-4455-988c-7dc5e67950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PSNC 16-9 PowerPoint template (3)</Template>
  <TotalTime>21017</TotalTime>
  <Words>1265</Words>
  <Application>Microsoft Office PowerPoint</Application>
  <PresentationFormat>Widescreen</PresentationFormat>
  <Paragraphs>146</Paragraphs>
  <Slides>25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PSNC template Aug 2013</vt:lpstr>
      <vt:lpstr>Read and delete this slide…</vt:lpstr>
      <vt:lpstr>The community pharmacy offer  to Primary Care Networks  Name of presenter Job title Name of LPC</vt:lpstr>
      <vt:lpstr>Who we are – the Local Pharmaceutical Committee (LPC)</vt:lpstr>
      <vt:lpstr>Presentation overview – amend accordingly</vt:lpstr>
      <vt:lpstr>Community pharmacy</vt:lpstr>
      <vt:lpstr>Community pharmacy…</vt:lpstr>
      <vt:lpstr>Community pharmacy…</vt:lpstr>
      <vt:lpstr> What are community pharmacies currently doing to support PCN priorities?</vt:lpstr>
      <vt:lpstr>Nationally commissioned services which support PCN priorities</vt:lpstr>
      <vt:lpstr>Public health campaigns</vt:lpstr>
      <vt:lpstr>IT – Electronic Repeat Dispensing </vt:lpstr>
      <vt:lpstr>Nationally commissioned services which support PCN priorities</vt:lpstr>
      <vt:lpstr>What is a Healthy Living Pharmacy (HLP)? </vt:lpstr>
      <vt:lpstr>HLPs in action</vt:lpstr>
      <vt:lpstr>HLPs in the local community</vt:lpstr>
      <vt:lpstr>HLP national evaluation</vt:lpstr>
      <vt:lpstr>Local commissioned services which support PCN priorities</vt:lpstr>
      <vt:lpstr> What is the potential role of community pharmacy to support PCN priorities?</vt:lpstr>
      <vt:lpstr>Supporting early cancer diagnosis</vt:lpstr>
      <vt:lpstr>Supporting early cancer diagnosis</vt:lpstr>
      <vt:lpstr>Hypertension and atrial fibrillation case finding</vt:lpstr>
      <vt:lpstr>Other ways that community pharmacy can play its part in PCNs</vt:lpstr>
      <vt:lpstr>What next? How PCNs can engage with community pharmacy</vt:lpstr>
      <vt:lpstr>Further information</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NHS Long Term Plan and NHS Operational and Contracting Guidance</dc:title>
  <dc:creator>Zainab Al-Kharsan</dc:creator>
  <cp:lastModifiedBy>Rosie Taylor</cp:lastModifiedBy>
  <cp:revision>153</cp:revision>
  <dcterms:created xsi:type="dcterms:W3CDTF">2019-01-25T13:48:51Z</dcterms:created>
  <dcterms:modified xsi:type="dcterms:W3CDTF">2019-07-10T15:43:14Z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0x010100FAC7460D3587324C9237CD0389778FAF</vt:lpwstr>
  </property>
</Properties>
</file>