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63" r:id="rId5"/>
    <p:sldId id="259" r:id="rId6"/>
    <p:sldId id="262" r:id="rId7"/>
    <p:sldId id="256" r:id="rId8"/>
    <p:sldId id="260" r:id="rId9"/>
    <p:sldId id="265" r:id="rId10"/>
    <p:sldId id="270" r:id="rId11"/>
    <p:sldId id="324" r:id="rId12"/>
    <p:sldId id="325" r:id="rId13"/>
    <p:sldId id="301" r:id="rId14"/>
    <p:sldId id="338" r:id="rId15"/>
    <p:sldId id="271" r:id="rId16"/>
    <p:sldId id="421" r:id="rId17"/>
    <p:sldId id="418" r:id="rId18"/>
    <p:sldId id="273" r:id="rId19"/>
    <p:sldId id="268" r:id="rId20"/>
    <p:sldId id="274" r:id="rId21"/>
    <p:sldId id="420" r:id="rId22"/>
    <p:sldId id="276" r:id="rId23"/>
    <p:sldId id="419" r:id="rId24"/>
    <p:sldId id="289" r:id="rId25"/>
    <p:sldId id="611" r:id="rId26"/>
    <p:sldId id="293" r:id="rId27"/>
    <p:sldId id="422" r:id="rId28"/>
    <p:sldId id="427" r:id="rId29"/>
    <p:sldId id="292" r:id="rId30"/>
    <p:sldId id="424" r:id="rId31"/>
    <p:sldId id="428" r:id="rId32"/>
    <p:sldId id="608" r:id="rId33"/>
    <p:sldId id="429" r:id="rId34"/>
    <p:sldId id="597" r:id="rId35"/>
    <p:sldId id="607" r:id="rId36"/>
    <p:sldId id="598" r:id="rId37"/>
    <p:sldId id="609" r:id="rId38"/>
    <p:sldId id="610" r:id="rId39"/>
    <p:sldId id="296" r:id="rId40"/>
    <p:sldId id="426" r:id="rId41"/>
    <p:sldId id="404" r:id="rId42"/>
    <p:sldId id="279" r:id="rId43"/>
    <p:sldId id="327" r:id="rId44"/>
    <p:sldId id="281" r:id="rId45"/>
    <p:sldId id="283" r:id="rId46"/>
    <p:sldId id="28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90A"/>
    <a:srgbClr val="5B518E"/>
    <a:srgbClr val="8E4196"/>
    <a:srgbClr val="4E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651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04800-B777-43A7-B2CE-EE8C172CC852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693DA000-7442-48F6-B391-1218206A5CD5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4800" dirty="0">
              <a:solidFill>
                <a:schemeClr val="bg1"/>
              </a:solidFill>
            </a:rPr>
            <a:t>Local</a:t>
          </a:r>
        </a:p>
      </dgm:t>
    </dgm:pt>
    <dgm:pt modelId="{1172D9C5-F428-4FEB-AA71-9CF153FE9782}" type="parTrans" cxnId="{854DA2F4-3B8E-4C14-B04B-5D867ABC74A0}">
      <dgm:prSet/>
      <dgm:spPr/>
      <dgm:t>
        <a:bodyPr/>
        <a:lstStyle/>
        <a:p>
          <a:endParaRPr lang="en-GB"/>
        </a:p>
      </dgm:t>
    </dgm:pt>
    <dgm:pt modelId="{7279B1A0-CB1A-472A-9CA9-BB75F91E9FC3}" type="sibTrans" cxnId="{854DA2F4-3B8E-4C14-B04B-5D867ABC74A0}">
      <dgm:prSet/>
      <dgm:spPr/>
      <dgm:t>
        <a:bodyPr/>
        <a:lstStyle/>
        <a:p>
          <a:endParaRPr lang="en-GB"/>
        </a:p>
      </dgm:t>
    </dgm:pt>
    <dgm:pt modelId="{F64D1868-7D3E-4A4F-A3A4-526D09641C4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5400" dirty="0">
              <a:solidFill>
                <a:schemeClr val="bg1"/>
              </a:solidFill>
            </a:rPr>
            <a:t>Advanced</a:t>
          </a:r>
        </a:p>
      </dgm:t>
    </dgm:pt>
    <dgm:pt modelId="{2D0F5E5D-2F05-4C8E-ACC4-393C7593DB7C}" type="parTrans" cxnId="{A24DAD1D-72F9-4202-8F71-B0001A36957C}">
      <dgm:prSet/>
      <dgm:spPr/>
      <dgm:t>
        <a:bodyPr/>
        <a:lstStyle/>
        <a:p>
          <a:endParaRPr lang="en-GB"/>
        </a:p>
      </dgm:t>
    </dgm:pt>
    <dgm:pt modelId="{661E61EE-B63E-4D56-8561-DDA432C9FCAD}" type="sibTrans" cxnId="{A24DAD1D-72F9-4202-8F71-B0001A36957C}">
      <dgm:prSet/>
      <dgm:spPr/>
      <dgm:t>
        <a:bodyPr/>
        <a:lstStyle/>
        <a:p>
          <a:endParaRPr lang="en-GB"/>
        </a:p>
      </dgm:t>
    </dgm:pt>
    <dgm:pt modelId="{4A532B30-2067-4056-96E7-887B583CA692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Essential</a:t>
          </a:r>
        </a:p>
      </dgm:t>
    </dgm:pt>
    <dgm:pt modelId="{4D70B82B-588C-4CF2-A7FD-020CF80D54C5}" type="parTrans" cxnId="{66315ABC-6A16-4D57-B020-8F07C1EB1C05}">
      <dgm:prSet/>
      <dgm:spPr/>
      <dgm:t>
        <a:bodyPr/>
        <a:lstStyle/>
        <a:p>
          <a:endParaRPr lang="en-GB"/>
        </a:p>
      </dgm:t>
    </dgm:pt>
    <dgm:pt modelId="{02B1C19D-C656-4C5B-A8E0-91CC5BEDDD22}" type="sibTrans" cxnId="{66315ABC-6A16-4D57-B020-8F07C1EB1C05}">
      <dgm:prSet/>
      <dgm:spPr/>
      <dgm:t>
        <a:bodyPr/>
        <a:lstStyle/>
        <a:p>
          <a:endParaRPr lang="en-GB"/>
        </a:p>
      </dgm:t>
    </dgm:pt>
    <dgm:pt modelId="{4C932EB8-E135-4612-80A5-8FA67B3A613B}" type="pres">
      <dgm:prSet presAssocID="{2DF04800-B777-43A7-B2CE-EE8C172CC852}" presName="Name0" presStyleCnt="0">
        <dgm:presLayoutVars>
          <dgm:dir/>
          <dgm:animLvl val="lvl"/>
          <dgm:resizeHandles val="exact"/>
        </dgm:presLayoutVars>
      </dgm:prSet>
      <dgm:spPr/>
    </dgm:pt>
    <dgm:pt modelId="{EBBB0908-AF55-48EF-A0DE-D8BFA6579E4F}" type="pres">
      <dgm:prSet presAssocID="{693DA000-7442-48F6-B391-1218206A5CD5}" presName="Name8" presStyleCnt="0"/>
      <dgm:spPr/>
    </dgm:pt>
    <dgm:pt modelId="{3571CA36-D299-4501-95B1-A7CF59ED704A}" type="pres">
      <dgm:prSet presAssocID="{693DA000-7442-48F6-B391-1218206A5CD5}" presName="level" presStyleLbl="node1" presStyleIdx="0" presStyleCnt="3">
        <dgm:presLayoutVars>
          <dgm:chMax val="1"/>
          <dgm:bulletEnabled val="1"/>
        </dgm:presLayoutVars>
      </dgm:prSet>
      <dgm:spPr/>
    </dgm:pt>
    <dgm:pt modelId="{7FDD5A88-5500-4D42-BE4E-D2A1E1429CC7}" type="pres">
      <dgm:prSet presAssocID="{693DA000-7442-48F6-B391-1218206A5C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C57E5FE-773B-47A4-81D6-5546B27F95AA}" type="pres">
      <dgm:prSet presAssocID="{F64D1868-7D3E-4A4F-A3A4-526D09641C4B}" presName="Name8" presStyleCnt="0"/>
      <dgm:spPr/>
    </dgm:pt>
    <dgm:pt modelId="{609B5D4D-7185-4CBD-90B6-3FEFBED5F848}" type="pres">
      <dgm:prSet presAssocID="{F64D1868-7D3E-4A4F-A3A4-526D09641C4B}" presName="level" presStyleLbl="node1" presStyleIdx="1" presStyleCnt="3">
        <dgm:presLayoutVars>
          <dgm:chMax val="1"/>
          <dgm:bulletEnabled val="1"/>
        </dgm:presLayoutVars>
      </dgm:prSet>
      <dgm:spPr/>
    </dgm:pt>
    <dgm:pt modelId="{B5A266F2-D2B1-4B1D-BC3E-4B9D20B777F0}" type="pres">
      <dgm:prSet presAssocID="{F64D1868-7D3E-4A4F-A3A4-526D09641C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EFBBD5-A975-422B-A0CF-C65C53D87ED9}" type="pres">
      <dgm:prSet presAssocID="{4A532B30-2067-4056-96E7-887B583CA692}" presName="Name8" presStyleCnt="0"/>
      <dgm:spPr/>
    </dgm:pt>
    <dgm:pt modelId="{2F3B2D24-5DF4-44E5-A61E-F98726B09A2C}" type="pres">
      <dgm:prSet presAssocID="{4A532B30-2067-4056-96E7-887B583CA692}" presName="level" presStyleLbl="node1" presStyleIdx="2" presStyleCnt="3" custLinFactNeighborX="-16998" custLinFactNeighborY="-29">
        <dgm:presLayoutVars>
          <dgm:chMax val="1"/>
          <dgm:bulletEnabled val="1"/>
        </dgm:presLayoutVars>
      </dgm:prSet>
      <dgm:spPr/>
    </dgm:pt>
    <dgm:pt modelId="{1AC4E68D-18AD-497F-8D82-68A582EA0CDC}" type="pres">
      <dgm:prSet presAssocID="{4A532B30-2067-4056-96E7-887B583CA6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CDFB11-5B47-4EC2-A95B-F7EF04F64220}" type="presOf" srcId="{693DA000-7442-48F6-B391-1218206A5CD5}" destId="{3571CA36-D299-4501-95B1-A7CF59ED704A}" srcOrd="0" destOrd="0" presId="urn:microsoft.com/office/officeart/2005/8/layout/pyramid1"/>
    <dgm:cxn modelId="{A24DAD1D-72F9-4202-8F71-B0001A36957C}" srcId="{2DF04800-B777-43A7-B2CE-EE8C172CC852}" destId="{F64D1868-7D3E-4A4F-A3A4-526D09641C4B}" srcOrd="1" destOrd="0" parTransId="{2D0F5E5D-2F05-4C8E-ACC4-393C7593DB7C}" sibTransId="{661E61EE-B63E-4D56-8561-DDA432C9FCAD}"/>
    <dgm:cxn modelId="{53BED62D-5A29-4022-A76C-B1FA892B7EEF}" type="presOf" srcId="{693DA000-7442-48F6-B391-1218206A5CD5}" destId="{7FDD5A88-5500-4D42-BE4E-D2A1E1429CC7}" srcOrd="1" destOrd="0" presId="urn:microsoft.com/office/officeart/2005/8/layout/pyramid1"/>
    <dgm:cxn modelId="{56AD5B2F-B170-44B2-A881-29ACBE672516}" type="presOf" srcId="{F64D1868-7D3E-4A4F-A3A4-526D09641C4B}" destId="{609B5D4D-7185-4CBD-90B6-3FEFBED5F848}" srcOrd="0" destOrd="0" presId="urn:microsoft.com/office/officeart/2005/8/layout/pyramid1"/>
    <dgm:cxn modelId="{3A72A936-351F-4ABB-97E6-16547D17DD74}" type="presOf" srcId="{2DF04800-B777-43A7-B2CE-EE8C172CC852}" destId="{4C932EB8-E135-4612-80A5-8FA67B3A613B}" srcOrd="0" destOrd="0" presId="urn:microsoft.com/office/officeart/2005/8/layout/pyramid1"/>
    <dgm:cxn modelId="{93B91487-23B4-461E-A844-BE2C2603D498}" type="presOf" srcId="{4A532B30-2067-4056-96E7-887B583CA692}" destId="{2F3B2D24-5DF4-44E5-A61E-F98726B09A2C}" srcOrd="0" destOrd="0" presId="urn:microsoft.com/office/officeart/2005/8/layout/pyramid1"/>
    <dgm:cxn modelId="{119D7A8F-314F-4CAE-B442-5E3311D1CAB0}" type="presOf" srcId="{F64D1868-7D3E-4A4F-A3A4-526D09641C4B}" destId="{B5A266F2-D2B1-4B1D-BC3E-4B9D20B777F0}" srcOrd="1" destOrd="0" presId="urn:microsoft.com/office/officeart/2005/8/layout/pyramid1"/>
    <dgm:cxn modelId="{CEF391A4-A1C0-4B8F-9C5E-007079CF501C}" type="presOf" srcId="{4A532B30-2067-4056-96E7-887B583CA692}" destId="{1AC4E68D-18AD-497F-8D82-68A582EA0CDC}" srcOrd="1" destOrd="0" presId="urn:microsoft.com/office/officeart/2005/8/layout/pyramid1"/>
    <dgm:cxn modelId="{66315ABC-6A16-4D57-B020-8F07C1EB1C05}" srcId="{2DF04800-B777-43A7-B2CE-EE8C172CC852}" destId="{4A532B30-2067-4056-96E7-887B583CA692}" srcOrd="2" destOrd="0" parTransId="{4D70B82B-588C-4CF2-A7FD-020CF80D54C5}" sibTransId="{02B1C19D-C656-4C5B-A8E0-91CC5BEDDD22}"/>
    <dgm:cxn modelId="{854DA2F4-3B8E-4C14-B04B-5D867ABC74A0}" srcId="{2DF04800-B777-43A7-B2CE-EE8C172CC852}" destId="{693DA000-7442-48F6-B391-1218206A5CD5}" srcOrd="0" destOrd="0" parTransId="{1172D9C5-F428-4FEB-AA71-9CF153FE9782}" sibTransId="{7279B1A0-CB1A-472A-9CA9-BB75F91E9FC3}"/>
    <dgm:cxn modelId="{CD3A0510-A20C-446D-B7F2-9AF65D921E43}" type="presParOf" srcId="{4C932EB8-E135-4612-80A5-8FA67B3A613B}" destId="{EBBB0908-AF55-48EF-A0DE-D8BFA6579E4F}" srcOrd="0" destOrd="0" presId="urn:microsoft.com/office/officeart/2005/8/layout/pyramid1"/>
    <dgm:cxn modelId="{08E71938-4E01-4B9A-A5EC-1304753F9E8C}" type="presParOf" srcId="{EBBB0908-AF55-48EF-A0DE-D8BFA6579E4F}" destId="{3571CA36-D299-4501-95B1-A7CF59ED704A}" srcOrd="0" destOrd="0" presId="urn:microsoft.com/office/officeart/2005/8/layout/pyramid1"/>
    <dgm:cxn modelId="{57B7C2C9-7C15-4D2A-BA1B-E9029AF1FB43}" type="presParOf" srcId="{EBBB0908-AF55-48EF-A0DE-D8BFA6579E4F}" destId="{7FDD5A88-5500-4D42-BE4E-D2A1E1429CC7}" srcOrd="1" destOrd="0" presId="urn:microsoft.com/office/officeart/2005/8/layout/pyramid1"/>
    <dgm:cxn modelId="{25E931BF-7D81-4F52-A357-46BAEEAFB5F3}" type="presParOf" srcId="{4C932EB8-E135-4612-80A5-8FA67B3A613B}" destId="{7C57E5FE-773B-47A4-81D6-5546B27F95AA}" srcOrd="1" destOrd="0" presId="urn:microsoft.com/office/officeart/2005/8/layout/pyramid1"/>
    <dgm:cxn modelId="{956CE83B-BCDA-4D13-9AAB-24A39B7E18B0}" type="presParOf" srcId="{7C57E5FE-773B-47A4-81D6-5546B27F95AA}" destId="{609B5D4D-7185-4CBD-90B6-3FEFBED5F848}" srcOrd="0" destOrd="0" presId="urn:microsoft.com/office/officeart/2005/8/layout/pyramid1"/>
    <dgm:cxn modelId="{1AC7AB3B-D3CB-45B2-808A-80145EB59DB7}" type="presParOf" srcId="{7C57E5FE-773B-47A4-81D6-5546B27F95AA}" destId="{B5A266F2-D2B1-4B1D-BC3E-4B9D20B777F0}" srcOrd="1" destOrd="0" presId="urn:microsoft.com/office/officeart/2005/8/layout/pyramid1"/>
    <dgm:cxn modelId="{D1DD921D-370D-46FD-A774-B4E7F3EB5F58}" type="presParOf" srcId="{4C932EB8-E135-4612-80A5-8FA67B3A613B}" destId="{BBEFBBD5-A975-422B-A0CF-C65C53D87ED9}" srcOrd="2" destOrd="0" presId="urn:microsoft.com/office/officeart/2005/8/layout/pyramid1"/>
    <dgm:cxn modelId="{C41303F8-7E4E-4FA1-98E9-80016A4A907E}" type="presParOf" srcId="{BBEFBBD5-A975-422B-A0CF-C65C53D87ED9}" destId="{2F3B2D24-5DF4-44E5-A61E-F98726B09A2C}" srcOrd="0" destOrd="0" presId="urn:microsoft.com/office/officeart/2005/8/layout/pyramid1"/>
    <dgm:cxn modelId="{A0D38AA9-5A09-4FF2-BF54-FA324C0761FB}" type="presParOf" srcId="{BBEFBBD5-A975-422B-A0CF-C65C53D87ED9}" destId="{1AC4E68D-18AD-497F-8D82-68A582EA0C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1CA36-D299-4501-95B1-A7CF59ED704A}">
      <dsp:nvSpPr>
        <dsp:cNvPr id="0" name=""/>
        <dsp:cNvSpPr/>
      </dsp:nvSpPr>
      <dsp:spPr>
        <a:xfrm>
          <a:off x="3672416" y="0"/>
          <a:ext cx="3672416" cy="1368425"/>
        </a:xfrm>
        <a:prstGeom prst="trapezoid">
          <a:avLst>
            <a:gd name="adj" fmla="val 134184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solidFill>
                <a:schemeClr val="bg1"/>
              </a:solidFill>
            </a:rPr>
            <a:t>Local</a:t>
          </a:r>
        </a:p>
      </dsp:txBody>
      <dsp:txXfrm>
        <a:off x="3672416" y="0"/>
        <a:ext cx="3672416" cy="1368425"/>
      </dsp:txXfrm>
    </dsp:sp>
    <dsp:sp modelId="{609B5D4D-7185-4CBD-90B6-3FEFBED5F848}">
      <dsp:nvSpPr>
        <dsp:cNvPr id="0" name=""/>
        <dsp:cNvSpPr/>
      </dsp:nvSpPr>
      <dsp:spPr>
        <a:xfrm>
          <a:off x="1836208" y="1368425"/>
          <a:ext cx="7344833" cy="1368425"/>
        </a:xfrm>
        <a:prstGeom prst="trapezoid">
          <a:avLst>
            <a:gd name="adj" fmla="val 134184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>
              <a:solidFill>
                <a:schemeClr val="bg1"/>
              </a:solidFill>
            </a:rPr>
            <a:t>Advanced</a:t>
          </a:r>
        </a:p>
      </dsp:txBody>
      <dsp:txXfrm>
        <a:off x="3121554" y="1368425"/>
        <a:ext cx="4774141" cy="1368425"/>
      </dsp:txXfrm>
    </dsp:sp>
    <dsp:sp modelId="{2F3B2D24-5DF4-44E5-A61E-F98726B09A2C}">
      <dsp:nvSpPr>
        <dsp:cNvPr id="0" name=""/>
        <dsp:cNvSpPr/>
      </dsp:nvSpPr>
      <dsp:spPr>
        <a:xfrm>
          <a:off x="0" y="2736453"/>
          <a:ext cx="11017250" cy="1368425"/>
        </a:xfrm>
        <a:prstGeom prst="trapezoid">
          <a:avLst>
            <a:gd name="adj" fmla="val 134184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solidFill>
                <a:schemeClr val="bg1"/>
              </a:solidFill>
            </a:rPr>
            <a:t>Essential</a:t>
          </a:r>
        </a:p>
      </dsp:txBody>
      <dsp:txXfrm>
        <a:off x="1928018" y="2736453"/>
        <a:ext cx="7161212" cy="136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165E-5524-49E0-A142-544EAFDBE258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FF72-E60E-4F4C-9E10-77CAE52C8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2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nc.org.uk/wp-content/uploads/2017/12/HLP-NEWSLETTER-WINTER-2017-FINAL.pdf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02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taken from: </a:t>
            </a:r>
            <a:r>
              <a:rPr lang="en-GB" dirty="0">
                <a:hlinkClick r:id="rId3"/>
              </a:rPr>
              <a:t>https://psnc.org.uk/wp-content/uploads/2017/12/HLP-NEWSLETTER-WINTER-2017-FINAL.pdf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87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agreement makes clear that technology is considered to be an enabler to free up pharmacists’ time to provide services and for dispensing to become more efficient. There are a number of relevant issues here including hub and spoke dispensing between legal entities which PSNC successfully opposed in 2016.</a:t>
            </a:r>
          </a:p>
          <a:p>
            <a:endParaRPr lang="en-GB"/>
          </a:p>
          <a:p>
            <a:r>
              <a:rPr lang="en-GB"/>
              <a:t>So why accept it now. First, the introduction of technology is as stated inevitable so we cannot hold it off for ever and should seek to influence its introduction. </a:t>
            </a:r>
          </a:p>
          <a:p>
            <a:endParaRPr lang="en-GB"/>
          </a:p>
          <a:p>
            <a:r>
              <a:rPr lang="en-GB"/>
              <a:t>Second, as we recognised in 2016, there are efficiencies to be gained by hub and spoke dispensing currently undertaken currently by bigger contractors – this includes activity saving in the pharmacy which frees up pharmacists time in community pharmacies – so it could potentially help with the introduction of new services.</a:t>
            </a:r>
          </a:p>
          <a:p>
            <a:endParaRPr lang="en-GB"/>
          </a:p>
          <a:p>
            <a:r>
              <a:rPr lang="en-GB"/>
              <a:t>Third, Government has agreed to ensure that the whole sector – including Independents – can benefit from hub and spoke dispensing – so we should be able to influence how it is introduced in the NHS – perhaps through appropriate NHS regulations. </a:t>
            </a:r>
          </a:p>
          <a:p>
            <a:endParaRPr lang="en-GB"/>
          </a:p>
          <a:p>
            <a:r>
              <a:rPr lang="en-GB"/>
              <a:t>Perhaps the contentious issue is whether hub and spoke dispensing for Independents and between legal entities really will provide efficiencies or cost savings.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7FF72-E60E-4F4C-9E10-77CAE52C81A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B51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3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4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65772"/>
            <a:ext cx="98650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10172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258"/>
            <a:ext cx="12192000" cy="311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39201"/>
            <a:ext cx="1122602" cy="802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936"/>
          <a:stretch/>
        </p:blipFill>
        <p:spPr>
          <a:xfrm>
            <a:off x="10624727" y="1041573"/>
            <a:ext cx="1282172" cy="7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B518E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snc.org.uk/psncs-work/communications-and-lobbyin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mmsteam@psnc.org.u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F0A5-8C53-4147-A409-D9A40F96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Read and then delete this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90C7-397C-415F-ABF7-ACEACC27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This PSNC slide deck contains information on community pharmacies and the services they provide</a:t>
            </a:r>
          </a:p>
          <a:p>
            <a:pPr>
              <a:lnSpc>
                <a:spcPct val="110000"/>
              </a:lnSpc>
            </a:pPr>
            <a:r>
              <a:rPr lang="en-GB" dirty="0"/>
              <a:t>It is designed to be used by LPCs/community pharmacists as the basis for a local presentation to: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local patient groups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local government officers and councillors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GPs, CCGs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STPs, ICS, PCNs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other groups that have an interest in community pharmacy</a:t>
            </a:r>
          </a:p>
        </p:txBody>
      </p:sp>
    </p:spTree>
    <p:extLst>
      <p:ext uri="{BB962C8B-B14F-4D97-AF65-F5344CB8AC3E}">
        <p14:creationId xmlns:p14="http://schemas.microsoft.com/office/powerpoint/2010/main" val="158795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Community pharmacy and the NHS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844824"/>
            <a:ext cx="7200800" cy="4104456"/>
          </a:xfrm>
        </p:spPr>
        <p:txBody>
          <a:bodyPr>
            <a:normAutofit fontScale="85000" lnSpcReduction="20000"/>
          </a:bodyPr>
          <a:lstStyle/>
          <a:p>
            <a:pPr marL="542925" indent="-457200">
              <a:lnSpc>
                <a:spcPct val="120000"/>
              </a:lnSpc>
            </a:pPr>
            <a:r>
              <a:rPr lang="en-GB" dirty="0"/>
              <a:t>NHS income for a typical community pharmacy accounts for 85-95% of their total turnover</a:t>
            </a:r>
          </a:p>
          <a:p>
            <a:pPr marL="542925" indent="-457200">
              <a:lnSpc>
                <a:spcPct val="120000"/>
              </a:lnSpc>
            </a:pPr>
            <a:r>
              <a:rPr lang="en-GB" dirty="0"/>
              <a:t>Pharmacy owners are ‘contracted’ by the NHS to provide a range of services, including the dispensing of medicines</a:t>
            </a:r>
          </a:p>
          <a:p>
            <a:pPr marL="542925" indent="-457200">
              <a:lnSpc>
                <a:spcPct val="120000"/>
              </a:lnSpc>
            </a:pPr>
            <a:r>
              <a:rPr lang="en-GB" dirty="0"/>
              <a:t>Pharmacies also provide services that are commissioned locally by Clinical Commissioning Groups and Local Authorities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182552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11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value of community 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844824"/>
            <a:ext cx="11017224" cy="4104456"/>
          </a:xfrm>
        </p:spPr>
        <p:txBody>
          <a:bodyPr>
            <a:normAutofit/>
          </a:bodyPr>
          <a:lstStyle/>
          <a:p>
            <a:r>
              <a:rPr lang="en-GB" dirty="0"/>
              <a:t>Community pharmacies contributed a net value of </a:t>
            </a:r>
            <a:r>
              <a:rPr lang="en-GB" b="1" dirty="0"/>
              <a:t>£3bn</a:t>
            </a:r>
            <a:r>
              <a:rPr lang="en-GB" dirty="0"/>
              <a:t> to the NHS, public sector, patients and wider society in England in 2015 through just 12 services.</a:t>
            </a:r>
          </a:p>
          <a:p>
            <a:r>
              <a:rPr lang="en-GB" dirty="0"/>
              <a:t>This included: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87" y="3992757"/>
            <a:ext cx="8285714" cy="23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4E0EB4-4669-468B-A7EF-60F4588EF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The NHS Community Pharmacy Contractual Framework (CPCF)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F23464-F2F4-4425-AB54-C7BF436D6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2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EB1D-E68B-4F7B-92C9-A9055F35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the CPCF?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8D0E-683F-49A9-B242-9F5A96E2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Framework for NHS community pharmacy services</a:t>
            </a:r>
          </a:p>
          <a:p>
            <a:r>
              <a:rPr lang="en-GB" dirty="0"/>
              <a:t>It sets out what services they must provide…</a:t>
            </a:r>
          </a:p>
          <a:p>
            <a:r>
              <a:rPr lang="en-GB" dirty="0"/>
              <a:t>… as well as funding arrangements </a:t>
            </a:r>
          </a:p>
          <a:p>
            <a:r>
              <a:rPr lang="en-GB" dirty="0"/>
              <a:t>Some services are essential, others optional</a:t>
            </a:r>
          </a:p>
          <a:p>
            <a:r>
              <a:rPr lang="en-GB" dirty="0"/>
              <a:t>Also allows for localised commissioning</a:t>
            </a:r>
            <a:br>
              <a:rPr lang="en-GB" dirty="0"/>
            </a:br>
            <a:r>
              <a:rPr lang="en-GB" dirty="0"/>
              <a:t>to meet local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48BC4-4659-411D-871B-6AB15C2D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209925"/>
            <a:ext cx="11430" cy="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4A66E-C278-44C7-ABE5-F3ABAA8F1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16" y="3789820"/>
            <a:ext cx="3240000" cy="21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A306-7F11-47FE-A090-9F2791AB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CPCF services 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BED6B1-7643-4619-9A0D-705A7BCA7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101777"/>
              </p:ext>
            </p:extLst>
          </p:nvPr>
        </p:nvGraphicFramePr>
        <p:xfrm>
          <a:off x="623888" y="1844675"/>
          <a:ext cx="11017250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7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0FE1-7382-4419-AEC5-73DB2CD7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Essential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5E32B-46DC-436A-8228-0E9988A2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Dispensing and Repeat Dispensing</a:t>
            </a:r>
          </a:p>
          <a:p>
            <a:r>
              <a:rPr lang="en-GB" dirty="0"/>
              <a:t>Support for self-care</a:t>
            </a:r>
          </a:p>
          <a:p>
            <a:r>
              <a:rPr lang="en-GB" dirty="0"/>
              <a:t>Signposting patients to other healthcare professionals</a:t>
            </a:r>
          </a:p>
          <a:p>
            <a:r>
              <a:rPr lang="en-GB" dirty="0"/>
              <a:t>Public health (healthy lifestyle promotion)</a:t>
            </a:r>
          </a:p>
          <a:p>
            <a:r>
              <a:rPr lang="en-GB" dirty="0"/>
              <a:t>Waste medication disposal</a:t>
            </a:r>
          </a:p>
          <a:p>
            <a:r>
              <a:rPr lang="en-GB" dirty="0"/>
              <a:t>Clinical governance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76C2D-9CD9-451F-A7AA-B724AD22A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16" y="3748497"/>
            <a:ext cx="3302000" cy="22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B580-4D4E-4422-9EC6-A832A21B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Essential Service: clinical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FED4-82FE-4157-9D91-2F817A57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Identifiable CG lead</a:t>
            </a:r>
          </a:p>
          <a:p>
            <a:pPr>
              <a:lnSpc>
                <a:spcPct val="110000"/>
              </a:lnSpc>
            </a:pPr>
            <a:r>
              <a:rPr lang="en-GB" dirty="0"/>
              <a:t>Practice leaflet</a:t>
            </a:r>
          </a:p>
          <a:p>
            <a:pPr>
              <a:lnSpc>
                <a:spcPct val="110000"/>
              </a:lnSpc>
            </a:pPr>
            <a:r>
              <a:rPr lang="en-GB" dirty="0"/>
              <a:t>Patient satisfaction survey</a:t>
            </a:r>
          </a:p>
          <a:p>
            <a:pPr>
              <a:lnSpc>
                <a:spcPct val="110000"/>
              </a:lnSpc>
            </a:pPr>
            <a:r>
              <a:rPr lang="en-GB" dirty="0"/>
              <a:t>Complaints procedure</a:t>
            </a:r>
          </a:p>
          <a:p>
            <a:pPr>
              <a:lnSpc>
                <a:spcPct val="110000"/>
              </a:lnSpc>
            </a:pPr>
            <a:r>
              <a:rPr lang="en-GB" dirty="0"/>
              <a:t>Clinical audits</a:t>
            </a:r>
          </a:p>
          <a:p>
            <a:pPr>
              <a:lnSpc>
                <a:spcPct val="110000"/>
              </a:lnSpc>
            </a:pPr>
            <a:r>
              <a:rPr lang="en-GB" dirty="0"/>
              <a:t>Patient safety incident analysis and reporting</a:t>
            </a:r>
          </a:p>
          <a:p>
            <a:pPr>
              <a:lnSpc>
                <a:spcPct val="110000"/>
              </a:lnSpc>
            </a:pPr>
            <a:r>
              <a:rPr lang="en-GB" dirty="0"/>
              <a:t>Standard Operating Procedures</a:t>
            </a:r>
          </a:p>
          <a:p>
            <a:pPr>
              <a:lnSpc>
                <a:spcPct val="110000"/>
              </a:lnSpc>
            </a:pPr>
            <a:r>
              <a:rPr lang="en-GB" dirty="0"/>
              <a:t>Employment procedures</a:t>
            </a:r>
          </a:p>
          <a:p>
            <a:pPr>
              <a:lnSpc>
                <a:spcPct val="110000"/>
              </a:lnSpc>
            </a:pPr>
            <a:r>
              <a:rPr lang="en-GB" dirty="0"/>
              <a:t>Maintenance of patient records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92745-610C-4B77-BD62-8F247FE7E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16" y="3621947"/>
            <a:ext cx="3096000" cy="23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6878-288A-426A-81DC-03ED2420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Advanced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C8F1A-7599-4D27-B325-B5F7950A9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Medicines Use Review (MUR) </a:t>
            </a:r>
            <a:r>
              <a:rPr lang="en-GB" dirty="0">
                <a:solidFill>
                  <a:srgbClr val="FF0000"/>
                </a:solidFill>
              </a:rPr>
              <a:t>(to be decommissioned from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April 2021)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Appliance Use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Stoma Appliance Customisation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New Medicine Service (NMS)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Flu Vaccination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Community Pharmacist</a:t>
            </a:r>
            <a:br>
              <a:rPr lang="en-GB" dirty="0"/>
            </a:br>
            <a:r>
              <a:rPr lang="en-GB" dirty="0"/>
              <a:t>Consultation Service </a:t>
            </a:r>
            <a:r>
              <a:rPr lang="en-GB" dirty="0">
                <a:solidFill>
                  <a:srgbClr val="FF0000"/>
                </a:solidFill>
              </a:rPr>
              <a:t>(new)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5C06A-090E-4B40-9568-A73B3BE31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16" y="3815680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4D27-73D3-491B-A623-A9A2C2DE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Advanced Services: requirements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8917-E4A2-4D00-981C-EFC2DA78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696" y="1844824"/>
            <a:ext cx="8520920" cy="410445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Premises accreditation – consultation area. More than 95% of pharmacies now have a private consultation room</a:t>
            </a:r>
          </a:p>
          <a:p>
            <a:endParaRPr lang="en-GB" dirty="0"/>
          </a:p>
          <a:p>
            <a:r>
              <a:rPr lang="en-GB" dirty="0"/>
              <a:t>Pharmacist knowledge/ additional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6FFC6-7B06-4005-B6A6-4BC27C622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611312"/>
            <a:ext cx="1524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3F489-FF83-4FD5-A94D-F66ED8151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6" y="4221088"/>
            <a:ext cx="2316480" cy="1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E6F2-3599-41D3-9D1A-B6819FD0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Locally commissioned services –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9700-7A8C-43EB-A38D-14568FD2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4752528" cy="4104456"/>
          </a:xfrm>
        </p:spPr>
        <p:txBody>
          <a:bodyPr>
            <a:normAutofit fontScale="85000" lnSpcReduction="10000"/>
          </a:bodyPr>
          <a:lstStyle/>
          <a:p>
            <a:pPr marL="355600" indent="-355600">
              <a:lnSpc>
                <a:spcPct val="110000"/>
              </a:lnSpc>
            </a:pPr>
            <a:r>
              <a:rPr lang="en-GB" dirty="0"/>
              <a:t>Minor ailments service</a:t>
            </a:r>
          </a:p>
          <a:p>
            <a:pPr marL="355600" indent="-355600">
              <a:lnSpc>
                <a:spcPct val="110000"/>
              </a:lnSpc>
            </a:pPr>
            <a:r>
              <a:rPr lang="en-GB" dirty="0"/>
              <a:t>Emergency hormonal contraception</a:t>
            </a:r>
          </a:p>
          <a:p>
            <a:pPr marL="355600" indent="-355600">
              <a:lnSpc>
                <a:spcPct val="110000"/>
              </a:lnSpc>
            </a:pPr>
            <a:r>
              <a:rPr lang="en-GB" dirty="0"/>
              <a:t>Care home service</a:t>
            </a:r>
          </a:p>
          <a:p>
            <a:pPr marL="355600" indent="-355600">
              <a:lnSpc>
                <a:spcPct val="110000"/>
              </a:lnSpc>
            </a:pPr>
            <a:r>
              <a:rPr lang="en-GB" dirty="0"/>
              <a:t>Stop smoking</a:t>
            </a:r>
          </a:p>
          <a:p>
            <a:pPr marL="355600" indent="-355600">
              <a:lnSpc>
                <a:spcPct val="110000"/>
              </a:lnSpc>
            </a:pPr>
            <a:r>
              <a:rPr lang="en-GB" dirty="0"/>
              <a:t>Needle and syringe exchange</a:t>
            </a:r>
          </a:p>
          <a:p>
            <a:pPr marL="355600" indent="-355600">
              <a:lnSpc>
                <a:spcPct val="110000"/>
              </a:lnSpc>
            </a:pPr>
            <a:r>
              <a:rPr lang="en-GB" dirty="0"/>
              <a:t>Monitored dosage systems</a:t>
            </a:r>
          </a:p>
          <a:p>
            <a:pPr marL="355600" indent="-355600">
              <a:lnSpc>
                <a:spcPct val="110000"/>
              </a:lnSpc>
            </a:pPr>
            <a:r>
              <a:rPr lang="en-GB" dirty="0"/>
              <a:t>Supervised consumption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5C4008-4AD0-44F3-942C-EF9E7BDF22AF}"/>
              </a:ext>
            </a:extLst>
          </p:cNvPr>
          <p:cNvSpPr txBox="1">
            <a:spLocks/>
          </p:cNvSpPr>
          <p:nvPr/>
        </p:nvSpPr>
        <p:spPr>
          <a:xfrm>
            <a:off x="7032104" y="1847785"/>
            <a:ext cx="4536504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B518E"/>
              </a:buClr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10000"/>
              </a:lnSpc>
            </a:pPr>
            <a:r>
              <a:rPr lang="en-GB" dirty="0"/>
              <a:t>Sexual health screening</a:t>
            </a:r>
          </a:p>
          <a:p>
            <a:pPr indent="-254000">
              <a:lnSpc>
                <a:spcPct val="110000"/>
              </a:lnSpc>
            </a:pPr>
            <a:r>
              <a:rPr lang="en-GB" dirty="0"/>
              <a:t>Vaccinations</a:t>
            </a:r>
          </a:p>
          <a:p>
            <a:pPr indent="-254000">
              <a:lnSpc>
                <a:spcPct val="110000"/>
              </a:lnSpc>
            </a:pPr>
            <a:r>
              <a:rPr lang="en-GB" dirty="0"/>
              <a:t>Alcohol screening and brief interventions</a:t>
            </a:r>
          </a:p>
          <a:p>
            <a:pPr indent="-254000">
              <a:lnSpc>
                <a:spcPct val="110000"/>
              </a:lnSpc>
            </a:pPr>
            <a:r>
              <a:rPr lang="en-GB" dirty="0"/>
              <a:t>Weight management</a:t>
            </a:r>
          </a:p>
          <a:p>
            <a:pPr indent="-254000">
              <a:lnSpc>
                <a:spcPct val="110000"/>
              </a:lnSpc>
            </a:pPr>
            <a:r>
              <a:rPr lang="en-GB" dirty="0"/>
              <a:t>Falls reduction</a:t>
            </a:r>
          </a:p>
          <a:p>
            <a:pPr indent="-254000">
              <a:lnSpc>
                <a:spcPct val="110000"/>
              </a:lnSpc>
            </a:pPr>
            <a:r>
              <a:rPr lang="en-GB" dirty="0"/>
              <a:t>Independent and supplementary prescribing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E4455-A73C-4854-B73C-0B02CB61B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66" y="1817230"/>
            <a:ext cx="1900238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7A364-09E3-4512-AAEF-884FF068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7" y="4076363"/>
            <a:ext cx="19145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AE4F-7D38-4337-9BBF-C75DD0D2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Read and then delete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8C4F-D26C-4815-BC28-2ADE17B94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presentation  is consequently designed for audiences with a range of knowledge of what community pharmacies do. Before using the presentation you should:</a:t>
            </a:r>
          </a:p>
          <a:p>
            <a:pPr lvl="1"/>
            <a:r>
              <a:rPr lang="en-GB" dirty="0"/>
              <a:t>edit it down to suit the audience and </a:t>
            </a:r>
          </a:p>
          <a:p>
            <a:pPr lvl="1"/>
            <a:r>
              <a:rPr lang="en-GB" dirty="0"/>
              <a:t>add any local data/information to provide a local context</a:t>
            </a:r>
          </a:p>
          <a:p>
            <a:endParaRPr lang="en-GB" dirty="0"/>
          </a:p>
          <a:p>
            <a:r>
              <a:rPr lang="en-GB" dirty="0"/>
              <a:t>Find more resources to support your presentation at: </a:t>
            </a:r>
            <a:r>
              <a:rPr lang="en-GB" dirty="0">
                <a:hlinkClick r:id="rId2"/>
              </a:rPr>
              <a:t>https://psnc.org.uk/psncs-work/communications-and-lobbying/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53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4E0EB4-4669-468B-A7EF-60F4588EF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CPCF 2019/20 – 2023/24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F23464-F2F4-4425-AB54-C7BF436D6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3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3F33-EF36-4A4A-9677-8EE1CC59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Five-year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BEB9-CECF-4F4B-9639-0C0F0D9E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8064896" cy="4104456"/>
          </a:xfrm>
        </p:spPr>
        <p:txBody>
          <a:bodyPr/>
          <a:lstStyle/>
          <a:p>
            <a:r>
              <a:rPr lang="en-GB" dirty="0"/>
              <a:t>In July 2019, Government agreed a five-year  settlement for community pharmacy</a:t>
            </a:r>
          </a:p>
          <a:p>
            <a:r>
              <a:rPr lang="en-GB" dirty="0"/>
              <a:t>Fixes funding at £2.592bn per year from 2019/20 through to 2023/24</a:t>
            </a:r>
          </a:p>
          <a:p>
            <a:r>
              <a:rPr lang="en-GB" dirty="0"/>
              <a:t>Sets out the expansion of clinical service delivery through pharmacies, in line with the aims of the NHS Long Term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8C964-DC28-44EC-8686-736F8C2B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641" y="1934492"/>
            <a:ext cx="2847975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3F33-EF36-4A4A-9677-8EE1CC59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Ambitions of the five-year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BEB9-CECF-4F4B-9639-0C0F0D9E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8064896" cy="41044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Pharmacies will adapt to provide new services</a:t>
            </a:r>
          </a:p>
          <a:p>
            <a:r>
              <a:rPr lang="en-GB" dirty="0"/>
              <a:t>The settlement will:</a:t>
            </a:r>
          </a:p>
          <a:p>
            <a:pPr marL="0" indent="0">
              <a:buNone/>
            </a:pPr>
            <a:r>
              <a:rPr lang="en-GB" i="1" dirty="0"/>
              <a:t>“Expand and transform the role of community  pharmacies and embed them as the first port of call for minor illness and health advice in England.” </a:t>
            </a:r>
          </a:p>
          <a:p>
            <a:pPr marL="0" indent="0">
              <a:buNone/>
            </a:pPr>
            <a:r>
              <a:rPr lang="en-GB" b="1" dirty="0"/>
              <a:t>Matt Hancock, Secretary of State</a:t>
            </a:r>
            <a:endParaRPr lang="en-GB" i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8C964-DC28-44EC-8686-736F8C2B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641" y="1934492"/>
            <a:ext cx="2847975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0F3D-25C5-4875-9996-D90E5F2D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ea typeface="+mj-lt"/>
                <a:cs typeface="+mj-lt"/>
              </a:rPr>
              <a:t>Two new national services in 2019/20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A18B7-6CDF-4199-9109-2ECD63604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08" y="2492896"/>
            <a:ext cx="3429000" cy="228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13AEA8-5A55-4AC6-829B-1D5B2F91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844675"/>
            <a:ext cx="7200304" cy="4105275"/>
          </a:xfrm>
        </p:spPr>
        <p:txBody>
          <a:bodyPr>
            <a:normAutofit/>
          </a:bodyPr>
          <a:lstStyle/>
          <a:p>
            <a:r>
              <a:rPr lang="en-GB" dirty="0"/>
              <a:t>The Community Pharmacist Consultation Service (CPCS)</a:t>
            </a:r>
          </a:p>
          <a:p>
            <a:r>
              <a:rPr lang="en-GB" dirty="0"/>
              <a:t>Hepatitis C testing service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Capacity being released through the decommissioning of MURs</a:t>
            </a:r>
          </a:p>
        </p:txBody>
      </p:sp>
    </p:spTree>
    <p:extLst>
      <p:ext uri="{BB962C8B-B14F-4D97-AF65-F5344CB8AC3E}">
        <p14:creationId xmlns:p14="http://schemas.microsoft.com/office/powerpoint/2010/main" val="1537877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63FF-A522-4590-ABCF-1FD2E370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NHS Community Pharmacist Consultation Service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4743A-CECF-4A45-8322-AF2A1E62A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Helping people with minor illnesses and those needing urgent supplies of medicine</a:t>
            </a:r>
          </a:p>
          <a:p>
            <a:pPr>
              <a:lnSpc>
                <a:spcPct val="110000"/>
              </a:lnSpc>
            </a:pPr>
            <a:r>
              <a:rPr lang="en-GB" dirty="0"/>
              <a:t>Patients will be referred from NHS 111</a:t>
            </a:r>
          </a:p>
          <a:p>
            <a:pPr>
              <a:lnSpc>
                <a:spcPct val="110000"/>
              </a:lnSpc>
            </a:pPr>
            <a:r>
              <a:rPr lang="en-GB" dirty="0"/>
              <a:t>Pharmacist will provide healthcare advice</a:t>
            </a:r>
            <a:br>
              <a:rPr lang="en-GB" dirty="0"/>
            </a:br>
            <a:r>
              <a:rPr lang="en-GB" dirty="0"/>
              <a:t>or assess whether an emergency supply</a:t>
            </a:r>
            <a:br>
              <a:rPr lang="en-GB" dirty="0"/>
            </a:br>
            <a:r>
              <a:rPr lang="en-GB" dirty="0"/>
              <a:t>of medicine is appropriate</a:t>
            </a:r>
          </a:p>
          <a:p>
            <a:pPr>
              <a:lnSpc>
                <a:spcPct val="110000"/>
              </a:lnSpc>
            </a:pPr>
            <a:r>
              <a:rPr lang="en-GB" dirty="0"/>
              <a:t>Onward referrals will be made if needed</a:t>
            </a:r>
            <a:endParaRPr lang="en-GB" dirty="0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en-GB" dirty="0"/>
              <a:t>GPs are notified electronically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853F3-600D-4E07-84D9-C9311BEAA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08" y="366328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2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C28D-710B-4490-A476-723F3B76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NHS Community Pharmacist Consultation Service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7A6D7-ECF0-4BA1-B42E-EA6CD8DC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Integrates community pharmacy into the urgent care system </a:t>
            </a:r>
          </a:p>
          <a:p>
            <a:r>
              <a:rPr lang="en-GB" dirty="0"/>
              <a:t>Increasing patient awareness of what community pharmacy can do – emphasising its role as ‘first port of call’</a:t>
            </a:r>
          </a:p>
          <a:p>
            <a:r>
              <a:rPr lang="en-GB" dirty="0"/>
              <a:t>Reducing pressure on GPs and</a:t>
            </a:r>
            <a:br>
              <a:rPr lang="en-GB" dirty="0"/>
            </a:br>
            <a:r>
              <a:rPr lang="en-GB" dirty="0"/>
              <a:t>urgent care providers</a:t>
            </a:r>
          </a:p>
          <a:p>
            <a:r>
              <a:rPr lang="en-GB" dirty="0"/>
              <a:t>Supporting patients to self-manage</a:t>
            </a:r>
            <a:br>
              <a:rPr lang="en-GB" dirty="0"/>
            </a:br>
            <a:r>
              <a:rPr lang="en-GB" dirty="0"/>
              <a:t>their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3F826-983E-48FE-A014-B65AA1981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08" y="366328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0F3D-25C5-4875-9996-D90E5F2D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ea typeface="+mj-lt"/>
                <a:cs typeface="+mj-lt"/>
              </a:rPr>
              <a:t>NHS Community Pharmacist Consultation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1E95-4398-4674-BB2C-6022015E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National rollout from 29th October 2019</a:t>
            </a:r>
          </a:p>
          <a:p>
            <a:r>
              <a:rPr lang="en-GB" dirty="0"/>
              <a:t>Future pilots will test expansion with referrals from:</a:t>
            </a:r>
          </a:p>
          <a:p>
            <a:pPr lvl="1"/>
            <a:r>
              <a:rPr lang="en-GB" dirty="0"/>
              <a:t>GPs</a:t>
            </a:r>
          </a:p>
          <a:p>
            <a:pPr lvl="1"/>
            <a:r>
              <a:rPr lang="en-GB" dirty="0"/>
              <a:t>NHS 111 online</a:t>
            </a:r>
          </a:p>
          <a:p>
            <a:pPr lvl="1"/>
            <a:r>
              <a:rPr lang="en-GB" dirty="0"/>
              <a:t>Urgent Treatment Centres</a:t>
            </a:r>
          </a:p>
          <a:p>
            <a:pPr lvl="1"/>
            <a:r>
              <a:rPr lang="en-GB" dirty="0"/>
              <a:t>Possibly A&amp;E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A18B7-6CDF-4199-9109-2ECD63604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08" y="366328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8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E020-83B2-48CC-98C0-62F5105E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Clinical service development: Hepatitis 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5340-C854-410A-8B77-147965FEA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Hepatitis C testing to be introduced in 2019/20</a:t>
            </a:r>
          </a:p>
          <a:p>
            <a:r>
              <a:rPr lang="en-US" dirty="0">
                <a:cs typeface="Calibri"/>
              </a:rPr>
              <a:t>Testing will be made available to people using needle and syringe </a:t>
            </a:r>
            <a:r>
              <a:rPr lang="en-US" dirty="0" err="1">
                <a:cs typeface="Calibri"/>
              </a:rPr>
              <a:t>programmes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service will support Government’s new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national Hepatitis C elimination </a:t>
            </a:r>
            <a:r>
              <a:rPr lang="en-US" dirty="0" err="1">
                <a:cs typeface="Calibri"/>
              </a:rPr>
              <a:t>programme</a:t>
            </a:r>
            <a:endParaRPr lang="en-US" dirty="0">
              <a:cs typeface="Calibri"/>
            </a:endParaRPr>
          </a:p>
        </p:txBody>
      </p:sp>
      <p:pic>
        <p:nvPicPr>
          <p:cNvPr id="5" name="Graphic 4" descr="Test tubes">
            <a:extLst>
              <a:ext uri="{FF2B5EF4-FFF2-40B4-BE49-F238E27FC236}">
                <a16:creationId xmlns:a16="http://schemas.microsoft.com/office/drawing/2014/main" id="{BB0422D5-188A-4672-9237-43A03CF15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7416" y="32060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2351-04FF-40B4-9D55-4C53BB1C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Also in 2019/20: Pharmacy Quality Scheme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E1BB-5D80-478B-A372-7C8F48C7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Further developing and improving the quality of the pharmacy service</a:t>
            </a:r>
          </a:p>
          <a:p>
            <a:pPr>
              <a:lnSpc>
                <a:spcPct val="110000"/>
              </a:lnSpc>
            </a:pPr>
            <a:r>
              <a:rPr lang="en-GB" dirty="0"/>
              <a:t>10,678 community pharmacies participated in February 2019</a:t>
            </a:r>
          </a:p>
          <a:p>
            <a:pPr>
              <a:lnSpc>
                <a:spcPct val="110000"/>
              </a:lnSpc>
            </a:pPr>
            <a:r>
              <a:rPr lang="en-GB" dirty="0"/>
              <a:t>All declared that they: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Offered at least one Advanced Service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Had an up-to-date NHS website entry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Published a patient questionnaire on the</a:t>
            </a:r>
            <a:br>
              <a:rPr lang="en-GB" dirty="0"/>
            </a:br>
            <a:r>
              <a:rPr lang="en-GB" dirty="0"/>
              <a:t>pharmacy’s performance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Could send and receive </a:t>
            </a:r>
            <a:r>
              <a:rPr lang="en-GB" dirty="0" err="1"/>
              <a:t>NHSmail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n-GB" dirty="0"/>
              <a:t>Had adequate IT equipment</a:t>
            </a:r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7C77ADAC-EAB3-4BD3-B900-84BCA9D55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7416" y="32060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36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1C07-3423-4EE0-BB7E-B6F78624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95959"/>
                </a:solidFill>
                <a:ea typeface="&amp;quot"/>
                <a:cs typeface="&amp;quot"/>
              </a:rPr>
              <a:t>Pharmacy Quality Scheme</a:t>
            </a:r>
            <a:r>
              <a:rPr lang="en-US" b="1" dirty="0">
                <a:solidFill>
                  <a:srgbClr val="000000"/>
                </a:solidFill>
                <a:ea typeface="&amp;quot"/>
                <a:cs typeface="&amp;quot"/>
              </a:rPr>
              <a:t>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DC2D1-7067-4FC5-A145-6EA5A710E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 2019/20, the scheme will go even further by encouraging pharmacies to:</a:t>
            </a:r>
          </a:p>
          <a:p>
            <a:pPr lvl="1"/>
            <a:r>
              <a:rPr lang="en-GB" dirty="0"/>
              <a:t>Prepare for engagement with Primary Care Networks</a:t>
            </a:r>
          </a:p>
          <a:p>
            <a:pPr lvl="1"/>
            <a:r>
              <a:rPr lang="en-GB" dirty="0"/>
              <a:t>Complete online sepsis training and training on look-alike, sound-alike (LASA) errors </a:t>
            </a:r>
          </a:p>
          <a:p>
            <a:pPr lvl="1"/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</a:rPr>
              <a:t>Reduce the volume of Sugar Sweetened Beverages sold to </a:t>
            </a:r>
          </a:p>
          <a:p>
            <a:pPr marL="457200" lvl="1" indent="0">
              <a:buNone/>
            </a:pPr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10% or less</a:t>
            </a:r>
            <a:endParaRPr lang="en-GB" dirty="0"/>
          </a:p>
          <a:p>
            <a:pPr lvl="1"/>
            <a:r>
              <a:rPr lang="en-GB" dirty="0"/>
              <a:t>Identify diabetes patients who require foot and eye checks</a:t>
            </a:r>
          </a:p>
          <a:p>
            <a:pPr lvl="1"/>
            <a:r>
              <a:rPr lang="en-GB" dirty="0"/>
              <a:t>Complete a dementia friendly environment standards checklist</a:t>
            </a:r>
          </a:p>
          <a:p>
            <a:pPr lvl="1"/>
            <a:r>
              <a:rPr lang="en-GB" dirty="0"/>
              <a:t>Undertake audits on prescribing safety including around lithium,</a:t>
            </a:r>
          </a:p>
          <a:p>
            <a:pPr marL="457200" lvl="1" indent="0">
              <a:buNone/>
            </a:pPr>
            <a:r>
              <a:rPr lang="en-GB" dirty="0"/>
              <a:t>     valproate and NSAIDs</a:t>
            </a:r>
          </a:p>
        </p:txBody>
      </p:sp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977A31C6-84AA-4C14-9DE8-E098678C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7416" y="32060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4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2E33-E5D2-46C1-B478-10B10996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Read and then delete this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368BC-F8F0-415A-A0E3-96154743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more help needed with a presentation? </a:t>
            </a:r>
          </a:p>
          <a:p>
            <a:pPr marL="0" indent="0">
              <a:buNone/>
            </a:pPr>
            <a:r>
              <a:rPr lang="en-GB" dirty="0"/>
              <a:t>    Contact </a:t>
            </a:r>
            <a:r>
              <a:rPr lang="en-GB" dirty="0">
                <a:hlinkClick r:id="rId2"/>
              </a:rPr>
              <a:t>commsteam@psnc.org.uk</a:t>
            </a:r>
            <a:r>
              <a:rPr lang="en-GB" dirty="0"/>
              <a:t> </a:t>
            </a:r>
          </a:p>
          <a:p>
            <a:pPr marL="3175" lvl="1" indent="0">
              <a:buNone/>
            </a:pPr>
            <a:endParaRPr lang="en-GB" dirty="0"/>
          </a:p>
          <a:p>
            <a:pPr marL="3175" lvl="1" indent="0">
              <a:buNone/>
            </a:pPr>
            <a:r>
              <a:rPr lang="en-GB" dirty="0"/>
              <a:t>Last updated: September 2019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07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E5B0-FE2A-4563-82F0-AFCD28D8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Pharmacy Quality Scheme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ECA4-D857-44B5-B30D-B65FD9A66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792" y="1844824"/>
            <a:ext cx="10102824" cy="41044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10,609 had patient-facing staff signed up as Dementia Friends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10,452 had produced a reflective safety report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10,421 had staff trained in risk management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10,404 had identified high risk asthma patients and referred them for review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5" name="Graphic 4" descr="Medicine">
            <a:extLst>
              <a:ext uri="{FF2B5EF4-FFF2-40B4-BE49-F238E27FC236}">
                <a16:creationId xmlns:a16="http://schemas.microsoft.com/office/drawing/2014/main" id="{812159B9-3577-41C6-A1EF-FD9DD34CD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2663906"/>
            <a:ext cx="914400" cy="914400"/>
          </a:xfrm>
          <a:prstGeom prst="rect">
            <a:avLst/>
          </a:prstGeom>
        </p:spPr>
      </p:pic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866B4C65-EEC5-4D69-B64F-8BFCF2C3C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392" y="3578306"/>
            <a:ext cx="914400" cy="914400"/>
          </a:xfrm>
          <a:prstGeom prst="rect">
            <a:avLst/>
          </a:prstGeom>
        </p:spPr>
      </p:pic>
      <p:pic>
        <p:nvPicPr>
          <p:cNvPr id="9" name="Graphic 8" descr="Lungs">
            <a:extLst>
              <a:ext uri="{FF2B5EF4-FFF2-40B4-BE49-F238E27FC236}">
                <a16:creationId xmlns:a16="http://schemas.microsoft.com/office/drawing/2014/main" id="{B5B00DB1-8691-463D-8799-906082464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392" y="4763793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61517F-30A0-438E-84FF-A4EF502E0B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1" y="1672979"/>
            <a:ext cx="952381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5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A5ED-6EE9-474D-A931-A0B44788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88640"/>
            <a:ext cx="9865096" cy="1426170"/>
          </a:xfrm>
        </p:spPr>
        <p:txBody>
          <a:bodyPr/>
          <a:lstStyle/>
          <a:p>
            <a:r>
              <a:rPr lang="en-GB" b="1" dirty="0"/>
              <a:t>April 2020: Healthy Living Pharm</a:t>
            </a:r>
            <a:r>
              <a:rPr lang="en-GB" b="1" dirty="0">
                <a:solidFill>
                  <a:srgbClr val="595959"/>
                </a:solidFill>
              </a:rPr>
              <a:t>acies (HLPs)</a:t>
            </a: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879D7-1742-4FDF-BE2C-0A1B54CB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72816"/>
            <a:ext cx="5400600" cy="4464496"/>
          </a:xfrm>
        </p:spPr>
        <p:txBody>
          <a:bodyPr>
            <a:normAutofit/>
          </a:bodyPr>
          <a:lstStyle/>
          <a:p>
            <a:r>
              <a:rPr lang="en-GB" sz="2800" dirty="0"/>
              <a:t>From April 2020, all pharmacies will need be accredited as a Healthy Living Pharmacy (HLP) </a:t>
            </a:r>
          </a:p>
          <a:p>
            <a:r>
              <a:rPr lang="en-GB" sz="2800" dirty="0"/>
              <a:t>Local hubs to promote health, wellbeing and self-care</a:t>
            </a:r>
          </a:p>
          <a:p>
            <a:r>
              <a:rPr lang="en-GB" sz="2800" dirty="0"/>
              <a:t>Providing services to prevent ill-health</a:t>
            </a:r>
          </a:p>
          <a:p>
            <a:r>
              <a:rPr lang="en-GB" sz="2800" dirty="0"/>
              <a:t>HLPs must have at least one qualified health champion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23E444-814A-4731-911F-E6171177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4623"/>
            <a:ext cx="5888966" cy="424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73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2D90-EA10-482A-A9C6-6404A2AB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HLPs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8C9E-D45F-4CC9-AF64-BD70518A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43" y="1658576"/>
            <a:ext cx="4086723" cy="4627535"/>
          </a:xfrm>
        </p:spPr>
        <p:txBody>
          <a:bodyPr>
            <a:normAutofit/>
          </a:bodyPr>
          <a:lstStyle/>
          <a:p>
            <a:r>
              <a:rPr lang="en-GB" sz="2400" dirty="0"/>
              <a:t>The number of contacts each day through community pharmacies exceeds those elsewhere in primary care</a:t>
            </a:r>
          </a:p>
          <a:p>
            <a:r>
              <a:rPr lang="en-GB" sz="2400" dirty="0"/>
              <a:t>There are real opportunities to maximise the benefits of both regular and opportunistic contacts</a:t>
            </a:r>
          </a:p>
          <a:p>
            <a:r>
              <a:rPr lang="en-GB" sz="2400" dirty="0"/>
              <a:t>HLPs also undertake outreach events in their local communities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AAD99-0093-4A27-B817-F54F55E64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400" y="2085267"/>
            <a:ext cx="2373944" cy="2601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782D5-FCAA-41AF-A8B0-A7BE63CB2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13" y="294365"/>
            <a:ext cx="2233320" cy="24363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6" name="Picture 2" descr="Image result for healthy living pharmacies">
            <a:extLst>
              <a:ext uri="{FF2B5EF4-FFF2-40B4-BE49-F238E27FC236}">
                <a16:creationId xmlns:a16="http://schemas.microsoft.com/office/drawing/2014/main" id="{DA0354B2-9C5F-4CE9-B8D7-74C206F8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222" y="2072653"/>
            <a:ext cx="2233134" cy="26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y living pharmacies">
            <a:extLst>
              <a:ext uri="{FF2B5EF4-FFF2-40B4-BE49-F238E27FC236}">
                <a16:creationId xmlns:a16="http://schemas.microsoft.com/office/drawing/2014/main" id="{35356045-B95B-4BFB-8F28-B1D711FE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13" y="3878872"/>
            <a:ext cx="2241742" cy="24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LP_logo.jpg">
            <a:extLst>
              <a:ext uri="{FF2B5EF4-FFF2-40B4-BE49-F238E27FC236}">
                <a16:creationId xmlns:a16="http://schemas.microsoft.com/office/drawing/2014/main" id="{9BE47D0E-DBEB-4CCC-BE70-633A4D1A7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96" y="2840099"/>
            <a:ext cx="2322174" cy="8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81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E36-E330-44CD-8C63-155E2171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-18810"/>
            <a:ext cx="9865096" cy="1426170"/>
          </a:xfrm>
        </p:spPr>
        <p:txBody>
          <a:bodyPr/>
          <a:lstStyle/>
          <a:p>
            <a:r>
              <a:rPr lang="en-GB" b="1" dirty="0"/>
              <a:t>HLP national evaluation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08E266-5F4F-4D40-8653-7B0749824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96752"/>
            <a:ext cx="7417842" cy="51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37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0EB9-800B-40BB-8589-AF7B5BD8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Future clinical service development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59AD-B120-415C-AEE9-7DC29A449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4" y="1844824"/>
            <a:ext cx="7632846" cy="410445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>
                <a:cs typeface="Calibri"/>
              </a:rPr>
              <a:t>A range of pharmacy services will be piloted which may, if successful, be commissioned nationally</a:t>
            </a:r>
          </a:p>
          <a:p>
            <a:r>
              <a:rPr lang="en-GB" dirty="0">
                <a:cs typeface="Calibri"/>
              </a:rPr>
              <a:t>The Pharmacy Integration Fund and the PCN Testbed programme are NHS development initiatives that will be used to provide the necessary funding for pilots</a:t>
            </a:r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DC0E5-1696-4F9E-ADD2-DFF17421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2111114"/>
            <a:ext cx="3456382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43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FE95-7F9C-48D1-8A25-42AD7A4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Clinical service development: 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Prevention services that will be piloted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696E-9DC1-487A-BB33-B6A108F8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7301901" cy="41044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Detection of undiagnosed cardiovascular disease</a:t>
            </a:r>
          </a:p>
          <a:p>
            <a:pPr>
              <a:lnSpc>
                <a:spcPct val="110000"/>
              </a:lnSpc>
            </a:pPr>
            <a:r>
              <a:rPr lang="en-GB" dirty="0"/>
              <a:t>Point of care testing around minor illness to support efforts to tackle antimicrobial resistance</a:t>
            </a:r>
          </a:p>
          <a:p>
            <a:pPr>
              <a:lnSpc>
                <a:spcPct val="110000"/>
              </a:lnSpc>
            </a:pPr>
            <a:r>
              <a:rPr lang="en-GB" dirty="0"/>
              <a:t>Stop smoking referrals from secondary care</a:t>
            </a:r>
          </a:p>
          <a:p>
            <a:pPr>
              <a:lnSpc>
                <a:spcPct val="110000"/>
              </a:lnSpc>
            </a:pPr>
            <a:r>
              <a:rPr lang="en-GB" dirty="0"/>
              <a:t>Vaccination and immunisation</a:t>
            </a:r>
          </a:p>
          <a:p>
            <a:pPr>
              <a:lnSpc>
                <a:spcPct val="110000"/>
              </a:lnSpc>
            </a:pPr>
            <a:r>
              <a:rPr lang="en-GB" dirty="0"/>
              <a:t>Routine monitoring of patients on repeat medication</a:t>
            </a:r>
          </a:p>
          <a:p>
            <a:pPr>
              <a:lnSpc>
                <a:spcPct val="110000"/>
              </a:lnSpc>
            </a:pPr>
            <a:r>
              <a:rPr lang="en-GB" dirty="0"/>
              <a:t>Support for PCN services, e.g. </a:t>
            </a:r>
            <a:r>
              <a:rPr lang="en-US" dirty="0"/>
              <a:t>on early cancer diagnosis and in tackling health inequalities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3F3B7-2672-410D-A171-58FDCF97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293" y="2111114"/>
            <a:ext cx="3643313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78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4CB4-ECE7-4A1A-B239-8FCE7A0E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Clinical service development: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Medicines </a:t>
            </a:r>
            <a:r>
              <a:rPr lang="en-US" b="1" dirty="0" err="1">
                <a:cs typeface="Calibri"/>
              </a:rPr>
              <a:t>Optimisation</a:t>
            </a:r>
            <a:r>
              <a:rPr lang="en-US" b="1" dirty="0">
                <a:cs typeface="Calibri"/>
              </a:rPr>
              <a:t> services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8B40E-D3D8-4EAB-B45E-6220AD4E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From 2020/21, further developments will include:</a:t>
            </a:r>
          </a:p>
          <a:p>
            <a:r>
              <a:rPr lang="en-US" dirty="0">
                <a:cs typeface="Calibri"/>
              </a:rPr>
              <a:t>A new medicines reconciliation service to ensure changes in medication made in secondary care are implemented when patient discharged into the community</a:t>
            </a:r>
          </a:p>
          <a:p>
            <a:r>
              <a:rPr lang="en-US" dirty="0">
                <a:cs typeface="Calibri"/>
              </a:rPr>
              <a:t>Considering expansion of the New Medicine Service  expansion</a:t>
            </a:r>
          </a:p>
          <a:p>
            <a:r>
              <a:rPr lang="en-US" dirty="0">
                <a:cs typeface="Calibri"/>
              </a:rPr>
              <a:t>A new service to improve access to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palliative care medicines to be piloted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C5017-D207-4AEE-B421-D2F077B86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16" y="3506957"/>
            <a:ext cx="2160000" cy="24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47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B39D-6926-47E7-990A-C62F2676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Challenges for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F13E-63A4-4059-825D-6C2AD78EA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844824"/>
            <a:ext cx="9937104" cy="4104456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Workload: </a:t>
            </a:r>
            <a:r>
              <a:rPr lang="en-GB" dirty="0"/>
              <a:t>there is a need to make dispensing more efficient to free up staff to provide services instead</a:t>
            </a:r>
          </a:p>
          <a:p>
            <a:endParaRPr lang="en-GB" b="1" dirty="0"/>
          </a:p>
          <a:p>
            <a:r>
              <a:rPr lang="en-GB" b="1" dirty="0"/>
              <a:t>Premises:</a:t>
            </a:r>
            <a:r>
              <a:rPr lang="en-GB" dirty="0"/>
              <a:t> consultation rooms are now vital and more technology will be needed</a:t>
            </a:r>
          </a:p>
          <a:p>
            <a:endParaRPr lang="en-GB" b="1" dirty="0"/>
          </a:p>
          <a:p>
            <a:r>
              <a:rPr lang="en-GB" b="1" dirty="0"/>
              <a:t>Funding:</a:t>
            </a:r>
            <a:r>
              <a:rPr lang="en-GB" dirty="0"/>
              <a:t> flat funding will make changes harder; many pharmacies are under serious financial stress</a:t>
            </a:r>
            <a:endParaRPr lang="en-GB" b="1" dirty="0"/>
          </a:p>
        </p:txBody>
      </p:sp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549A88D9-7F55-4A34-8BB0-1FE372275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73" y="3475856"/>
            <a:ext cx="914400" cy="914400"/>
          </a:xfrm>
          <a:prstGeom prst="rect">
            <a:avLst/>
          </a:prstGeom>
        </p:spPr>
      </p:pic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33BB9F03-FABF-4D22-981A-FDF5C21BA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273" y="5034880"/>
            <a:ext cx="914400" cy="914400"/>
          </a:xfrm>
          <a:prstGeom prst="rect">
            <a:avLst/>
          </a:prstGeom>
        </p:spPr>
      </p:pic>
      <p:pic>
        <p:nvPicPr>
          <p:cNvPr id="11" name="Graphic 10" descr="Briefcase">
            <a:extLst>
              <a:ext uri="{FF2B5EF4-FFF2-40B4-BE49-F238E27FC236}">
                <a16:creationId xmlns:a16="http://schemas.microsoft.com/office/drawing/2014/main" id="{70A3F778-D20E-4CDF-A734-8BD18EE22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584" y="19168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21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EF86-866F-41BA-B786-1D50B396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Enabling the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537F-5F8F-45E1-9946-CB3A2738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8074880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Legislative changes to enable:</a:t>
            </a:r>
          </a:p>
          <a:p>
            <a:pPr lvl="1"/>
            <a:r>
              <a:rPr lang="en-GB" dirty="0"/>
              <a:t>all pharmacies to benefit from hub and spoke dispensing and increased use of automation</a:t>
            </a:r>
          </a:p>
          <a:p>
            <a:pPr lvl="1"/>
            <a:r>
              <a:rPr lang="en-GB" dirty="0"/>
              <a:t>better use of skill mix</a:t>
            </a:r>
          </a:p>
          <a:p>
            <a:pPr lvl="1"/>
            <a:r>
              <a:rPr lang="en-GB" dirty="0"/>
              <a:t>use of original pack dispensing</a:t>
            </a:r>
          </a:p>
          <a:p>
            <a:pPr lvl="1"/>
            <a:r>
              <a:rPr lang="en-GB" dirty="0"/>
              <a:t>support for owners wishing to consolidate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020B2-0D5A-41A7-BC6A-64A83C506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72" y="3745498"/>
            <a:ext cx="2942344" cy="22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8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A97CE-7AFC-4FD2-98E8-19305157C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Developing community pharmacy services for the benefit of patients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AAB270-C4F5-487B-BE73-3C4BACF06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4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318C-5C17-4B0E-A03D-1BEC90230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Community Pharmacy:</a:t>
            </a:r>
            <a:br>
              <a:rPr lang="en-GB" b="1" dirty="0"/>
            </a:br>
            <a:r>
              <a:rPr lang="en-GB" b="1" i="1" dirty="0"/>
              <a:t>local healthcare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3871C-4BD6-479F-9D7F-7F96E56BC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87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b="1" dirty="0"/>
              <a:t>The Local Pharmaceutical Committee</a:t>
            </a:r>
            <a:endParaRPr lang="en-US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844824"/>
            <a:ext cx="8659216" cy="410445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Body recognised in Statute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Add link to LPC website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Represents and supports community pharmacy contractors (owners)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Works with NHS to coordinate local service provision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dirty="0"/>
              <a:t>Elected by local pharmacy owners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08" y="3082664"/>
            <a:ext cx="22860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13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F830-5763-4EA7-833E-119B4A3F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Pharmacy services in </a:t>
            </a:r>
            <a:r>
              <a:rPr lang="en-GB" b="1" dirty="0">
                <a:solidFill>
                  <a:srgbClr val="FF0000"/>
                </a:solidFill>
              </a:rPr>
              <a:t>xxx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DB90-3C40-42B2-973B-7E716C5FC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Insert information/data on locally commissioning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119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A4A2-46CD-4134-9B6F-FCEF2B46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future for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AA67-58F7-47F0-9782-24DF126F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4824"/>
            <a:ext cx="7777224" cy="41044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Insert proposed local service developments</a:t>
            </a:r>
          </a:p>
          <a:p>
            <a:pPr>
              <a:lnSpc>
                <a:spcPct val="110000"/>
              </a:lnSpc>
            </a:pPr>
            <a:r>
              <a:rPr lang="en-GB" dirty="0"/>
              <a:t>The LPC can support development of Joint Strategic Needs Assessment (JSNA) and the Pharmaceutical Needs Assessment (PNA)</a:t>
            </a:r>
          </a:p>
          <a:p>
            <a:pPr>
              <a:lnSpc>
                <a:spcPct val="110000"/>
              </a:lnSpc>
            </a:pPr>
            <a:r>
              <a:rPr lang="en-GB" dirty="0"/>
              <a:t>Discussions with PCN leaders on developing pharmacy services to help meet key public health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B2B33-2792-483C-BFD7-36BCB8B6B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16" y="2817322"/>
            <a:ext cx="3240000" cy="21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39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A6E6E-D11B-4312-8907-7D5A9D059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 and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605E8B-9F42-43FD-A484-F6FEEBAF1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More information on community pharmacy services at</a:t>
            </a:r>
          </a:p>
          <a:p>
            <a:r>
              <a:rPr lang="en-GB" dirty="0">
                <a:solidFill>
                  <a:srgbClr val="FF0000"/>
                </a:solidFill>
              </a:rPr>
              <a:t>LPC website or psnc.org.uk</a:t>
            </a:r>
          </a:p>
        </p:txBody>
      </p:sp>
    </p:spTree>
    <p:extLst>
      <p:ext uri="{BB962C8B-B14F-4D97-AF65-F5344CB8AC3E}">
        <p14:creationId xmlns:p14="http://schemas.microsoft.com/office/powerpoint/2010/main" val="3289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87F6-366A-4B0F-8FEA-CC100EF0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5986-5257-450E-A5BA-E67F0B45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Complete this section when you have edited the PowerPoint</a:t>
            </a:r>
          </a:p>
        </p:txBody>
      </p:sp>
    </p:spTree>
    <p:extLst>
      <p:ext uri="{BB962C8B-B14F-4D97-AF65-F5344CB8AC3E}">
        <p14:creationId xmlns:p14="http://schemas.microsoft.com/office/powerpoint/2010/main" val="267581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BF54-87C6-41F1-ABE0-09E70BF2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Community pharmacy: an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A2C6-B638-42AC-B947-7E3A1B161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11,600 pharmacies in England situated in high-street locations, in supermarkets and in residential neighbourhoods</a:t>
            </a:r>
          </a:p>
          <a:p>
            <a:pPr lvl="1"/>
            <a:r>
              <a:rPr lang="en-GB" sz="2400" dirty="0"/>
              <a:t>Independents (1-5 pharmacies)	38%</a:t>
            </a:r>
          </a:p>
          <a:p>
            <a:pPr lvl="1"/>
            <a:r>
              <a:rPr lang="en-GB" sz="2400" dirty="0"/>
              <a:t>Multiples (6+ pharmacies)		62%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XXX</a:t>
            </a:r>
            <a:r>
              <a:rPr lang="en-GB" sz="2800" dirty="0"/>
              <a:t> in </a:t>
            </a:r>
            <a:r>
              <a:rPr lang="en-GB" sz="2800" dirty="0">
                <a:solidFill>
                  <a:srgbClr val="FF0000"/>
                </a:solidFill>
              </a:rPr>
              <a:t>LPC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3E0E7-4578-48DC-B078-0CAE57ED7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08" y="2881306"/>
            <a:ext cx="3048000" cy="2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E64C-27E4-4730-B6E7-271D160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Community pharmacy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EA70-9BE7-48C2-82C6-913428A2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Pharmacist</a:t>
            </a:r>
          </a:p>
          <a:p>
            <a:r>
              <a:rPr lang="en-GB" dirty="0"/>
              <a:t>Medicines Counter Assistants/Healthcare Assistants</a:t>
            </a:r>
          </a:p>
          <a:p>
            <a:r>
              <a:rPr lang="en-GB" dirty="0"/>
              <a:t>Dispensers</a:t>
            </a:r>
          </a:p>
          <a:p>
            <a:r>
              <a:rPr lang="en-GB" dirty="0"/>
              <a:t>Registered Pharmacy Technicians</a:t>
            </a:r>
          </a:p>
          <a:p>
            <a:r>
              <a:rPr lang="en-GB" dirty="0"/>
              <a:t>Delivery driver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B9276-9665-4ADB-9495-033151CBB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08" y="3140968"/>
            <a:ext cx="3049200" cy="20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Community pharmacy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544" y="1844824"/>
            <a:ext cx="9785071" cy="4104456"/>
          </a:xfrm>
        </p:spPr>
        <p:txBody>
          <a:bodyPr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-GB" sz="2800" b="1" dirty="0"/>
              <a:t>89%</a:t>
            </a:r>
            <a:r>
              <a:rPr lang="en-GB" sz="2800" dirty="0"/>
              <a:t> of the population can reach their local community pharmacy within a </a:t>
            </a:r>
            <a:r>
              <a:rPr lang="en-GB" sz="2800" b="1" dirty="0"/>
              <a:t>20 minute walk</a:t>
            </a:r>
            <a:endParaRPr lang="en-GB" sz="2800" dirty="0"/>
          </a:p>
          <a:p>
            <a:pPr marL="228600" indent="-228600">
              <a:spcBef>
                <a:spcPts val="1000"/>
              </a:spcBef>
            </a:pPr>
            <a:endParaRPr lang="en-GB" sz="2800" dirty="0"/>
          </a:p>
          <a:p>
            <a:pPr marL="228600" indent="-228600">
              <a:spcBef>
                <a:spcPts val="1000"/>
              </a:spcBef>
            </a:pPr>
            <a:r>
              <a:rPr lang="en-GB" sz="2800" dirty="0"/>
              <a:t>Pharmacies in England dispense </a:t>
            </a:r>
            <a:r>
              <a:rPr lang="en-GB" sz="2800" b="1" dirty="0"/>
              <a:t>over a billion </a:t>
            </a:r>
            <a:r>
              <a:rPr lang="en-GB" sz="2800" dirty="0"/>
              <a:t>prescription items</a:t>
            </a:r>
          </a:p>
          <a:p>
            <a:pPr marL="228600" indent="-228600">
              <a:spcBef>
                <a:spcPts val="1000"/>
              </a:spcBef>
            </a:pPr>
            <a:endParaRPr lang="en-GB" sz="2800" dirty="0"/>
          </a:p>
          <a:p>
            <a:pPr>
              <a:defRPr/>
            </a:pPr>
            <a:r>
              <a:rPr lang="en-GB" sz="2800" dirty="0"/>
              <a:t>An estimated </a:t>
            </a:r>
            <a:r>
              <a:rPr lang="en-GB" sz="2800" b="1" dirty="0"/>
              <a:t>1.6 million visits </a:t>
            </a:r>
            <a:r>
              <a:rPr lang="en-GB" sz="2800" dirty="0"/>
              <a:t>take place daily, of which 1.2 million are for health-related reasons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5" y="4590575"/>
            <a:ext cx="1085850" cy="98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1234440" cy="1131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5" y="1844824"/>
            <a:ext cx="742950" cy="9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1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Community pharmacy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80" y="1844824"/>
            <a:ext cx="9505036" cy="4104456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en-GB" b="1" dirty="0"/>
              <a:t>Over 90% </a:t>
            </a:r>
            <a:r>
              <a:rPr lang="en-GB" dirty="0"/>
              <a:t>of pharmacies now have a private consultation room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endParaRPr lang="en-GB" dirty="0"/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en-GB" dirty="0"/>
              <a:t>Community pharmacies are accessed by people who may not access other NHS services, helping to </a:t>
            </a:r>
            <a:r>
              <a:rPr lang="en-GB" b="1" dirty="0"/>
              <a:t>reduce health inequalities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endParaRPr lang="en-GB" dirty="0"/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r>
              <a:rPr lang="en-GB" dirty="0"/>
              <a:t>It takes </a:t>
            </a:r>
            <a:r>
              <a:rPr lang="en-GB" b="1" dirty="0"/>
              <a:t>five years to qualify </a:t>
            </a:r>
            <a:r>
              <a:rPr lang="en-GB" dirty="0"/>
              <a:t>as a pharmacist, including a four-year master’s degree with training on the safe use of medicines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1" y="3068960"/>
            <a:ext cx="1325880" cy="86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700808"/>
            <a:ext cx="1440180" cy="1234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0" y="4365104"/>
            <a:ext cx="132588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0842"/>
      </p:ext>
    </p:extLst>
  </p:cSld>
  <p:clrMapOvr>
    <a:masterClrMapping/>
  </p:clrMapOvr>
</p:sld>
</file>

<file path=ppt/theme/theme1.xml><?xml version="1.0" encoding="utf-8"?>
<a:theme xmlns:a="http://schemas.openxmlformats.org/drawingml/2006/main" name="PSNC template Aug 2013">
  <a:themeElements>
    <a:clrScheme name="PSNC colours">
      <a:dk1>
        <a:sysClr val="windowText" lastClr="000000"/>
      </a:dk1>
      <a:lt1>
        <a:sysClr val="window" lastClr="FFFFFF"/>
      </a:lt1>
      <a:dk2>
        <a:srgbClr val="5185C0"/>
      </a:dk2>
      <a:lt2>
        <a:srgbClr val="D58721"/>
      </a:lt2>
      <a:accent1>
        <a:srgbClr val="4E3487"/>
      </a:accent1>
      <a:accent2>
        <a:srgbClr val="93378A"/>
      </a:accent2>
      <a:accent3>
        <a:srgbClr val="C3137B"/>
      </a:accent3>
      <a:accent4>
        <a:srgbClr val="F2E634"/>
      </a:accent4>
      <a:accent5>
        <a:srgbClr val="65922E"/>
      </a:accent5>
      <a:accent6>
        <a:srgbClr val="51968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8DA43D8-5A82-48D7-8937-4426E3513218}" vid="{2CC5D114-682E-4B79-ABF2-562E39B1BD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750B46F331547BD9C710B92DB17D6" ma:contentTypeVersion="" ma:contentTypeDescription="Create a new document." ma:contentTypeScope="" ma:versionID="78f2bd4697704d9c8c83682fe6dba71b">
  <xsd:schema xmlns:xsd="http://www.w3.org/2001/XMLSchema" xmlns:xs="http://www.w3.org/2001/XMLSchema" xmlns:p="http://schemas.microsoft.com/office/2006/metadata/properties" xmlns:ns2="1c7d3551-5694-4f12-b35a-d9a7a462ea4b" xmlns:ns3="80bf1ca3-5488-4033-8636-208e15562238" xmlns:ns4="5bcc5b67-876a-46c4-84cc-1ae1b89d6c77" targetNamespace="http://schemas.microsoft.com/office/2006/metadata/properties" ma:root="true" ma:fieldsID="f036a2555c170fcc252bf58d01eb0622" ns2:_="" ns3:_="" ns4:_="">
    <xsd:import namespace="1c7d3551-5694-4f12-b35a-d9a7a462ea4b"/>
    <xsd:import namespace="80bf1ca3-5488-4033-8636-208e15562238"/>
    <xsd:import namespace="5bcc5b67-876a-46c4-84cc-1ae1b89d6c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f1ca3-5488-4033-8636-208e15562238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c5b67-876a-46c4-84cc-1ae1b89d6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957EED-1FC4-4A85-820A-16F24F86D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d3551-5694-4f12-b35a-d9a7a462ea4b"/>
    <ds:schemaRef ds:uri="80bf1ca3-5488-4033-8636-208e15562238"/>
    <ds:schemaRef ds:uri="5bcc5b67-876a-46c4-84cc-1ae1b89d6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460E0-6F4D-4967-A65E-B7E97E98B7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76C45-7AA3-4FFF-BAC3-D5A04687916F}">
  <ds:schemaRefs>
    <ds:schemaRef ds:uri="80bf1ca3-5488-4033-8636-208e15562238"/>
    <ds:schemaRef ds:uri="http://purl.org/dc/terms/"/>
    <ds:schemaRef ds:uri="http://schemas.openxmlformats.org/package/2006/metadata/core-properties"/>
    <ds:schemaRef ds:uri="1c7d3551-5694-4f12-b35a-d9a7a462ea4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bcc5b67-876a-46c4-84cc-1ae1b89d6c7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PSNC 16-9 presentation</Template>
  <TotalTime>543</TotalTime>
  <Words>1734</Words>
  <Application>Microsoft Office PowerPoint</Application>
  <PresentationFormat>Widescreen</PresentationFormat>
  <Paragraphs>237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PSNC template Aug 2013</vt:lpstr>
      <vt:lpstr>Read and then delete this slide</vt:lpstr>
      <vt:lpstr>Read and then delete this slide</vt:lpstr>
      <vt:lpstr>Read and then delete this slide</vt:lpstr>
      <vt:lpstr>Community Pharmacy: local healthcare</vt:lpstr>
      <vt:lpstr>Presentation overview</vt:lpstr>
      <vt:lpstr>Community pharmacy: an introduction</vt:lpstr>
      <vt:lpstr>Community pharmacy staff</vt:lpstr>
      <vt:lpstr>Community pharmacy statistics</vt:lpstr>
      <vt:lpstr>Community pharmacy statistics</vt:lpstr>
      <vt:lpstr>Community pharmacy and the NHS</vt:lpstr>
      <vt:lpstr>The value of community pharmacy</vt:lpstr>
      <vt:lpstr>The NHS Community Pharmacy Contractual Framework (CPCF)</vt:lpstr>
      <vt:lpstr>What is the CPCF?</vt:lpstr>
      <vt:lpstr>CPCF services structure</vt:lpstr>
      <vt:lpstr>Essential Services</vt:lpstr>
      <vt:lpstr>Essential Service: clinical governance</vt:lpstr>
      <vt:lpstr>Advanced Services</vt:lpstr>
      <vt:lpstr>Advanced Services: requirements</vt:lpstr>
      <vt:lpstr>Locally commissioned services – examples</vt:lpstr>
      <vt:lpstr>CPCF 2019/20 – 2023/24</vt:lpstr>
      <vt:lpstr>Five-year agreement</vt:lpstr>
      <vt:lpstr>Ambitions of the five-year agreement</vt:lpstr>
      <vt:lpstr>Two new national services in 2019/20</vt:lpstr>
      <vt:lpstr>NHS Community Pharmacist Consultation Service</vt:lpstr>
      <vt:lpstr>NHS Community Pharmacist Consultation Service</vt:lpstr>
      <vt:lpstr>NHS Community Pharmacist Consultation Service</vt:lpstr>
      <vt:lpstr>Clinical service development: Hepatitis C</vt:lpstr>
      <vt:lpstr>Also in 2019/20: Pharmacy Quality Scheme</vt:lpstr>
      <vt:lpstr>Pharmacy Quality Scheme​</vt:lpstr>
      <vt:lpstr>Pharmacy Quality Scheme</vt:lpstr>
      <vt:lpstr>April 2020: Healthy Living Pharmacies (HLPs)</vt:lpstr>
      <vt:lpstr>HLPs in action</vt:lpstr>
      <vt:lpstr>HLP national evaluation</vt:lpstr>
      <vt:lpstr>Future clinical service development</vt:lpstr>
      <vt:lpstr>Clinical service development:  Prevention services that will be piloted</vt:lpstr>
      <vt:lpstr>Clinical service development: Medicines Optimisation services </vt:lpstr>
      <vt:lpstr>Challenges for pharmacy</vt:lpstr>
      <vt:lpstr>Enabling the changes</vt:lpstr>
      <vt:lpstr>Developing community pharmacy services for the benefit of patients</vt:lpstr>
      <vt:lpstr>The Local Pharmaceutical Committee</vt:lpstr>
      <vt:lpstr>Pharmacy services in xxx</vt:lpstr>
      <vt:lpstr>The future for pharmacy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and then delete this slide</dc:title>
  <dc:creator>Melinda Mabbutt</dc:creator>
  <cp:lastModifiedBy>Zoe Long</cp:lastModifiedBy>
  <cp:revision>49</cp:revision>
  <dcterms:created xsi:type="dcterms:W3CDTF">2019-09-13T12:55:02Z</dcterms:created>
  <dcterms:modified xsi:type="dcterms:W3CDTF">2019-09-20T16:09:36Z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0x010100F0A750B46F331547BD9C710B92DB17D6</vt:lpwstr>
  </property>
</Properties>
</file>