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7" r:id="rId4"/>
    <p:sldMasterId id="2147483779" r:id="rId5"/>
    <p:sldMasterId id="2147483722" r:id="rId6"/>
    <p:sldMasterId id="2147483730" r:id="rId7"/>
    <p:sldMasterId id="2147483728" r:id="rId8"/>
    <p:sldMasterId id="2147483732" r:id="rId9"/>
    <p:sldMasterId id="2147483742" r:id="rId10"/>
  </p:sldMasterIdLst>
  <p:notesMasterIdLst>
    <p:notesMasterId r:id="rId36"/>
  </p:notesMasterIdLst>
  <p:sldIdLst>
    <p:sldId id="26565" r:id="rId11"/>
    <p:sldId id="527" r:id="rId12"/>
    <p:sldId id="528" r:id="rId13"/>
    <p:sldId id="529" r:id="rId14"/>
    <p:sldId id="530" r:id="rId15"/>
    <p:sldId id="531" r:id="rId16"/>
    <p:sldId id="532" r:id="rId17"/>
    <p:sldId id="533" r:id="rId18"/>
    <p:sldId id="534" r:id="rId19"/>
    <p:sldId id="535" r:id="rId20"/>
    <p:sldId id="536" r:id="rId21"/>
    <p:sldId id="537" r:id="rId22"/>
    <p:sldId id="538" r:id="rId23"/>
    <p:sldId id="539" r:id="rId24"/>
    <p:sldId id="540" r:id="rId25"/>
    <p:sldId id="541" r:id="rId26"/>
    <p:sldId id="542" r:id="rId27"/>
    <p:sldId id="543" r:id="rId28"/>
    <p:sldId id="544" r:id="rId29"/>
    <p:sldId id="545" r:id="rId30"/>
    <p:sldId id="522" r:id="rId31"/>
    <p:sldId id="523" r:id="rId32"/>
    <p:sldId id="524" r:id="rId33"/>
    <p:sldId id="525" r:id="rId34"/>
    <p:sldId id="526" r:id="rId35"/>
  </p:sldIdLst>
  <p:sldSz cx="12192000" cy="6858000"/>
  <p:notesSz cx="6792913" cy="9925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13F6D7-8FA0-2408-171E-94D82B52B489}" v="11" dt="2021-09-16T07:37:26.278"/>
    <p1510:client id="{24DF34EC-472A-C783-306F-C4D15CF0A01D}" v="10" dt="2021-09-15T18:45:03.077"/>
    <p1510:client id="{3552FEF0-8F11-E5C5-367F-397CFC8DC198}" v="4" dt="2021-09-15T16:50:20.276"/>
    <p1510:client id="{524A7CBB-2A61-2928-CCEA-7FC739FE22B7}" v="3" dt="2021-09-15T19:47:30.199"/>
    <p1510:client id="{79EB21A4-FF4B-4F6B-89E7-95419C80AF96}" v="140" dt="2021-09-16T07:41:36.996"/>
    <p1510:client id="{9F18F2C3-0148-4D94-BCB3-72FCC6346574}" v="4" dt="2021-09-15T19:50:28.517"/>
    <p1510:client id="{D4FDD4BA-5805-B438-6D62-DBBB146B5C71}" v="15" dt="2021-09-16T06:33:16.731"/>
    <p1510:client id="{F644E995-07CD-4000-BC5E-3E3F0E358346}" v="1841" dt="2021-09-16T11:10:40.3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956672723601857"/>
          <c:y val="4.6559728361092408E-2"/>
          <c:w val="0.74816502775862681"/>
          <c:h val="0.90530749641424924"/>
        </c:manualLayout>
      </c:layout>
      <c:pieChart>
        <c:varyColors val="1"/>
        <c:ser>
          <c:idx val="0"/>
          <c:order val="0"/>
          <c:dPt>
            <c:idx val="0"/>
            <c:bubble3D val="0"/>
            <c:spPr>
              <a:solidFill>
                <a:srgbClr val="3C6969"/>
              </a:solidFill>
              <a:ln w="19050">
                <a:solidFill>
                  <a:schemeClr val="lt1"/>
                </a:solidFill>
              </a:ln>
              <a:effectLst/>
            </c:spPr>
            <c:extLst>
              <c:ext xmlns:c16="http://schemas.microsoft.com/office/drawing/2014/chart" uri="{C3380CC4-5D6E-409C-BE32-E72D297353CC}">
                <c16:uniqueId val="{00000001-A0E9-489A-B588-02FB0BA157D2}"/>
              </c:ext>
            </c:extLst>
          </c:dPt>
          <c:dPt>
            <c:idx val="1"/>
            <c:bubble3D val="0"/>
            <c:spPr>
              <a:solidFill>
                <a:srgbClr val="81B5C2"/>
              </a:solidFill>
              <a:ln w="19050">
                <a:solidFill>
                  <a:schemeClr val="lt1"/>
                </a:solidFill>
              </a:ln>
              <a:effectLst/>
            </c:spPr>
            <c:extLst>
              <c:ext xmlns:c16="http://schemas.microsoft.com/office/drawing/2014/chart" uri="{C3380CC4-5D6E-409C-BE32-E72D297353CC}">
                <c16:uniqueId val="{00000003-A0E9-489A-B588-02FB0BA157D2}"/>
              </c:ext>
            </c:extLst>
          </c:dPt>
          <c:dLbls>
            <c:dLbl>
              <c:idx val="0"/>
              <c:layout>
                <c:manualLayout>
                  <c:x val="-0.18933879840362414"/>
                  <c:y val="0.13221301670935121"/>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mn-lt"/>
                        <a:ea typeface="+mn-ea"/>
                        <a:cs typeface="+mn-cs"/>
                      </a:defRPr>
                    </a:pPr>
                    <a:r>
                      <a:rPr lang="en-US" sz="1600" baseline="0"/>
                      <a:t>Female, 40%</a:t>
                    </a:r>
                  </a:p>
                </c:rich>
              </c:tx>
              <c:numFmt formatCode="0.00%" sourceLinked="0"/>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6679808003451627"/>
                      <c:h val="0.40665879020481249"/>
                    </c:manualLayout>
                  </c15:layout>
                  <c15:showDataLabelsRange val="0"/>
                </c:ext>
                <c:ext xmlns:c16="http://schemas.microsoft.com/office/drawing/2014/chart" uri="{C3380CC4-5D6E-409C-BE32-E72D297353CC}">
                  <c16:uniqueId val="{00000001-A0E9-489A-B588-02FB0BA157D2}"/>
                </c:ext>
              </c:extLst>
            </c:dLbl>
            <c:dLbl>
              <c:idx val="1"/>
              <c:layout>
                <c:manualLayout>
                  <c:x val="0.2396702081760328"/>
                  <c:y val="-0.21353699613270616"/>
                </c:manualLayout>
              </c:layout>
              <c:tx>
                <c:rich>
                  <a:bodyPr/>
                  <a:lstStyle/>
                  <a:p>
                    <a:fld id="{E5B2DFC5-FC2F-491B-ADDC-39F88259D930}" type="CATEGORYNAME">
                      <a:rPr lang="en-US"/>
                      <a:pPr/>
                      <a:t>[CATEGORY NAME]</a:t>
                    </a:fld>
                    <a:r>
                      <a:rPr lang="en-US" baseline="0"/>
                      <a:t>, 60%</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26173821594218527"/>
                      <c:h val="0.3986152592994841"/>
                    </c:manualLayout>
                  </c15:layout>
                  <c15:dlblFieldTable/>
                  <c15:showDataLabelsRange val="0"/>
                </c:ext>
                <c:ext xmlns:c16="http://schemas.microsoft.com/office/drawing/2014/chart" uri="{C3380CC4-5D6E-409C-BE32-E72D297353CC}">
                  <c16:uniqueId val="{00000003-A0E9-489A-B588-02FB0BA157D2}"/>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'Question 6'!$H$4:$H$5</c:f>
              <c:strCache>
                <c:ptCount val="2"/>
                <c:pt idx="0">
                  <c:v>Female </c:v>
                </c:pt>
                <c:pt idx="1">
                  <c:v>Male</c:v>
                </c:pt>
              </c:strCache>
            </c:strRef>
          </c:cat>
          <c:val>
            <c:numRef>
              <c:f>'Question 6'!$I$4:$I$5</c:f>
              <c:numCache>
                <c:formatCode>General</c:formatCode>
                <c:ptCount val="2"/>
                <c:pt idx="0">
                  <c:v>71</c:v>
                </c:pt>
                <c:pt idx="1">
                  <c:v>105</c:v>
                </c:pt>
              </c:numCache>
            </c:numRef>
          </c:val>
          <c:extLst>
            <c:ext xmlns:c16="http://schemas.microsoft.com/office/drawing/2014/chart" uri="{C3380CC4-5D6E-409C-BE32-E72D297353CC}">
              <c16:uniqueId val="{00000004-A0E9-489A-B588-02FB0BA157D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'GPhC data'!$B$5</c:f>
              <c:strCache>
                <c:ptCount val="1"/>
                <c:pt idx="0">
                  <c:v>Male </c:v>
                </c:pt>
              </c:strCache>
            </c:strRef>
          </c:tx>
          <c:spPr>
            <a:solidFill>
              <a:srgbClr val="81B5C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'GPhC data'!$C$4:$F$4</c:f>
              <c:strCache>
                <c:ptCount val="4"/>
                <c:pt idx="0">
                  <c:v>GPhC combined </c:v>
                </c:pt>
                <c:pt idx="1">
                  <c:v>Pharmacists</c:v>
                </c:pt>
                <c:pt idx="2">
                  <c:v>Pharmacy technicians</c:v>
                </c:pt>
                <c:pt idx="3">
                  <c:v>CCA LPC survey </c:v>
                </c:pt>
              </c:strCache>
            </c:strRef>
          </c:cat>
          <c:val>
            <c:numRef>
              <c:f>'GPhC data'!$C$5:$F$5</c:f>
              <c:numCache>
                <c:formatCode>#,##0</c:formatCode>
                <c:ptCount val="4"/>
                <c:pt idx="0">
                  <c:v>24405</c:v>
                </c:pt>
                <c:pt idx="1">
                  <c:v>21531</c:v>
                </c:pt>
                <c:pt idx="2">
                  <c:v>2874</c:v>
                </c:pt>
                <c:pt idx="3" formatCode="General">
                  <c:v>105</c:v>
                </c:pt>
              </c:numCache>
            </c:numRef>
          </c:val>
          <c:extLst>
            <c:ext xmlns:c16="http://schemas.microsoft.com/office/drawing/2014/chart" uri="{C3380CC4-5D6E-409C-BE32-E72D297353CC}">
              <c16:uniqueId val="{00000000-023C-4321-8C62-206DCF46737E}"/>
            </c:ext>
          </c:extLst>
        </c:ser>
        <c:ser>
          <c:idx val="1"/>
          <c:order val="1"/>
          <c:tx>
            <c:strRef>
              <c:f>'GPhC data'!$B$6</c:f>
              <c:strCache>
                <c:ptCount val="1"/>
                <c:pt idx="0">
                  <c:v>Female</c:v>
                </c:pt>
              </c:strCache>
            </c:strRef>
          </c:tx>
          <c:spPr>
            <a:solidFill>
              <a:srgbClr val="3C696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'GPhC data'!$C$4:$F$4</c:f>
              <c:strCache>
                <c:ptCount val="4"/>
                <c:pt idx="0">
                  <c:v>GPhC combined </c:v>
                </c:pt>
                <c:pt idx="1">
                  <c:v>Pharmacists</c:v>
                </c:pt>
                <c:pt idx="2">
                  <c:v>Pharmacy technicians</c:v>
                </c:pt>
                <c:pt idx="3">
                  <c:v>CCA LPC survey </c:v>
                </c:pt>
              </c:strCache>
            </c:strRef>
          </c:cat>
          <c:val>
            <c:numRef>
              <c:f>'GPhC data'!$C$6:$F$6</c:f>
              <c:numCache>
                <c:formatCode>#,##0</c:formatCode>
                <c:ptCount val="4"/>
                <c:pt idx="0">
                  <c:v>55333</c:v>
                </c:pt>
                <c:pt idx="1">
                  <c:v>34732</c:v>
                </c:pt>
                <c:pt idx="2">
                  <c:v>20601</c:v>
                </c:pt>
                <c:pt idx="3" formatCode="General">
                  <c:v>71</c:v>
                </c:pt>
              </c:numCache>
            </c:numRef>
          </c:val>
          <c:extLst>
            <c:ext xmlns:c16="http://schemas.microsoft.com/office/drawing/2014/chart" uri="{C3380CC4-5D6E-409C-BE32-E72D297353CC}">
              <c16:uniqueId val="{00000001-023C-4321-8C62-206DCF46737E}"/>
            </c:ext>
          </c:extLst>
        </c:ser>
        <c:dLbls>
          <c:dLblPos val="ctr"/>
          <c:showLegendKey val="0"/>
          <c:showVal val="1"/>
          <c:showCatName val="0"/>
          <c:showSerName val="0"/>
          <c:showPercent val="0"/>
          <c:showBubbleSize val="0"/>
        </c:dLbls>
        <c:gapWidth val="150"/>
        <c:overlap val="100"/>
        <c:axId val="1446330479"/>
        <c:axId val="1446327983"/>
      </c:barChart>
      <c:catAx>
        <c:axId val="14463304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schemeClr>
                </a:solidFill>
                <a:latin typeface="+mn-lt"/>
                <a:ea typeface="+mn-ea"/>
                <a:cs typeface="+mn-cs"/>
              </a:defRPr>
            </a:pPr>
            <a:endParaRPr lang="en-US"/>
          </a:p>
        </c:txPr>
        <c:crossAx val="1446327983"/>
        <c:crosses val="autoZero"/>
        <c:auto val="1"/>
        <c:lblAlgn val="ctr"/>
        <c:lblOffset val="100"/>
        <c:noMultiLvlLbl val="0"/>
      </c:catAx>
      <c:valAx>
        <c:axId val="14463279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schemeClr>
                </a:solidFill>
                <a:latin typeface="+mn-lt"/>
                <a:ea typeface="+mn-ea"/>
                <a:cs typeface="+mn-cs"/>
              </a:defRPr>
            </a:pPr>
            <a:endParaRPr lang="en-US"/>
          </a:p>
        </c:txPr>
        <c:crossAx val="14463304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29DDE7-8E61-4E54-9722-2732C970589A}" type="doc">
      <dgm:prSet loTypeId="urn:microsoft.com/office/officeart/2005/8/layout/venn1" loCatId="relationship" qsTypeId="urn:microsoft.com/office/officeart/2005/8/quickstyle/simple1" qsCatId="simple" csTypeId="urn:microsoft.com/office/officeart/2005/8/colors/accent1_2" csCatId="accent1" phldr="1"/>
      <dgm:spPr/>
    </dgm:pt>
    <dgm:pt modelId="{CE2BA533-FE96-4A9B-AF07-FB76D5D43574}">
      <dgm:prSet phldrT="[Text]" custT="1"/>
      <dgm:spPr>
        <a:noFill/>
        <a:ln w="38100">
          <a:solidFill>
            <a:schemeClr val="accent2"/>
          </a:solidFill>
        </a:ln>
      </dgm:spPr>
      <dgm:t>
        <a:bodyPr/>
        <a:lstStyle/>
        <a:p>
          <a:endParaRPr lang="en-GB" sz="4000"/>
        </a:p>
      </dgm:t>
    </dgm:pt>
    <dgm:pt modelId="{2163D283-B8F9-4C9B-8BAF-E48E33A3539A}" type="parTrans" cxnId="{95C05A94-618C-4BC8-9D67-B14730946431}">
      <dgm:prSet/>
      <dgm:spPr/>
      <dgm:t>
        <a:bodyPr/>
        <a:lstStyle/>
        <a:p>
          <a:endParaRPr lang="en-GB"/>
        </a:p>
      </dgm:t>
    </dgm:pt>
    <dgm:pt modelId="{11F30E33-43EE-4307-910A-42E7766CCD7E}" type="sibTrans" cxnId="{95C05A94-618C-4BC8-9D67-B14730946431}">
      <dgm:prSet/>
      <dgm:spPr/>
      <dgm:t>
        <a:bodyPr/>
        <a:lstStyle/>
        <a:p>
          <a:endParaRPr lang="en-GB"/>
        </a:p>
      </dgm:t>
    </dgm:pt>
    <dgm:pt modelId="{F4261568-A85C-417A-BD46-168086BE81E5}">
      <dgm:prSet phldrT="[Text]"/>
      <dgm:spPr>
        <a:noFill/>
        <a:ln w="38100">
          <a:solidFill>
            <a:schemeClr val="accent1"/>
          </a:solidFill>
        </a:ln>
      </dgm:spPr>
      <dgm:t>
        <a:bodyPr/>
        <a:lstStyle/>
        <a:p>
          <a:endParaRPr lang="en-GB"/>
        </a:p>
      </dgm:t>
    </dgm:pt>
    <dgm:pt modelId="{25237116-01C4-40C3-A040-52562588D6AB}" type="parTrans" cxnId="{371E0BE0-0DC9-41D7-B33E-0047AAA9C011}">
      <dgm:prSet/>
      <dgm:spPr/>
      <dgm:t>
        <a:bodyPr/>
        <a:lstStyle/>
        <a:p>
          <a:endParaRPr lang="en-GB"/>
        </a:p>
      </dgm:t>
    </dgm:pt>
    <dgm:pt modelId="{8A78F5D3-BA36-4A16-A756-401BDF267033}" type="sibTrans" cxnId="{371E0BE0-0DC9-41D7-B33E-0047AAA9C011}">
      <dgm:prSet/>
      <dgm:spPr/>
      <dgm:t>
        <a:bodyPr/>
        <a:lstStyle/>
        <a:p>
          <a:endParaRPr lang="en-GB"/>
        </a:p>
      </dgm:t>
    </dgm:pt>
    <dgm:pt modelId="{1BC40D72-67A9-41AA-BB42-63E6A5303E62}" type="pres">
      <dgm:prSet presAssocID="{E329DDE7-8E61-4E54-9722-2732C970589A}" presName="compositeShape" presStyleCnt="0">
        <dgm:presLayoutVars>
          <dgm:chMax val="7"/>
          <dgm:dir/>
          <dgm:resizeHandles val="exact"/>
        </dgm:presLayoutVars>
      </dgm:prSet>
      <dgm:spPr/>
    </dgm:pt>
    <dgm:pt modelId="{546659A0-B724-4A3A-8FB9-AAAD74BF6D1D}" type="pres">
      <dgm:prSet presAssocID="{CE2BA533-FE96-4A9B-AF07-FB76D5D43574}" presName="circ1" presStyleLbl="vennNode1" presStyleIdx="0" presStyleCnt="2" custScaleX="79477" custScaleY="78348" custLinFactNeighborX="5218" custLinFactNeighborY="1032"/>
      <dgm:spPr/>
    </dgm:pt>
    <dgm:pt modelId="{3F22684F-C4C8-4CF3-8C6A-A1B9D003D8EB}" type="pres">
      <dgm:prSet presAssocID="{CE2BA533-FE96-4A9B-AF07-FB76D5D43574}" presName="circ1Tx" presStyleLbl="revTx" presStyleIdx="0" presStyleCnt="0">
        <dgm:presLayoutVars>
          <dgm:chMax val="0"/>
          <dgm:chPref val="0"/>
          <dgm:bulletEnabled val="1"/>
        </dgm:presLayoutVars>
      </dgm:prSet>
      <dgm:spPr/>
    </dgm:pt>
    <dgm:pt modelId="{AFA144E0-91BF-4403-8ED5-7515E17A04AC}" type="pres">
      <dgm:prSet presAssocID="{F4261568-A85C-417A-BD46-168086BE81E5}" presName="circ2" presStyleLbl="vennNode1" presStyleIdx="1" presStyleCnt="2" custScaleX="79477" custScaleY="78348" custLinFactNeighborX="-15244" custLinFactNeighborY="0"/>
      <dgm:spPr/>
    </dgm:pt>
    <dgm:pt modelId="{97C9B6D1-9965-40B1-8135-5F3A62A8136B}" type="pres">
      <dgm:prSet presAssocID="{F4261568-A85C-417A-BD46-168086BE81E5}" presName="circ2Tx" presStyleLbl="revTx" presStyleIdx="0" presStyleCnt="0">
        <dgm:presLayoutVars>
          <dgm:chMax val="0"/>
          <dgm:chPref val="0"/>
          <dgm:bulletEnabled val="1"/>
        </dgm:presLayoutVars>
      </dgm:prSet>
      <dgm:spPr/>
    </dgm:pt>
  </dgm:ptLst>
  <dgm:cxnLst>
    <dgm:cxn modelId="{59103D21-F252-46C4-8059-DB932D9455C9}" type="presOf" srcId="{CE2BA533-FE96-4A9B-AF07-FB76D5D43574}" destId="{546659A0-B724-4A3A-8FB9-AAAD74BF6D1D}" srcOrd="0" destOrd="0" presId="urn:microsoft.com/office/officeart/2005/8/layout/venn1"/>
    <dgm:cxn modelId="{54ABA456-97D6-422C-ADD2-0F1D85014151}" type="presOf" srcId="{F4261568-A85C-417A-BD46-168086BE81E5}" destId="{97C9B6D1-9965-40B1-8135-5F3A62A8136B}" srcOrd="1" destOrd="0" presId="urn:microsoft.com/office/officeart/2005/8/layout/venn1"/>
    <dgm:cxn modelId="{95C05A94-618C-4BC8-9D67-B14730946431}" srcId="{E329DDE7-8E61-4E54-9722-2732C970589A}" destId="{CE2BA533-FE96-4A9B-AF07-FB76D5D43574}" srcOrd="0" destOrd="0" parTransId="{2163D283-B8F9-4C9B-8BAF-E48E33A3539A}" sibTransId="{11F30E33-43EE-4307-910A-42E7766CCD7E}"/>
    <dgm:cxn modelId="{043F6C96-7301-4AC7-9058-2CB1C6B12639}" type="presOf" srcId="{F4261568-A85C-417A-BD46-168086BE81E5}" destId="{AFA144E0-91BF-4403-8ED5-7515E17A04AC}" srcOrd="0" destOrd="0" presId="urn:microsoft.com/office/officeart/2005/8/layout/venn1"/>
    <dgm:cxn modelId="{287D2FDA-32C6-47D0-A56C-D2B672A3580A}" type="presOf" srcId="{E329DDE7-8E61-4E54-9722-2732C970589A}" destId="{1BC40D72-67A9-41AA-BB42-63E6A5303E62}" srcOrd="0" destOrd="0" presId="urn:microsoft.com/office/officeart/2005/8/layout/venn1"/>
    <dgm:cxn modelId="{371E0BE0-0DC9-41D7-B33E-0047AAA9C011}" srcId="{E329DDE7-8E61-4E54-9722-2732C970589A}" destId="{F4261568-A85C-417A-BD46-168086BE81E5}" srcOrd="1" destOrd="0" parTransId="{25237116-01C4-40C3-A040-52562588D6AB}" sibTransId="{8A78F5D3-BA36-4A16-A756-401BDF267033}"/>
    <dgm:cxn modelId="{5B94E7EF-D6F0-47AC-8918-93DD6369EB7F}" type="presOf" srcId="{CE2BA533-FE96-4A9B-AF07-FB76D5D43574}" destId="{3F22684F-C4C8-4CF3-8C6A-A1B9D003D8EB}" srcOrd="1" destOrd="0" presId="urn:microsoft.com/office/officeart/2005/8/layout/venn1"/>
    <dgm:cxn modelId="{4C48C57B-15C1-41FD-A65B-671D5339A977}" type="presParOf" srcId="{1BC40D72-67A9-41AA-BB42-63E6A5303E62}" destId="{546659A0-B724-4A3A-8FB9-AAAD74BF6D1D}" srcOrd="0" destOrd="0" presId="urn:microsoft.com/office/officeart/2005/8/layout/venn1"/>
    <dgm:cxn modelId="{4560F1C9-C2FC-4499-83B1-3CB814F3FE70}" type="presParOf" srcId="{1BC40D72-67A9-41AA-BB42-63E6A5303E62}" destId="{3F22684F-C4C8-4CF3-8C6A-A1B9D003D8EB}" srcOrd="1" destOrd="0" presId="urn:microsoft.com/office/officeart/2005/8/layout/venn1"/>
    <dgm:cxn modelId="{1BADBB48-74F4-4FC6-978D-910FFF86302A}" type="presParOf" srcId="{1BC40D72-67A9-41AA-BB42-63E6A5303E62}" destId="{AFA144E0-91BF-4403-8ED5-7515E17A04AC}" srcOrd="2" destOrd="0" presId="urn:microsoft.com/office/officeart/2005/8/layout/venn1"/>
    <dgm:cxn modelId="{429B2DC8-F261-41F7-B23A-CEC8727187D6}" type="presParOf" srcId="{1BC40D72-67A9-41AA-BB42-63E6A5303E62}" destId="{97C9B6D1-9965-40B1-8135-5F3A62A8136B}"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6659A0-B724-4A3A-8FB9-AAAD74BF6D1D}">
      <dsp:nvSpPr>
        <dsp:cNvPr id="0" name=""/>
        <dsp:cNvSpPr/>
      </dsp:nvSpPr>
      <dsp:spPr>
        <a:xfrm>
          <a:off x="1081838" y="937676"/>
          <a:ext cx="4401721" cy="4339193"/>
        </a:xfrm>
        <a:prstGeom prst="ellipse">
          <a:avLst/>
        </a:prstGeom>
        <a:noFill/>
        <a:ln w="381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endParaRPr lang="en-GB" sz="4000" kern="1200"/>
        </a:p>
      </dsp:txBody>
      <dsp:txXfrm>
        <a:off x="1696493" y="1449360"/>
        <a:ext cx="2537929" cy="3315825"/>
      </dsp:txXfrm>
    </dsp:sp>
    <dsp:sp modelId="{AFA144E0-91BF-4403-8ED5-7515E17A04AC}">
      <dsp:nvSpPr>
        <dsp:cNvPr id="0" name=""/>
        <dsp:cNvSpPr/>
      </dsp:nvSpPr>
      <dsp:spPr>
        <a:xfrm>
          <a:off x="3940189" y="880520"/>
          <a:ext cx="4401721" cy="4339193"/>
        </a:xfrm>
        <a:prstGeom prst="ellipse">
          <a:avLst/>
        </a:prstGeom>
        <a:noFill/>
        <a:ln w="381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GB" sz="6500" kern="1200"/>
        </a:p>
      </dsp:txBody>
      <dsp:txXfrm>
        <a:off x="5189326" y="1392204"/>
        <a:ext cx="2537929" cy="331582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3596" cy="49797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7745" y="0"/>
            <a:ext cx="2943596" cy="497976"/>
          </a:xfrm>
          <a:prstGeom prst="rect">
            <a:avLst/>
          </a:prstGeom>
        </p:spPr>
        <p:txBody>
          <a:bodyPr vert="horz" lIns="91440" tIns="45720" rIns="91440" bIns="45720" rtlCol="0"/>
          <a:lstStyle>
            <a:lvl1pPr algn="r">
              <a:defRPr sz="1200"/>
            </a:lvl1pPr>
          </a:lstStyle>
          <a:p>
            <a:fld id="{95FFDE7D-31AA-4574-A53C-500C7DC3F407}" type="datetimeFigureOut">
              <a:rPr lang="en-GB" smtClean="0"/>
              <a:t>21/09/2021</a:t>
            </a:fld>
            <a:endParaRPr lang="en-GB"/>
          </a:p>
        </p:txBody>
      </p:sp>
      <p:sp>
        <p:nvSpPr>
          <p:cNvPr id="4" name="Slide Image Placeholder 3"/>
          <p:cNvSpPr>
            <a:spLocks noGrp="1" noRot="1" noChangeAspect="1"/>
          </p:cNvSpPr>
          <p:nvPr>
            <p:ph type="sldImg" idx="2"/>
          </p:nvPr>
        </p:nvSpPr>
        <p:spPr>
          <a:xfrm>
            <a:off x="419100" y="1239838"/>
            <a:ext cx="5954713" cy="335121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292" y="4776431"/>
            <a:ext cx="5434330" cy="39079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7076"/>
            <a:ext cx="2943596" cy="4979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7745" y="9427076"/>
            <a:ext cx="2943596" cy="497975"/>
          </a:xfrm>
          <a:prstGeom prst="rect">
            <a:avLst/>
          </a:prstGeom>
        </p:spPr>
        <p:txBody>
          <a:bodyPr vert="horz" lIns="91440" tIns="45720" rIns="91440" bIns="45720" rtlCol="0" anchor="b"/>
          <a:lstStyle>
            <a:lvl1pPr algn="r">
              <a:defRPr sz="1200"/>
            </a:lvl1pPr>
          </a:lstStyle>
          <a:p>
            <a:fld id="{18FC58C2-2A18-4918-AF5C-8C9E5C793E44}" type="slidenum">
              <a:rPr lang="en-GB" smtClean="0"/>
              <a:t>‹#›</a:t>
            </a:fld>
            <a:endParaRPr lang="en-GB"/>
          </a:p>
        </p:txBody>
      </p:sp>
    </p:spTree>
    <p:extLst>
      <p:ext uri="{BB962C8B-B14F-4D97-AF65-F5344CB8AC3E}">
        <p14:creationId xmlns:p14="http://schemas.microsoft.com/office/powerpoint/2010/main" val="3273003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27FF72-E60E-4F4C-9E10-77CAE52C81A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2916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BBA20B-2E27-E242-A120-82A9C43E07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3026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E8DAFE0-60A9-4638-BF3E-1842D56C9C24}" type="slidenum">
              <a:rPr lang="en-GB" smtClean="0"/>
              <a:t>15</a:t>
            </a:fld>
            <a:endParaRPr lang="en-GB"/>
          </a:p>
        </p:txBody>
      </p:sp>
    </p:spTree>
    <p:extLst>
      <p:ext uri="{BB962C8B-B14F-4D97-AF65-F5344CB8AC3E}">
        <p14:creationId xmlns:p14="http://schemas.microsoft.com/office/powerpoint/2010/main" val="2762202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E8DAFE0-60A9-4638-BF3E-1842D56C9C24}" type="slidenum">
              <a:rPr lang="en-GB" smtClean="0"/>
              <a:t>20</a:t>
            </a:fld>
            <a:endParaRPr lang="en-GB"/>
          </a:p>
        </p:txBody>
      </p:sp>
    </p:spTree>
    <p:extLst>
      <p:ext uri="{BB962C8B-B14F-4D97-AF65-F5344CB8AC3E}">
        <p14:creationId xmlns:p14="http://schemas.microsoft.com/office/powerpoint/2010/main" val="3043637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3AE3B47-B71B-E149-A798-C2D67D1E0630}" type="slidenum">
              <a:rPr lang="en-US" smtClean="0"/>
              <a:t>21</a:t>
            </a:fld>
            <a:endParaRPr lang="en-US"/>
          </a:p>
        </p:txBody>
      </p:sp>
    </p:spTree>
    <p:extLst>
      <p:ext uri="{BB962C8B-B14F-4D97-AF65-F5344CB8AC3E}">
        <p14:creationId xmlns:p14="http://schemas.microsoft.com/office/powerpoint/2010/main" val="2123367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23AE3B47-B71B-E149-A798-C2D67D1E0630}" type="slidenum">
              <a:rPr lang="en-US" smtClean="0"/>
              <a:t>22</a:t>
            </a:fld>
            <a:endParaRPr lang="en-US"/>
          </a:p>
        </p:txBody>
      </p:sp>
    </p:spTree>
    <p:extLst>
      <p:ext uri="{BB962C8B-B14F-4D97-AF65-F5344CB8AC3E}">
        <p14:creationId xmlns:p14="http://schemas.microsoft.com/office/powerpoint/2010/main" val="2945064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23AE3B47-B71B-E149-A798-C2D67D1E0630}" type="slidenum">
              <a:rPr lang="en-US" smtClean="0"/>
              <a:t>23</a:t>
            </a:fld>
            <a:endParaRPr lang="en-US"/>
          </a:p>
        </p:txBody>
      </p:sp>
    </p:spTree>
    <p:extLst>
      <p:ext uri="{BB962C8B-B14F-4D97-AF65-F5344CB8AC3E}">
        <p14:creationId xmlns:p14="http://schemas.microsoft.com/office/powerpoint/2010/main" val="3760701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23AE3B47-B71B-E149-A798-C2D67D1E0630}" type="slidenum">
              <a:rPr lang="en-US" smtClean="0"/>
              <a:t>24</a:t>
            </a:fld>
            <a:endParaRPr lang="en-US"/>
          </a:p>
        </p:txBody>
      </p:sp>
    </p:spTree>
    <p:extLst>
      <p:ext uri="{BB962C8B-B14F-4D97-AF65-F5344CB8AC3E}">
        <p14:creationId xmlns:p14="http://schemas.microsoft.com/office/powerpoint/2010/main" val="2221930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3AE3B47-B71B-E149-A798-C2D67D1E0630}" type="slidenum">
              <a:rPr lang="en-US" smtClean="0"/>
              <a:t>25</a:t>
            </a:fld>
            <a:endParaRPr lang="en-US"/>
          </a:p>
        </p:txBody>
      </p:sp>
    </p:spTree>
    <p:extLst>
      <p:ext uri="{BB962C8B-B14F-4D97-AF65-F5344CB8AC3E}">
        <p14:creationId xmlns:p14="http://schemas.microsoft.com/office/powerpoint/2010/main" val="1359978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BBA20B-2E27-E242-A120-82A9C43E075D}" type="slidenum">
              <a:rPr lang="en-US" smtClean="0"/>
              <a:t>2</a:t>
            </a:fld>
            <a:endParaRPr lang="en-US"/>
          </a:p>
        </p:txBody>
      </p:sp>
    </p:spTree>
    <p:extLst>
      <p:ext uri="{BB962C8B-B14F-4D97-AF65-F5344CB8AC3E}">
        <p14:creationId xmlns:p14="http://schemas.microsoft.com/office/powerpoint/2010/main" val="3311495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BBA20B-2E27-E242-A120-82A9C43E07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3026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to focus on the action needed to implement the RPS’s pharmacy inclusion and diversity strategy</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BBA20B-2E27-E242-A120-82A9C43E07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4938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BBA20B-2E27-E242-A120-82A9C43E075D}" type="slidenum">
              <a:rPr lang="en-US" smtClean="0"/>
              <a:t>5</a:t>
            </a:fld>
            <a:endParaRPr lang="en-US"/>
          </a:p>
        </p:txBody>
      </p:sp>
    </p:spTree>
    <p:extLst>
      <p:ext uri="{BB962C8B-B14F-4D97-AF65-F5344CB8AC3E}">
        <p14:creationId xmlns:p14="http://schemas.microsoft.com/office/powerpoint/2010/main" val="1239905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E8DAFE0-60A9-4638-BF3E-1842D56C9C24}" type="slidenum">
              <a:rPr lang="en-GB" smtClean="0"/>
              <a:t>7</a:t>
            </a:fld>
            <a:endParaRPr lang="en-GB"/>
          </a:p>
        </p:txBody>
      </p:sp>
    </p:spTree>
    <p:extLst>
      <p:ext uri="{BB962C8B-B14F-4D97-AF65-F5344CB8AC3E}">
        <p14:creationId xmlns:p14="http://schemas.microsoft.com/office/powerpoint/2010/main" val="2564540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a:solidFill>
                  <a:schemeClr val="tx1"/>
                </a:solidFill>
                <a:effectLst/>
                <a:latin typeface="+mn-lt"/>
                <a:ea typeface="+mn-ea"/>
                <a:cs typeface="+mn-cs"/>
              </a:rPr>
              <a:t>1. Representation in decision making</a:t>
            </a:r>
            <a:r>
              <a:rPr lang="en-GB" sz="1200" b="0" i="0" kern="1200">
                <a:solidFill>
                  <a:schemeClr val="tx1"/>
                </a:solidFill>
                <a:effectLst/>
                <a:latin typeface="+mn-lt"/>
                <a:ea typeface="+mn-ea"/>
                <a:cs typeface="+mn-cs"/>
              </a:rPr>
              <a:t> will ensure that BAME staff have influence over decisions that affect them and also represent the communities they are serving</a:t>
            </a:r>
            <a:endParaRPr lang="en-GB" sz="1200" b="1" i="0" kern="1200">
              <a:solidFill>
                <a:schemeClr val="tx1"/>
              </a:solidFill>
              <a:effectLst/>
              <a:latin typeface="+mn-lt"/>
              <a:ea typeface="+mn-ea"/>
              <a:cs typeface="+mn-cs"/>
            </a:endParaRPr>
          </a:p>
          <a:p>
            <a:r>
              <a:rPr lang="en-GB" sz="1200" b="1" i="0" kern="1200">
                <a:solidFill>
                  <a:schemeClr val="tx1"/>
                </a:solidFill>
                <a:effectLst/>
                <a:latin typeface="+mn-lt"/>
                <a:ea typeface="+mn-ea"/>
                <a:cs typeface="+mn-cs"/>
              </a:rPr>
              <a:t>2. Engagement with staff</a:t>
            </a:r>
            <a:r>
              <a:rPr lang="en-GB" sz="1200" b="0" i="0" kern="1200">
                <a:solidFill>
                  <a:schemeClr val="tx1"/>
                </a:solidFill>
                <a:effectLst/>
                <a:latin typeface="+mn-lt"/>
                <a:ea typeface="+mn-ea"/>
                <a:cs typeface="+mn-cs"/>
              </a:rPr>
              <a:t> and staff networks is being strengthened and prioritised to enable us to hear and learn from your lived experience, share guidance and of course, hear from you what actions we need to take and what support we can provide nationally for the communities they are serving</a:t>
            </a:r>
          </a:p>
          <a:p>
            <a:r>
              <a:rPr lang="en-GB" sz="1200" b="0" i="0" kern="1200">
                <a:solidFill>
                  <a:schemeClr val="tx1"/>
                </a:solidFill>
                <a:effectLst/>
                <a:latin typeface="+mn-lt"/>
                <a:ea typeface="+mn-ea"/>
                <a:cs typeface="+mn-cs"/>
              </a:rPr>
              <a:t>We will hearing from patients and public about what their needs are and how they should be addressed</a:t>
            </a:r>
          </a:p>
          <a:p>
            <a:r>
              <a:rPr lang="en-GB" sz="1200" b="1" kern="1200">
                <a:solidFill>
                  <a:schemeClr val="tx1"/>
                </a:solidFill>
                <a:effectLst/>
                <a:latin typeface="+mn-lt"/>
                <a:ea typeface="+mn-ea"/>
                <a:cs typeface="+mn-cs"/>
              </a:rPr>
              <a:t>to focus on the action needed to implement the RPS’s pharmacy inclusion and diversity strategy</a:t>
            </a:r>
            <a:endParaRPr lang="en-GB" b="1"/>
          </a:p>
        </p:txBody>
      </p:sp>
      <p:sp>
        <p:nvSpPr>
          <p:cNvPr id="4" name="Slide Number Placeholder 3"/>
          <p:cNvSpPr>
            <a:spLocks noGrp="1"/>
          </p:cNvSpPr>
          <p:nvPr>
            <p:ph type="sldNum" sz="quarter" idx="5"/>
          </p:nvPr>
        </p:nvSpPr>
        <p:spPr/>
        <p:txBody>
          <a:bodyPr/>
          <a:lstStyle/>
          <a:p>
            <a:fld id="{C1BBA20B-2E27-E242-A120-82A9C43E075D}" type="slidenum">
              <a:rPr lang="en-US" smtClean="0"/>
              <a:t>8</a:t>
            </a:fld>
            <a:endParaRPr lang="en-US"/>
          </a:p>
        </p:txBody>
      </p:sp>
    </p:spTree>
    <p:extLst>
      <p:ext uri="{BB962C8B-B14F-4D97-AF65-F5344CB8AC3E}">
        <p14:creationId xmlns:p14="http://schemas.microsoft.com/office/powerpoint/2010/main" val="4132473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Total of </a:t>
            </a:r>
            <a:r>
              <a:rPr kumimoji="0" lang="en-US" sz="1200" b="1" i="0" u="none" strike="noStrike" kern="1200" cap="none" spc="0" normalizeH="0" baseline="0" noProof="0">
                <a:ln>
                  <a:noFill/>
                </a:ln>
                <a:solidFill>
                  <a:prstClr val="black"/>
                </a:solidFill>
                <a:effectLst/>
                <a:uLnTx/>
                <a:uFillTx/>
                <a:latin typeface="+mn-lt"/>
                <a:ea typeface="+mn-ea"/>
                <a:cs typeface="+mn-cs"/>
              </a:rPr>
              <a:t>959 responses </a:t>
            </a:r>
            <a:r>
              <a:rPr kumimoji="0" lang="en-US" sz="1200" b="0" i="0" u="none" strike="noStrike" kern="1200" cap="none" spc="0" normalizeH="0" baseline="0" noProof="0">
                <a:ln>
                  <a:noFill/>
                </a:ln>
                <a:solidFill>
                  <a:prstClr val="black"/>
                </a:solidFill>
                <a:effectLst/>
                <a:uLnTx/>
                <a:uFillTx/>
                <a:latin typeface="+mn-lt"/>
                <a:ea typeface="+mn-ea"/>
                <a:cs typeface="+mn-cs"/>
              </a:rPr>
              <a:t>(&gt;1400 responses in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•The majority of the respondents, over ¾  practiced in England and just over half of them practiced in community</a:t>
            </a:r>
            <a:endParaRPr kumimoji="0" lang="en-US" sz="1200" b="0" i="0" u="none" strike="noStrike" kern="1200" cap="none" spc="0" normalizeH="0" baseline="0" noProof="0">
              <a:ln>
                <a:noFill/>
              </a:ln>
              <a:solidFill>
                <a:prstClr val="black"/>
              </a:solidFill>
              <a:effectLst/>
              <a:uLnTx/>
              <a:uFillTx/>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•Around 2/3 of respondents were employed full-time (including self-employed), while 1/3 were employed part-time (including self-employed). </a:t>
            </a:r>
            <a:endParaRPr kumimoji="0" lang="en-US" sz="1200" b="0" i="0" u="none" strike="noStrike" kern="1200" cap="none" spc="0" normalizeH="0" baseline="0" noProof="0">
              <a:ln>
                <a:noFill/>
              </a:ln>
              <a:solidFill>
                <a:prstClr val="black"/>
              </a:solidFill>
              <a:effectLst/>
              <a:uLnTx/>
              <a:uFillTx/>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•The majority of respondents were female. And the largest age group were between 30 and 59 years old.  </a:t>
            </a:r>
            <a:endParaRPr kumimoji="0" lang="en-US" sz="1200" b="0" i="0" u="none" strike="noStrike" kern="1200" cap="none" spc="0" normalizeH="0" baseline="0" noProof="0">
              <a:ln>
                <a:noFill/>
              </a:ln>
              <a:solidFill>
                <a:prstClr val="black"/>
              </a:solidFill>
              <a:effectLst/>
              <a:uLnTx/>
              <a:uFillTx/>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•75% of respondents identified as white, while 23% of the sample represented Black, Asian, Minority Ethnic groups* </a:t>
            </a:r>
            <a:endParaRPr kumimoji="0" lang="en-US" sz="1200" b="0" i="0" u="none" strike="noStrike" kern="1200" cap="none" spc="0" normalizeH="0" baseline="0" noProof="0">
              <a:ln>
                <a:noFill/>
              </a:ln>
              <a:solidFill>
                <a:prstClr val="black"/>
              </a:solidFill>
              <a:effectLst/>
              <a:uLnTx/>
              <a:uFillTx/>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a:ln>
                <a:noFill/>
              </a:ln>
              <a:solidFill>
                <a:prstClr val="black"/>
              </a:solidFill>
              <a:effectLst/>
              <a:uLnTx/>
              <a:uFillTx/>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black"/>
                </a:solidFill>
                <a:effectLst/>
                <a:uLnTx/>
                <a:uFillTx/>
                <a:latin typeface="+mn-lt"/>
                <a:ea typeface="+mn-ea"/>
                <a:cs typeface="+mn-cs"/>
              </a:rPr>
              <a:t>The findings appear to suggest that the mental health and wellbeing of the workforce is at best adequate, with existing pressures exacerbated by the COVID-19 pandemic</a:t>
            </a:r>
            <a:endParaRPr kumimoji="0" lang="en-US" sz="1200" b="0" i="0" u="none" strike="noStrike" kern="1200" cap="none" spc="0" normalizeH="0" baseline="0" noProof="0">
              <a:ln>
                <a:noFill/>
              </a:ln>
              <a:solidFill>
                <a:prstClr val="black"/>
              </a:solidFill>
              <a:effectLst/>
              <a:uLnTx/>
              <a:uFillTx/>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mn-lt"/>
                <a:ea typeface="+mn-ea"/>
                <a:cs typeface="+mn-cs"/>
              </a:rPr>
              <a:t>40% wellbeing ok in last year. </a:t>
            </a:r>
            <a:r>
              <a:rPr kumimoji="0" lang="en-US" sz="1200" b="1" i="1" u="none" strike="noStrike" kern="1200" cap="none" spc="0" normalizeH="0" baseline="0" noProof="0">
                <a:ln>
                  <a:noFill/>
                </a:ln>
                <a:solidFill>
                  <a:prstClr val="black"/>
                </a:solidFill>
                <a:effectLst/>
                <a:uLnTx/>
                <a:uFillTx/>
                <a:latin typeface="+mn-lt"/>
                <a:ea typeface="+mn-ea"/>
                <a:cs typeface="+mn-cs"/>
              </a:rPr>
              <a:t>33% stated it was not good</a:t>
            </a:r>
            <a:endParaRPr kumimoji="0" lang="en-GB"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72% said their </a:t>
            </a:r>
            <a:r>
              <a:rPr kumimoji="0" lang="en-US" sz="1200" b="1" i="0" u="none" strike="noStrike" kern="1200" cap="none" spc="0" normalizeH="0" baseline="0" noProof="0">
                <a:ln>
                  <a:noFill/>
                </a:ln>
                <a:solidFill>
                  <a:prstClr val="black"/>
                </a:solidFill>
                <a:effectLst/>
                <a:uLnTx/>
                <a:uFillTx/>
                <a:latin typeface="+mn-lt"/>
                <a:ea typeface="+mn-ea"/>
                <a:cs typeface="+mn-cs"/>
              </a:rPr>
              <a:t>work had </a:t>
            </a:r>
            <a:r>
              <a:rPr kumimoji="0" lang="en-US" sz="1200" b="1" i="1" u="none" strike="noStrike" kern="1200" cap="none" spc="0" normalizeH="0" baseline="0" noProof="0">
                <a:ln>
                  <a:noFill/>
                </a:ln>
                <a:solidFill>
                  <a:prstClr val="black"/>
                </a:solidFill>
                <a:effectLst/>
                <a:uLnTx/>
                <a:uFillTx/>
                <a:latin typeface="+mn-lt"/>
                <a:ea typeface="+mn-ea"/>
                <a:cs typeface="+mn-cs"/>
              </a:rPr>
              <a:t>negatively</a:t>
            </a:r>
            <a:r>
              <a:rPr kumimoji="0" lang="en-US" sz="1200" b="1" i="0" u="none" strike="noStrike" kern="1200" cap="none" spc="0" normalizeH="0" baseline="0" noProof="0">
                <a:ln>
                  <a:noFill/>
                </a:ln>
                <a:solidFill>
                  <a:prstClr val="black"/>
                </a:solidFill>
                <a:effectLst/>
                <a:uLnTx/>
                <a:uFillTx/>
                <a:latin typeface="+mn-lt"/>
                <a:ea typeface="+mn-ea"/>
                <a:cs typeface="+mn-cs"/>
              </a:rPr>
              <a:t> impacted </a:t>
            </a:r>
            <a:r>
              <a:rPr kumimoji="0" lang="en-US" sz="1200" b="0" i="0" u="none" strike="noStrike" kern="1200" cap="none" spc="0" normalizeH="0" baseline="0" noProof="0">
                <a:ln>
                  <a:noFill/>
                </a:ln>
                <a:solidFill>
                  <a:prstClr val="black"/>
                </a:solidFill>
                <a:effectLst/>
                <a:uLnTx/>
                <a:uFillTx/>
                <a:latin typeface="+mn-lt"/>
                <a:ea typeface="+mn-ea"/>
                <a:cs typeface="+mn-cs"/>
              </a:rPr>
              <a:t>their mental health and wellbeing with reasons including </a:t>
            </a:r>
            <a:r>
              <a:rPr kumimoji="0" lang="en-US" sz="1200" b="1" i="0" u="none" strike="noStrike" kern="1200" cap="none" spc="0" normalizeH="0" baseline="0" noProof="0">
                <a:ln>
                  <a:noFill/>
                </a:ln>
                <a:solidFill>
                  <a:prstClr val="black"/>
                </a:solidFill>
                <a:effectLst/>
                <a:uLnTx/>
                <a:uFillTx/>
                <a:latin typeface="+mn-lt"/>
                <a:ea typeface="+mn-ea"/>
                <a:cs typeface="+mn-cs"/>
              </a:rPr>
              <a:t>workload, inadequate staffing, long hours and a lack of work-life balance </a:t>
            </a:r>
            <a:r>
              <a:rPr kumimoji="0" lang="en-US" sz="1200" b="0" i="0" u="none" strike="noStrike" kern="1200" cap="none" spc="0" normalizeH="0" baseline="0" noProof="0">
                <a:ln>
                  <a:noFill/>
                </a:ln>
                <a:solidFill>
                  <a:prstClr val="black"/>
                </a:solidFill>
                <a:effectLst/>
                <a:uLnTx/>
                <a:uFillTx/>
                <a:latin typeface="+mn-lt"/>
                <a:ea typeface="+mn-ea"/>
                <a:cs typeface="+mn-cs"/>
              </a:rPr>
              <a:t> </a:t>
            </a:r>
            <a:endParaRPr kumimoji="0" lang="en-GB" sz="1200" b="0" i="0" u="none" strike="noStrike" kern="1200" cap="none" spc="0" normalizeH="0" baseline="0" noProof="0">
              <a:ln>
                <a:noFill/>
              </a:ln>
              <a:solidFill>
                <a:prstClr val="black"/>
              </a:solidFill>
              <a:effectLst/>
              <a:uLnTx/>
              <a:uFillTx/>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mn-lt"/>
                <a:ea typeface="+mn-ea"/>
                <a:cs typeface="+mn-cs"/>
              </a:rPr>
              <a:t>The risk of burnout among respondents was high and closely linked to </a:t>
            </a:r>
            <a:r>
              <a:rPr kumimoji="0" lang="en-US" sz="1200" b="1" i="1" u="none" strike="noStrike" kern="1200" cap="none" spc="0" normalizeH="0" baseline="0" noProof="0">
                <a:ln>
                  <a:noFill/>
                </a:ln>
                <a:solidFill>
                  <a:prstClr val="black"/>
                </a:solidFill>
                <a:effectLst/>
                <a:uLnTx/>
                <a:uFillTx/>
                <a:latin typeface="+mn-lt"/>
                <a:ea typeface="+mn-ea"/>
                <a:cs typeface="+mn-cs"/>
              </a:rPr>
              <a:t>lack of work enjoyment, frequency of sick leave</a:t>
            </a:r>
            <a:r>
              <a:rPr kumimoji="0" lang="en-US" sz="1200" b="0" i="1" u="none" strike="noStrike" kern="1200" cap="none" spc="0" normalizeH="0" baseline="0" noProof="0">
                <a:ln>
                  <a:noFill/>
                </a:ln>
                <a:solidFill>
                  <a:prstClr val="black"/>
                </a:solidFill>
                <a:effectLst/>
                <a:uLnTx/>
                <a:uFillTx/>
                <a:latin typeface="+mn-lt"/>
                <a:ea typeface="+mn-ea"/>
                <a:cs typeface="+mn-cs"/>
              </a:rPr>
              <a:t>, </a:t>
            </a:r>
            <a:r>
              <a:rPr kumimoji="0" lang="en-US" sz="1200" b="1" i="1" u="none" strike="noStrike" kern="1200" cap="none" spc="0" normalizeH="0" baseline="0" noProof="0">
                <a:ln>
                  <a:noFill/>
                </a:ln>
                <a:solidFill>
                  <a:prstClr val="black"/>
                </a:solidFill>
                <a:effectLst/>
                <a:uLnTx/>
                <a:uFillTx/>
                <a:latin typeface="+mn-lt"/>
                <a:ea typeface="+mn-ea"/>
                <a:cs typeface="+mn-cs"/>
              </a:rPr>
              <a:t>concerns around service quality </a:t>
            </a:r>
            <a:r>
              <a:rPr kumimoji="0" lang="en-US" sz="1200" b="0" i="1" u="none" strike="noStrike" kern="1200" cap="none" spc="0" normalizeH="0" baseline="0" noProof="0">
                <a:ln>
                  <a:noFill/>
                </a:ln>
                <a:solidFill>
                  <a:prstClr val="black"/>
                </a:solidFill>
                <a:effectLst/>
                <a:uLnTx/>
                <a:uFillTx/>
                <a:latin typeface="+mn-lt"/>
                <a:ea typeface="+mn-ea"/>
                <a:cs typeface="+mn-cs"/>
              </a:rPr>
              <a:t>and </a:t>
            </a:r>
            <a:r>
              <a:rPr kumimoji="0" lang="en-US" sz="1200" b="1" i="1" u="none" strike="noStrike" kern="1200" cap="none" spc="0" normalizeH="0" baseline="0" noProof="0">
                <a:ln>
                  <a:noFill/>
                </a:ln>
                <a:solidFill>
                  <a:prstClr val="black"/>
                </a:solidFill>
                <a:effectLst/>
                <a:uLnTx/>
                <a:uFillTx/>
                <a:latin typeface="+mn-lt"/>
                <a:ea typeface="+mn-ea"/>
                <a:cs typeface="+mn-cs"/>
              </a:rPr>
              <a:t>making mistakes at work</a:t>
            </a:r>
            <a:r>
              <a:rPr kumimoji="0" lang="en-US" sz="1200" b="0" i="1" u="none" strike="noStrike" kern="1200" cap="none" spc="0" normalizeH="0" baseline="0" noProof="0">
                <a:ln>
                  <a:noFill/>
                </a:ln>
                <a:solidFill>
                  <a:prstClr val="black"/>
                </a:solidFill>
                <a:effectLst/>
                <a:uLnTx/>
                <a:uFillTx/>
                <a:latin typeface="+mn-lt"/>
                <a:ea typeface="+mn-ea"/>
                <a:cs typeface="+mn-cs"/>
              </a:rPr>
              <a:t>, as well as </a:t>
            </a:r>
            <a:r>
              <a:rPr kumimoji="0" lang="en-US" sz="1200" b="1" i="1" u="none" strike="noStrike" kern="1200" cap="none" spc="0" normalizeH="0" baseline="0" noProof="0">
                <a:ln>
                  <a:noFill/>
                </a:ln>
                <a:solidFill>
                  <a:prstClr val="black"/>
                </a:solidFill>
                <a:effectLst/>
                <a:uLnTx/>
                <a:uFillTx/>
                <a:latin typeface="+mn-lt"/>
                <a:ea typeface="+mn-ea"/>
                <a:cs typeface="+mn-cs"/>
              </a:rPr>
              <a:t>workforce retention</a:t>
            </a: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mn-lt"/>
                <a:ea typeface="+mn-ea"/>
                <a:cs typeface="+mn-cs"/>
              </a:rPr>
              <a:t>89% were at </a:t>
            </a:r>
            <a:r>
              <a:rPr kumimoji="0" lang="en-US" sz="1200" b="1" i="1" u="none" strike="noStrike" kern="1200" cap="none" spc="0" normalizeH="0" baseline="0" noProof="0">
                <a:ln>
                  <a:noFill/>
                </a:ln>
                <a:solidFill>
                  <a:prstClr val="black"/>
                </a:solidFill>
                <a:effectLst/>
                <a:uLnTx/>
                <a:uFillTx/>
                <a:latin typeface="+mn-lt"/>
                <a:ea typeface="+mn-ea"/>
                <a:cs typeface="+mn-cs"/>
              </a:rPr>
              <a:t>high risk of burnout </a:t>
            </a:r>
            <a:r>
              <a:rPr kumimoji="0" lang="en-US" sz="1200" b="0" i="1" u="none" strike="noStrike" kern="1200" cap="none" spc="0" normalizeH="0" baseline="0" noProof="0">
                <a:ln>
                  <a:noFill/>
                </a:ln>
                <a:solidFill>
                  <a:prstClr val="black"/>
                </a:solidFill>
                <a:effectLst/>
                <a:uLnTx/>
                <a:uFillTx/>
                <a:latin typeface="+mn-lt"/>
                <a:ea typeface="+mn-ea"/>
                <a:cs typeface="+mn-cs"/>
              </a:rPr>
              <a:t>(Oldenburg Burnout Inventory tool) </a:t>
            </a:r>
            <a:r>
              <a:rPr kumimoji="0" lang="en-US" sz="1200" b="0" i="1" u="none" strike="noStrike" kern="1200" cap="none" spc="0" normalizeH="0" baseline="0" noProof="0" err="1">
                <a:ln>
                  <a:noFill/>
                </a:ln>
                <a:solidFill>
                  <a:prstClr val="black"/>
                </a:solidFill>
                <a:effectLst/>
                <a:uLnTx/>
                <a:uFillTx/>
                <a:latin typeface="+mn-lt"/>
                <a:ea typeface="+mn-ea"/>
                <a:cs typeface="+mn-cs"/>
              </a:rPr>
              <a:t>cf</a:t>
            </a:r>
            <a:r>
              <a:rPr kumimoji="0" lang="en-US" sz="1200" b="0" i="1" u="none" strike="noStrike" kern="1200" cap="none" spc="0" normalizeH="0" baseline="0" noProof="0">
                <a:ln>
                  <a:noFill/>
                </a:ln>
                <a:solidFill>
                  <a:prstClr val="black"/>
                </a:solidFill>
                <a:effectLst/>
                <a:uLnTx/>
                <a:uFillTx/>
                <a:latin typeface="+mn-lt"/>
                <a:ea typeface="+mn-ea"/>
                <a:cs typeface="+mn-cs"/>
              </a:rPr>
              <a:t> to 80% in 2019</a:t>
            </a: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mn-lt"/>
                <a:ea typeface="+mn-ea"/>
                <a:cs typeface="+mn-cs"/>
              </a:rPr>
              <a:t>Conversely 55% enjoyed or really enjoyed their work; a third of respondents didn’t enjoy or really didn’t enjoy their work (those were at higher risk of burnout)</a:t>
            </a: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mn-lt"/>
                <a:ea typeface="+mn-ea"/>
                <a:cs typeface="+mn-cs"/>
              </a:rPr>
              <a:t>19% had taken a day to a month or more off work in last year due to mental health/wellbeing issues. </a:t>
            </a:r>
            <a:r>
              <a:rPr kumimoji="0" lang="en-US" sz="1200" b="1" i="1" u="none" strike="noStrike" kern="1200" cap="none" spc="0" normalizeH="0" baseline="0" noProof="0">
                <a:ln>
                  <a:noFill/>
                </a:ln>
                <a:solidFill>
                  <a:prstClr val="black"/>
                </a:solidFill>
                <a:effectLst/>
                <a:uLnTx/>
                <a:uFillTx/>
                <a:latin typeface="+mn-lt"/>
                <a:ea typeface="+mn-ea"/>
                <a:cs typeface="+mn-cs"/>
              </a:rPr>
              <a:t>A third had wanted to time off but not felt able to (fear, stigma, risk of discrimination)</a:t>
            </a: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a:ln>
                <a:noFill/>
              </a:ln>
              <a:solidFill>
                <a:prstClr val="black"/>
              </a:solidFill>
              <a:effectLst/>
              <a:uLnTx/>
              <a:uFillTx/>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The majority of respondents tended to worry how their mental health and wellbeing impacted the </a:t>
            </a:r>
            <a:r>
              <a:rPr kumimoji="0" lang="en-US" sz="1200" b="1" i="0" u="none" strike="noStrike" kern="1200" cap="none" spc="0" normalizeH="0" baseline="0" noProof="0">
                <a:ln>
                  <a:noFill/>
                </a:ln>
                <a:solidFill>
                  <a:prstClr val="black"/>
                </a:solidFill>
                <a:effectLst/>
                <a:uLnTx/>
                <a:uFillTx/>
                <a:latin typeface="+mn-lt"/>
                <a:ea typeface="+mn-ea"/>
                <a:cs typeface="+mn-cs"/>
              </a:rPr>
              <a:t>quality of the service they offered </a:t>
            </a:r>
            <a:r>
              <a:rPr kumimoji="0" lang="en-US" sz="1200" b="0" i="0" u="none" strike="noStrike" kern="1200" cap="none" spc="0" normalizeH="0" baseline="0" noProof="0">
                <a:ln>
                  <a:noFill/>
                </a:ln>
                <a:solidFill>
                  <a:prstClr val="black"/>
                </a:solidFill>
                <a:effectLst/>
                <a:uLnTx/>
                <a:uFillTx/>
                <a:latin typeface="+mn-lt"/>
                <a:ea typeface="+mn-ea"/>
                <a:cs typeface="+mn-cs"/>
              </a:rPr>
              <a:t>and how frequently they </a:t>
            </a:r>
            <a:r>
              <a:rPr kumimoji="0" lang="en-US" sz="1200" b="1" i="0" u="none" strike="noStrike" kern="1200" cap="none" spc="0" normalizeH="0" baseline="0" noProof="0">
                <a:ln>
                  <a:noFill/>
                </a:ln>
                <a:solidFill>
                  <a:prstClr val="black"/>
                </a:solidFill>
                <a:effectLst/>
                <a:uLnTx/>
                <a:uFillTx/>
                <a:latin typeface="+mn-lt"/>
                <a:ea typeface="+mn-ea"/>
                <a:cs typeface="+mn-cs"/>
              </a:rPr>
              <a:t>worried about making mistakes.   </a:t>
            </a: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A third of respondents had considered </a:t>
            </a:r>
            <a:r>
              <a:rPr kumimoji="0" lang="en-US" sz="1200" b="0" i="1" u="none" strike="noStrike" kern="1200" cap="none" spc="0" normalizeH="0" baseline="0" noProof="0">
                <a:ln>
                  <a:noFill/>
                </a:ln>
                <a:solidFill>
                  <a:prstClr val="black"/>
                </a:solidFill>
                <a:effectLst/>
                <a:uLnTx/>
                <a:uFillTx/>
                <a:latin typeface="+mn-lt"/>
                <a:ea typeface="+mn-ea"/>
                <a:cs typeface="+mn-cs"/>
              </a:rPr>
              <a:t>leaving their job</a:t>
            </a:r>
            <a:r>
              <a:rPr kumimoji="0" lang="en-US" sz="1200" b="0" i="0" u="none" strike="noStrike" kern="1200" cap="none" spc="0" normalizeH="0" baseline="0" noProof="0">
                <a:ln>
                  <a:noFill/>
                </a:ln>
                <a:solidFill>
                  <a:prstClr val="black"/>
                </a:solidFill>
                <a:effectLst/>
                <a:uLnTx/>
                <a:uFillTx/>
                <a:latin typeface="+mn-lt"/>
                <a:ea typeface="+mn-ea"/>
                <a:cs typeface="+mn-cs"/>
              </a:rPr>
              <a:t> in the last year, </a:t>
            </a:r>
            <a:endParaRPr kumimoji="0" lang="en-US" sz="1200" b="0" i="0" u="none" strike="noStrike" kern="1200" cap="none" spc="0" normalizeH="0" baseline="0" noProof="0">
              <a:ln>
                <a:noFill/>
              </a:ln>
              <a:solidFill>
                <a:prstClr val="black"/>
              </a:solidFill>
              <a:effectLst/>
              <a:uLnTx/>
              <a:uFillTx/>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Another third had considered </a:t>
            </a:r>
            <a:r>
              <a:rPr kumimoji="0" lang="en-US" sz="1200" b="0" i="1" u="none" strike="noStrike" kern="1200" cap="none" spc="0" normalizeH="0" baseline="0" noProof="0">
                <a:ln>
                  <a:noFill/>
                </a:ln>
                <a:solidFill>
                  <a:prstClr val="black"/>
                </a:solidFill>
                <a:effectLst/>
                <a:uLnTx/>
                <a:uFillTx/>
                <a:latin typeface="+mn-lt"/>
                <a:ea typeface="+mn-ea"/>
                <a:cs typeface="+mn-cs"/>
              </a:rPr>
              <a:t>leaving the pharmacy profession</a:t>
            </a: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The risk of leaving the profession was highest for those working in </a:t>
            </a:r>
            <a:r>
              <a:rPr kumimoji="0" lang="en-US" sz="1200" b="1" i="0" u="none" strike="noStrike" kern="1200" cap="none" spc="0" normalizeH="0" baseline="0" noProof="0">
                <a:ln>
                  <a:noFill/>
                </a:ln>
                <a:solidFill>
                  <a:prstClr val="black"/>
                </a:solidFill>
                <a:effectLst/>
                <a:uLnTx/>
                <a:uFillTx/>
                <a:latin typeface="+mn-lt"/>
                <a:ea typeface="+mn-ea"/>
                <a:cs typeface="+mn-cs"/>
              </a:rPr>
              <a:t>general practice and community pharmacy </a:t>
            </a:r>
            <a:r>
              <a:rPr kumimoji="0" lang="en-US" sz="1200" b="0" i="0" u="none" strike="noStrike" kern="1200" cap="none" spc="0" normalizeH="0" baseline="0" noProof="0">
                <a:ln>
                  <a:noFill/>
                </a:ln>
                <a:solidFill>
                  <a:prstClr val="black"/>
                </a:solidFill>
                <a:effectLst/>
                <a:uLnTx/>
                <a:uFillTx/>
                <a:latin typeface="+mn-lt"/>
                <a:ea typeface="+mn-ea"/>
                <a:cs typeface="+mn-cs"/>
              </a:rPr>
              <a:t>and was associated with high risk of burnout</a:t>
            </a:r>
            <a:endParaRPr kumimoji="0" lang="en-US" sz="1200" b="0" i="0" u="none" strike="noStrike" kern="1200" cap="none" spc="0" normalizeH="0" baseline="0" noProof="0">
              <a:ln>
                <a:noFill/>
              </a:ln>
              <a:solidFill>
                <a:prstClr val="black"/>
              </a:solidFill>
              <a:effectLst/>
              <a:uLnTx/>
              <a:uFillTx/>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a:ln>
                <a:noFill/>
              </a:ln>
              <a:solidFill>
                <a:prstClr val="black"/>
              </a:solidFill>
              <a:effectLst/>
              <a:uLnTx/>
              <a:uFillTx/>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Uptake to support services was </a:t>
            </a:r>
            <a:r>
              <a:rPr kumimoji="0" lang="en-US" sz="1200" b="1" i="0" u="none" strike="noStrike" kern="1200" cap="none" spc="0" normalizeH="0" baseline="0" noProof="0">
                <a:ln>
                  <a:noFill/>
                </a:ln>
                <a:solidFill>
                  <a:prstClr val="black"/>
                </a:solidFill>
                <a:effectLst/>
                <a:uLnTx/>
                <a:uFillTx/>
                <a:latin typeface="+mn-lt"/>
                <a:ea typeface="+mn-ea"/>
                <a:cs typeface="+mn-cs"/>
              </a:rPr>
              <a:t>generally low</a:t>
            </a:r>
            <a:r>
              <a:rPr kumimoji="0" lang="en-US" sz="1200" b="0" i="0" u="none" strike="noStrike" kern="1200" cap="none" spc="0" normalizeH="0" baseline="0" noProof="0">
                <a:ln>
                  <a:noFill/>
                </a:ln>
                <a:solidFill>
                  <a:prstClr val="black"/>
                </a:solidFill>
                <a:effectLst/>
                <a:uLnTx/>
                <a:uFillTx/>
                <a:latin typeface="+mn-lt"/>
                <a:ea typeface="+mn-ea"/>
                <a:cs typeface="+mn-cs"/>
              </a:rPr>
              <a:t>. Some respondents were concerned about</a:t>
            </a:r>
            <a:r>
              <a:rPr kumimoji="0" lang="en-US" sz="1200" b="1" i="0" u="none" strike="noStrike" kern="1200" cap="none" spc="0" normalizeH="0" baseline="0" noProof="0">
                <a:ln>
                  <a:noFill/>
                </a:ln>
                <a:solidFill>
                  <a:prstClr val="black"/>
                </a:solidFill>
                <a:effectLst/>
                <a:uLnTx/>
                <a:uFillTx/>
                <a:latin typeface="+mn-lt"/>
                <a:ea typeface="+mn-ea"/>
                <a:cs typeface="+mn-cs"/>
              </a:rPr>
              <a:t> confidentiality </a:t>
            </a:r>
            <a:r>
              <a:rPr kumimoji="0" lang="en-US" sz="1200" b="0" i="0" u="none" strike="noStrike" kern="1200" cap="none" spc="0" normalizeH="0" baseline="0" noProof="0">
                <a:ln>
                  <a:noFill/>
                </a:ln>
                <a:solidFill>
                  <a:prstClr val="black"/>
                </a:solidFill>
                <a:effectLst/>
                <a:uLnTx/>
                <a:uFillTx/>
                <a:latin typeface="+mn-lt"/>
                <a:ea typeface="+mn-ea"/>
                <a:cs typeface="+mn-cs"/>
              </a:rPr>
              <a:t>and others believed that actual or perceived causes of poor mental health and wellbeing </a:t>
            </a:r>
            <a:r>
              <a:rPr kumimoji="0" lang="en-US" sz="1200" b="1" i="0" u="none" strike="noStrike" kern="1200" cap="none" spc="0" normalizeH="0" baseline="0" noProof="0">
                <a:ln>
                  <a:noFill/>
                </a:ln>
                <a:solidFill>
                  <a:prstClr val="black"/>
                </a:solidFill>
                <a:effectLst/>
                <a:uLnTx/>
                <a:uFillTx/>
                <a:latin typeface="+mn-lt"/>
                <a:ea typeface="+mn-ea"/>
                <a:cs typeface="+mn-cs"/>
              </a:rPr>
              <a:t>were not being addressed by these services</a:t>
            </a:r>
            <a:r>
              <a:rPr kumimoji="0" lang="en-US" sz="1200" b="1" i="1" u="none" strike="noStrike" kern="1200" cap="none" spc="0" normalizeH="0" baseline="0" noProof="0">
                <a:ln>
                  <a:noFill/>
                </a:ln>
                <a:solidFill>
                  <a:prstClr val="black"/>
                </a:solidFill>
                <a:effectLst/>
                <a:uLnTx/>
                <a:uFillTx/>
                <a:latin typeface="+mn-lt"/>
                <a:ea typeface="+mn-ea"/>
                <a:cs typeface="+mn-cs"/>
              </a:rPr>
              <a:t>.</a:t>
            </a: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Although 2/3 of respondents were aware of employer or NHS-funded occupational services; only 14% had accessed these.  Awareness of support services was lower for Black, Asian and Minority Ethnic respondents. </a:t>
            </a:r>
            <a:endParaRPr kumimoji="0" lang="en-US" sz="1200" b="0" i="0" u="none" strike="noStrike" kern="1200" cap="none" spc="0" normalizeH="0" baseline="0" noProof="0">
              <a:ln>
                <a:noFill/>
              </a:ln>
              <a:solidFill>
                <a:prstClr val="black"/>
              </a:solidFill>
              <a:effectLst/>
              <a:uLnTx/>
              <a:uFillTx/>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44% respondents would not feel comfortable accessing employer support – discrimination, future career progression.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There was also a feeling that there should be a focus on the prevention of cause and other support services outside employment should be available.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Calibri"/>
            </a:endParaRPr>
          </a:p>
          <a:p>
            <a:endParaRPr lang="en-GB"/>
          </a:p>
        </p:txBody>
      </p:sp>
      <p:sp>
        <p:nvSpPr>
          <p:cNvPr id="4" name="Slide Number Placeholder 3"/>
          <p:cNvSpPr>
            <a:spLocks noGrp="1"/>
          </p:cNvSpPr>
          <p:nvPr>
            <p:ph type="sldNum" sz="quarter" idx="5"/>
          </p:nvPr>
        </p:nvSpPr>
        <p:spPr/>
        <p:txBody>
          <a:bodyPr/>
          <a:lstStyle/>
          <a:p>
            <a:fld id="{AE8DAFE0-60A9-4638-BF3E-1842D56C9C24}" type="slidenum">
              <a:rPr lang="en-GB" smtClean="0"/>
              <a:t>10</a:t>
            </a:fld>
            <a:endParaRPr lang="en-GB"/>
          </a:p>
        </p:txBody>
      </p:sp>
    </p:spTree>
    <p:extLst>
      <p:ext uri="{BB962C8B-B14F-4D97-AF65-F5344CB8AC3E}">
        <p14:creationId xmlns:p14="http://schemas.microsoft.com/office/powerpoint/2010/main" val="3588091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E8DAFE0-60A9-4638-BF3E-1842D56C9C24}" type="slidenum">
              <a:rPr lang="en-GB" smtClean="0"/>
              <a:t>12</a:t>
            </a:fld>
            <a:endParaRPr lang="en-GB"/>
          </a:p>
        </p:txBody>
      </p:sp>
    </p:spTree>
    <p:extLst>
      <p:ext uri="{BB962C8B-B14F-4D97-AF65-F5344CB8AC3E}">
        <p14:creationId xmlns:p14="http://schemas.microsoft.com/office/powerpoint/2010/main" val="3396346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7.xml"/><Relationship Id="rId4" Type="http://schemas.openxmlformats.org/officeDocument/2006/relationships/image" Target="../media/image18.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Master" Target="../slideMasters/slideMaster7.xml"/><Relationship Id="rId4" Type="http://schemas.openxmlformats.org/officeDocument/2006/relationships/image" Target="../media/image18.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7.xml"/><Relationship Id="rId4" Type="http://schemas.openxmlformats.org/officeDocument/2006/relationships/image" Target="../media/image18.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Master" Target="../slideMasters/slideMaster7.xml"/><Relationship Id="rId4" Type="http://schemas.openxmlformats.org/officeDocument/2006/relationships/image" Target="../media/image10.sv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585858"/>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3200" b="0" i="1">
                <a:solidFill>
                  <a:srgbClr val="585858"/>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9/21/2021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RPS Divider Page - 0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415B55-2010-3742-9412-AE9400703A3F}"/>
              </a:ext>
            </a:extLst>
          </p:cNvPr>
          <p:cNvPicPr>
            <a:picLocks noChangeAspect="1"/>
          </p:cNvPicPr>
          <p:nvPr userDrawn="1"/>
        </p:nvPicPr>
        <p:blipFill>
          <a:blip r:embed="rId2"/>
          <a:stretch>
            <a:fillRect/>
          </a:stretch>
        </p:blipFill>
        <p:spPr>
          <a:xfrm>
            <a:off x="5207000" y="0"/>
            <a:ext cx="6985000" cy="6858000"/>
          </a:xfrm>
          <a:prstGeom prst="rect">
            <a:avLst/>
          </a:prstGeom>
        </p:spPr>
      </p:pic>
      <p:sp>
        <p:nvSpPr>
          <p:cNvPr id="8" name="Title 9">
            <a:extLst>
              <a:ext uri="{FF2B5EF4-FFF2-40B4-BE49-F238E27FC236}">
                <a16:creationId xmlns:a16="http://schemas.microsoft.com/office/drawing/2014/main" id="{815DE7CA-6A53-FC49-B918-43372352D777}"/>
              </a:ext>
            </a:extLst>
          </p:cNvPr>
          <p:cNvSpPr>
            <a:spLocks noGrp="1"/>
          </p:cNvSpPr>
          <p:nvPr>
            <p:ph type="title"/>
          </p:nvPr>
        </p:nvSpPr>
        <p:spPr>
          <a:xfrm>
            <a:off x="1524000" y="365125"/>
            <a:ext cx="5040313" cy="5980811"/>
          </a:xfrm>
          <a:prstGeom prst="rect">
            <a:avLst/>
          </a:prstGeom>
        </p:spPr>
        <p:txBody>
          <a:bodyPr/>
          <a:lstStyle>
            <a:lvl1pPr>
              <a:defRPr sz="5400" b="1">
                <a:solidFill>
                  <a:srgbClr val="C04A89"/>
                </a:solidFill>
                <a:latin typeface="Georgia" panose="02040502050405020303" pitchFamily="18" charset="0"/>
              </a:defRPr>
            </a:lvl1pPr>
          </a:lstStyle>
          <a:p>
            <a:r>
              <a:rPr lang="en-US"/>
              <a:t>Click to edit Master title style</a:t>
            </a:r>
          </a:p>
        </p:txBody>
      </p:sp>
      <p:sp>
        <p:nvSpPr>
          <p:cNvPr id="5" name="Rectangle 4">
            <a:extLst>
              <a:ext uri="{FF2B5EF4-FFF2-40B4-BE49-F238E27FC236}">
                <a16:creationId xmlns:a16="http://schemas.microsoft.com/office/drawing/2014/main" id="{7B6C6B28-84DD-E24A-AB8E-10AB1E125810}"/>
              </a:ext>
            </a:extLst>
          </p:cNvPr>
          <p:cNvSpPr/>
          <p:nvPr userDrawn="1"/>
        </p:nvSpPr>
        <p:spPr>
          <a:xfrm>
            <a:off x="0" y="0"/>
            <a:ext cx="87471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4F4CFC4-EDD8-E64D-A039-EC0EDECDA15F}"/>
              </a:ext>
            </a:extLst>
          </p:cNvPr>
          <p:cNvSpPr txBox="1"/>
          <p:nvPr userDrawn="1"/>
        </p:nvSpPr>
        <p:spPr>
          <a:xfrm>
            <a:off x="-11574" y="6164573"/>
            <a:ext cx="911572" cy="261610"/>
          </a:xfrm>
          <a:prstGeom prst="rect">
            <a:avLst/>
          </a:prstGeom>
          <a:noFill/>
        </p:spPr>
        <p:txBody>
          <a:bodyPr wrap="square" rtlCol="0">
            <a:spAutoFit/>
          </a:bodyPr>
          <a:lstStyle/>
          <a:p>
            <a:pPr algn="ctr"/>
            <a:fld id="{960CC4C1-403A-AA4F-857E-BC82B33E4061}" type="slidenum">
              <a:rPr lang="en-US" sz="1050" smtClean="0">
                <a:latin typeface="Arial" panose="020B0604020202020204" pitchFamily="34" charset="0"/>
                <a:cs typeface="Arial" panose="020B0604020202020204" pitchFamily="34" charset="0"/>
              </a:rPr>
              <a:pPr algn="ctr"/>
              <a:t>‹#›</a:t>
            </a:fld>
            <a:endParaRPr lang="en-US" sz="1400">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5ED9A495-CF78-514F-AE1C-5DF65AC4A2A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90187" y="368300"/>
            <a:ext cx="331200" cy="1218240"/>
          </a:xfrm>
          <a:prstGeom prst="rect">
            <a:avLst/>
          </a:prstGeom>
        </p:spPr>
      </p:pic>
    </p:spTree>
    <p:extLst>
      <p:ext uri="{BB962C8B-B14F-4D97-AF65-F5344CB8AC3E}">
        <p14:creationId xmlns:p14="http://schemas.microsoft.com/office/powerpoint/2010/main" val="1507523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RPS Divider Page - 0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C90A0A-BCE4-854A-B679-99049A761B51}"/>
              </a:ext>
            </a:extLst>
          </p:cNvPr>
          <p:cNvPicPr>
            <a:picLocks noChangeAspect="1"/>
          </p:cNvPicPr>
          <p:nvPr userDrawn="1"/>
        </p:nvPicPr>
        <p:blipFill>
          <a:blip r:embed="rId2"/>
          <a:stretch>
            <a:fillRect/>
          </a:stretch>
        </p:blipFill>
        <p:spPr>
          <a:xfrm>
            <a:off x="5207000" y="0"/>
            <a:ext cx="6985000" cy="6858000"/>
          </a:xfrm>
          <a:prstGeom prst="rect">
            <a:avLst/>
          </a:prstGeom>
        </p:spPr>
      </p:pic>
      <p:sp>
        <p:nvSpPr>
          <p:cNvPr id="8" name="Title 9">
            <a:extLst>
              <a:ext uri="{FF2B5EF4-FFF2-40B4-BE49-F238E27FC236}">
                <a16:creationId xmlns:a16="http://schemas.microsoft.com/office/drawing/2014/main" id="{815DE7CA-6A53-FC49-B918-43372352D777}"/>
              </a:ext>
            </a:extLst>
          </p:cNvPr>
          <p:cNvSpPr>
            <a:spLocks noGrp="1"/>
          </p:cNvSpPr>
          <p:nvPr>
            <p:ph type="title"/>
          </p:nvPr>
        </p:nvSpPr>
        <p:spPr>
          <a:xfrm>
            <a:off x="1524000" y="365125"/>
            <a:ext cx="5040313" cy="5980811"/>
          </a:xfrm>
          <a:prstGeom prst="rect">
            <a:avLst/>
          </a:prstGeom>
        </p:spPr>
        <p:txBody>
          <a:bodyPr/>
          <a:lstStyle>
            <a:lvl1pPr>
              <a:defRPr sz="5400" b="1">
                <a:solidFill>
                  <a:srgbClr val="C04A89"/>
                </a:solidFill>
                <a:latin typeface="Georgia" panose="02040502050405020303" pitchFamily="18" charset="0"/>
              </a:defRPr>
            </a:lvl1pPr>
          </a:lstStyle>
          <a:p>
            <a:r>
              <a:rPr lang="en-US"/>
              <a:t>Click to edit Master title style</a:t>
            </a:r>
          </a:p>
        </p:txBody>
      </p:sp>
      <p:sp>
        <p:nvSpPr>
          <p:cNvPr id="5" name="Rectangle 4">
            <a:extLst>
              <a:ext uri="{FF2B5EF4-FFF2-40B4-BE49-F238E27FC236}">
                <a16:creationId xmlns:a16="http://schemas.microsoft.com/office/drawing/2014/main" id="{7B6C6B28-84DD-E24A-AB8E-10AB1E125810}"/>
              </a:ext>
            </a:extLst>
          </p:cNvPr>
          <p:cNvSpPr/>
          <p:nvPr userDrawn="1"/>
        </p:nvSpPr>
        <p:spPr>
          <a:xfrm>
            <a:off x="0" y="0"/>
            <a:ext cx="87471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4F4CFC4-EDD8-E64D-A039-EC0EDECDA15F}"/>
              </a:ext>
            </a:extLst>
          </p:cNvPr>
          <p:cNvSpPr txBox="1"/>
          <p:nvPr userDrawn="1"/>
        </p:nvSpPr>
        <p:spPr>
          <a:xfrm>
            <a:off x="-11574" y="6164573"/>
            <a:ext cx="911572" cy="261610"/>
          </a:xfrm>
          <a:prstGeom prst="rect">
            <a:avLst/>
          </a:prstGeom>
          <a:noFill/>
        </p:spPr>
        <p:txBody>
          <a:bodyPr wrap="square" rtlCol="0">
            <a:spAutoFit/>
          </a:bodyPr>
          <a:lstStyle/>
          <a:p>
            <a:pPr algn="ctr"/>
            <a:fld id="{960CC4C1-403A-AA4F-857E-BC82B33E4061}" type="slidenum">
              <a:rPr lang="en-US" sz="1050" smtClean="0">
                <a:latin typeface="Arial" panose="020B0604020202020204" pitchFamily="34" charset="0"/>
                <a:cs typeface="Arial" panose="020B0604020202020204" pitchFamily="34" charset="0"/>
              </a:rPr>
              <a:pPr algn="ctr"/>
              <a:t>‹#›</a:t>
            </a:fld>
            <a:endParaRPr lang="en-US" sz="1400">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5ED9A495-CF78-514F-AE1C-5DF65AC4A2A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90187" y="368300"/>
            <a:ext cx="331200" cy="1218240"/>
          </a:xfrm>
          <a:prstGeom prst="rect">
            <a:avLst/>
          </a:prstGeom>
        </p:spPr>
      </p:pic>
    </p:spTree>
    <p:extLst>
      <p:ext uri="{BB962C8B-B14F-4D97-AF65-F5344CB8AC3E}">
        <p14:creationId xmlns:p14="http://schemas.microsoft.com/office/powerpoint/2010/main" val="3926091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PS Divider Page - 0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A3E9ED-54CC-9B4B-A890-E30EA64AAB5B}"/>
              </a:ext>
            </a:extLst>
          </p:cNvPr>
          <p:cNvPicPr>
            <a:picLocks noChangeAspect="1"/>
          </p:cNvPicPr>
          <p:nvPr userDrawn="1"/>
        </p:nvPicPr>
        <p:blipFill>
          <a:blip r:embed="rId2"/>
          <a:stretch>
            <a:fillRect/>
          </a:stretch>
        </p:blipFill>
        <p:spPr>
          <a:xfrm>
            <a:off x="5207000" y="0"/>
            <a:ext cx="6985000" cy="6858000"/>
          </a:xfrm>
          <a:prstGeom prst="rect">
            <a:avLst/>
          </a:prstGeom>
        </p:spPr>
      </p:pic>
      <p:sp>
        <p:nvSpPr>
          <p:cNvPr id="8" name="Title 9">
            <a:extLst>
              <a:ext uri="{FF2B5EF4-FFF2-40B4-BE49-F238E27FC236}">
                <a16:creationId xmlns:a16="http://schemas.microsoft.com/office/drawing/2014/main" id="{815DE7CA-6A53-FC49-B918-43372352D777}"/>
              </a:ext>
            </a:extLst>
          </p:cNvPr>
          <p:cNvSpPr>
            <a:spLocks noGrp="1"/>
          </p:cNvSpPr>
          <p:nvPr>
            <p:ph type="title"/>
          </p:nvPr>
        </p:nvSpPr>
        <p:spPr>
          <a:xfrm>
            <a:off x="1524000" y="365125"/>
            <a:ext cx="5040313" cy="5980811"/>
          </a:xfrm>
          <a:prstGeom prst="rect">
            <a:avLst/>
          </a:prstGeom>
        </p:spPr>
        <p:txBody>
          <a:bodyPr/>
          <a:lstStyle>
            <a:lvl1pPr>
              <a:defRPr sz="5400" b="1">
                <a:solidFill>
                  <a:srgbClr val="C04A89"/>
                </a:solidFill>
                <a:latin typeface="Georgia" panose="02040502050405020303" pitchFamily="18" charset="0"/>
              </a:defRPr>
            </a:lvl1pPr>
          </a:lstStyle>
          <a:p>
            <a:r>
              <a:rPr lang="en-US"/>
              <a:t>Click to edit Master title style</a:t>
            </a:r>
          </a:p>
        </p:txBody>
      </p:sp>
      <p:sp>
        <p:nvSpPr>
          <p:cNvPr id="5" name="Rectangle 4">
            <a:extLst>
              <a:ext uri="{FF2B5EF4-FFF2-40B4-BE49-F238E27FC236}">
                <a16:creationId xmlns:a16="http://schemas.microsoft.com/office/drawing/2014/main" id="{7B6C6B28-84DD-E24A-AB8E-10AB1E125810}"/>
              </a:ext>
            </a:extLst>
          </p:cNvPr>
          <p:cNvSpPr/>
          <p:nvPr userDrawn="1"/>
        </p:nvSpPr>
        <p:spPr>
          <a:xfrm>
            <a:off x="0" y="0"/>
            <a:ext cx="87471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4F4CFC4-EDD8-E64D-A039-EC0EDECDA15F}"/>
              </a:ext>
            </a:extLst>
          </p:cNvPr>
          <p:cNvSpPr txBox="1"/>
          <p:nvPr userDrawn="1"/>
        </p:nvSpPr>
        <p:spPr>
          <a:xfrm>
            <a:off x="-11574" y="6164573"/>
            <a:ext cx="911572" cy="261610"/>
          </a:xfrm>
          <a:prstGeom prst="rect">
            <a:avLst/>
          </a:prstGeom>
          <a:noFill/>
        </p:spPr>
        <p:txBody>
          <a:bodyPr wrap="square" rtlCol="0">
            <a:spAutoFit/>
          </a:bodyPr>
          <a:lstStyle/>
          <a:p>
            <a:pPr algn="ctr"/>
            <a:fld id="{960CC4C1-403A-AA4F-857E-BC82B33E4061}" type="slidenum">
              <a:rPr lang="en-US" sz="1050" smtClean="0">
                <a:latin typeface="Arial" panose="020B0604020202020204" pitchFamily="34" charset="0"/>
                <a:cs typeface="Arial" panose="020B0604020202020204" pitchFamily="34" charset="0"/>
              </a:rPr>
              <a:pPr algn="ctr"/>
              <a:t>‹#›</a:t>
            </a:fld>
            <a:endParaRPr lang="en-US" sz="1400">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5ED9A495-CF78-514F-AE1C-5DF65AC4A2A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90187" y="368300"/>
            <a:ext cx="331200" cy="1218240"/>
          </a:xfrm>
          <a:prstGeom prst="rect">
            <a:avLst/>
          </a:prstGeom>
        </p:spPr>
      </p:pic>
    </p:spTree>
    <p:extLst>
      <p:ext uri="{BB962C8B-B14F-4D97-AF65-F5344CB8AC3E}">
        <p14:creationId xmlns:p14="http://schemas.microsoft.com/office/powerpoint/2010/main" val="2502047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RPS Divider Page - 0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FA368E-2C6C-8E4D-95DE-E563E955C7C2}"/>
              </a:ext>
            </a:extLst>
          </p:cNvPr>
          <p:cNvPicPr>
            <a:picLocks noChangeAspect="1"/>
          </p:cNvPicPr>
          <p:nvPr userDrawn="1"/>
        </p:nvPicPr>
        <p:blipFill>
          <a:blip r:embed="rId2"/>
          <a:stretch>
            <a:fillRect/>
          </a:stretch>
        </p:blipFill>
        <p:spPr>
          <a:xfrm>
            <a:off x="5207000" y="0"/>
            <a:ext cx="6985000" cy="6858000"/>
          </a:xfrm>
          <a:prstGeom prst="rect">
            <a:avLst/>
          </a:prstGeom>
        </p:spPr>
      </p:pic>
      <p:sp>
        <p:nvSpPr>
          <p:cNvPr id="8" name="Title 9">
            <a:extLst>
              <a:ext uri="{FF2B5EF4-FFF2-40B4-BE49-F238E27FC236}">
                <a16:creationId xmlns:a16="http://schemas.microsoft.com/office/drawing/2014/main" id="{815DE7CA-6A53-FC49-B918-43372352D777}"/>
              </a:ext>
            </a:extLst>
          </p:cNvPr>
          <p:cNvSpPr>
            <a:spLocks noGrp="1"/>
          </p:cNvSpPr>
          <p:nvPr>
            <p:ph type="title"/>
          </p:nvPr>
        </p:nvSpPr>
        <p:spPr>
          <a:xfrm>
            <a:off x="1524000" y="365125"/>
            <a:ext cx="5040313" cy="5980811"/>
          </a:xfrm>
          <a:prstGeom prst="rect">
            <a:avLst/>
          </a:prstGeom>
        </p:spPr>
        <p:txBody>
          <a:bodyPr/>
          <a:lstStyle>
            <a:lvl1pPr>
              <a:defRPr sz="5400" b="1">
                <a:solidFill>
                  <a:srgbClr val="C04A89"/>
                </a:solidFill>
                <a:latin typeface="Georgia" panose="02040502050405020303" pitchFamily="18" charset="0"/>
              </a:defRPr>
            </a:lvl1pPr>
          </a:lstStyle>
          <a:p>
            <a:r>
              <a:rPr lang="en-US"/>
              <a:t>Click to edit Master title style</a:t>
            </a:r>
          </a:p>
        </p:txBody>
      </p:sp>
      <p:sp>
        <p:nvSpPr>
          <p:cNvPr id="5" name="Rectangle 4">
            <a:extLst>
              <a:ext uri="{FF2B5EF4-FFF2-40B4-BE49-F238E27FC236}">
                <a16:creationId xmlns:a16="http://schemas.microsoft.com/office/drawing/2014/main" id="{7B6C6B28-84DD-E24A-AB8E-10AB1E125810}"/>
              </a:ext>
            </a:extLst>
          </p:cNvPr>
          <p:cNvSpPr/>
          <p:nvPr userDrawn="1"/>
        </p:nvSpPr>
        <p:spPr>
          <a:xfrm>
            <a:off x="0" y="0"/>
            <a:ext cx="87471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4F4CFC4-EDD8-E64D-A039-EC0EDECDA15F}"/>
              </a:ext>
            </a:extLst>
          </p:cNvPr>
          <p:cNvSpPr txBox="1"/>
          <p:nvPr userDrawn="1"/>
        </p:nvSpPr>
        <p:spPr>
          <a:xfrm>
            <a:off x="-11574" y="6164573"/>
            <a:ext cx="911572" cy="261610"/>
          </a:xfrm>
          <a:prstGeom prst="rect">
            <a:avLst/>
          </a:prstGeom>
          <a:noFill/>
        </p:spPr>
        <p:txBody>
          <a:bodyPr wrap="square" rtlCol="0">
            <a:spAutoFit/>
          </a:bodyPr>
          <a:lstStyle/>
          <a:p>
            <a:pPr algn="ctr"/>
            <a:fld id="{960CC4C1-403A-AA4F-857E-BC82B33E4061}" type="slidenum">
              <a:rPr lang="en-US" sz="1050" smtClean="0">
                <a:latin typeface="Arial" panose="020B0604020202020204" pitchFamily="34" charset="0"/>
                <a:cs typeface="Arial" panose="020B0604020202020204" pitchFamily="34" charset="0"/>
              </a:rPr>
              <a:pPr algn="ctr"/>
              <a:t>‹#›</a:t>
            </a:fld>
            <a:endParaRPr lang="en-US" sz="1400">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5ED9A495-CF78-514F-AE1C-5DF65AC4A2A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90187" y="368300"/>
            <a:ext cx="331200" cy="1218240"/>
          </a:xfrm>
          <a:prstGeom prst="rect">
            <a:avLst/>
          </a:prstGeom>
        </p:spPr>
      </p:pic>
    </p:spTree>
    <p:extLst>
      <p:ext uri="{BB962C8B-B14F-4D97-AF65-F5344CB8AC3E}">
        <p14:creationId xmlns:p14="http://schemas.microsoft.com/office/powerpoint/2010/main" val="3499421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Text 0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4EA7F5-CB10-8B49-A4F2-40041E0EBDD5}"/>
              </a:ext>
            </a:extLst>
          </p:cNvPr>
          <p:cNvPicPr>
            <a:picLocks noChangeAspect="1"/>
          </p:cNvPicPr>
          <p:nvPr userDrawn="1"/>
        </p:nvPicPr>
        <p:blipFill>
          <a:blip r:embed="rId2"/>
          <a:stretch>
            <a:fillRect/>
          </a:stretch>
        </p:blipFill>
        <p:spPr>
          <a:xfrm>
            <a:off x="7010400" y="0"/>
            <a:ext cx="5181600" cy="6858000"/>
          </a:xfrm>
          <a:prstGeom prst="rect">
            <a:avLst/>
          </a:prstGeom>
        </p:spPr>
      </p:pic>
      <p:sp>
        <p:nvSpPr>
          <p:cNvPr id="5" name="Title 1">
            <a:extLst>
              <a:ext uri="{FF2B5EF4-FFF2-40B4-BE49-F238E27FC236}">
                <a16:creationId xmlns:a16="http://schemas.microsoft.com/office/drawing/2014/main" id="{008D07D8-9236-E745-ABFD-FC257BA3198F}"/>
              </a:ext>
            </a:extLst>
          </p:cNvPr>
          <p:cNvSpPr>
            <a:spLocks noGrp="1"/>
          </p:cNvSpPr>
          <p:nvPr>
            <p:ph type="title"/>
          </p:nvPr>
        </p:nvSpPr>
        <p:spPr>
          <a:xfrm>
            <a:off x="1517813" y="271732"/>
            <a:ext cx="6689923" cy="478709"/>
          </a:xfrm>
          <a:prstGeom prst="rect">
            <a:avLst/>
          </a:prstGeom>
        </p:spPr>
        <p:txBody>
          <a:bodyPr/>
          <a:lstStyle>
            <a:lvl1pPr>
              <a:defRPr sz="2400" b="1">
                <a:solidFill>
                  <a:srgbClr val="C04A89"/>
                </a:solidFill>
                <a:latin typeface="Georgia" panose="02040502050405020303" pitchFamily="18" charset="0"/>
              </a:defRPr>
            </a:lvl1pPr>
          </a:lstStyle>
          <a:p>
            <a:r>
              <a:rPr lang="en-US"/>
              <a:t>Click to edit Master title style</a:t>
            </a:r>
          </a:p>
        </p:txBody>
      </p:sp>
      <p:sp>
        <p:nvSpPr>
          <p:cNvPr id="7" name="Text Placeholder 3">
            <a:extLst>
              <a:ext uri="{FF2B5EF4-FFF2-40B4-BE49-F238E27FC236}">
                <a16:creationId xmlns:a16="http://schemas.microsoft.com/office/drawing/2014/main" id="{F82AAC7F-1D26-EE4B-8604-42F5B6AD074A}"/>
              </a:ext>
            </a:extLst>
          </p:cNvPr>
          <p:cNvSpPr>
            <a:spLocks noGrp="1"/>
          </p:cNvSpPr>
          <p:nvPr>
            <p:ph type="body" sz="quarter" idx="10" hasCustomPrompt="1"/>
          </p:nvPr>
        </p:nvSpPr>
        <p:spPr>
          <a:xfrm>
            <a:off x="1524000" y="960438"/>
            <a:ext cx="7066416" cy="5492750"/>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add content </a:t>
            </a:r>
          </a:p>
        </p:txBody>
      </p:sp>
    </p:spTree>
    <p:extLst>
      <p:ext uri="{BB962C8B-B14F-4D97-AF65-F5344CB8AC3E}">
        <p14:creationId xmlns:p14="http://schemas.microsoft.com/office/powerpoint/2010/main" val="2104496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Text 0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A4B3C7-1AF0-2D4B-84A4-F6C7146FB6DE}"/>
              </a:ext>
            </a:extLst>
          </p:cNvPr>
          <p:cNvPicPr>
            <a:picLocks noChangeAspect="1"/>
          </p:cNvPicPr>
          <p:nvPr userDrawn="1"/>
        </p:nvPicPr>
        <p:blipFill>
          <a:blip r:embed="rId2"/>
          <a:stretch>
            <a:fillRect/>
          </a:stretch>
        </p:blipFill>
        <p:spPr>
          <a:xfrm>
            <a:off x="7010400" y="0"/>
            <a:ext cx="5181600" cy="6858000"/>
          </a:xfrm>
          <a:prstGeom prst="rect">
            <a:avLst/>
          </a:prstGeom>
        </p:spPr>
      </p:pic>
      <p:sp>
        <p:nvSpPr>
          <p:cNvPr id="5" name="Title 1">
            <a:extLst>
              <a:ext uri="{FF2B5EF4-FFF2-40B4-BE49-F238E27FC236}">
                <a16:creationId xmlns:a16="http://schemas.microsoft.com/office/drawing/2014/main" id="{008D07D8-9236-E745-ABFD-FC257BA3198F}"/>
              </a:ext>
            </a:extLst>
          </p:cNvPr>
          <p:cNvSpPr>
            <a:spLocks noGrp="1"/>
          </p:cNvSpPr>
          <p:nvPr>
            <p:ph type="title"/>
          </p:nvPr>
        </p:nvSpPr>
        <p:spPr>
          <a:xfrm>
            <a:off x="1517813" y="271732"/>
            <a:ext cx="6689923" cy="478709"/>
          </a:xfrm>
          <a:prstGeom prst="rect">
            <a:avLst/>
          </a:prstGeom>
        </p:spPr>
        <p:txBody>
          <a:bodyPr/>
          <a:lstStyle>
            <a:lvl1pPr>
              <a:defRPr sz="2400" b="1">
                <a:solidFill>
                  <a:srgbClr val="C04A89"/>
                </a:solidFill>
                <a:latin typeface="Georgia" panose="02040502050405020303" pitchFamily="18" charset="0"/>
              </a:defRPr>
            </a:lvl1pPr>
          </a:lstStyle>
          <a:p>
            <a:r>
              <a:rPr lang="en-US"/>
              <a:t>Click to edit Master title style</a:t>
            </a:r>
          </a:p>
        </p:txBody>
      </p:sp>
      <p:sp>
        <p:nvSpPr>
          <p:cNvPr id="7" name="Text Placeholder 3">
            <a:extLst>
              <a:ext uri="{FF2B5EF4-FFF2-40B4-BE49-F238E27FC236}">
                <a16:creationId xmlns:a16="http://schemas.microsoft.com/office/drawing/2014/main" id="{F82AAC7F-1D26-EE4B-8604-42F5B6AD074A}"/>
              </a:ext>
            </a:extLst>
          </p:cNvPr>
          <p:cNvSpPr>
            <a:spLocks noGrp="1"/>
          </p:cNvSpPr>
          <p:nvPr>
            <p:ph type="body" sz="quarter" idx="10" hasCustomPrompt="1"/>
          </p:nvPr>
        </p:nvSpPr>
        <p:spPr>
          <a:xfrm>
            <a:off x="1524000" y="960438"/>
            <a:ext cx="7066416" cy="5492750"/>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add content </a:t>
            </a:r>
          </a:p>
        </p:txBody>
      </p:sp>
    </p:spTree>
    <p:extLst>
      <p:ext uri="{BB962C8B-B14F-4D97-AF65-F5344CB8AC3E}">
        <p14:creationId xmlns:p14="http://schemas.microsoft.com/office/powerpoint/2010/main" val="555942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Text 0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F30BA3-A0FD-7844-89D4-9EE287FD2E81}"/>
              </a:ext>
            </a:extLst>
          </p:cNvPr>
          <p:cNvPicPr>
            <a:picLocks noChangeAspect="1"/>
          </p:cNvPicPr>
          <p:nvPr userDrawn="1"/>
        </p:nvPicPr>
        <p:blipFill>
          <a:blip r:embed="rId2"/>
          <a:stretch>
            <a:fillRect/>
          </a:stretch>
        </p:blipFill>
        <p:spPr>
          <a:xfrm>
            <a:off x="7010400" y="0"/>
            <a:ext cx="5181600" cy="6858000"/>
          </a:xfrm>
          <a:prstGeom prst="rect">
            <a:avLst/>
          </a:prstGeom>
        </p:spPr>
      </p:pic>
      <p:sp>
        <p:nvSpPr>
          <p:cNvPr id="9" name="Title 1">
            <a:extLst>
              <a:ext uri="{FF2B5EF4-FFF2-40B4-BE49-F238E27FC236}">
                <a16:creationId xmlns:a16="http://schemas.microsoft.com/office/drawing/2014/main" id="{008D07D8-9236-E745-ABFD-FC257BA3198F}"/>
              </a:ext>
            </a:extLst>
          </p:cNvPr>
          <p:cNvSpPr>
            <a:spLocks noGrp="1"/>
          </p:cNvSpPr>
          <p:nvPr>
            <p:ph type="title"/>
          </p:nvPr>
        </p:nvSpPr>
        <p:spPr>
          <a:xfrm>
            <a:off x="1517813" y="271732"/>
            <a:ext cx="6689923" cy="478709"/>
          </a:xfrm>
          <a:prstGeom prst="rect">
            <a:avLst/>
          </a:prstGeom>
        </p:spPr>
        <p:txBody>
          <a:bodyPr/>
          <a:lstStyle>
            <a:lvl1pPr>
              <a:defRPr sz="2400" b="1">
                <a:solidFill>
                  <a:srgbClr val="C04A89"/>
                </a:solidFill>
                <a:latin typeface="Georgia" panose="02040502050405020303" pitchFamily="18" charset="0"/>
              </a:defRPr>
            </a:lvl1pPr>
          </a:lstStyle>
          <a:p>
            <a:r>
              <a:rPr lang="en-US"/>
              <a:t>Click to edit Master title style</a:t>
            </a:r>
          </a:p>
        </p:txBody>
      </p:sp>
      <p:sp>
        <p:nvSpPr>
          <p:cNvPr id="10" name="Text Placeholder 3">
            <a:extLst>
              <a:ext uri="{FF2B5EF4-FFF2-40B4-BE49-F238E27FC236}">
                <a16:creationId xmlns:a16="http://schemas.microsoft.com/office/drawing/2014/main" id="{F82AAC7F-1D26-EE4B-8604-42F5B6AD074A}"/>
              </a:ext>
            </a:extLst>
          </p:cNvPr>
          <p:cNvSpPr>
            <a:spLocks noGrp="1"/>
          </p:cNvSpPr>
          <p:nvPr>
            <p:ph type="body" sz="quarter" idx="10" hasCustomPrompt="1"/>
          </p:nvPr>
        </p:nvSpPr>
        <p:spPr>
          <a:xfrm>
            <a:off x="1524000" y="960438"/>
            <a:ext cx="7066416" cy="5492750"/>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vl2pPr marL="271463" indent="-271463">
              <a:defRPr sz="1800">
                <a:latin typeface="Arial" panose="020B0604020202020204" pitchFamily="34" charset="0"/>
                <a:cs typeface="Arial" panose="020B0604020202020204" pitchFamily="34" charset="0"/>
              </a:defRPr>
            </a:lvl2pPr>
            <a:lvl3pPr marL="271463" indent="-271463">
              <a:defRPr sz="1800">
                <a:latin typeface="Arial" panose="020B0604020202020204" pitchFamily="34" charset="0"/>
                <a:cs typeface="Arial" panose="020B0604020202020204" pitchFamily="34" charset="0"/>
              </a:defRPr>
            </a:lvl3pPr>
            <a:lvl4pPr marL="271463" indent="-271463">
              <a:defRPr sz="1800">
                <a:latin typeface="Arial" panose="020B0604020202020204" pitchFamily="34" charset="0"/>
                <a:cs typeface="Arial" panose="020B0604020202020204" pitchFamily="34" charset="0"/>
              </a:defRPr>
            </a:lvl4pPr>
            <a:lvl5pPr marL="271463" indent="-271463">
              <a:defRPr sz="1800">
                <a:latin typeface="Arial" panose="020B0604020202020204" pitchFamily="34" charset="0"/>
                <a:cs typeface="Arial" panose="020B0604020202020204" pitchFamily="34" charset="0"/>
              </a:defRPr>
            </a:lvl5pPr>
          </a:lstStyle>
          <a:p>
            <a:pPr lvl="0"/>
            <a:r>
              <a:rPr lang="en-US"/>
              <a:t>Click to add content</a:t>
            </a:r>
          </a:p>
          <a:p>
            <a:pPr lvl="0"/>
            <a:endParaRPr lang="en-US"/>
          </a:p>
          <a:p>
            <a:pPr lvl="1"/>
            <a:r>
              <a:rPr lang="en-US"/>
              <a:t>Bullet points</a:t>
            </a:r>
          </a:p>
          <a:p>
            <a:pPr lvl="0"/>
            <a:endParaRPr lang="en-US"/>
          </a:p>
        </p:txBody>
      </p:sp>
    </p:spTree>
    <p:extLst>
      <p:ext uri="{BB962C8B-B14F-4D97-AF65-F5344CB8AC3E}">
        <p14:creationId xmlns:p14="http://schemas.microsoft.com/office/powerpoint/2010/main" val="449012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rge Text 0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0B0BD5-7264-4C43-ABC1-5C72E72A24C1}"/>
              </a:ext>
            </a:extLst>
          </p:cNvPr>
          <p:cNvPicPr>
            <a:picLocks noChangeAspect="1"/>
          </p:cNvPicPr>
          <p:nvPr userDrawn="1"/>
        </p:nvPicPr>
        <p:blipFill>
          <a:blip r:embed="rId2"/>
          <a:stretch>
            <a:fillRect/>
          </a:stretch>
        </p:blipFill>
        <p:spPr>
          <a:xfrm>
            <a:off x="7010400" y="0"/>
            <a:ext cx="5181600" cy="6858000"/>
          </a:xfrm>
          <a:prstGeom prst="rect">
            <a:avLst/>
          </a:prstGeom>
        </p:spPr>
      </p:pic>
      <p:sp>
        <p:nvSpPr>
          <p:cNvPr id="9" name="Title 1">
            <a:extLst>
              <a:ext uri="{FF2B5EF4-FFF2-40B4-BE49-F238E27FC236}">
                <a16:creationId xmlns:a16="http://schemas.microsoft.com/office/drawing/2014/main" id="{008D07D8-9236-E745-ABFD-FC257BA3198F}"/>
              </a:ext>
            </a:extLst>
          </p:cNvPr>
          <p:cNvSpPr>
            <a:spLocks noGrp="1"/>
          </p:cNvSpPr>
          <p:nvPr>
            <p:ph type="title"/>
          </p:nvPr>
        </p:nvSpPr>
        <p:spPr>
          <a:xfrm>
            <a:off x="1517813" y="271732"/>
            <a:ext cx="6689923" cy="478709"/>
          </a:xfrm>
          <a:prstGeom prst="rect">
            <a:avLst/>
          </a:prstGeom>
        </p:spPr>
        <p:txBody>
          <a:bodyPr/>
          <a:lstStyle>
            <a:lvl1pPr>
              <a:defRPr sz="2400" b="1">
                <a:solidFill>
                  <a:srgbClr val="C04A89"/>
                </a:solidFill>
                <a:latin typeface="Georgia" panose="02040502050405020303" pitchFamily="18" charset="0"/>
              </a:defRPr>
            </a:lvl1pPr>
          </a:lstStyle>
          <a:p>
            <a:r>
              <a:rPr lang="en-US"/>
              <a:t>Click to edit Master title style</a:t>
            </a:r>
          </a:p>
        </p:txBody>
      </p:sp>
      <p:sp>
        <p:nvSpPr>
          <p:cNvPr id="10" name="Text Placeholder 3">
            <a:extLst>
              <a:ext uri="{FF2B5EF4-FFF2-40B4-BE49-F238E27FC236}">
                <a16:creationId xmlns:a16="http://schemas.microsoft.com/office/drawing/2014/main" id="{F82AAC7F-1D26-EE4B-8604-42F5B6AD074A}"/>
              </a:ext>
            </a:extLst>
          </p:cNvPr>
          <p:cNvSpPr>
            <a:spLocks noGrp="1"/>
          </p:cNvSpPr>
          <p:nvPr>
            <p:ph type="body" sz="quarter" idx="10" hasCustomPrompt="1"/>
          </p:nvPr>
        </p:nvSpPr>
        <p:spPr>
          <a:xfrm>
            <a:off x="1524000" y="960438"/>
            <a:ext cx="7066416" cy="5492750"/>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vl2pPr marL="271463" indent="-271463">
              <a:defRPr sz="1800">
                <a:latin typeface="Arial" panose="020B0604020202020204" pitchFamily="34" charset="0"/>
                <a:cs typeface="Arial" panose="020B0604020202020204" pitchFamily="34" charset="0"/>
              </a:defRPr>
            </a:lvl2pPr>
            <a:lvl3pPr marL="271463" indent="-271463">
              <a:defRPr sz="1800">
                <a:latin typeface="Arial" panose="020B0604020202020204" pitchFamily="34" charset="0"/>
                <a:cs typeface="Arial" panose="020B0604020202020204" pitchFamily="34" charset="0"/>
              </a:defRPr>
            </a:lvl3pPr>
            <a:lvl4pPr marL="271463" indent="-271463">
              <a:defRPr sz="1800">
                <a:latin typeface="Arial" panose="020B0604020202020204" pitchFamily="34" charset="0"/>
                <a:cs typeface="Arial" panose="020B0604020202020204" pitchFamily="34" charset="0"/>
              </a:defRPr>
            </a:lvl4pPr>
            <a:lvl5pPr marL="271463" indent="-271463">
              <a:defRPr sz="1800">
                <a:latin typeface="Arial" panose="020B0604020202020204" pitchFamily="34" charset="0"/>
                <a:cs typeface="Arial" panose="020B0604020202020204" pitchFamily="34" charset="0"/>
              </a:defRPr>
            </a:lvl5pPr>
          </a:lstStyle>
          <a:p>
            <a:pPr lvl="0"/>
            <a:r>
              <a:rPr lang="en-US"/>
              <a:t>Click to add content</a:t>
            </a:r>
          </a:p>
          <a:p>
            <a:pPr lvl="0"/>
            <a:endParaRPr lang="en-US"/>
          </a:p>
          <a:p>
            <a:pPr lvl="1"/>
            <a:r>
              <a:rPr lang="en-US"/>
              <a:t>Bullet points</a:t>
            </a:r>
          </a:p>
          <a:p>
            <a:pPr lvl="0"/>
            <a:endParaRPr lang="en-US"/>
          </a:p>
        </p:txBody>
      </p:sp>
    </p:spTree>
    <p:extLst>
      <p:ext uri="{BB962C8B-B14F-4D97-AF65-F5344CB8AC3E}">
        <p14:creationId xmlns:p14="http://schemas.microsoft.com/office/powerpoint/2010/main" val="1501798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edium text - 2 columns - 0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045C41-AF29-B844-B23D-E4EEFDB5144D}"/>
              </a:ext>
            </a:extLst>
          </p:cNvPr>
          <p:cNvPicPr>
            <a:picLocks noChangeAspect="1"/>
          </p:cNvPicPr>
          <p:nvPr userDrawn="1"/>
        </p:nvPicPr>
        <p:blipFill>
          <a:blip r:embed="rId2"/>
          <a:stretch>
            <a:fillRect/>
          </a:stretch>
        </p:blipFill>
        <p:spPr>
          <a:xfrm>
            <a:off x="7010400" y="0"/>
            <a:ext cx="5181600" cy="6858000"/>
          </a:xfrm>
          <a:prstGeom prst="rect">
            <a:avLst/>
          </a:prstGeom>
        </p:spPr>
      </p:pic>
      <p:sp>
        <p:nvSpPr>
          <p:cNvPr id="5" name="Text Placeholder 3">
            <a:extLst>
              <a:ext uri="{FF2B5EF4-FFF2-40B4-BE49-F238E27FC236}">
                <a16:creationId xmlns:a16="http://schemas.microsoft.com/office/drawing/2014/main" id="{0F7891B6-6F0F-4A43-8BF7-7E587B00BB3E}"/>
              </a:ext>
            </a:extLst>
          </p:cNvPr>
          <p:cNvSpPr>
            <a:spLocks noGrp="1"/>
          </p:cNvSpPr>
          <p:nvPr>
            <p:ph type="body" sz="quarter" idx="11" hasCustomPrompt="1"/>
          </p:nvPr>
        </p:nvSpPr>
        <p:spPr>
          <a:xfrm>
            <a:off x="5776623" y="960438"/>
            <a:ext cx="3402211" cy="5492750"/>
          </a:xfrm>
          <a:prstGeom prst="rect">
            <a:avLst/>
          </a:prstGeom>
        </p:spPr>
        <p:txBody>
          <a:bodyPr/>
          <a:lstStyle>
            <a:lvl1pPr>
              <a:defRPr sz="1800">
                <a:latin typeface="Arial" panose="020B0604020202020204" pitchFamily="34" charset="0"/>
                <a:cs typeface="Arial" panose="020B0604020202020204" pitchFamily="34" charset="0"/>
              </a:defRPr>
            </a:lvl1pPr>
            <a:lvl2pPr marL="271463" indent="-271463">
              <a:defRPr sz="1600">
                <a:solidFill>
                  <a:srgbClr val="C04A89"/>
                </a:solidFill>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1"/>
            <a:r>
              <a:rPr lang="en-US"/>
              <a:t>Click to add bullet points</a:t>
            </a:r>
          </a:p>
        </p:txBody>
      </p:sp>
      <p:sp>
        <p:nvSpPr>
          <p:cNvPr id="7" name="Title 1">
            <a:extLst>
              <a:ext uri="{FF2B5EF4-FFF2-40B4-BE49-F238E27FC236}">
                <a16:creationId xmlns:a16="http://schemas.microsoft.com/office/drawing/2014/main" id="{008D07D8-9236-E745-ABFD-FC257BA3198F}"/>
              </a:ext>
            </a:extLst>
          </p:cNvPr>
          <p:cNvSpPr>
            <a:spLocks noGrp="1"/>
          </p:cNvSpPr>
          <p:nvPr>
            <p:ph type="title"/>
          </p:nvPr>
        </p:nvSpPr>
        <p:spPr>
          <a:xfrm>
            <a:off x="1524000" y="271732"/>
            <a:ext cx="6689923" cy="478709"/>
          </a:xfrm>
          <a:prstGeom prst="rect">
            <a:avLst/>
          </a:prstGeom>
        </p:spPr>
        <p:txBody>
          <a:bodyPr/>
          <a:lstStyle>
            <a:lvl1pPr>
              <a:defRPr sz="2400" b="1">
                <a:solidFill>
                  <a:srgbClr val="C04A89"/>
                </a:solidFill>
                <a:latin typeface="Georgia" panose="02040502050405020303" pitchFamily="18" charset="0"/>
              </a:defRPr>
            </a:lvl1pPr>
          </a:lstStyle>
          <a:p>
            <a:r>
              <a:rPr lang="en-US"/>
              <a:t>Click to edit Master title style</a:t>
            </a:r>
          </a:p>
        </p:txBody>
      </p:sp>
      <p:sp>
        <p:nvSpPr>
          <p:cNvPr id="8" name="Text Placeholder 3">
            <a:extLst>
              <a:ext uri="{FF2B5EF4-FFF2-40B4-BE49-F238E27FC236}">
                <a16:creationId xmlns:a16="http://schemas.microsoft.com/office/drawing/2014/main" id="{F82AAC7F-1D26-EE4B-8604-42F5B6AD074A}"/>
              </a:ext>
            </a:extLst>
          </p:cNvPr>
          <p:cNvSpPr>
            <a:spLocks noGrp="1"/>
          </p:cNvSpPr>
          <p:nvPr>
            <p:ph type="body" sz="quarter" idx="10" hasCustomPrompt="1"/>
          </p:nvPr>
        </p:nvSpPr>
        <p:spPr>
          <a:xfrm>
            <a:off x="1530187" y="960438"/>
            <a:ext cx="3695700" cy="5492750"/>
          </a:xfrm>
          <a:prstGeom prst="rect">
            <a:avLst/>
          </a:prstGeom>
        </p:spPr>
        <p:txBody>
          <a:bodyPr/>
          <a:lstStyle>
            <a:lvl1pPr marL="0" indent="0" algn="l">
              <a:buNone/>
              <a:defRPr sz="1600" b="0" baseline="0">
                <a:latin typeface="Arial" panose="020B0604020202020204" pitchFamily="34" charset="0"/>
                <a:cs typeface="Arial" panose="020B0604020202020204" pitchFamily="34" charset="0"/>
              </a:defRPr>
            </a:lvl1pPr>
            <a:lvl2pPr marL="271463" indent="-271463" algn="l">
              <a:defRPr sz="1600" b="0">
                <a:latin typeface="Arial" panose="020B0604020202020204" pitchFamily="34" charset="0"/>
                <a:cs typeface="Arial" panose="020B0604020202020204" pitchFamily="34" charset="0"/>
              </a:defRPr>
            </a:lvl2pPr>
            <a:lvl3pPr marL="271463" indent="-271463" algn="l">
              <a:defRPr sz="1600" b="0">
                <a:latin typeface="Arial" panose="020B0604020202020204" pitchFamily="34" charset="0"/>
                <a:cs typeface="Arial" panose="020B0604020202020204" pitchFamily="34" charset="0"/>
              </a:defRPr>
            </a:lvl3pPr>
            <a:lvl4pPr marL="271463" indent="-271463" algn="l">
              <a:defRPr sz="1600" b="0">
                <a:latin typeface="Arial" panose="020B0604020202020204" pitchFamily="34" charset="0"/>
                <a:cs typeface="Arial" panose="020B0604020202020204" pitchFamily="34" charset="0"/>
              </a:defRPr>
            </a:lvl4pPr>
            <a:lvl5pPr marL="271463" indent="-271463" algn="l">
              <a:defRPr sz="1600" b="0">
                <a:latin typeface="Arial" panose="020B0604020202020204" pitchFamily="34" charset="0"/>
                <a:cs typeface="Arial" panose="020B0604020202020204" pitchFamily="34" charset="0"/>
              </a:defRPr>
            </a:lvl5pPr>
          </a:lstStyle>
          <a:p>
            <a:pPr lvl="0"/>
            <a:r>
              <a:rPr lang="en-US"/>
              <a:t>Click to add content</a:t>
            </a:r>
          </a:p>
          <a:p>
            <a:pPr lvl="0"/>
            <a:endParaRPr lang="en-US"/>
          </a:p>
        </p:txBody>
      </p:sp>
    </p:spTree>
    <p:extLst>
      <p:ext uri="{BB962C8B-B14F-4D97-AF65-F5344CB8AC3E}">
        <p14:creationId xmlns:p14="http://schemas.microsoft.com/office/powerpoint/2010/main" val="597451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edium text - 2 columns -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E94972-D973-4441-B27D-46EA95810068}"/>
              </a:ext>
            </a:extLst>
          </p:cNvPr>
          <p:cNvPicPr>
            <a:picLocks noChangeAspect="1"/>
          </p:cNvPicPr>
          <p:nvPr userDrawn="1"/>
        </p:nvPicPr>
        <p:blipFill>
          <a:blip r:embed="rId2"/>
          <a:stretch>
            <a:fillRect/>
          </a:stretch>
        </p:blipFill>
        <p:spPr>
          <a:xfrm>
            <a:off x="7010400" y="0"/>
            <a:ext cx="5181600" cy="6858000"/>
          </a:xfrm>
          <a:prstGeom prst="rect">
            <a:avLst/>
          </a:prstGeom>
        </p:spPr>
      </p:pic>
      <p:sp>
        <p:nvSpPr>
          <p:cNvPr id="5" name="Text Placeholder 3">
            <a:extLst>
              <a:ext uri="{FF2B5EF4-FFF2-40B4-BE49-F238E27FC236}">
                <a16:creationId xmlns:a16="http://schemas.microsoft.com/office/drawing/2014/main" id="{0F7891B6-6F0F-4A43-8BF7-7E587B00BB3E}"/>
              </a:ext>
            </a:extLst>
          </p:cNvPr>
          <p:cNvSpPr>
            <a:spLocks noGrp="1"/>
          </p:cNvSpPr>
          <p:nvPr>
            <p:ph type="body" sz="quarter" idx="11" hasCustomPrompt="1"/>
          </p:nvPr>
        </p:nvSpPr>
        <p:spPr>
          <a:xfrm>
            <a:off x="5776623" y="960438"/>
            <a:ext cx="3428337" cy="5492750"/>
          </a:xfrm>
          <a:prstGeom prst="rect">
            <a:avLst/>
          </a:prstGeom>
        </p:spPr>
        <p:txBody>
          <a:bodyPr/>
          <a:lstStyle>
            <a:lvl1pPr>
              <a:defRPr sz="1800">
                <a:latin typeface="Arial" panose="020B0604020202020204" pitchFamily="34" charset="0"/>
                <a:cs typeface="Arial" panose="020B0604020202020204" pitchFamily="34" charset="0"/>
              </a:defRPr>
            </a:lvl1pPr>
            <a:lvl2pPr marL="271463" indent="-271463">
              <a:defRPr sz="1600">
                <a:solidFill>
                  <a:srgbClr val="C04A89"/>
                </a:solidFill>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1"/>
            <a:r>
              <a:rPr lang="en-US"/>
              <a:t>Click to add bullet points</a:t>
            </a:r>
          </a:p>
        </p:txBody>
      </p:sp>
      <p:sp>
        <p:nvSpPr>
          <p:cNvPr id="7" name="Title 1">
            <a:extLst>
              <a:ext uri="{FF2B5EF4-FFF2-40B4-BE49-F238E27FC236}">
                <a16:creationId xmlns:a16="http://schemas.microsoft.com/office/drawing/2014/main" id="{008D07D8-9236-E745-ABFD-FC257BA3198F}"/>
              </a:ext>
            </a:extLst>
          </p:cNvPr>
          <p:cNvSpPr>
            <a:spLocks noGrp="1"/>
          </p:cNvSpPr>
          <p:nvPr>
            <p:ph type="title"/>
          </p:nvPr>
        </p:nvSpPr>
        <p:spPr>
          <a:xfrm>
            <a:off x="1524000" y="271732"/>
            <a:ext cx="6689923" cy="478709"/>
          </a:xfrm>
          <a:prstGeom prst="rect">
            <a:avLst/>
          </a:prstGeom>
        </p:spPr>
        <p:txBody>
          <a:bodyPr/>
          <a:lstStyle>
            <a:lvl1pPr>
              <a:defRPr sz="2400" b="1">
                <a:solidFill>
                  <a:srgbClr val="C04A89"/>
                </a:solidFill>
                <a:latin typeface="Georgia" panose="02040502050405020303" pitchFamily="18" charset="0"/>
              </a:defRPr>
            </a:lvl1pPr>
          </a:lstStyle>
          <a:p>
            <a:r>
              <a:rPr lang="en-US"/>
              <a:t>Click to edit Master title style</a:t>
            </a:r>
          </a:p>
        </p:txBody>
      </p:sp>
      <p:sp>
        <p:nvSpPr>
          <p:cNvPr id="8" name="Text Placeholder 3">
            <a:extLst>
              <a:ext uri="{FF2B5EF4-FFF2-40B4-BE49-F238E27FC236}">
                <a16:creationId xmlns:a16="http://schemas.microsoft.com/office/drawing/2014/main" id="{F82AAC7F-1D26-EE4B-8604-42F5B6AD074A}"/>
              </a:ext>
            </a:extLst>
          </p:cNvPr>
          <p:cNvSpPr>
            <a:spLocks noGrp="1"/>
          </p:cNvSpPr>
          <p:nvPr>
            <p:ph type="body" sz="quarter" idx="10" hasCustomPrompt="1"/>
          </p:nvPr>
        </p:nvSpPr>
        <p:spPr>
          <a:xfrm>
            <a:off x="1530187" y="960438"/>
            <a:ext cx="3695700" cy="5492750"/>
          </a:xfrm>
          <a:prstGeom prst="rect">
            <a:avLst/>
          </a:prstGeom>
        </p:spPr>
        <p:txBody>
          <a:bodyPr/>
          <a:lstStyle>
            <a:lvl1pPr marL="0" indent="0" algn="l">
              <a:buNone/>
              <a:defRPr sz="1600" b="0" baseline="0">
                <a:latin typeface="Arial" panose="020B0604020202020204" pitchFamily="34" charset="0"/>
                <a:cs typeface="Arial" panose="020B0604020202020204" pitchFamily="34" charset="0"/>
              </a:defRPr>
            </a:lvl1pPr>
            <a:lvl2pPr marL="271463" indent="-271463" algn="l">
              <a:defRPr sz="1600" b="0">
                <a:latin typeface="Arial" panose="020B0604020202020204" pitchFamily="34" charset="0"/>
                <a:cs typeface="Arial" panose="020B0604020202020204" pitchFamily="34" charset="0"/>
              </a:defRPr>
            </a:lvl2pPr>
            <a:lvl3pPr marL="271463" indent="-271463" algn="l">
              <a:defRPr sz="1600" b="0">
                <a:latin typeface="Arial" panose="020B0604020202020204" pitchFamily="34" charset="0"/>
                <a:cs typeface="Arial" panose="020B0604020202020204" pitchFamily="34" charset="0"/>
              </a:defRPr>
            </a:lvl3pPr>
            <a:lvl4pPr marL="271463" indent="-271463" algn="l">
              <a:defRPr sz="1600" b="0">
                <a:latin typeface="Arial" panose="020B0604020202020204" pitchFamily="34" charset="0"/>
                <a:cs typeface="Arial" panose="020B0604020202020204" pitchFamily="34" charset="0"/>
              </a:defRPr>
            </a:lvl4pPr>
            <a:lvl5pPr marL="271463" indent="-271463" algn="l">
              <a:defRPr sz="1600" b="0">
                <a:latin typeface="Arial" panose="020B0604020202020204" pitchFamily="34" charset="0"/>
                <a:cs typeface="Arial" panose="020B0604020202020204" pitchFamily="34" charset="0"/>
              </a:defRPr>
            </a:lvl5pPr>
          </a:lstStyle>
          <a:p>
            <a:pPr lvl="0"/>
            <a:r>
              <a:rPr lang="en-US"/>
              <a:t>Click to add content</a:t>
            </a:r>
          </a:p>
          <a:p>
            <a:pPr lvl="0"/>
            <a:endParaRPr lang="en-US"/>
          </a:p>
        </p:txBody>
      </p:sp>
    </p:spTree>
    <p:extLst>
      <p:ext uri="{BB962C8B-B14F-4D97-AF65-F5344CB8AC3E}">
        <p14:creationId xmlns:p14="http://schemas.microsoft.com/office/powerpoint/2010/main" val="450246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915917" y="2211704"/>
            <a:ext cx="4360164" cy="1244600"/>
          </a:xfrm>
          <a:prstGeom prst="rect">
            <a:avLst/>
          </a:prstGeom>
        </p:spPr>
        <p:txBody>
          <a:bodyPr wrap="square" lIns="0" tIns="0" rIns="0" bIns="0">
            <a:spAutoFit/>
          </a:bodyPr>
          <a:lstStyle>
            <a:lvl1pPr>
              <a:defRPr sz="4000" b="0" i="0">
                <a:solidFill>
                  <a:srgbClr val="585858"/>
                </a:solidFill>
                <a:latin typeface="Calibri"/>
                <a:cs typeface="Calibri"/>
              </a:defRPr>
            </a:lvl1pPr>
          </a:lstStyle>
          <a:p>
            <a:endParaRPr/>
          </a:p>
        </p:txBody>
      </p:sp>
      <p:sp>
        <p:nvSpPr>
          <p:cNvPr id="3" name="Holder 3"/>
          <p:cNvSpPr>
            <a:spLocks noGrp="1"/>
          </p:cNvSpPr>
          <p:nvPr>
            <p:ph type="subTitle" idx="4"/>
          </p:nvPr>
        </p:nvSpPr>
        <p:spPr>
          <a:xfrm>
            <a:off x="4080509" y="3796893"/>
            <a:ext cx="4030980" cy="1196975"/>
          </a:xfrm>
          <a:prstGeom prst="rect">
            <a:avLst/>
          </a:prstGeom>
        </p:spPr>
        <p:txBody>
          <a:bodyPr wrap="square" lIns="0" tIns="0" rIns="0" bIns="0">
            <a:spAutoFit/>
          </a:bodyPr>
          <a:lstStyle>
            <a:lvl1pPr>
              <a:defRPr sz="3200" b="0" i="0">
                <a:solidFill>
                  <a:srgbClr val="5B518E"/>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9/21/2021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Two Images - Purp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8DFEE63-202F-C842-9781-EE221CE06F7A}"/>
              </a:ext>
            </a:extLst>
          </p:cNvPr>
          <p:cNvSpPr>
            <a:spLocks noGrp="1"/>
          </p:cNvSpPr>
          <p:nvPr>
            <p:ph type="pic" sz="quarter" idx="11"/>
          </p:nvPr>
        </p:nvSpPr>
        <p:spPr>
          <a:xfrm>
            <a:off x="6743700" y="960438"/>
            <a:ext cx="5051425" cy="2647950"/>
          </a:xfrm>
          <a:prstGeom prst="rect">
            <a:avLst/>
          </a:prstGeom>
        </p:spPr>
        <p:txBody>
          <a:bodyPr/>
          <a:lstStyle/>
          <a:p>
            <a:endParaRPr lang="en-US"/>
          </a:p>
        </p:txBody>
      </p:sp>
      <p:sp>
        <p:nvSpPr>
          <p:cNvPr id="10" name="Picture Placeholder 9">
            <a:extLst>
              <a:ext uri="{FF2B5EF4-FFF2-40B4-BE49-F238E27FC236}">
                <a16:creationId xmlns:a16="http://schemas.microsoft.com/office/drawing/2014/main" id="{A9CC474D-2AD6-8B41-B978-A6622A63C0FD}"/>
              </a:ext>
            </a:extLst>
          </p:cNvPr>
          <p:cNvSpPr>
            <a:spLocks noGrp="1"/>
          </p:cNvSpPr>
          <p:nvPr>
            <p:ph type="pic" sz="quarter" idx="12"/>
          </p:nvPr>
        </p:nvSpPr>
        <p:spPr>
          <a:xfrm>
            <a:off x="6743700" y="3795713"/>
            <a:ext cx="5051425" cy="2657475"/>
          </a:xfrm>
          <a:prstGeom prst="rect">
            <a:avLst/>
          </a:prstGeom>
        </p:spPr>
        <p:txBody>
          <a:bodyPr/>
          <a:lstStyle/>
          <a:p>
            <a:endParaRPr lang="en-US"/>
          </a:p>
        </p:txBody>
      </p:sp>
      <p:sp>
        <p:nvSpPr>
          <p:cNvPr id="6" name="Text Placeholder 3">
            <a:extLst>
              <a:ext uri="{FF2B5EF4-FFF2-40B4-BE49-F238E27FC236}">
                <a16:creationId xmlns:a16="http://schemas.microsoft.com/office/drawing/2014/main" id="{F82AAC7F-1D26-EE4B-8604-42F5B6AD074A}"/>
              </a:ext>
            </a:extLst>
          </p:cNvPr>
          <p:cNvSpPr>
            <a:spLocks noGrp="1"/>
          </p:cNvSpPr>
          <p:nvPr>
            <p:ph type="body" sz="quarter" idx="10" hasCustomPrompt="1"/>
          </p:nvPr>
        </p:nvSpPr>
        <p:spPr>
          <a:xfrm>
            <a:off x="1524000" y="960438"/>
            <a:ext cx="3695700" cy="5492750"/>
          </a:xfrm>
          <a:prstGeom prst="rect">
            <a:avLst/>
          </a:prstGeom>
        </p:spPr>
        <p:txBody>
          <a:bodyPr/>
          <a:lstStyle>
            <a:lvl1pPr marL="0" indent="0" algn="l">
              <a:buNone/>
              <a:defRPr sz="1600" b="0" baseline="0">
                <a:latin typeface="Arial" panose="020B0604020202020204" pitchFamily="34" charset="0"/>
                <a:cs typeface="Arial" panose="020B0604020202020204" pitchFamily="34" charset="0"/>
              </a:defRPr>
            </a:lvl1pPr>
            <a:lvl2pPr marL="271463" indent="-271463" algn="l">
              <a:defRPr sz="1600" b="0">
                <a:latin typeface="Arial" panose="020B0604020202020204" pitchFamily="34" charset="0"/>
                <a:cs typeface="Arial" panose="020B0604020202020204" pitchFamily="34" charset="0"/>
              </a:defRPr>
            </a:lvl2pPr>
            <a:lvl3pPr marL="271463" indent="-271463" algn="l">
              <a:defRPr sz="1600" b="0">
                <a:latin typeface="Arial" panose="020B0604020202020204" pitchFamily="34" charset="0"/>
                <a:cs typeface="Arial" panose="020B0604020202020204" pitchFamily="34" charset="0"/>
              </a:defRPr>
            </a:lvl3pPr>
            <a:lvl4pPr marL="271463" indent="-271463" algn="l">
              <a:defRPr sz="1600" b="0">
                <a:latin typeface="Arial" panose="020B0604020202020204" pitchFamily="34" charset="0"/>
                <a:cs typeface="Arial" panose="020B0604020202020204" pitchFamily="34" charset="0"/>
              </a:defRPr>
            </a:lvl4pPr>
            <a:lvl5pPr marL="271463" indent="-271463" algn="l">
              <a:defRPr sz="1600" b="0">
                <a:latin typeface="Arial" panose="020B0604020202020204" pitchFamily="34" charset="0"/>
                <a:cs typeface="Arial" panose="020B0604020202020204" pitchFamily="34" charset="0"/>
              </a:defRPr>
            </a:lvl5pPr>
          </a:lstStyle>
          <a:p>
            <a:pPr lvl="0"/>
            <a:r>
              <a:rPr lang="en-US"/>
              <a:t>Click to add content</a:t>
            </a:r>
          </a:p>
          <a:p>
            <a:pPr lvl="0"/>
            <a:endParaRPr lang="en-US"/>
          </a:p>
          <a:p>
            <a:pPr lvl="1"/>
            <a:r>
              <a:rPr lang="en-US"/>
              <a:t>Bullet points</a:t>
            </a:r>
          </a:p>
        </p:txBody>
      </p:sp>
      <p:sp>
        <p:nvSpPr>
          <p:cNvPr id="7" name="Title 1">
            <a:extLst>
              <a:ext uri="{FF2B5EF4-FFF2-40B4-BE49-F238E27FC236}">
                <a16:creationId xmlns:a16="http://schemas.microsoft.com/office/drawing/2014/main" id="{008D07D8-9236-E745-ABFD-FC257BA3198F}"/>
              </a:ext>
            </a:extLst>
          </p:cNvPr>
          <p:cNvSpPr>
            <a:spLocks noGrp="1"/>
          </p:cNvSpPr>
          <p:nvPr>
            <p:ph type="title"/>
          </p:nvPr>
        </p:nvSpPr>
        <p:spPr>
          <a:xfrm>
            <a:off x="1517813" y="271732"/>
            <a:ext cx="6689923" cy="478709"/>
          </a:xfrm>
          <a:prstGeom prst="rect">
            <a:avLst/>
          </a:prstGeom>
        </p:spPr>
        <p:txBody>
          <a:bodyPr/>
          <a:lstStyle>
            <a:lvl1pPr>
              <a:defRPr sz="2400" b="1">
                <a:solidFill>
                  <a:srgbClr val="C04A89"/>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3209009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Four Images - Purple">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E4FA76B6-1A82-C04E-94EE-B992A37CB368}"/>
              </a:ext>
            </a:extLst>
          </p:cNvPr>
          <p:cNvSpPr>
            <a:spLocks noGrp="1"/>
          </p:cNvSpPr>
          <p:nvPr>
            <p:ph type="pic" sz="quarter" idx="11"/>
          </p:nvPr>
        </p:nvSpPr>
        <p:spPr>
          <a:xfrm>
            <a:off x="6743700" y="960438"/>
            <a:ext cx="5051425" cy="2647950"/>
          </a:xfrm>
          <a:prstGeom prst="rect">
            <a:avLst/>
          </a:prstGeom>
        </p:spPr>
        <p:txBody>
          <a:bodyPr/>
          <a:lstStyle/>
          <a:p>
            <a:endParaRPr lang="en-US"/>
          </a:p>
        </p:txBody>
      </p:sp>
      <p:sp>
        <p:nvSpPr>
          <p:cNvPr id="4" name="Picture Placeholder 9">
            <a:extLst>
              <a:ext uri="{FF2B5EF4-FFF2-40B4-BE49-F238E27FC236}">
                <a16:creationId xmlns:a16="http://schemas.microsoft.com/office/drawing/2014/main" id="{36E2E6D7-FADC-7B42-93BB-93DE8F1A59F7}"/>
              </a:ext>
            </a:extLst>
          </p:cNvPr>
          <p:cNvSpPr>
            <a:spLocks noGrp="1"/>
          </p:cNvSpPr>
          <p:nvPr>
            <p:ph type="pic" sz="quarter" idx="12"/>
          </p:nvPr>
        </p:nvSpPr>
        <p:spPr>
          <a:xfrm>
            <a:off x="6743700" y="3795713"/>
            <a:ext cx="5051425" cy="2657475"/>
          </a:xfrm>
          <a:prstGeom prst="rect">
            <a:avLst/>
          </a:prstGeom>
        </p:spPr>
        <p:txBody>
          <a:bodyPr/>
          <a:lstStyle/>
          <a:p>
            <a:endParaRPr lang="en-US"/>
          </a:p>
        </p:txBody>
      </p:sp>
      <p:sp>
        <p:nvSpPr>
          <p:cNvPr id="6" name="Picture Placeholder 7">
            <a:extLst>
              <a:ext uri="{FF2B5EF4-FFF2-40B4-BE49-F238E27FC236}">
                <a16:creationId xmlns:a16="http://schemas.microsoft.com/office/drawing/2014/main" id="{3335236C-FE91-CE4B-9CB6-6D2C537BE8D1}"/>
              </a:ext>
            </a:extLst>
          </p:cNvPr>
          <p:cNvSpPr>
            <a:spLocks noGrp="1"/>
          </p:cNvSpPr>
          <p:nvPr>
            <p:ph type="pic" sz="quarter" idx="13"/>
          </p:nvPr>
        </p:nvSpPr>
        <p:spPr>
          <a:xfrm>
            <a:off x="1511943" y="960438"/>
            <a:ext cx="5051425" cy="2647950"/>
          </a:xfrm>
          <a:prstGeom prst="rect">
            <a:avLst/>
          </a:prstGeom>
        </p:spPr>
        <p:txBody>
          <a:bodyPr/>
          <a:lstStyle/>
          <a:p>
            <a:endParaRPr lang="en-US"/>
          </a:p>
        </p:txBody>
      </p:sp>
      <p:sp>
        <p:nvSpPr>
          <p:cNvPr id="7" name="Picture Placeholder 9">
            <a:extLst>
              <a:ext uri="{FF2B5EF4-FFF2-40B4-BE49-F238E27FC236}">
                <a16:creationId xmlns:a16="http://schemas.microsoft.com/office/drawing/2014/main" id="{7A590693-F320-A142-89E5-CD39A49E40E5}"/>
              </a:ext>
            </a:extLst>
          </p:cNvPr>
          <p:cNvSpPr>
            <a:spLocks noGrp="1"/>
          </p:cNvSpPr>
          <p:nvPr>
            <p:ph type="pic" sz="quarter" idx="14"/>
          </p:nvPr>
        </p:nvSpPr>
        <p:spPr>
          <a:xfrm>
            <a:off x="1511943" y="3795713"/>
            <a:ext cx="5051425" cy="2657475"/>
          </a:xfrm>
          <a:prstGeom prst="rect">
            <a:avLst/>
          </a:prstGeom>
        </p:spPr>
        <p:txBody>
          <a:bodyPr/>
          <a:lstStyle/>
          <a:p>
            <a:endParaRPr lang="en-US"/>
          </a:p>
        </p:txBody>
      </p:sp>
      <p:sp>
        <p:nvSpPr>
          <p:cNvPr id="8" name="Title 1">
            <a:extLst>
              <a:ext uri="{FF2B5EF4-FFF2-40B4-BE49-F238E27FC236}">
                <a16:creationId xmlns:a16="http://schemas.microsoft.com/office/drawing/2014/main" id="{008D07D8-9236-E745-ABFD-FC257BA3198F}"/>
              </a:ext>
            </a:extLst>
          </p:cNvPr>
          <p:cNvSpPr>
            <a:spLocks noGrp="1"/>
          </p:cNvSpPr>
          <p:nvPr>
            <p:ph type="title"/>
          </p:nvPr>
        </p:nvSpPr>
        <p:spPr>
          <a:xfrm>
            <a:off x="1517813" y="271732"/>
            <a:ext cx="6689923" cy="478709"/>
          </a:xfrm>
          <a:prstGeom prst="rect">
            <a:avLst/>
          </a:prstGeom>
        </p:spPr>
        <p:txBody>
          <a:bodyPr/>
          <a:lstStyle>
            <a:lvl1pPr>
              <a:defRPr sz="2400" b="1">
                <a:solidFill>
                  <a:srgbClr val="C04A89"/>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675505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Full Image - Purple">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8B3C2983-82D2-B044-89BE-33B1BA491A21}"/>
              </a:ext>
            </a:extLst>
          </p:cNvPr>
          <p:cNvSpPr>
            <a:spLocks noGrp="1"/>
          </p:cNvSpPr>
          <p:nvPr>
            <p:ph type="pic" sz="quarter" idx="13"/>
          </p:nvPr>
        </p:nvSpPr>
        <p:spPr>
          <a:xfrm>
            <a:off x="1511943" y="960438"/>
            <a:ext cx="10283182" cy="5492750"/>
          </a:xfrm>
          <a:prstGeom prst="rect">
            <a:avLst/>
          </a:prstGeom>
        </p:spPr>
        <p:txBody>
          <a:bodyPr/>
          <a:lstStyle/>
          <a:p>
            <a:endParaRPr lang="en-US"/>
          </a:p>
        </p:txBody>
      </p:sp>
      <p:sp>
        <p:nvSpPr>
          <p:cNvPr id="5" name="Title 1">
            <a:extLst>
              <a:ext uri="{FF2B5EF4-FFF2-40B4-BE49-F238E27FC236}">
                <a16:creationId xmlns:a16="http://schemas.microsoft.com/office/drawing/2014/main" id="{008D07D8-9236-E745-ABFD-FC257BA3198F}"/>
              </a:ext>
            </a:extLst>
          </p:cNvPr>
          <p:cNvSpPr>
            <a:spLocks noGrp="1"/>
          </p:cNvSpPr>
          <p:nvPr>
            <p:ph type="title"/>
          </p:nvPr>
        </p:nvSpPr>
        <p:spPr>
          <a:xfrm>
            <a:off x="1517813" y="271732"/>
            <a:ext cx="6689923" cy="478709"/>
          </a:xfrm>
          <a:prstGeom prst="rect">
            <a:avLst/>
          </a:prstGeom>
        </p:spPr>
        <p:txBody>
          <a:bodyPr/>
          <a:lstStyle>
            <a:lvl1pPr>
              <a:defRPr sz="2400" b="1">
                <a:solidFill>
                  <a:srgbClr val="C04A89"/>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3471345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Size Image - Purple">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8B3C2983-82D2-B044-89BE-33B1BA491A21}"/>
              </a:ext>
            </a:extLst>
          </p:cNvPr>
          <p:cNvSpPr>
            <a:spLocks noGrp="1"/>
          </p:cNvSpPr>
          <p:nvPr>
            <p:ph type="pic" sz="quarter" idx="13"/>
          </p:nvPr>
        </p:nvSpPr>
        <p:spPr>
          <a:xfrm>
            <a:off x="868100" y="0"/>
            <a:ext cx="11323899" cy="6858000"/>
          </a:xfrm>
          <a:prstGeom prst="rect">
            <a:avLst/>
          </a:prstGeom>
        </p:spPr>
        <p:txBody>
          <a:bodyPr/>
          <a:lstStyle/>
          <a:p>
            <a:endParaRPr lang="en-US"/>
          </a:p>
        </p:txBody>
      </p:sp>
    </p:spTree>
    <p:extLst>
      <p:ext uri="{BB962C8B-B14F-4D97-AF65-F5344CB8AC3E}">
        <p14:creationId xmlns:p14="http://schemas.microsoft.com/office/powerpoint/2010/main" val="345135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End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A8AB09-56DB-204F-AD2E-BE8FBF8C7174}"/>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F9888D59-8F7B-4D81-A45A-23DE5B2AFC87}"/>
              </a:ext>
            </a:extLst>
          </p:cNvPr>
          <p:cNvPicPr>
            <a:picLocks noChangeAspect="1"/>
          </p:cNvPicPr>
          <p:nvPr userDrawn="1"/>
        </p:nvPicPr>
        <p:blipFill>
          <a:blip r:embed="rId2">
            <a:alphaModFix amt="51000"/>
            <a:extLst>
              <a:ext uri="{96DAC541-7B7A-43D3-8B79-37D633B846F1}">
                <asvg:svgBlip xmlns:asvg="http://schemas.microsoft.com/office/drawing/2016/SVG/main" r:embed="rId3"/>
              </a:ext>
            </a:extLst>
          </a:blip>
          <a:stretch>
            <a:fillRect/>
          </a:stretch>
        </p:blipFill>
        <p:spPr>
          <a:xfrm rot="848901">
            <a:off x="-5106767" y="-7496020"/>
            <a:ext cx="22405533" cy="22405533"/>
          </a:xfrm>
          <a:prstGeom prst="rect">
            <a:avLst/>
          </a:prstGeom>
        </p:spPr>
      </p:pic>
      <p:sp>
        <p:nvSpPr>
          <p:cNvPr id="11" name="Title 1">
            <a:extLst>
              <a:ext uri="{FF2B5EF4-FFF2-40B4-BE49-F238E27FC236}">
                <a16:creationId xmlns:a16="http://schemas.microsoft.com/office/drawing/2014/main" id="{554936CB-F58F-2F4E-9CF1-1FB8F812003E}"/>
              </a:ext>
            </a:extLst>
          </p:cNvPr>
          <p:cNvSpPr txBox="1">
            <a:spLocks/>
          </p:cNvSpPr>
          <p:nvPr userDrawn="1"/>
        </p:nvSpPr>
        <p:spPr>
          <a:xfrm>
            <a:off x="2570545" y="2766218"/>
            <a:ext cx="7050911" cy="1325563"/>
          </a:xfrm>
          <a:prstGeom prst="rect">
            <a:avLst/>
          </a:prstGeom>
          <a:ln>
            <a:solidFill>
              <a:schemeClr val="accent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spcBef>
                <a:spcPts val="0"/>
              </a:spcBef>
              <a:spcAft>
                <a:spcPts val="0"/>
              </a:spcAft>
            </a:pPr>
            <a:r>
              <a:rPr lang="en-US" sz="4800" b="1" i="0">
                <a:solidFill>
                  <a:schemeClr val="bg1"/>
                </a:solidFill>
                <a:latin typeface="Georgia" panose="02040502050405020303" pitchFamily="18" charset="0"/>
              </a:rPr>
              <a:t>Together,</a:t>
            </a:r>
            <a:br>
              <a:rPr lang="en-US" sz="4800" b="1" i="0">
                <a:solidFill>
                  <a:schemeClr val="bg1"/>
                </a:solidFill>
                <a:latin typeface="Georgia" panose="02040502050405020303" pitchFamily="18" charset="0"/>
              </a:rPr>
            </a:br>
            <a:r>
              <a:rPr lang="en-US" sz="4800" b="1" i="0">
                <a:solidFill>
                  <a:schemeClr val="bg1"/>
                </a:solidFill>
                <a:latin typeface="Georgia" panose="02040502050405020303" pitchFamily="18" charset="0"/>
              </a:rPr>
              <a:t>we are pharmacy.</a:t>
            </a:r>
          </a:p>
        </p:txBody>
      </p:sp>
      <p:pic>
        <p:nvPicPr>
          <p:cNvPr id="12" name="Graphic 11">
            <a:extLst>
              <a:ext uri="{FF2B5EF4-FFF2-40B4-BE49-F238E27FC236}">
                <a16:creationId xmlns:a16="http://schemas.microsoft.com/office/drawing/2014/main" id="{E5FB0777-8587-EE4D-98F1-54E7F505DB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1475" y="368301"/>
            <a:ext cx="2796240" cy="823892"/>
          </a:xfrm>
          <a:prstGeom prst="rect">
            <a:avLst/>
          </a:prstGeom>
        </p:spPr>
      </p:pic>
      <p:pic>
        <p:nvPicPr>
          <p:cNvPr id="14" name="Graphic 13">
            <a:extLst>
              <a:ext uri="{FF2B5EF4-FFF2-40B4-BE49-F238E27FC236}">
                <a16:creationId xmlns:a16="http://schemas.microsoft.com/office/drawing/2014/main" id="{1B258BFB-CB68-B542-9502-BCA058AAE62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31114" y="5795607"/>
            <a:ext cx="606998" cy="657581"/>
          </a:xfrm>
          <a:prstGeom prst="rect">
            <a:avLst/>
          </a:prstGeom>
        </p:spPr>
      </p:pic>
    </p:spTree>
    <p:extLst>
      <p:ext uri="{BB962C8B-B14F-4D97-AF65-F5344CB8AC3E}">
        <p14:creationId xmlns:p14="http://schemas.microsoft.com/office/powerpoint/2010/main" val="16090855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Large Text - Te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D07D8-9236-E745-ABFD-FC257BA3198F}"/>
              </a:ext>
            </a:extLst>
          </p:cNvPr>
          <p:cNvSpPr>
            <a:spLocks noGrp="1"/>
          </p:cNvSpPr>
          <p:nvPr>
            <p:ph type="title"/>
          </p:nvPr>
        </p:nvSpPr>
        <p:spPr>
          <a:xfrm>
            <a:off x="1524000" y="368301"/>
            <a:ext cx="8904288" cy="395628"/>
          </a:xfrm>
          <a:prstGeom prst="rect">
            <a:avLst/>
          </a:prstGeom>
        </p:spPr>
        <p:txBody>
          <a:bodyPr/>
          <a:lstStyle>
            <a:lvl1pPr>
              <a:defRPr sz="2000" b="1">
                <a:solidFill>
                  <a:schemeClr val="tx1"/>
                </a:solidFill>
                <a:latin typeface="Georgia" panose="02040502050405020303" pitchFamily="18" charset="0"/>
              </a:defRPr>
            </a:lvl1pPr>
          </a:lstStyle>
          <a:p>
            <a:r>
              <a:rPr lang="en-US"/>
              <a:t>Click to edit Master title style</a:t>
            </a:r>
          </a:p>
        </p:txBody>
      </p:sp>
      <p:sp>
        <p:nvSpPr>
          <p:cNvPr id="4" name="Text Placeholder 3">
            <a:extLst>
              <a:ext uri="{FF2B5EF4-FFF2-40B4-BE49-F238E27FC236}">
                <a16:creationId xmlns:a16="http://schemas.microsoft.com/office/drawing/2014/main" id="{F82AAC7F-1D26-EE4B-8604-42F5B6AD074A}"/>
              </a:ext>
            </a:extLst>
          </p:cNvPr>
          <p:cNvSpPr>
            <a:spLocks noGrp="1"/>
          </p:cNvSpPr>
          <p:nvPr>
            <p:ph type="body" sz="quarter" idx="10"/>
          </p:nvPr>
        </p:nvSpPr>
        <p:spPr>
          <a:xfrm>
            <a:off x="1523999" y="960438"/>
            <a:ext cx="7058327" cy="5492750"/>
          </a:xfrm>
          <a:prstGeom prst="rect">
            <a:avLst/>
          </a:prstGeom>
        </p:spPr>
        <p:txBody>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11654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A6E48-AB21-479C-ACAA-E7B4992A9D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E81D104-B84E-4017-8544-38585DB091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9DB197E-DEEC-4F78-BE02-ED2B0B468DD3}"/>
              </a:ext>
            </a:extLst>
          </p:cNvPr>
          <p:cNvSpPr>
            <a:spLocks noGrp="1"/>
          </p:cNvSpPr>
          <p:nvPr>
            <p:ph type="dt" sz="half" idx="10"/>
          </p:nvPr>
        </p:nvSpPr>
        <p:spPr/>
        <p:txBody>
          <a:bodyPr/>
          <a:lstStyle/>
          <a:p>
            <a:fld id="{6708D3F1-7D19-4F95-9517-1EFA9F1630CD}" type="datetimeFigureOut">
              <a:rPr lang="en-GB" smtClean="0"/>
              <a:t>21/09/2021</a:t>
            </a:fld>
            <a:endParaRPr lang="en-GB"/>
          </a:p>
        </p:txBody>
      </p:sp>
      <p:sp>
        <p:nvSpPr>
          <p:cNvPr id="5" name="Footer Placeholder 4">
            <a:extLst>
              <a:ext uri="{FF2B5EF4-FFF2-40B4-BE49-F238E27FC236}">
                <a16:creationId xmlns:a16="http://schemas.microsoft.com/office/drawing/2014/main" id="{4EF6325C-16AD-4B23-B845-D2A27F9B98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E7A218-1D0E-48F3-8812-97F46C08A689}"/>
              </a:ext>
            </a:extLst>
          </p:cNvPr>
          <p:cNvSpPr>
            <a:spLocks noGrp="1"/>
          </p:cNvSpPr>
          <p:nvPr>
            <p:ph type="sldNum" sz="quarter" idx="12"/>
          </p:nvPr>
        </p:nvSpPr>
        <p:spPr/>
        <p:txBody>
          <a:bodyPr/>
          <a:lstStyle/>
          <a:p>
            <a:fld id="{A012471E-9B2F-4776-A211-8308F26D3100}" type="slidenum">
              <a:rPr lang="en-GB" smtClean="0"/>
              <a:t>‹#›</a:t>
            </a:fld>
            <a:endParaRPr lang="en-GB"/>
          </a:p>
        </p:txBody>
      </p:sp>
    </p:spTree>
    <p:extLst>
      <p:ext uri="{BB962C8B-B14F-4D97-AF65-F5344CB8AC3E}">
        <p14:creationId xmlns:p14="http://schemas.microsoft.com/office/powerpoint/2010/main" val="11934384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Full Size Image - Teal">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8B3C2983-82D2-B044-89BE-33B1BA491A21}"/>
              </a:ext>
            </a:extLst>
          </p:cNvPr>
          <p:cNvSpPr>
            <a:spLocks noGrp="1"/>
          </p:cNvSpPr>
          <p:nvPr>
            <p:ph type="pic" sz="quarter" idx="13"/>
          </p:nvPr>
        </p:nvSpPr>
        <p:spPr>
          <a:xfrm>
            <a:off x="868100" y="0"/>
            <a:ext cx="11323899" cy="6858000"/>
          </a:xfrm>
          <a:prstGeom prst="rect">
            <a:avLst/>
          </a:prstGeom>
        </p:spPr>
        <p:txBody>
          <a:bodyPr/>
          <a:lstStyle/>
          <a:p>
            <a:endParaRPr lang="en-US"/>
          </a:p>
        </p:txBody>
      </p:sp>
    </p:spTree>
    <p:extLst>
      <p:ext uri="{BB962C8B-B14F-4D97-AF65-F5344CB8AC3E}">
        <p14:creationId xmlns:p14="http://schemas.microsoft.com/office/powerpoint/2010/main" val="2478695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Full Image - Teal">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3A6B4D-C1E2-BE43-B731-6A8D6216F152}"/>
              </a:ext>
            </a:extLst>
          </p:cNvPr>
          <p:cNvSpPr>
            <a:spLocks noGrp="1"/>
          </p:cNvSpPr>
          <p:nvPr>
            <p:ph type="title"/>
          </p:nvPr>
        </p:nvSpPr>
        <p:spPr>
          <a:xfrm>
            <a:off x="1524000" y="368301"/>
            <a:ext cx="8904288" cy="395628"/>
          </a:xfrm>
          <a:prstGeom prst="rect">
            <a:avLst/>
          </a:prstGeom>
        </p:spPr>
        <p:txBody>
          <a:bodyPr/>
          <a:lstStyle>
            <a:lvl1pPr>
              <a:defRPr sz="2000" b="1">
                <a:solidFill>
                  <a:schemeClr val="tx1"/>
                </a:solidFill>
                <a:latin typeface="Georgia" panose="02040502050405020303" pitchFamily="18" charset="0"/>
              </a:defRPr>
            </a:lvl1pPr>
          </a:lstStyle>
          <a:p>
            <a:r>
              <a:rPr lang="en-US"/>
              <a:t>Click to edit Master title style</a:t>
            </a:r>
          </a:p>
        </p:txBody>
      </p:sp>
      <p:sp>
        <p:nvSpPr>
          <p:cNvPr id="4" name="Picture Placeholder 7">
            <a:extLst>
              <a:ext uri="{FF2B5EF4-FFF2-40B4-BE49-F238E27FC236}">
                <a16:creationId xmlns:a16="http://schemas.microsoft.com/office/drawing/2014/main" id="{8B3C2983-82D2-B044-89BE-33B1BA491A21}"/>
              </a:ext>
            </a:extLst>
          </p:cNvPr>
          <p:cNvSpPr>
            <a:spLocks noGrp="1"/>
          </p:cNvSpPr>
          <p:nvPr>
            <p:ph type="pic" sz="quarter" idx="13"/>
          </p:nvPr>
        </p:nvSpPr>
        <p:spPr>
          <a:xfrm>
            <a:off x="1511943" y="960438"/>
            <a:ext cx="10283182" cy="5492750"/>
          </a:xfrm>
          <a:prstGeom prst="rect">
            <a:avLst/>
          </a:prstGeom>
        </p:spPr>
        <p:txBody>
          <a:bodyPr/>
          <a:lstStyle/>
          <a:p>
            <a:endParaRPr lang="en-US"/>
          </a:p>
        </p:txBody>
      </p:sp>
    </p:spTree>
    <p:extLst>
      <p:ext uri="{BB962C8B-B14F-4D97-AF65-F5344CB8AC3E}">
        <p14:creationId xmlns:p14="http://schemas.microsoft.com/office/powerpoint/2010/main" val="1594102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71780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CA Title Slide">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E02C00A-641E-8C47-A7AC-8135A009A000}"/>
              </a:ext>
            </a:extLst>
          </p:cNvPr>
          <p:cNvSpPr>
            <a:spLocks noGrp="1"/>
          </p:cNvSpPr>
          <p:nvPr>
            <p:ph type="title" hasCustomPrompt="1"/>
          </p:nvPr>
        </p:nvSpPr>
        <p:spPr>
          <a:xfrm>
            <a:off x="436099" y="1998946"/>
            <a:ext cx="11319802" cy="652813"/>
          </a:xfrm>
          <a:prstGeom prst="rect">
            <a:avLst/>
          </a:prstGeom>
        </p:spPr>
        <p:txBody>
          <a:bodyPr/>
          <a:lstStyle>
            <a:lvl1pPr>
              <a:defRPr sz="5000" b="1">
                <a:solidFill>
                  <a:schemeClr val="accent1"/>
                </a:solidFill>
              </a:defRPr>
            </a:lvl1pPr>
          </a:lstStyle>
          <a:p>
            <a:r>
              <a:rPr lang="en-US"/>
              <a:t>Presentation Title</a:t>
            </a:r>
          </a:p>
        </p:txBody>
      </p:sp>
      <p:sp>
        <p:nvSpPr>
          <p:cNvPr id="17" name="Text Placeholder 16">
            <a:extLst>
              <a:ext uri="{FF2B5EF4-FFF2-40B4-BE49-F238E27FC236}">
                <a16:creationId xmlns:a16="http://schemas.microsoft.com/office/drawing/2014/main" id="{EE613953-05E7-3743-A2C4-5AC86C918227}"/>
              </a:ext>
            </a:extLst>
          </p:cNvPr>
          <p:cNvSpPr>
            <a:spLocks noGrp="1"/>
          </p:cNvSpPr>
          <p:nvPr>
            <p:ph type="body" sz="quarter" idx="10" hasCustomPrompt="1"/>
          </p:nvPr>
        </p:nvSpPr>
        <p:spPr>
          <a:xfrm>
            <a:off x="436563" y="2792413"/>
            <a:ext cx="11318875" cy="561975"/>
          </a:xfrm>
          <a:prstGeom prst="rect">
            <a:avLst/>
          </a:prstGeom>
        </p:spPr>
        <p:txBody>
          <a:bodyPr/>
          <a:lstStyle>
            <a:lvl1pPr marL="0" indent="0">
              <a:buNone/>
              <a:defRPr sz="3000"/>
            </a:lvl1pPr>
          </a:lstStyle>
          <a:p>
            <a:pPr lvl="0"/>
            <a:r>
              <a:rPr lang="en-US"/>
              <a:t>Subtitle</a:t>
            </a:r>
          </a:p>
        </p:txBody>
      </p:sp>
    </p:spTree>
    <p:extLst>
      <p:ext uri="{BB962C8B-B14F-4D97-AF65-F5344CB8AC3E}">
        <p14:creationId xmlns:p14="http://schemas.microsoft.com/office/powerpoint/2010/main" val="1937448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CA Internal Slide 2">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B4CA07-6456-294A-8C7C-6336B51D366A}"/>
              </a:ext>
            </a:extLst>
          </p:cNvPr>
          <p:cNvSpPr>
            <a:spLocks noGrp="1"/>
          </p:cNvSpPr>
          <p:nvPr>
            <p:ph type="body" sz="quarter" idx="10" hasCustomPrompt="1"/>
          </p:nvPr>
        </p:nvSpPr>
        <p:spPr>
          <a:xfrm>
            <a:off x="433402" y="1899580"/>
            <a:ext cx="11266488" cy="519112"/>
          </a:xfrm>
          <a:prstGeom prst="rect">
            <a:avLst/>
          </a:prstGeom>
        </p:spPr>
        <p:txBody>
          <a:bodyPr/>
          <a:lstStyle>
            <a:lvl1pPr marL="0" indent="0">
              <a:buNone/>
              <a:defRPr sz="3000" b="1">
                <a:solidFill>
                  <a:schemeClr val="tx2"/>
                </a:solidFill>
              </a:defRPr>
            </a:lvl1pPr>
          </a:lstStyle>
          <a:p>
            <a:pPr lvl="0"/>
            <a:r>
              <a:rPr lang="en-US"/>
              <a:t>Slide Header</a:t>
            </a:r>
          </a:p>
        </p:txBody>
      </p:sp>
      <p:sp>
        <p:nvSpPr>
          <p:cNvPr id="8" name="Text Placeholder 7">
            <a:extLst>
              <a:ext uri="{FF2B5EF4-FFF2-40B4-BE49-F238E27FC236}">
                <a16:creationId xmlns:a16="http://schemas.microsoft.com/office/drawing/2014/main" id="{86F1A991-E166-8C46-83CE-1D3F83A5AA09}"/>
              </a:ext>
            </a:extLst>
          </p:cNvPr>
          <p:cNvSpPr>
            <a:spLocks noGrp="1"/>
          </p:cNvSpPr>
          <p:nvPr>
            <p:ph type="body" sz="quarter" idx="11" hasCustomPrompt="1"/>
          </p:nvPr>
        </p:nvSpPr>
        <p:spPr>
          <a:xfrm>
            <a:off x="433402" y="2468563"/>
            <a:ext cx="11266488" cy="3721100"/>
          </a:xfrm>
          <a:prstGeom prst="rect">
            <a:avLst/>
          </a:prstGeom>
        </p:spPr>
        <p:txBody>
          <a:bodyPr/>
          <a:lstStyle>
            <a:lvl1pPr marL="0" indent="0">
              <a:buNone/>
              <a:defRPr sz="1600">
                <a:solidFill>
                  <a:schemeClr val="tx1"/>
                </a:solidFill>
              </a:defRPr>
            </a:lvl1pPr>
            <a:lvl3pPr marL="685782" indent="0" algn="l">
              <a:buNone/>
              <a:defRPr sz="1600"/>
            </a:lvl3pPr>
          </a:lstStyle>
          <a:p>
            <a:pPr lvl="0"/>
            <a:r>
              <a:rPr lang="en-US"/>
              <a:t>Body Copy</a:t>
            </a:r>
          </a:p>
        </p:txBody>
      </p:sp>
      <p:sp>
        <p:nvSpPr>
          <p:cNvPr id="9" name="TextBox 8">
            <a:extLst>
              <a:ext uri="{FF2B5EF4-FFF2-40B4-BE49-F238E27FC236}">
                <a16:creationId xmlns:a16="http://schemas.microsoft.com/office/drawing/2014/main" id="{F67064AD-1E0D-B84B-B6B8-6D5118C0FB83}"/>
              </a:ext>
            </a:extLst>
          </p:cNvPr>
          <p:cNvSpPr txBox="1"/>
          <p:nvPr userDrawn="1"/>
        </p:nvSpPr>
        <p:spPr>
          <a:xfrm>
            <a:off x="10234246" y="633046"/>
            <a:ext cx="0" cy="0"/>
          </a:xfrm>
          <a:prstGeom prst="rect">
            <a:avLst/>
          </a:prstGeom>
        </p:spPr>
        <p:txBody>
          <a:bodyPr wrap="none" rtlCol="0" anchor="b">
            <a:noAutofit/>
          </a:bodyPr>
          <a:lstStyle/>
          <a:p>
            <a:pPr algn="l"/>
            <a:endParaRPr lang="en-US" sz="3000" b="1">
              <a:solidFill>
                <a:schemeClr val="tx2"/>
              </a:solidFill>
            </a:endParaRPr>
          </a:p>
        </p:txBody>
      </p:sp>
      <p:sp>
        <p:nvSpPr>
          <p:cNvPr id="11" name="Text Placeholder 10">
            <a:extLst>
              <a:ext uri="{FF2B5EF4-FFF2-40B4-BE49-F238E27FC236}">
                <a16:creationId xmlns:a16="http://schemas.microsoft.com/office/drawing/2014/main" id="{AD1B1B6D-71A1-E441-A37C-830A9BA34873}"/>
              </a:ext>
            </a:extLst>
          </p:cNvPr>
          <p:cNvSpPr>
            <a:spLocks noGrp="1"/>
          </p:cNvSpPr>
          <p:nvPr>
            <p:ph type="body" sz="quarter" idx="12" hasCustomPrompt="1"/>
          </p:nvPr>
        </p:nvSpPr>
        <p:spPr>
          <a:xfrm>
            <a:off x="8370278" y="478057"/>
            <a:ext cx="3388336" cy="295275"/>
          </a:xfrm>
          <a:prstGeom prst="rect">
            <a:avLst/>
          </a:prstGeom>
        </p:spPr>
        <p:txBody>
          <a:bodyPr/>
          <a:lstStyle>
            <a:lvl1pPr marL="0" indent="0" algn="r">
              <a:buNone/>
              <a:defRPr sz="1400">
                <a:solidFill>
                  <a:schemeClr val="bg1"/>
                </a:solidFill>
              </a:defRPr>
            </a:lvl1pPr>
          </a:lstStyle>
          <a:p>
            <a:pPr lvl="0"/>
            <a:r>
              <a:rPr lang="en-US"/>
              <a:t>Presentation title</a:t>
            </a:r>
          </a:p>
        </p:txBody>
      </p:sp>
    </p:spTree>
    <p:extLst>
      <p:ext uri="{BB962C8B-B14F-4D97-AF65-F5344CB8AC3E}">
        <p14:creationId xmlns:p14="http://schemas.microsoft.com/office/powerpoint/2010/main" val="2141416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CA Internal Slide 5">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B4CA07-6456-294A-8C7C-6336B51D366A}"/>
              </a:ext>
            </a:extLst>
          </p:cNvPr>
          <p:cNvSpPr>
            <a:spLocks noGrp="1"/>
          </p:cNvSpPr>
          <p:nvPr>
            <p:ph type="body" sz="quarter" idx="10" hasCustomPrompt="1"/>
          </p:nvPr>
        </p:nvSpPr>
        <p:spPr>
          <a:xfrm>
            <a:off x="433402" y="1899580"/>
            <a:ext cx="11266488" cy="519112"/>
          </a:xfrm>
          <a:prstGeom prst="rect">
            <a:avLst/>
          </a:prstGeom>
        </p:spPr>
        <p:txBody>
          <a:bodyPr/>
          <a:lstStyle>
            <a:lvl1pPr marL="0" indent="0">
              <a:buNone/>
              <a:defRPr sz="3000" b="1">
                <a:solidFill>
                  <a:schemeClr val="accent5"/>
                </a:solidFill>
              </a:defRPr>
            </a:lvl1pPr>
          </a:lstStyle>
          <a:p>
            <a:pPr lvl="0"/>
            <a:r>
              <a:rPr lang="en-US"/>
              <a:t>Slide Header</a:t>
            </a:r>
          </a:p>
        </p:txBody>
      </p:sp>
      <p:sp>
        <p:nvSpPr>
          <p:cNvPr id="8" name="Text Placeholder 7">
            <a:extLst>
              <a:ext uri="{FF2B5EF4-FFF2-40B4-BE49-F238E27FC236}">
                <a16:creationId xmlns:a16="http://schemas.microsoft.com/office/drawing/2014/main" id="{86F1A991-E166-8C46-83CE-1D3F83A5AA09}"/>
              </a:ext>
            </a:extLst>
          </p:cNvPr>
          <p:cNvSpPr>
            <a:spLocks noGrp="1"/>
          </p:cNvSpPr>
          <p:nvPr>
            <p:ph type="body" sz="quarter" idx="11" hasCustomPrompt="1"/>
          </p:nvPr>
        </p:nvSpPr>
        <p:spPr>
          <a:xfrm>
            <a:off x="433402" y="2468563"/>
            <a:ext cx="11266488" cy="3721100"/>
          </a:xfrm>
          <a:prstGeom prst="rect">
            <a:avLst/>
          </a:prstGeom>
        </p:spPr>
        <p:txBody>
          <a:bodyPr/>
          <a:lstStyle>
            <a:lvl1pPr marL="0" indent="0">
              <a:buNone/>
              <a:defRPr sz="1600">
                <a:solidFill>
                  <a:schemeClr val="tx1"/>
                </a:solidFill>
              </a:defRPr>
            </a:lvl1pPr>
            <a:lvl3pPr marL="685782" indent="0" algn="l">
              <a:buNone/>
              <a:defRPr sz="1600"/>
            </a:lvl3pPr>
          </a:lstStyle>
          <a:p>
            <a:pPr lvl="0"/>
            <a:r>
              <a:rPr lang="en-US"/>
              <a:t>Body Copy</a:t>
            </a:r>
          </a:p>
        </p:txBody>
      </p:sp>
      <p:sp>
        <p:nvSpPr>
          <p:cNvPr id="9" name="TextBox 8">
            <a:extLst>
              <a:ext uri="{FF2B5EF4-FFF2-40B4-BE49-F238E27FC236}">
                <a16:creationId xmlns:a16="http://schemas.microsoft.com/office/drawing/2014/main" id="{F67064AD-1E0D-B84B-B6B8-6D5118C0FB83}"/>
              </a:ext>
            </a:extLst>
          </p:cNvPr>
          <p:cNvSpPr txBox="1"/>
          <p:nvPr userDrawn="1"/>
        </p:nvSpPr>
        <p:spPr>
          <a:xfrm>
            <a:off x="10234246" y="633046"/>
            <a:ext cx="0" cy="0"/>
          </a:xfrm>
          <a:prstGeom prst="rect">
            <a:avLst/>
          </a:prstGeom>
        </p:spPr>
        <p:txBody>
          <a:bodyPr wrap="none" rtlCol="0" anchor="b">
            <a:noAutofit/>
          </a:bodyPr>
          <a:lstStyle/>
          <a:p>
            <a:pPr algn="l"/>
            <a:endParaRPr lang="en-US" sz="3000" b="1">
              <a:solidFill>
                <a:schemeClr val="tx2"/>
              </a:solidFill>
            </a:endParaRPr>
          </a:p>
        </p:txBody>
      </p:sp>
      <p:sp>
        <p:nvSpPr>
          <p:cNvPr id="11" name="Text Placeholder 10">
            <a:extLst>
              <a:ext uri="{FF2B5EF4-FFF2-40B4-BE49-F238E27FC236}">
                <a16:creationId xmlns:a16="http://schemas.microsoft.com/office/drawing/2014/main" id="{AD1B1B6D-71A1-E441-A37C-830A9BA34873}"/>
              </a:ext>
            </a:extLst>
          </p:cNvPr>
          <p:cNvSpPr>
            <a:spLocks noGrp="1"/>
          </p:cNvSpPr>
          <p:nvPr>
            <p:ph type="body" sz="quarter" idx="12" hasCustomPrompt="1"/>
          </p:nvPr>
        </p:nvSpPr>
        <p:spPr>
          <a:xfrm>
            <a:off x="8370278" y="478057"/>
            <a:ext cx="3388336" cy="295275"/>
          </a:xfrm>
          <a:prstGeom prst="rect">
            <a:avLst/>
          </a:prstGeom>
        </p:spPr>
        <p:txBody>
          <a:bodyPr/>
          <a:lstStyle>
            <a:lvl1pPr marL="0" indent="0" algn="r">
              <a:buNone/>
              <a:defRPr sz="1400">
                <a:solidFill>
                  <a:schemeClr val="bg1"/>
                </a:solidFill>
              </a:defRPr>
            </a:lvl1pPr>
          </a:lstStyle>
          <a:p>
            <a:pPr lvl="0"/>
            <a:r>
              <a:rPr lang="en-US"/>
              <a:t>Presentation title</a:t>
            </a:r>
          </a:p>
        </p:txBody>
      </p:sp>
    </p:spTree>
    <p:extLst>
      <p:ext uri="{BB962C8B-B14F-4D97-AF65-F5344CB8AC3E}">
        <p14:creationId xmlns:p14="http://schemas.microsoft.com/office/powerpoint/2010/main" val="487182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CA Internal Slide 4">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B4CA07-6456-294A-8C7C-6336B51D366A}"/>
              </a:ext>
            </a:extLst>
          </p:cNvPr>
          <p:cNvSpPr>
            <a:spLocks noGrp="1"/>
          </p:cNvSpPr>
          <p:nvPr>
            <p:ph type="body" sz="quarter" idx="10" hasCustomPrompt="1"/>
          </p:nvPr>
        </p:nvSpPr>
        <p:spPr>
          <a:xfrm>
            <a:off x="433402" y="1899580"/>
            <a:ext cx="11266488" cy="519112"/>
          </a:xfrm>
          <a:prstGeom prst="rect">
            <a:avLst/>
          </a:prstGeom>
        </p:spPr>
        <p:txBody>
          <a:bodyPr/>
          <a:lstStyle>
            <a:lvl1pPr marL="0" indent="0">
              <a:buNone/>
              <a:defRPr sz="3000" b="1">
                <a:solidFill>
                  <a:schemeClr val="accent4"/>
                </a:solidFill>
              </a:defRPr>
            </a:lvl1pPr>
          </a:lstStyle>
          <a:p>
            <a:pPr lvl="0"/>
            <a:r>
              <a:rPr lang="en-US"/>
              <a:t>Slide Header</a:t>
            </a:r>
          </a:p>
        </p:txBody>
      </p:sp>
      <p:sp>
        <p:nvSpPr>
          <p:cNvPr id="8" name="Text Placeholder 7">
            <a:extLst>
              <a:ext uri="{FF2B5EF4-FFF2-40B4-BE49-F238E27FC236}">
                <a16:creationId xmlns:a16="http://schemas.microsoft.com/office/drawing/2014/main" id="{86F1A991-E166-8C46-83CE-1D3F83A5AA09}"/>
              </a:ext>
            </a:extLst>
          </p:cNvPr>
          <p:cNvSpPr>
            <a:spLocks noGrp="1"/>
          </p:cNvSpPr>
          <p:nvPr>
            <p:ph type="body" sz="quarter" idx="11" hasCustomPrompt="1"/>
          </p:nvPr>
        </p:nvSpPr>
        <p:spPr>
          <a:xfrm>
            <a:off x="433402" y="2468563"/>
            <a:ext cx="11266488" cy="3721100"/>
          </a:xfrm>
          <a:prstGeom prst="rect">
            <a:avLst/>
          </a:prstGeom>
        </p:spPr>
        <p:txBody>
          <a:bodyPr/>
          <a:lstStyle>
            <a:lvl1pPr marL="0" indent="0">
              <a:buNone/>
              <a:defRPr sz="1600">
                <a:solidFill>
                  <a:schemeClr val="tx1"/>
                </a:solidFill>
              </a:defRPr>
            </a:lvl1pPr>
            <a:lvl3pPr marL="685782" indent="0" algn="l">
              <a:buNone/>
              <a:defRPr sz="1600"/>
            </a:lvl3pPr>
          </a:lstStyle>
          <a:p>
            <a:pPr lvl="0"/>
            <a:r>
              <a:rPr lang="en-US"/>
              <a:t>Body Copy</a:t>
            </a:r>
          </a:p>
        </p:txBody>
      </p:sp>
      <p:sp>
        <p:nvSpPr>
          <p:cNvPr id="9" name="TextBox 8">
            <a:extLst>
              <a:ext uri="{FF2B5EF4-FFF2-40B4-BE49-F238E27FC236}">
                <a16:creationId xmlns:a16="http://schemas.microsoft.com/office/drawing/2014/main" id="{F67064AD-1E0D-B84B-B6B8-6D5118C0FB83}"/>
              </a:ext>
            </a:extLst>
          </p:cNvPr>
          <p:cNvSpPr txBox="1"/>
          <p:nvPr userDrawn="1"/>
        </p:nvSpPr>
        <p:spPr>
          <a:xfrm>
            <a:off x="10234246" y="633046"/>
            <a:ext cx="0" cy="0"/>
          </a:xfrm>
          <a:prstGeom prst="rect">
            <a:avLst/>
          </a:prstGeom>
        </p:spPr>
        <p:txBody>
          <a:bodyPr wrap="none" rtlCol="0" anchor="b">
            <a:noAutofit/>
          </a:bodyPr>
          <a:lstStyle/>
          <a:p>
            <a:pPr algn="l"/>
            <a:endParaRPr lang="en-US" sz="3000" b="1">
              <a:solidFill>
                <a:schemeClr val="tx2"/>
              </a:solidFill>
            </a:endParaRPr>
          </a:p>
        </p:txBody>
      </p:sp>
      <p:sp>
        <p:nvSpPr>
          <p:cNvPr id="11" name="Text Placeholder 10">
            <a:extLst>
              <a:ext uri="{FF2B5EF4-FFF2-40B4-BE49-F238E27FC236}">
                <a16:creationId xmlns:a16="http://schemas.microsoft.com/office/drawing/2014/main" id="{AD1B1B6D-71A1-E441-A37C-830A9BA34873}"/>
              </a:ext>
            </a:extLst>
          </p:cNvPr>
          <p:cNvSpPr>
            <a:spLocks noGrp="1"/>
          </p:cNvSpPr>
          <p:nvPr>
            <p:ph type="body" sz="quarter" idx="12" hasCustomPrompt="1"/>
          </p:nvPr>
        </p:nvSpPr>
        <p:spPr>
          <a:xfrm>
            <a:off x="8370278" y="478057"/>
            <a:ext cx="3388336" cy="295275"/>
          </a:xfrm>
          <a:prstGeom prst="rect">
            <a:avLst/>
          </a:prstGeom>
        </p:spPr>
        <p:txBody>
          <a:bodyPr/>
          <a:lstStyle>
            <a:lvl1pPr marL="0" indent="0" algn="r">
              <a:buNone/>
              <a:defRPr sz="1400">
                <a:solidFill>
                  <a:schemeClr val="bg1"/>
                </a:solidFill>
              </a:defRPr>
            </a:lvl1pPr>
          </a:lstStyle>
          <a:p>
            <a:pPr lvl="0"/>
            <a:r>
              <a:rPr lang="en-US"/>
              <a:t>Presentation title</a:t>
            </a:r>
          </a:p>
        </p:txBody>
      </p:sp>
    </p:spTree>
    <p:extLst>
      <p:ext uri="{BB962C8B-B14F-4D97-AF65-F5344CB8AC3E}">
        <p14:creationId xmlns:p14="http://schemas.microsoft.com/office/powerpoint/2010/main" val="2264446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CA Internal Slide 6">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B4CA07-6456-294A-8C7C-6336B51D366A}"/>
              </a:ext>
            </a:extLst>
          </p:cNvPr>
          <p:cNvSpPr>
            <a:spLocks noGrp="1"/>
          </p:cNvSpPr>
          <p:nvPr>
            <p:ph type="body" sz="quarter" idx="10" hasCustomPrompt="1"/>
          </p:nvPr>
        </p:nvSpPr>
        <p:spPr>
          <a:xfrm>
            <a:off x="433402" y="1899580"/>
            <a:ext cx="11266488" cy="519112"/>
          </a:xfrm>
          <a:prstGeom prst="rect">
            <a:avLst/>
          </a:prstGeom>
        </p:spPr>
        <p:txBody>
          <a:bodyPr/>
          <a:lstStyle>
            <a:lvl1pPr marL="0" indent="0">
              <a:buNone/>
              <a:defRPr sz="3000" b="1">
                <a:solidFill>
                  <a:schemeClr val="accent6"/>
                </a:solidFill>
              </a:defRPr>
            </a:lvl1pPr>
          </a:lstStyle>
          <a:p>
            <a:pPr lvl="0"/>
            <a:r>
              <a:rPr lang="en-US"/>
              <a:t>Slide Header</a:t>
            </a:r>
          </a:p>
        </p:txBody>
      </p:sp>
      <p:sp>
        <p:nvSpPr>
          <p:cNvPr id="8" name="Text Placeholder 7">
            <a:extLst>
              <a:ext uri="{FF2B5EF4-FFF2-40B4-BE49-F238E27FC236}">
                <a16:creationId xmlns:a16="http://schemas.microsoft.com/office/drawing/2014/main" id="{86F1A991-E166-8C46-83CE-1D3F83A5AA09}"/>
              </a:ext>
            </a:extLst>
          </p:cNvPr>
          <p:cNvSpPr>
            <a:spLocks noGrp="1"/>
          </p:cNvSpPr>
          <p:nvPr>
            <p:ph type="body" sz="quarter" idx="11" hasCustomPrompt="1"/>
          </p:nvPr>
        </p:nvSpPr>
        <p:spPr>
          <a:xfrm>
            <a:off x="433402" y="2468563"/>
            <a:ext cx="11266488" cy="3721100"/>
          </a:xfrm>
          <a:prstGeom prst="rect">
            <a:avLst/>
          </a:prstGeom>
        </p:spPr>
        <p:txBody>
          <a:bodyPr/>
          <a:lstStyle>
            <a:lvl1pPr marL="0" indent="0">
              <a:buNone/>
              <a:defRPr sz="1600">
                <a:solidFill>
                  <a:schemeClr val="tx1"/>
                </a:solidFill>
              </a:defRPr>
            </a:lvl1pPr>
            <a:lvl3pPr marL="685782" indent="0" algn="l">
              <a:buNone/>
              <a:defRPr sz="1600"/>
            </a:lvl3pPr>
          </a:lstStyle>
          <a:p>
            <a:pPr lvl="0"/>
            <a:r>
              <a:rPr lang="en-US"/>
              <a:t>Body Copy</a:t>
            </a:r>
          </a:p>
        </p:txBody>
      </p:sp>
      <p:sp>
        <p:nvSpPr>
          <p:cNvPr id="9" name="TextBox 8">
            <a:extLst>
              <a:ext uri="{FF2B5EF4-FFF2-40B4-BE49-F238E27FC236}">
                <a16:creationId xmlns:a16="http://schemas.microsoft.com/office/drawing/2014/main" id="{F67064AD-1E0D-B84B-B6B8-6D5118C0FB83}"/>
              </a:ext>
            </a:extLst>
          </p:cNvPr>
          <p:cNvSpPr txBox="1"/>
          <p:nvPr userDrawn="1"/>
        </p:nvSpPr>
        <p:spPr>
          <a:xfrm>
            <a:off x="10234246" y="633046"/>
            <a:ext cx="0" cy="0"/>
          </a:xfrm>
          <a:prstGeom prst="rect">
            <a:avLst/>
          </a:prstGeom>
        </p:spPr>
        <p:txBody>
          <a:bodyPr wrap="none" rtlCol="0" anchor="b">
            <a:noAutofit/>
          </a:bodyPr>
          <a:lstStyle/>
          <a:p>
            <a:pPr algn="l"/>
            <a:endParaRPr lang="en-US" sz="3000" b="1">
              <a:solidFill>
                <a:schemeClr val="tx2"/>
              </a:solidFill>
            </a:endParaRPr>
          </a:p>
        </p:txBody>
      </p:sp>
      <p:sp>
        <p:nvSpPr>
          <p:cNvPr id="11" name="Text Placeholder 10">
            <a:extLst>
              <a:ext uri="{FF2B5EF4-FFF2-40B4-BE49-F238E27FC236}">
                <a16:creationId xmlns:a16="http://schemas.microsoft.com/office/drawing/2014/main" id="{AD1B1B6D-71A1-E441-A37C-830A9BA34873}"/>
              </a:ext>
            </a:extLst>
          </p:cNvPr>
          <p:cNvSpPr>
            <a:spLocks noGrp="1"/>
          </p:cNvSpPr>
          <p:nvPr>
            <p:ph type="body" sz="quarter" idx="12" hasCustomPrompt="1"/>
          </p:nvPr>
        </p:nvSpPr>
        <p:spPr>
          <a:xfrm>
            <a:off x="8370278" y="478057"/>
            <a:ext cx="3388336" cy="295275"/>
          </a:xfrm>
          <a:prstGeom prst="rect">
            <a:avLst/>
          </a:prstGeom>
        </p:spPr>
        <p:txBody>
          <a:bodyPr/>
          <a:lstStyle>
            <a:lvl1pPr marL="0" indent="0" algn="r">
              <a:buNone/>
              <a:defRPr sz="1400">
                <a:solidFill>
                  <a:schemeClr val="bg1"/>
                </a:solidFill>
              </a:defRPr>
            </a:lvl1pPr>
          </a:lstStyle>
          <a:p>
            <a:pPr lvl="0"/>
            <a:r>
              <a:rPr lang="en-US"/>
              <a:t>Presentation title</a:t>
            </a:r>
          </a:p>
        </p:txBody>
      </p:sp>
    </p:spTree>
    <p:extLst>
      <p:ext uri="{BB962C8B-B14F-4D97-AF65-F5344CB8AC3E}">
        <p14:creationId xmlns:p14="http://schemas.microsoft.com/office/powerpoint/2010/main" val="1926894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RPS Titl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A8AB09-56DB-204F-AD2E-BE8FBF8C7174}"/>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A6FC039B-CF71-4574-B8D1-1A224649566E}"/>
              </a:ext>
            </a:extLst>
          </p:cNvPr>
          <p:cNvPicPr>
            <a:picLocks noChangeAspect="1"/>
          </p:cNvPicPr>
          <p:nvPr userDrawn="1"/>
        </p:nvPicPr>
        <p:blipFill>
          <a:blip r:embed="rId2">
            <a:alphaModFix amt="51000"/>
            <a:extLst>
              <a:ext uri="{96DAC541-7B7A-43D3-8B79-37D633B846F1}">
                <asvg:svgBlip xmlns:asvg="http://schemas.microsoft.com/office/drawing/2016/SVG/main" r:embed="rId3"/>
              </a:ext>
            </a:extLst>
          </a:blip>
          <a:stretch>
            <a:fillRect/>
          </a:stretch>
        </p:blipFill>
        <p:spPr>
          <a:xfrm rot="20212773">
            <a:off x="-4284890" y="-8363820"/>
            <a:ext cx="22453421" cy="22453421"/>
          </a:xfrm>
          <a:prstGeom prst="rect">
            <a:avLst/>
          </a:prstGeom>
        </p:spPr>
      </p:pic>
      <p:sp>
        <p:nvSpPr>
          <p:cNvPr id="17" name="Text Placeholder 16">
            <a:extLst>
              <a:ext uri="{FF2B5EF4-FFF2-40B4-BE49-F238E27FC236}">
                <a16:creationId xmlns:a16="http://schemas.microsoft.com/office/drawing/2014/main" id="{97DADA5F-0744-444A-98FE-9E48FBC2C94C}"/>
              </a:ext>
            </a:extLst>
          </p:cNvPr>
          <p:cNvSpPr>
            <a:spLocks noGrp="1"/>
          </p:cNvSpPr>
          <p:nvPr>
            <p:ph type="body" sz="quarter" idx="10"/>
          </p:nvPr>
        </p:nvSpPr>
        <p:spPr>
          <a:xfrm>
            <a:off x="4000500" y="3982315"/>
            <a:ext cx="4191000" cy="588962"/>
          </a:xfrm>
          <a:prstGeom prst="rect">
            <a:avLst/>
          </a:prstGeom>
        </p:spPr>
        <p:txBody>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pPr lvl="0"/>
            <a:endParaRPr lang="en-US"/>
          </a:p>
        </p:txBody>
      </p:sp>
      <p:pic>
        <p:nvPicPr>
          <p:cNvPr id="12" name="Graphic 11">
            <a:extLst>
              <a:ext uri="{FF2B5EF4-FFF2-40B4-BE49-F238E27FC236}">
                <a16:creationId xmlns:a16="http://schemas.microsoft.com/office/drawing/2014/main" id="{E5FB0777-8587-EE4D-98F1-54E7F505DB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1475" y="368301"/>
            <a:ext cx="2796240" cy="823892"/>
          </a:xfrm>
          <a:prstGeom prst="rect">
            <a:avLst/>
          </a:prstGeom>
        </p:spPr>
      </p:pic>
      <p:pic>
        <p:nvPicPr>
          <p:cNvPr id="14" name="Graphic 13">
            <a:extLst>
              <a:ext uri="{FF2B5EF4-FFF2-40B4-BE49-F238E27FC236}">
                <a16:creationId xmlns:a16="http://schemas.microsoft.com/office/drawing/2014/main" id="{1B258BFB-CB68-B542-9502-BCA058AAE62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31114" y="5795607"/>
            <a:ext cx="606998" cy="657581"/>
          </a:xfrm>
          <a:prstGeom prst="rect">
            <a:avLst/>
          </a:prstGeom>
        </p:spPr>
      </p:pic>
      <p:sp>
        <p:nvSpPr>
          <p:cNvPr id="7" name="Title 6">
            <a:extLst>
              <a:ext uri="{FF2B5EF4-FFF2-40B4-BE49-F238E27FC236}">
                <a16:creationId xmlns:a16="http://schemas.microsoft.com/office/drawing/2014/main" id="{8F94054F-6EED-E54F-B7C6-0E94A8B00666}"/>
              </a:ext>
            </a:extLst>
          </p:cNvPr>
          <p:cNvSpPr>
            <a:spLocks noGrp="1"/>
          </p:cNvSpPr>
          <p:nvPr>
            <p:ph type="title"/>
          </p:nvPr>
        </p:nvSpPr>
        <p:spPr>
          <a:xfrm>
            <a:off x="2171976" y="2371725"/>
            <a:ext cx="7556500" cy="1325563"/>
          </a:xfrm>
          <a:prstGeom prst="rect">
            <a:avLst/>
          </a:prstGeom>
          <a:noFill/>
        </p:spPr>
        <p:txBody>
          <a:bodyPr/>
          <a:lstStyle>
            <a:lvl1pPr algn="ctr">
              <a:defRPr sz="4800" b="1">
                <a:solidFill>
                  <a:schemeClr val="bg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8161951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6.xml"/><Relationship Id="rId1" Type="http://schemas.openxmlformats.org/officeDocument/2006/relationships/slideLayout" Target="../slideLayouts/slideLayout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theme" Target="../theme/theme7.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image" Target="../media/image10.svg"/><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533386"/>
            <a:ext cx="12192000" cy="310896"/>
          </a:xfrm>
          <a:prstGeom prst="rect">
            <a:avLst/>
          </a:prstGeom>
          <a:blipFill>
            <a:blip r:embed="rId5" cstate="print"/>
            <a:stretch>
              <a:fillRect/>
            </a:stretch>
          </a:blipFill>
        </p:spPr>
        <p:txBody>
          <a:bodyPr wrap="square" lIns="0" tIns="0" rIns="0" bIns="0" rtlCol="0"/>
          <a:lstStyle/>
          <a:p>
            <a:endParaRPr/>
          </a:p>
        </p:txBody>
      </p:sp>
      <p:sp>
        <p:nvSpPr>
          <p:cNvPr id="17" name="bk object 17"/>
          <p:cNvSpPr/>
          <p:nvPr/>
        </p:nvSpPr>
        <p:spPr>
          <a:xfrm>
            <a:off x="10771135" y="301570"/>
            <a:ext cx="990069" cy="697786"/>
          </a:xfrm>
          <a:prstGeom prst="rect">
            <a:avLst/>
          </a:prstGeom>
          <a:blipFill>
            <a:blip r:embed="rId6" cstate="print"/>
            <a:stretch>
              <a:fillRect/>
            </a:stretch>
          </a:blipFill>
        </p:spPr>
        <p:txBody>
          <a:bodyPr wrap="square" lIns="0" tIns="0" rIns="0" bIns="0" rtlCol="0"/>
          <a:lstStyle/>
          <a:p>
            <a:endParaRPr/>
          </a:p>
        </p:txBody>
      </p:sp>
      <p:sp>
        <p:nvSpPr>
          <p:cNvPr id="18" name="bk object 18"/>
          <p:cNvSpPr/>
          <p:nvPr/>
        </p:nvSpPr>
        <p:spPr>
          <a:xfrm>
            <a:off x="10754328" y="1074226"/>
            <a:ext cx="1073618" cy="666683"/>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702360" y="629234"/>
            <a:ext cx="10787278" cy="635000"/>
          </a:xfrm>
          <a:prstGeom prst="rect">
            <a:avLst/>
          </a:prstGeom>
        </p:spPr>
        <p:txBody>
          <a:bodyPr wrap="square" lIns="0" tIns="0" rIns="0" bIns="0">
            <a:spAutoFit/>
          </a:bodyPr>
          <a:lstStyle>
            <a:lvl1pPr>
              <a:defRPr sz="4000" b="1" i="0">
                <a:solidFill>
                  <a:srgbClr val="585858"/>
                </a:solidFill>
                <a:latin typeface="Calibri"/>
                <a:cs typeface="Calibri"/>
              </a:defRPr>
            </a:lvl1pPr>
          </a:lstStyle>
          <a:p>
            <a:endParaRPr/>
          </a:p>
        </p:txBody>
      </p:sp>
      <p:sp>
        <p:nvSpPr>
          <p:cNvPr id="3" name="Holder 3"/>
          <p:cNvSpPr>
            <a:spLocks noGrp="1"/>
          </p:cNvSpPr>
          <p:nvPr>
            <p:ph type="body" idx="1"/>
          </p:nvPr>
        </p:nvSpPr>
        <p:spPr>
          <a:xfrm>
            <a:off x="665429" y="1803349"/>
            <a:ext cx="10861141" cy="3844290"/>
          </a:xfrm>
          <a:prstGeom prst="rect">
            <a:avLst/>
          </a:prstGeom>
        </p:spPr>
        <p:txBody>
          <a:bodyPr wrap="square" lIns="0" tIns="0" rIns="0" bIns="0">
            <a:spAutoFit/>
          </a:bodyPr>
          <a:lstStyle>
            <a:lvl1pPr>
              <a:defRPr sz="3200" b="0" i="1">
                <a:solidFill>
                  <a:srgbClr val="585858"/>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9/21/2021</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2" r:id="rId1"/>
    <p:sldLayoutId id="2147483661" r:id="rId2"/>
    <p:sldLayoutId id="2147483781" r:id="rId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8252569"/>
      </p:ext>
    </p:extLst>
  </p:cSld>
  <p:clrMap bg1="lt1" tx1="dk1" bg2="lt2" tx2="dk2" accent1="accent1" accent2="accent2" accent3="accent3" accent4="accent4" accent5="accent5" accent6="accent6" hlink="hlink" folHlink="folHlink"/>
  <p:sldLayoutIdLst>
    <p:sldLayoutId id="2147483780" r:id="rId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512197"/>
      </p:ext>
    </p:extLst>
  </p:cSld>
  <p:clrMap bg1="lt1" tx1="dk1" bg2="lt2" tx2="dk2" accent1="accent1" accent2="accent2" accent3="accent3" accent4="accent4" accent5="accent5" accent6="accent6" hlink="hlink" folHlink="folHlink"/>
  <p:sldLayoutIdLst>
    <p:sldLayoutId id="2147483723" r:id="rId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195773"/>
      </p:ext>
    </p:extLst>
  </p:cSld>
  <p:clrMap bg1="lt1" tx1="dk1" bg2="lt2" tx2="dk2" accent1="accent1" accent2="accent2" accent3="accent3" accent4="accent4" accent5="accent5" accent6="accent6" hlink="hlink" folHlink="folHlink"/>
  <p:sldLayoutIdLst>
    <p:sldLayoutId id="2147483731" r:id="rId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084946"/>
      </p:ext>
    </p:extLst>
  </p:cSld>
  <p:clrMap bg1="lt1" tx1="dk1" bg2="lt2" tx2="dk2" accent1="accent1" accent2="accent2" accent3="accent3" accent4="accent4" accent5="accent5" accent6="accent6" hlink="hlink" folHlink="folHlink"/>
  <p:sldLayoutIdLst>
    <p:sldLayoutId id="2147483729" r:id="rId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450365"/>
      </p:ext>
    </p:extLst>
  </p:cSld>
  <p:clrMap bg1="lt1" tx1="dk1" bg2="lt2" tx2="dk2" accent1="accent1" accent2="accent2" accent3="accent3" accent4="accent4" accent5="accent5" accent6="accent6" hlink="hlink" folHlink="folHlink"/>
  <p:sldLayoutIdLst>
    <p:sldLayoutId id="2147483733" r:id="rId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B9F103-3635-D04A-993A-B034A8BB1F4C}"/>
              </a:ext>
            </a:extLst>
          </p:cNvPr>
          <p:cNvSpPr>
            <a:spLocks/>
          </p:cNvSpPr>
          <p:nvPr userDrawn="1"/>
        </p:nvSpPr>
        <p:spPr>
          <a:xfrm flipH="1">
            <a:off x="-3" y="0"/>
            <a:ext cx="900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2" name="TextBox 11">
            <a:extLst>
              <a:ext uri="{FF2B5EF4-FFF2-40B4-BE49-F238E27FC236}">
                <a16:creationId xmlns:a16="http://schemas.microsoft.com/office/drawing/2014/main" id="{47C2251D-175F-ED46-BE88-793AEEF6F610}"/>
              </a:ext>
            </a:extLst>
          </p:cNvPr>
          <p:cNvSpPr txBox="1"/>
          <p:nvPr userDrawn="1"/>
        </p:nvSpPr>
        <p:spPr>
          <a:xfrm>
            <a:off x="-11574" y="6164573"/>
            <a:ext cx="911572" cy="261610"/>
          </a:xfrm>
          <a:prstGeom prst="rect">
            <a:avLst/>
          </a:prstGeom>
          <a:noFill/>
        </p:spPr>
        <p:txBody>
          <a:bodyPr wrap="square" rtlCol="0">
            <a:spAutoFit/>
          </a:bodyPr>
          <a:lstStyle/>
          <a:p>
            <a:pPr algn="ctr"/>
            <a:fld id="{960CC4C1-403A-AA4F-857E-BC82B33E4061}" type="slidenum">
              <a:rPr lang="en-US" sz="1050" smtClean="0">
                <a:latin typeface="Arial" panose="020B0604020202020204" pitchFamily="34" charset="0"/>
                <a:cs typeface="Arial" panose="020B0604020202020204" pitchFamily="34" charset="0"/>
              </a:rPr>
              <a:pPr algn="ctr"/>
              <a:t>‹#›</a:t>
            </a:fld>
            <a:endParaRPr lang="en-US" sz="1400">
              <a:latin typeface="Arial" panose="020B0604020202020204" pitchFamily="34" charset="0"/>
              <a:cs typeface="Arial" panose="020B0604020202020204" pitchFamily="34" charset="0"/>
            </a:endParaRPr>
          </a:p>
        </p:txBody>
      </p:sp>
      <p:pic>
        <p:nvPicPr>
          <p:cNvPr id="22" name="Graphic 21">
            <a:extLst>
              <a:ext uri="{FF2B5EF4-FFF2-40B4-BE49-F238E27FC236}">
                <a16:creationId xmlns:a16="http://schemas.microsoft.com/office/drawing/2014/main" id="{DAC3749D-CB3E-D443-9786-3853B9164853}"/>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290187" y="368300"/>
            <a:ext cx="331200" cy="1218240"/>
          </a:xfrm>
          <a:prstGeom prst="rect">
            <a:avLst/>
          </a:prstGeom>
        </p:spPr>
      </p:pic>
    </p:spTree>
    <p:extLst>
      <p:ext uri="{BB962C8B-B14F-4D97-AF65-F5344CB8AC3E}">
        <p14:creationId xmlns:p14="http://schemas.microsoft.com/office/powerpoint/2010/main" val="3509390877"/>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1" r:id="rId18"/>
    <p:sldLayoutId id="2147483762" r:id="rId19"/>
    <p:sldLayoutId id="2147483763"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26B43"/>
          </p15:clr>
        </p15:guide>
        <p15:guide id="2" orient="horz" pos="232">
          <p15:clr>
            <a:srgbClr val="F26B43"/>
          </p15:clr>
        </p15:guide>
        <p15:guide id="3" orient="horz" pos="4065">
          <p15:clr>
            <a:srgbClr val="F26B43"/>
          </p15:clr>
        </p15:guide>
        <p15:guide id="4" pos="7430">
          <p15:clr>
            <a:srgbClr val="F26B43"/>
          </p15:clr>
        </p15:guide>
        <p15:guide id="5" orient="horz" pos="605">
          <p15:clr>
            <a:srgbClr val="F26B43"/>
          </p15:clr>
        </p15:guide>
        <p15:guide id="9" pos="960">
          <p15:clr>
            <a:srgbClr val="F26B43"/>
          </p15:clr>
        </p15:guide>
        <p15:guide id="10" pos="4135">
          <p15:clr>
            <a:srgbClr val="F26B43"/>
          </p15:clr>
        </p15:guide>
        <p15:guide id="11" pos="4248">
          <p15:clr>
            <a:srgbClr val="F26B43"/>
          </p15:clr>
        </p15:guide>
        <p15:guide id="12" orient="horz" pos="2273">
          <p15:clr>
            <a:srgbClr val="F26B43"/>
          </p15:clr>
        </p15:guide>
        <p15:guide id="13" orient="horz" pos="2391">
          <p15:clr>
            <a:srgbClr val="F26B43"/>
          </p15:clr>
        </p15:guide>
        <p15:guide id="14" pos="3288">
          <p15:clr>
            <a:srgbClr val="F26B43"/>
          </p15:clr>
        </p15:guide>
        <p15:guide id="15" pos="3405">
          <p15:clr>
            <a:srgbClr val="F26B43"/>
          </p15:clr>
        </p15:guide>
        <p15:guide id="16" pos="6569">
          <p15:clr>
            <a:srgbClr val="F26B43"/>
          </p15:clr>
        </p15:guide>
        <p15:guide id="17" pos="6686">
          <p15:clr>
            <a:srgbClr val="F26B43"/>
          </p15:clr>
        </p15:guide>
        <p15:guide id="18" pos="55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mailto:IandD@rpharms.com" TargetMode="External"/><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hyperlink" Target="mailto:WWB@rpharms.com"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114DC-1911-4D09-902D-B08BF5CE378D}"/>
              </a:ext>
            </a:extLst>
          </p:cNvPr>
          <p:cNvSpPr>
            <a:spLocks noGrp="1"/>
          </p:cNvSpPr>
          <p:nvPr>
            <p:ph type="ctrTitle"/>
          </p:nvPr>
        </p:nvSpPr>
        <p:spPr>
          <a:xfrm>
            <a:off x="355381" y="2345203"/>
            <a:ext cx="11360800" cy="2736800"/>
          </a:xfrm>
        </p:spPr>
        <p:txBody>
          <a:bodyPr>
            <a:normAutofit/>
          </a:bodyPr>
          <a:lstStyle/>
          <a:p>
            <a:r>
              <a:rPr lang="en-US" sz="4000"/>
              <a:t>Valuing difference and inclusive behavior in local leadership  </a:t>
            </a:r>
            <a:br>
              <a:rPr lang="en-US">
                <a:cs typeface="Calibri"/>
              </a:rPr>
            </a:br>
            <a:endParaRPr lang="en-US"/>
          </a:p>
        </p:txBody>
      </p:sp>
    </p:spTree>
    <p:extLst>
      <p:ext uri="{BB962C8B-B14F-4D97-AF65-F5344CB8AC3E}">
        <p14:creationId xmlns:p14="http://schemas.microsoft.com/office/powerpoint/2010/main" val="574574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05C5A-D196-44FA-91CF-4A8A1FE6D58D}"/>
              </a:ext>
            </a:extLst>
          </p:cNvPr>
          <p:cNvSpPr>
            <a:spLocks noGrp="1"/>
          </p:cNvSpPr>
          <p:nvPr>
            <p:ph type="title"/>
          </p:nvPr>
        </p:nvSpPr>
        <p:spPr>
          <a:xfrm>
            <a:off x="952500" y="172358"/>
            <a:ext cx="8904288" cy="693056"/>
          </a:xfrm>
        </p:spPr>
        <p:txBody>
          <a:bodyPr/>
          <a:lstStyle/>
          <a:p>
            <a:r>
              <a:rPr lang="en-GB" sz="2800"/>
              <a:t>Workforce Wellbeing Survey</a:t>
            </a:r>
            <a:br>
              <a:rPr lang="en-GB" sz="2800"/>
            </a:br>
            <a:endParaRPr lang="en-GB" sz="2800"/>
          </a:p>
        </p:txBody>
      </p:sp>
      <p:sp>
        <p:nvSpPr>
          <p:cNvPr id="4" name="TextBox 3">
            <a:extLst>
              <a:ext uri="{FF2B5EF4-FFF2-40B4-BE49-F238E27FC236}">
                <a16:creationId xmlns:a16="http://schemas.microsoft.com/office/drawing/2014/main" id="{5BDBDEC3-3A7A-4BC9-BD78-F458C0654EF0}"/>
              </a:ext>
            </a:extLst>
          </p:cNvPr>
          <p:cNvSpPr txBox="1"/>
          <p:nvPr/>
        </p:nvSpPr>
        <p:spPr>
          <a:xfrm>
            <a:off x="1012371" y="1257300"/>
            <a:ext cx="6564086" cy="5247077"/>
          </a:xfrm>
          <a:prstGeom prst="rect">
            <a:avLst/>
          </a:prstGeom>
          <a:noFill/>
        </p:spPr>
        <p:txBody>
          <a:bodyPr wrap="square" rtlCol="0">
            <a:spAutoFit/>
          </a:bodyPr>
          <a:lstStyle/>
          <a:p>
            <a:pPr marL="285750" lvl="0" indent="-285750">
              <a:lnSpc>
                <a:spcPct val="90000"/>
              </a:lnSpc>
              <a:spcBef>
                <a:spcPts val="1000"/>
              </a:spcBef>
              <a:buFont typeface="Arial" panose="020B0604020202020204" pitchFamily="34" charset="0"/>
              <a:buChar char="•"/>
            </a:pPr>
            <a:r>
              <a:rPr lang="en-GB" sz="2400">
                <a:solidFill>
                  <a:prstClr val="black"/>
                </a:solidFill>
                <a:latin typeface="Arial"/>
                <a:cs typeface="Arial"/>
              </a:rPr>
              <a:t>Surveys undertaken in 2019 and 2020</a:t>
            </a:r>
            <a:endParaRPr lang="en-GB" sz="2400">
              <a:solidFill>
                <a:prstClr val="black"/>
              </a:solidFill>
              <a:latin typeface="Arial" panose="020B0604020202020204" pitchFamily="34" charset="0"/>
              <a:cs typeface="Arial" panose="020B0604020202020204" pitchFamily="34" charset="0"/>
            </a:endParaRPr>
          </a:p>
          <a:p>
            <a:pPr marL="285750" lvl="0" indent="-285750">
              <a:lnSpc>
                <a:spcPct val="90000"/>
              </a:lnSpc>
              <a:spcBef>
                <a:spcPts val="1000"/>
              </a:spcBef>
              <a:buFont typeface="Arial" panose="020B0604020202020204" pitchFamily="34" charset="0"/>
              <a:buChar char="•"/>
            </a:pPr>
            <a:r>
              <a:rPr lang="en-GB" sz="2400">
                <a:solidFill>
                  <a:prstClr val="black"/>
                </a:solidFill>
                <a:latin typeface="Arial"/>
                <a:cs typeface="Arial"/>
              </a:rPr>
              <a:t>The pressures already in the system and places where pharmacists work were amplified by the COVID-19 pandemic </a:t>
            </a:r>
          </a:p>
          <a:p>
            <a:pPr marL="285750" lvl="0" indent="-285750">
              <a:lnSpc>
                <a:spcPct val="90000"/>
              </a:lnSpc>
              <a:spcBef>
                <a:spcPts val="1000"/>
              </a:spcBef>
              <a:buFont typeface="Arial" panose="020B0604020202020204" pitchFamily="34" charset="0"/>
              <a:buChar char="•"/>
            </a:pPr>
            <a:endParaRPr lang="en-GB" sz="2400">
              <a:solidFill>
                <a:prstClr val="black"/>
              </a:solidFill>
              <a:latin typeface="Arial" panose="020B0604020202020204" pitchFamily="34" charset="0"/>
              <a:cs typeface="Arial" panose="020B0604020202020204" pitchFamily="34" charset="0"/>
            </a:endParaRPr>
          </a:p>
          <a:p>
            <a:pPr marL="285750" lvl="0" indent="-285750">
              <a:lnSpc>
                <a:spcPct val="90000"/>
              </a:lnSpc>
              <a:spcBef>
                <a:spcPts val="1000"/>
              </a:spcBef>
              <a:buFont typeface="Arial" panose="020B0604020202020204" pitchFamily="34" charset="0"/>
              <a:buChar char="•"/>
            </a:pPr>
            <a:r>
              <a:rPr lang="en-GB" sz="2400">
                <a:solidFill>
                  <a:prstClr val="black"/>
                </a:solidFill>
                <a:latin typeface="Arial"/>
                <a:cs typeface="Arial"/>
              </a:rPr>
              <a:t>Key findings:</a:t>
            </a:r>
          </a:p>
          <a:p>
            <a:pPr marL="556895" lvl="1" indent="-271145">
              <a:lnSpc>
                <a:spcPct val="90000"/>
              </a:lnSpc>
              <a:spcBef>
                <a:spcPts val="500"/>
              </a:spcBef>
              <a:buFont typeface="Arial" panose="020B0604020202020204" pitchFamily="34" charset="0"/>
              <a:buChar char="•"/>
            </a:pPr>
            <a:r>
              <a:rPr lang="en-GB" sz="2400">
                <a:solidFill>
                  <a:prstClr val="black"/>
                </a:solidFill>
                <a:latin typeface="Arial"/>
                <a:cs typeface="Arial"/>
              </a:rPr>
              <a:t>Wellbeing</a:t>
            </a:r>
          </a:p>
          <a:p>
            <a:pPr marL="556895" lvl="1" indent="-271145">
              <a:lnSpc>
                <a:spcPct val="90000"/>
              </a:lnSpc>
              <a:spcBef>
                <a:spcPts val="500"/>
              </a:spcBef>
              <a:buFont typeface="Arial" panose="020B0604020202020204" pitchFamily="34" charset="0"/>
              <a:buChar char="•"/>
            </a:pPr>
            <a:r>
              <a:rPr lang="en-GB" sz="2400">
                <a:solidFill>
                  <a:prstClr val="black"/>
                </a:solidFill>
                <a:latin typeface="Arial"/>
                <a:cs typeface="Arial"/>
              </a:rPr>
              <a:t>Burnout</a:t>
            </a:r>
          </a:p>
          <a:p>
            <a:pPr marL="556895" lvl="1" indent="-271145">
              <a:lnSpc>
                <a:spcPct val="90000"/>
              </a:lnSpc>
              <a:spcBef>
                <a:spcPts val="500"/>
              </a:spcBef>
              <a:buFont typeface="Arial" panose="020B0604020202020204" pitchFamily="34" charset="0"/>
              <a:buChar char="•"/>
            </a:pPr>
            <a:r>
              <a:rPr lang="en-GB" sz="2400">
                <a:solidFill>
                  <a:prstClr val="black"/>
                </a:solidFill>
                <a:latin typeface="Arial"/>
                <a:cs typeface="Arial"/>
              </a:rPr>
              <a:t>Quality and safety</a:t>
            </a:r>
          </a:p>
          <a:p>
            <a:pPr marL="556895" lvl="1" indent="-271145">
              <a:lnSpc>
                <a:spcPct val="90000"/>
              </a:lnSpc>
              <a:spcBef>
                <a:spcPts val="500"/>
              </a:spcBef>
              <a:buFont typeface="Arial" panose="020B0604020202020204" pitchFamily="34" charset="0"/>
              <a:buChar char="•"/>
            </a:pPr>
            <a:r>
              <a:rPr lang="en-GB" sz="2400">
                <a:solidFill>
                  <a:prstClr val="black"/>
                </a:solidFill>
                <a:latin typeface="Arial"/>
                <a:cs typeface="Arial"/>
              </a:rPr>
              <a:t>Retention</a:t>
            </a:r>
          </a:p>
          <a:p>
            <a:pPr marL="556895" lvl="1" indent="-271145">
              <a:lnSpc>
                <a:spcPct val="90000"/>
              </a:lnSpc>
              <a:spcBef>
                <a:spcPts val="500"/>
              </a:spcBef>
              <a:buFont typeface="Arial" panose="020B0604020202020204" pitchFamily="34" charset="0"/>
              <a:buChar char="•"/>
            </a:pPr>
            <a:r>
              <a:rPr lang="en-GB" sz="2400">
                <a:solidFill>
                  <a:prstClr val="black"/>
                </a:solidFill>
                <a:latin typeface="Arial"/>
                <a:cs typeface="Arial"/>
              </a:rPr>
              <a:t>Support</a:t>
            </a:r>
          </a:p>
          <a:p>
            <a:pPr marL="556895" lvl="1" indent="-271145">
              <a:lnSpc>
                <a:spcPct val="90000"/>
              </a:lnSpc>
              <a:spcBef>
                <a:spcPts val="500"/>
              </a:spcBef>
              <a:buFont typeface="Arial" panose="020B0604020202020204" pitchFamily="34" charset="0"/>
              <a:buChar char="•"/>
            </a:pPr>
            <a:endParaRPr lang="en-GB" sz="2400">
              <a:solidFill>
                <a:prstClr val="black"/>
              </a:solidFill>
              <a:latin typeface="Arial"/>
              <a:cs typeface="Arial"/>
            </a:endParaRPr>
          </a:p>
          <a:p>
            <a:pPr marL="556895" lvl="1" indent="-271145">
              <a:lnSpc>
                <a:spcPct val="90000"/>
              </a:lnSpc>
              <a:spcBef>
                <a:spcPts val="500"/>
              </a:spcBef>
              <a:buFont typeface="Arial" panose="020B0604020202020204" pitchFamily="34" charset="0"/>
              <a:buChar char="•"/>
            </a:pPr>
            <a:endParaRPr lang="en-GB" sz="2400">
              <a:solidFill>
                <a:prstClr val="black"/>
              </a:solidFill>
              <a:latin typeface="Arial"/>
              <a:cs typeface="Arial"/>
            </a:endParaRPr>
          </a:p>
        </p:txBody>
      </p:sp>
      <p:pic>
        <p:nvPicPr>
          <p:cNvPr id="5" name="Picture 4">
            <a:extLst>
              <a:ext uri="{FF2B5EF4-FFF2-40B4-BE49-F238E27FC236}">
                <a16:creationId xmlns:a16="http://schemas.microsoft.com/office/drawing/2014/main" id="{69809B1F-A94D-433A-9603-9754282A9B01}"/>
              </a:ext>
            </a:extLst>
          </p:cNvPr>
          <p:cNvPicPr>
            <a:picLocks noChangeAspect="1"/>
          </p:cNvPicPr>
          <p:nvPr/>
        </p:nvPicPr>
        <p:blipFill>
          <a:blip r:embed="rId3"/>
          <a:stretch>
            <a:fillRect/>
          </a:stretch>
        </p:blipFill>
        <p:spPr>
          <a:xfrm>
            <a:off x="7430727" y="0"/>
            <a:ext cx="4777475" cy="6727371"/>
          </a:xfrm>
          <a:prstGeom prst="rect">
            <a:avLst/>
          </a:prstGeom>
        </p:spPr>
      </p:pic>
    </p:spTree>
    <p:extLst>
      <p:ext uri="{BB962C8B-B14F-4D97-AF65-F5344CB8AC3E}">
        <p14:creationId xmlns:p14="http://schemas.microsoft.com/office/powerpoint/2010/main" val="217164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C1D681-1A4D-416C-95AA-F7439D21F2FA}"/>
              </a:ext>
            </a:extLst>
          </p:cNvPr>
          <p:cNvSpPr txBox="1"/>
          <p:nvPr/>
        </p:nvSpPr>
        <p:spPr>
          <a:xfrm>
            <a:off x="981162" y="3280985"/>
            <a:ext cx="2660544" cy="1477328"/>
          </a:xfrm>
          <a:prstGeom prst="rect">
            <a:avLst/>
          </a:prstGeom>
          <a:solidFill>
            <a:srgbClr val="1C2244"/>
          </a:solidFill>
          <a:ln w="952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Georgia" panose="02040502050405020303" pitchFamily="18" charset="0"/>
                <a:ea typeface="+mn-ea"/>
                <a:cs typeface="Arial" panose="020B0604020202020204" pitchFamily="34" charset="0"/>
              </a:rPr>
              <a:t>Environment &amp; Culture: working to create a culture conducive to good wellbeing </a:t>
            </a:r>
            <a:endParaRPr kumimoji="0" lang="en-GB" sz="1800" b="0" i="0" u="none" strike="noStrike" kern="1200" cap="none" spc="0" normalizeH="0" baseline="0" noProof="0">
              <a:ln>
                <a:noFill/>
              </a:ln>
              <a:solidFill>
                <a:srgbClr val="FFFFFF"/>
              </a:solidFill>
              <a:effectLst/>
              <a:uLnTx/>
              <a:uFillTx/>
              <a:latin typeface="Georgia" panose="02040502050405020303" pitchFamily="18" charset="0"/>
              <a:ea typeface="+mn-ea"/>
              <a:cs typeface="+mn-cs"/>
            </a:endParaRPr>
          </a:p>
        </p:txBody>
      </p:sp>
      <p:sp>
        <p:nvSpPr>
          <p:cNvPr id="6" name="TextBox 5">
            <a:extLst>
              <a:ext uri="{FF2B5EF4-FFF2-40B4-BE49-F238E27FC236}">
                <a16:creationId xmlns:a16="http://schemas.microsoft.com/office/drawing/2014/main" id="{1B65FAD1-96DE-4666-8989-D884E209379F}"/>
              </a:ext>
            </a:extLst>
          </p:cNvPr>
          <p:cNvSpPr txBox="1"/>
          <p:nvPr/>
        </p:nvSpPr>
        <p:spPr>
          <a:xfrm>
            <a:off x="970382" y="5241015"/>
            <a:ext cx="2660543" cy="1200329"/>
          </a:xfrm>
          <a:prstGeom prst="rect">
            <a:avLst/>
          </a:prstGeom>
          <a:solidFill>
            <a:srgbClr val="1C2244"/>
          </a:solidFill>
          <a:ln w="952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Georgia" panose="02040502050405020303" pitchFamily="18" charset="0"/>
                <a:ea typeface="+mn-ea"/>
                <a:cs typeface="+mn-cs"/>
              </a:rPr>
              <a:t>Support: increasing awareness of and access to wellbeing support</a:t>
            </a:r>
          </a:p>
        </p:txBody>
      </p:sp>
      <p:sp>
        <p:nvSpPr>
          <p:cNvPr id="8" name="Rectangle 7">
            <a:extLst>
              <a:ext uri="{FF2B5EF4-FFF2-40B4-BE49-F238E27FC236}">
                <a16:creationId xmlns:a16="http://schemas.microsoft.com/office/drawing/2014/main" id="{9BB795FF-F686-48A3-B92A-32D9C3A020DB}"/>
              </a:ext>
            </a:extLst>
          </p:cNvPr>
          <p:cNvSpPr/>
          <p:nvPr/>
        </p:nvSpPr>
        <p:spPr>
          <a:xfrm>
            <a:off x="7226016" y="1404422"/>
            <a:ext cx="166744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Georgia" panose="02040502050405020303" pitchFamily="18" charset="0"/>
                <a:ea typeface="+mn-ea"/>
                <a:cs typeface="Arial" panose="020B0604020202020204" pitchFamily="34" charset="0"/>
              </a:rPr>
              <a:t>Recognition</a:t>
            </a:r>
            <a:r>
              <a:rPr kumimoji="0" lang="en-GB" sz="14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 </a:t>
            </a:r>
          </a:p>
        </p:txBody>
      </p:sp>
      <p:sp>
        <p:nvSpPr>
          <p:cNvPr id="9" name="TextBox 8">
            <a:extLst>
              <a:ext uri="{FF2B5EF4-FFF2-40B4-BE49-F238E27FC236}">
                <a16:creationId xmlns:a16="http://schemas.microsoft.com/office/drawing/2014/main" id="{2A4C6CD1-EE26-44D0-B05F-E1B8F930220D}"/>
              </a:ext>
            </a:extLst>
          </p:cNvPr>
          <p:cNvSpPr txBox="1"/>
          <p:nvPr/>
        </p:nvSpPr>
        <p:spPr>
          <a:xfrm>
            <a:off x="970381" y="1614097"/>
            <a:ext cx="2660544" cy="1200329"/>
          </a:xfrm>
          <a:prstGeom prst="rect">
            <a:avLst/>
          </a:prstGeom>
          <a:solidFill>
            <a:srgbClr val="1C2244"/>
          </a:solidFill>
          <a:ln w="952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Georgia" panose="02040502050405020303" pitchFamily="18" charset="0"/>
                <a:ea typeface="+mn-ea"/>
                <a:cs typeface="Arial" panose="020B0604020202020204" pitchFamily="34" charset="0"/>
              </a:rPr>
              <a:t>Prevention: working to create the right working conditions for good wellbeing</a:t>
            </a:r>
            <a:endParaRPr kumimoji="0" lang="en-GB" sz="1800" b="0" i="0" u="none" strike="noStrike" kern="1200" cap="none" spc="0" normalizeH="0" baseline="0" noProof="0">
              <a:ln>
                <a:noFill/>
              </a:ln>
              <a:solidFill>
                <a:srgbClr val="FFFFFF"/>
              </a:solidFill>
              <a:effectLst/>
              <a:uLnTx/>
              <a:uFillTx/>
              <a:latin typeface="Georgia" panose="02040502050405020303" pitchFamily="18" charset="0"/>
              <a:ea typeface="+mn-ea"/>
              <a:cs typeface="+mn-cs"/>
            </a:endParaRPr>
          </a:p>
        </p:txBody>
      </p:sp>
      <p:sp>
        <p:nvSpPr>
          <p:cNvPr id="14" name="TextBox 13">
            <a:extLst>
              <a:ext uri="{FF2B5EF4-FFF2-40B4-BE49-F238E27FC236}">
                <a16:creationId xmlns:a16="http://schemas.microsoft.com/office/drawing/2014/main" id="{796205E6-3FD6-40A3-8F09-A60993679460}"/>
              </a:ext>
            </a:extLst>
          </p:cNvPr>
          <p:cNvSpPr txBox="1"/>
          <p:nvPr/>
        </p:nvSpPr>
        <p:spPr>
          <a:xfrm>
            <a:off x="4177985" y="1478011"/>
            <a:ext cx="4291613" cy="147732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C2045"/>
                </a:solidFill>
                <a:effectLst/>
                <a:uLnTx/>
                <a:uFillTx/>
                <a:latin typeface="Arial"/>
                <a:ea typeface="+mn-lt"/>
                <a:cs typeface="Calibri"/>
              </a:rPr>
              <a:t>Protected time to support development and learning (all areas of practice) </a:t>
            </a:r>
            <a:endParaRPr kumimoji="0" lang="en-US" sz="1800" b="0" i="0" u="none" strike="noStrike" kern="1200" cap="none" spc="0" normalizeH="0" baseline="0" noProof="0">
              <a:ln>
                <a:noFill/>
              </a:ln>
              <a:solidFill>
                <a:srgbClr val="1C2045"/>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C2045"/>
                </a:solidFill>
                <a:effectLst/>
                <a:uLnTx/>
                <a:uFillTx/>
                <a:latin typeface="Arial"/>
                <a:ea typeface="+mn-lt"/>
                <a:cs typeface="Calibri"/>
              </a:rPr>
              <a:t>Appropriate levels and skill mix of staff </a:t>
            </a:r>
            <a:endParaRPr kumimoji="0" lang="en-GB" sz="1800" b="0" i="0" u="none" strike="noStrike" kern="1200" cap="none" spc="0" normalizeH="0" baseline="0" noProof="0">
              <a:ln>
                <a:noFill/>
              </a:ln>
              <a:solidFill>
                <a:srgbClr val="1C2045"/>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C2045"/>
                </a:solidFill>
                <a:effectLst/>
                <a:uLnTx/>
                <a:uFillTx/>
                <a:latin typeface="Arial"/>
                <a:ea typeface="+mn-lt"/>
                <a:cs typeface="Calibri"/>
              </a:rPr>
              <a:t>Prioritisation of workforce wellbeing in the workplace </a:t>
            </a:r>
            <a:endParaRPr kumimoji="0" lang="en-GB" sz="1800" b="0" i="0" u="none" strike="noStrike" kern="1200" cap="none" spc="0" normalizeH="0" baseline="0" noProof="0">
              <a:ln>
                <a:noFill/>
              </a:ln>
              <a:solidFill>
                <a:srgbClr val="1C2045"/>
              </a:solidFill>
              <a:effectLst/>
              <a:uLnTx/>
              <a:uFillTx/>
              <a:latin typeface="Arial"/>
              <a:ea typeface="+mn-ea"/>
              <a:cs typeface="+mn-cs"/>
            </a:endParaRPr>
          </a:p>
        </p:txBody>
      </p:sp>
      <p:sp>
        <p:nvSpPr>
          <p:cNvPr id="15" name="TextBox 14">
            <a:extLst>
              <a:ext uri="{FF2B5EF4-FFF2-40B4-BE49-F238E27FC236}">
                <a16:creationId xmlns:a16="http://schemas.microsoft.com/office/drawing/2014/main" id="{71926673-64CE-4495-8BAD-F3FC6629331A}"/>
              </a:ext>
            </a:extLst>
          </p:cNvPr>
          <p:cNvSpPr txBox="1"/>
          <p:nvPr/>
        </p:nvSpPr>
        <p:spPr>
          <a:xfrm>
            <a:off x="4177981" y="3245921"/>
            <a:ext cx="4715473" cy="175432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C2045"/>
                </a:solidFill>
                <a:effectLst/>
                <a:uLnTx/>
                <a:uFillTx/>
                <a:latin typeface="Arial"/>
                <a:ea typeface="+mn-lt"/>
                <a:cs typeface="Calibri"/>
              </a:rPr>
              <a:t>Protected break time to support wellbeing / productivity </a:t>
            </a:r>
            <a:endParaRPr kumimoji="0" lang="en-US" sz="1800" b="0" i="0" u="none" strike="noStrike" kern="1200" cap="none" spc="0" normalizeH="0" baseline="0" noProof="0">
              <a:ln>
                <a:noFill/>
              </a:ln>
              <a:solidFill>
                <a:srgbClr val="1C2045"/>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C2045"/>
                </a:solidFill>
                <a:effectLst/>
                <a:uLnTx/>
                <a:uFillTx/>
                <a:latin typeface="Arial"/>
                <a:ea typeface="+mn-lt"/>
                <a:cs typeface="Calibri"/>
              </a:rPr>
              <a:t>Work / life balance </a:t>
            </a:r>
            <a:endParaRPr kumimoji="0" lang="en-GB" sz="1800" b="0" i="0" u="none" strike="noStrike" kern="1200" cap="none" spc="0" normalizeH="0" baseline="0" noProof="0">
              <a:ln>
                <a:noFill/>
              </a:ln>
              <a:solidFill>
                <a:srgbClr val="1C2045"/>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C2045"/>
                </a:solidFill>
                <a:effectLst/>
                <a:uLnTx/>
                <a:uFillTx/>
                <a:latin typeface="Arial"/>
                <a:ea typeface="+mn-lt"/>
                <a:cs typeface="Calibri"/>
              </a:rPr>
              <a:t>Flexible working options </a:t>
            </a:r>
            <a:endParaRPr kumimoji="0" lang="en-GB" sz="1800" b="0" i="0" u="none" strike="noStrike" kern="1200" cap="none" spc="0" normalizeH="0" baseline="0" noProof="0">
              <a:ln>
                <a:noFill/>
              </a:ln>
              <a:solidFill>
                <a:srgbClr val="1C2045"/>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C2045"/>
                </a:solidFill>
                <a:effectLst/>
                <a:uLnTx/>
                <a:uFillTx/>
                <a:latin typeface="Arial"/>
                <a:ea typeface="+mn-lt"/>
                <a:cs typeface="Calibri"/>
              </a:rPr>
              <a:t>Stigmatisation of mental health </a:t>
            </a:r>
            <a:endParaRPr kumimoji="0" lang="en-GB" sz="1800" b="0" i="0" u="none" strike="noStrike" kern="1200" cap="none" spc="0" normalizeH="0" baseline="0" noProof="0">
              <a:ln>
                <a:noFill/>
              </a:ln>
              <a:solidFill>
                <a:srgbClr val="1C2045"/>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C2045"/>
                </a:solidFill>
                <a:effectLst/>
                <a:uLnTx/>
                <a:uFillTx/>
                <a:latin typeface="Arial"/>
                <a:ea typeface="+mn-lt"/>
                <a:cs typeface="Calibri"/>
              </a:rPr>
              <a:t>Support from colleagues and managers</a:t>
            </a:r>
            <a:endParaRPr kumimoji="0" lang="en-GB" sz="1800" b="0" i="0" u="none" strike="noStrike" kern="1200" cap="none" spc="0" normalizeH="0" baseline="0" noProof="0">
              <a:ln>
                <a:noFill/>
              </a:ln>
              <a:solidFill>
                <a:srgbClr val="1C2045"/>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8A70814B-73A5-4570-96DC-143FA8553CB9}"/>
              </a:ext>
            </a:extLst>
          </p:cNvPr>
          <p:cNvSpPr txBox="1"/>
          <p:nvPr/>
        </p:nvSpPr>
        <p:spPr>
          <a:xfrm>
            <a:off x="4177985" y="5241015"/>
            <a:ext cx="4715469" cy="147732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C2045"/>
                </a:solidFill>
                <a:effectLst/>
                <a:uLnTx/>
                <a:uFillTx/>
                <a:latin typeface="Arial"/>
                <a:ea typeface="+mn-lt"/>
                <a:cs typeface="Calibri"/>
              </a:rPr>
              <a:t>Awareness of wellbeing support </a:t>
            </a:r>
            <a:endParaRPr kumimoji="0" lang="en-US" sz="1800" b="0" i="0" u="none" strike="noStrike" kern="1200" cap="none" spc="0" normalizeH="0" baseline="0" noProof="0">
              <a:ln>
                <a:noFill/>
              </a:ln>
              <a:solidFill>
                <a:srgbClr val="1C2045"/>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C2045"/>
                </a:solidFill>
                <a:effectLst/>
                <a:uLnTx/>
                <a:uFillTx/>
                <a:latin typeface="Arial"/>
                <a:ea typeface="+mn-lt"/>
                <a:cs typeface="Calibri"/>
              </a:rPr>
              <a:t>Cultural awareness in the workplace </a:t>
            </a:r>
            <a:endParaRPr kumimoji="0" lang="en-GB" sz="1800" b="0" i="0" u="none" strike="noStrike" kern="1200" cap="none" spc="0" normalizeH="0" baseline="0" noProof="0">
              <a:ln>
                <a:noFill/>
              </a:ln>
              <a:solidFill>
                <a:srgbClr val="1C2045"/>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C2045"/>
                </a:solidFill>
                <a:effectLst/>
                <a:uLnTx/>
                <a:uFillTx/>
                <a:latin typeface="Arial"/>
                <a:ea typeface="+mn-lt"/>
                <a:cs typeface="Calibri"/>
              </a:rPr>
              <a:t>Improving confidence to access wellbeing services (confidentiality, discrimination, reputation risk, career progression). </a:t>
            </a:r>
            <a:endParaRPr kumimoji="0" lang="en-GB" sz="1800" b="0" i="0" u="none" strike="noStrike" kern="1200" cap="none" spc="0" normalizeH="0" baseline="0" noProof="0">
              <a:ln>
                <a:noFill/>
              </a:ln>
              <a:solidFill>
                <a:srgbClr val="1C2045"/>
              </a:solidFill>
              <a:effectLst/>
              <a:uLnTx/>
              <a:uFillTx/>
              <a:latin typeface="Arial"/>
              <a:ea typeface="+mn-ea"/>
              <a:cs typeface="+mn-cs"/>
            </a:endParaRPr>
          </a:p>
        </p:txBody>
      </p:sp>
      <p:sp>
        <p:nvSpPr>
          <p:cNvPr id="18" name="TextBox 17">
            <a:extLst>
              <a:ext uri="{FF2B5EF4-FFF2-40B4-BE49-F238E27FC236}">
                <a16:creationId xmlns:a16="http://schemas.microsoft.com/office/drawing/2014/main" id="{3253DB57-BBBA-4CE8-9B61-B677EC6A09BE}"/>
              </a:ext>
            </a:extLst>
          </p:cNvPr>
          <p:cNvSpPr txBox="1"/>
          <p:nvPr/>
        </p:nvSpPr>
        <p:spPr>
          <a:xfrm>
            <a:off x="1061858" y="778206"/>
            <a:ext cx="2660544" cy="369332"/>
          </a:xfrm>
          <a:prstGeom prst="rect">
            <a:avLst/>
          </a:prstGeom>
          <a:solidFill>
            <a:srgbClr val="C04A89"/>
          </a:solidFill>
          <a:ln w="9525">
            <a:solidFill>
              <a:srgbClr val="C04A8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Georgia" panose="02040502050405020303" pitchFamily="18" charset="0"/>
                <a:ea typeface="+mn-ea"/>
                <a:cs typeface="Arial" panose="020B0604020202020204" pitchFamily="34" charset="0"/>
              </a:rPr>
              <a:t>GOAL</a:t>
            </a:r>
            <a:endParaRPr kumimoji="0" lang="en-GB" sz="1800" b="0" i="0" u="none" strike="noStrike" kern="1200" cap="none" spc="0" normalizeH="0" baseline="0" noProof="0">
              <a:ln>
                <a:noFill/>
              </a:ln>
              <a:solidFill>
                <a:srgbClr val="FFFFFF"/>
              </a:solidFill>
              <a:effectLst/>
              <a:uLnTx/>
              <a:uFillTx/>
              <a:latin typeface="Georgia" panose="02040502050405020303" pitchFamily="18" charset="0"/>
              <a:ea typeface="+mn-ea"/>
              <a:cs typeface="+mn-cs"/>
            </a:endParaRPr>
          </a:p>
        </p:txBody>
      </p:sp>
      <p:sp>
        <p:nvSpPr>
          <p:cNvPr id="19" name="TextBox 18">
            <a:extLst>
              <a:ext uri="{FF2B5EF4-FFF2-40B4-BE49-F238E27FC236}">
                <a16:creationId xmlns:a16="http://schemas.microsoft.com/office/drawing/2014/main" id="{EB8D2A80-7FE9-4D7B-9851-8F437C10A924}"/>
              </a:ext>
            </a:extLst>
          </p:cNvPr>
          <p:cNvSpPr txBox="1"/>
          <p:nvPr/>
        </p:nvSpPr>
        <p:spPr>
          <a:xfrm>
            <a:off x="4177985" y="805938"/>
            <a:ext cx="2660544" cy="369332"/>
          </a:xfrm>
          <a:prstGeom prst="rect">
            <a:avLst/>
          </a:prstGeom>
          <a:solidFill>
            <a:srgbClr val="C04A89"/>
          </a:solidFill>
          <a:ln w="9525">
            <a:solidFill>
              <a:srgbClr val="C04A8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Georgia" panose="02040502050405020303" pitchFamily="18" charset="0"/>
                <a:ea typeface="+mn-ea"/>
                <a:cs typeface="Arial" panose="020B0604020202020204" pitchFamily="34" charset="0"/>
              </a:rPr>
              <a:t>BARRIERS</a:t>
            </a:r>
            <a:endParaRPr kumimoji="0" lang="en-GB" sz="1800" b="0" i="0" u="none" strike="noStrike" kern="1200" cap="none" spc="0" normalizeH="0" baseline="0" noProof="0">
              <a:ln>
                <a:noFill/>
              </a:ln>
              <a:solidFill>
                <a:srgbClr val="FFFFFF"/>
              </a:solidFill>
              <a:effectLst/>
              <a:uLnTx/>
              <a:uFillTx/>
              <a:latin typeface="Georgia" panose="02040502050405020303" pitchFamily="18" charset="0"/>
              <a:ea typeface="+mn-ea"/>
              <a:cs typeface="+mn-cs"/>
            </a:endParaRPr>
          </a:p>
        </p:txBody>
      </p:sp>
      <p:sp>
        <p:nvSpPr>
          <p:cNvPr id="20" name="TextBox 19">
            <a:extLst>
              <a:ext uri="{FF2B5EF4-FFF2-40B4-BE49-F238E27FC236}">
                <a16:creationId xmlns:a16="http://schemas.microsoft.com/office/drawing/2014/main" id="{B81CFBD1-7B15-46EF-9931-2E8C1269E10E}"/>
              </a:ext>
            </a:extLst>
          </p:cNvPr>
          <p:cNvSpPr txBox="1"/>
          <p:nvPr/>
        </p:nvSpPr>
        <p:spPr>
          <a:xfrm>
            <a:off x="9254235" y="2415071"/>
            <a:ext cx="2722105" cy="3139321"/>
          </a:xfrm>
          <a:prstGeom prst="rect">
            <a:avLst/>
          </a:prstGeom>
          <a:solidFill>
            <a:srgbClr val="3DA7AA"/>
          </a:solidFill>
          <a:ln w="9525">
            <a:solidFill>
              <a:srgbClr val="3DA7AA"/>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Georgia" panose="02040502050405020303" pitchFamily="18" charset="0"/>
                <a:ea typeface="+mn-ea"/>
                <a:cs typeface="Arial" panose="020B0604020202020204" pitchFamily="34" charset="0"/>
              </a:rPr>
              <a:t>Impact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Poor rates of workforce retention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Increased sick-leave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Workforce at high risk of burnout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Concerns about service quality and risk of making mistakes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eorgia" panose="02040502050405020303" pitchFamily="18" charset="0"/>
              <a:ea typeface="+mn-ea"/>
              <a:cs typeface="+mn-cs"/>
            </a:endParaRPr>
          </a:p>
        </p:txBody>
      </p:sp>
      <p:sp>
        <p:nvSpPr>
          <p:cNvPr id="23" name="Arrow: Right 22">
            <a:extLst>
              <a:ext uri="{FF2B5EF4-FFF2-40B4-BE49-F238E27FC236}">
                <a16:creationId xmlns:a16="http://schemas.microsoft.com/office/drawing/2014/main" id="{00346EB9-073C-474F-A8F9-CC348A19F526}"/>
              </a:ext>
            </a:extLst>
          </p:cNvPr>
          <p:cNvSpPr/>
          <p:nvPr/>
        </p:nvSpPr>
        <p:spPr>
          <a:xfrm rot="10800000">
            <a:off x="3722401" y="2017313"/>
            <a:ext cx="242737" cy="196948"/>
          </a:xfrm>
          <a:prstGeom prst="rightArrow">
            <a:avLst/>
          </a:prstGeom>
          <a:solidFill>
            <a:srgbClr val="C04A89"/>
          </a:solidFill>
          <a:ln>
            <a:solidFill>
              <a:srgbClr val="C0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Arrow: Right 23">
            <a:extLst>
              <a:ext uri="{FF2B5EF4-FFF2-40B4-BE49-F238E27FC236}">
                <a16:creationId xmlns:a16="http://schemas.microsoft.com/office/drawing/2014/main" id="{0E7D629C-91B2-4DAE-9B50-8A6A89003479}"/>
              </a:ext>
            </a:extLst>
          </p:cNvPr>
          <p:cNvSpPr/>
          <p:nvPr/>
        </p:nvSpPr>
        <p:spPr>
          <a:xfrm rot="10800000">
            <a:off x="3722399" y="3846232"/>
            <a:ext cx="242739" cy="196948"/>
          </a:xfrm>
          <a:prstGeom prst="rightArrow">
            <a:avLst/>
          </a:prstGeom>
          <a:solidFill>
            <a:srgbClr val="C04A89"/>
          </a:solidFill>
          <a:ln>
            <a:solidFill>
              <a:srgbClr val="C0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26" name="Arrow: Right 25">
            <a:extLst>
              <a:ext uri="{FF2B5EF4-FFF2-40B4-BE49-F238E27FC236}">
                <a16:creationId xmlns:a16="http://schemas.microsoft.com/office/drawing/2014/main" id="{5E28838B-644D-4BEC-B522-5E911A7D1A3A}"/>
              </a:ext>
            </a:extLst>
          </p:cNvPr>
          <p:cNvSpPr/>
          <p:nvPr/>
        </p:nvSpPr>
        <p:spPr>
          <a:xfrm rot="10800000">
            <a:off x="3722397" y="5782731"/>
            <a:ext cx="242741" cy="196948"/>
          </a:xfrm>
          <a:prstGeom prst="rightArrow">
            <a:avLst/>
          </a:prstGeom>
          <a:solidFill>
            <a:srgbClr val="C04A89"/>
          </a:solidFill>
          <a:ln>
            <a:solidFill>
              <a:srgbClr val="C0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Right Brace 26">
            <a:extLst>
              <a:ext uri="{FF2B5EF4-FFF2-40B4-BE49-F238E27FC236}">
                <a16:creationId xmlns:a16="http://schemas.microsoft.com/office/drawing/2014/main" id="{05893C58-940E-46AE-B080-6F8B6310CE22}"/>
              </a:ext>
            </a:extLst>
          </p:cNvPr>
          <p:cNvSpPr/>
          <p:nvPr/>
        </p:nvSpPr>
        <p:spPr>
          <a:xfrm>
            <a:off x="8469599" y="998806"/>
            <a:ext cx="636698" cy="5706134"/>
          </a:xfrm>
          <a:prstGeom prst="rightBrace">
            <a:avLst>
              <a:gd name="adj1" fmla="val 8333"/>
              <a:gd name="adj2" fmla="val 50000"/>
            </a:avLst>
          </a:prstGeom>
          <a:ln>
            <a:solidFill>
              <a:srgbClr val="C04A8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C2045"/>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6ED49243-908C-40D1-BE12-219232F5B4B4}"/>
              </a:ext>
            </a:extLst>
          </p:cNvPr>
          <p:cNvSpPr txBox="1"/>
          <p:nvPr/>
        </p:nvSpPr>
        <p:spPr>
          <a:xfrm>
            <a:off x="1083311" y="228525"/>
            <a:ext cx="44249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a:ln>
                  <a:noFill/>
                </a:ln>
                <a:solidFill>
                  <a:srgbClr val="1C2045"/>
                </a:solidFill>
                <a:effectLst/>
                <a:uLnTx/>
                <a:uFillTx/>
                <a:latin typeface="Arial" panose="020B0604020202020204" pitchFamily="34" charset="0"/>
                <a:ea typeface="+mn-ea"/>
                <a:cs typeface="Arial" panose="020B0604020202020204" pitchFamily="34" charset="0"/>
              </a:rPr>
              <a:t>THEMES FROM WELLBEING WORK</a:t>
            </a:r>
          </a:p>
        </p:txBody>
      </p:sp>
    </p:spTree>
    <p:extLst>
      <p:ext uri="{BB962C8B-B14F-4D97-AF65-F5344CB8AC3E}">
        <p14:creationId xmlns:p14="http://schemas.microsoft.com/office/powerpoint/2010/main" val="3537008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0877B2C-AE9F-4B8F-AE50-03966A91E09D}"/>
              </a:ext>
            </a:extLst>
          </p:cNvPr>
          <p:cNvSpPr txBox="1">
            <a:spLocks/>
          </p:cNvSpPr>
          <p:nvPr/>
        </p:nvSpPr>
        <p:spPr>
          <a:xfrm>
            <a:off x="1314170" y="87793"/>
            <a:ext cx="10515600" cy="658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600" b="1">
                <a:latin typeface="Georgia" panose="02040502050405020303" pitchFamily="18" charset="0"/>
                <a:cs typeface="Arial" panose="020B0604020202020204" pitchFamily="34" charset="0"/>
              </a:rPr>
              <a:t>What is RPS doing on wellbeing? </a:t>
            </a:r>
          </a:p>
        </p:txBody>
      </p:sp>
      <p:pic>
        <p:nvPicPr>
          <p:cNvPr id="6" name="Picture 5">
            <a:extLst>
              <a:ext uri="{FF2B5EF4-FFF2-40B4-BE49-F238E27FC236}">
                <a16:creationId xmlns:a16="http://schemas.microsoft.com/office/drawing/2014/main" id="{6C23742B-912D-43D9-9546-92C118339A7F}"/>
              </a:ext>
            </a:extLst>
          </p:cNvPr>
          <p:cNvPicPr>
            <a:picLocks noChangeAspect="1"/>
          </p:cNvPicPr>
          <p:nvPr/>
        </p:nvPicPr>
        <p:blipFill rotWithShape="1">
          <a:blip r:embed="rId3"/>
          <a:srcRect l="19792" t="23148" r="75667" b="16297"/>
          <a:stretch/>
        </p:blipFill>
        <p:spPr>
          <a:xfrm>
            <a:off x="0" y="0"/>
            <a:ext cx="914400" cy="6858000"/>
          </a:xfrm>
          <a:prstGeom prst="rect">
            <a:avLst/>
          </a:prstGeom>
        </p:spPr>
      </p:pic>
      <p:pic>
        <p:nvPicPr>
          <p:cNvPr id="2" name="Picture 1">
            <a:extLst>
              <a:ext uri="{FF2B5EF4-FFF2-40B4-BE49-F238E27FC236}">
                <a16:creationId xmlns:a16="http://schemas.microsoft.com/office/drawing/2014/main" id="{9A674BF8-B6C9-451C-887C-7EAF818833DC}"/>
              </a:ext>
            </a:extLst>
          </p:cNvPr>
          <p:cNvPicPr>
            <a:picLocks noChangeAspect="1"/>
          </p:cNvPicPr>
          <p:nvPr/>
        </p:nvPicPr>
        <p:blipFill rotWithShape="1">
          <a:blip r:embed="rId4"/>
          <a:srcRect l="16018" t="30417" r="17801" b="22291"/>
          <a:stretch/>
        </p:blipFill>
        <p:spPr>
          <a:xfrm>
            <a:off x="5459072" y="669471"/>
            <a:ext cx="6602300" cy="3008645"/>
          </a:xfrm>
          <a:prstGeom prst="rect">
            <a:avLst/>
          </a:prstGeom>
          <a:ln>
            <a:solidFill>
              <a:schemeClr val="tx1"/>
            </a:solidFill>
          </a:ln>
        </p:spPr>
      </p:pic>
      <p:pic>
        <p:nvPicPr>
          <p:cNvPr id="3" name="Picture 2">
            <a:extLst>
              <a:ext uri="{FF2B5EF4-FFF2-40B4-BE49-F238E27FC236}">
                <a16:creationId xmlns:a16="http://schemas.microsoft.com/office/drawing/2014/main" id="{786EC551-F6A0-4CD4-BA37-9ACC240DF082}"/>
              </a:ext>
            </a:extLst>
          </p:cNvPr>
          <p:cNvPicPr>
            <a:picLocks noChangeAspect="1"/>
          </p:cNvPicPr>
          <p:nvPr/>
        </p:nvPicPr>
        <p:blipFill rotWithShape="1">
          <a:blip r:embed="rId5"/>
          <a:srcRect l="8102" t="31667" r="9676" b="40000"/>
          <a:stretch/>
        </p:blipFill>
        <p:spPr>
          <a:xfrm>
            <a:off x="5470072" y="4223301"/>
            <a:ext cx="6579273" cy="1965228"/>
          </a:xfrm>
          <a:prstGeom prst="rect">
            <a:avLst/>
          </a:prstGeom>
          <a:ln>
            <a:solidFill>
              <a:schemeClr val="tx1"/>
            </a:solidFill>
          </a:ln>
        </p:spPr>
      </p:pic>
      <p:sp>
        <p:nvSpPr>
          <p:cNvPr id="4" name="Rectangle 3">
            <a:extLst>
              <a:ext uri="{FF2B5EF4-FFF2-40B4-BE49-F238E27FC236}">
                <a16:creationId xmlns:a16="http://schemas.microsoft.com/office/drawing/2014/main" id="{AFE336E7-4138-42E5-85E8-35A578DCD108}"/>
              </a:ext>
            </a:extLst>
          </p:cNvPr>
          <p:cNvSpPr/>
          <p:nvPr/>
        </p:nvSpPr>
        <p:spPr>
          <a:xfrm>
            <a:off x="1082903" y="688496"/>
            <a:ext cx="4380374" cy="6386364"/>
          </a:xfrm>
          <a:prstGeom prst="rect">
            <a:avLst/>
          </a:prstGeom>
        </p:spPr>
        <p:txBody>
          <a:bodyPr wrap="square">
            <a:spAutoFit/>
          </a:bodyPr>
          <a:lstStyle/>
          <a:p>
            <a:pPr marL="285750" indent="-285750">
              <a:buFont typeface="Arial" panose="020B0604020202020204" pitchFamily="34" charset="0"/>
              <a:buChar char="•"/>
            </a:pPr>
            <a:r>
              <a:rPr lang="en-GB" sz="1700"/>
              <a:t>Campaign work on making positive change</a:t>
            </a:r>
          </a:p>
          <a:p>
            <a:pPr marL="742950" lvl="1" indent="-285750">
              <a:buFont typeface="Arial" panose="020B0604020202020204" pitchFamily="34" charset="0"/>
              <a:buChar char="•"/>
            </a:pPr>
            <a:r>
              <a:rPr lang="en-GB" sz="1700"/>
              <a:t>Nearly </a:t>
            </a:r>
            <a:r>
              <a:rPr lang="en-GB" sz="1700" b="1"/>
              <a:t>1000 signed up </a:t>
            </a:r>
            <a:r>
              <a:rPr lang="en-GB" sz="1700"/>
              <a:t>to support our campaign </a:t>
            </a:r>
          </a:p>
          <a:p>
            <a:pPr marL="742950" lvl="1" indent="-285750">
              <a:buFont typeface="Arial" panose="020B0604020202020204" pitchFamily="34" charset="0"/>
              <a:buChar char="•"/>
            </a:pPr>
            <a:r>
              <a:rPr lang="en-GB" sz="1700"/>
              <a:t>&gt;</a:t>
            </a:r>
            <a:r>
              <a:rPr lang="en-GB" sz="1700" b="1"/>
              <a:t>100 members </a:t>
            </a:r>
            <a:r>
              <a:rPr lang="en-GB" sz="1700"/>
              <a:t>as part of Workforce Wellbeing Action Group</a:t>
            </a:r>
          </a:p>
          <a:p>
            <a:pPr marL="742950" lvl="1" indent="-285750">
              <a:buFont typeface="Arial" panose="020B0604020202020204" pitchFamily="34" charset="0"/>
              <a:buChar char="•"/>
            </a:pPr>
            <a:r>
              <a:rPr lang="en-GB" sz="1700" b="1"/>
              <a:t>Capturing and sharing best practice</a:t>
            </a:r>
          </a:p>
          <a:p>
            <a:pPr marL="742950" lvl="1" indent="-285750">
              <a:buFont typeface="Arial" panose="020B0604020202020204" pitchFamily="34" charset="0"/>
              <a:buChar char="•"/>
            </a:pPr>
            <a:r>
              <a:rPr lang="en-GB" sz="1700" b="1"/>
              <a:t>RPS Inclusion and Diversity Strategy</a:t>
            </a:r>
          </a:p>
          <a:p>
            <a:pPr marL="742950" lvl="1" indent="-285750">
              <a:buFont typeface="Arial" panose="020B0604020202020204" pitchFamily="34" charset="0"/>
              <a:buChar char="•"/>
            </a:pPr>
            <a:r>
              <a:rPr lang="en-GB" sz="1700" b="1"/>
              <a:t>Advocating for the profession</a:t>
            </a:r>
          </a:p>
          <a:p>
            <a:pPr marL="742950" lvl="1" indent="-285750">
              <a:buFont typeface="Arial" panose="020B0604020202020204" pitchFamily="34" charset="0"/>
              <a:buChar char="•"/>
            </a:pPr>
            <a:endParaRPr lang="en-GB" sz="1700"/>
          </a:p>
          <a:p>
            <a:pPr marL="285750" indent="-285750">
              <a:buFont typeface="Arial" panose="020B0604020202020204" pitchFamily="34" charset="0"/>
              <a:buChar char="•"/>
            </a:pPr>
            <a:r>
              <a:rPr lang="en-GB" sz="1700" b="1"/>
              <a:t>Support </a:t>
            </a:r>
          </a:p>
          <a:p>
            <a:pPr marL="742950" lvl="1" indent="-285750">
              <a:buFont typeface="Arial" panose="020B0604020202020204" pitchFamily="34" charset="0"/>
              <a:buChar char="•"/>
            </a:pPr>
            <a:r>
              <a:rPr lang="en-GB" sz="1700" b="1"/>
              <a:t>Raising awareness</a:t>
            </a:r>
          </a:p>
          <a:p>
            <a:pPr marL="742950" lvl="1" indent="-285750">
              <a:buFont typeface="Arial" panose="020B0604020202020204" pitchFamily="34" charset="0"/>
              <a:buChar char="•"/>
            </a:pPr>
            <a:r>
              <a:rPr lang="en-GB" sz="1700" b="1"/>
              <a:t>Virtual Events/Workshops</a:t>
            </a:r>
          </a:p>
          <a:p>
            <a:pPr marL="742950" lvl="1" indent="-285750">
              <a:buFont typeface="Arial" panose="020B0604020202020204" pitchFamily="34" charset="0"/>
              <a:buChar char="•"/>
            </a:pPr>
            <a:r>
              <a:rPr lang="en-GB" sz="1700" b="1"/>
              <a:t>Resources/tools</a:t>
            </a:r>
          </a:p>
          <a:p>
            <a:pPr marL="742950" lvl="1" indent="-285750">
              <a:buFont typeface="Arial" panose="020B0604020202020204" pitchFamily="34" charset="0"/>
              <a:buChar char="•"/>
            </a:pPr>
            <a:r>
              <a:rPr lang="en-GB" sz="1700" b="1"/>
              <a:t>Informal drop in chats </a:t>
            </a:r>
          </a:p>
          <a:p>
            <a:pPr marL="742950" lvl="1" indent="-285750">
              <a:buFont typeface="Arial" panose="020B0604020202020204" pitchFamily="34" charset="0"/>
              <a:buChar char="•"/>
            </a:pPr>
            <a:r>
              <a:rPr lang="en-GB" sz="1700" b="1"/>
              <a:t>RPS Networks</a:t>
            </a:r>
          </a:p>
          <a:p>
            <a:pPr marL="742950" lvl="1" indent="-285750">
              <a:buFont typeface="Arial" panose="020B0604020202020204" pitchFamily="34" charset="0"/>
              <a:buChar char="•"/>
            </a:pPr>
            <a:r>
              <a:rPr lang="en-GB" sz="1700" b="1"/>
              <a:t>Peer discussions series</a:t>
            </a:r>
          </a:p>
          <a:p>
            <a:pPr marL="742950" lvl="1" indent="-285750">
              <a:buFont typeface="Arial" panose="020B0604020202020204" pitchFamily="34" charset="0"/>
              <a:buChar char="•"/>
            </a:pPr>
            <a:r>
              <a:rPr lang="en-GB" sz="1700" b="1"/>
              <a:t>Signposting</a:t>
            </a:r>
          </a:p>
          <a:p>
            <a:pPr marL="285750" indent="-285750">
              <a:buFont typeface="Arial" panose="020B0604020202020204" pitchFamily="34" charset="0"/>
              <a:buChar char="•"/>
            </a:pPr>
            <a:endParaRPr lang="en-GB" sz="1700"/>
          </a:p>
          <a:p>
            <a:pPr marL="285750" indent="-285750">
              <a:buFont typeface="Arial" panose="020B0604020202020204" pitchFamily="34" charset="0"/>
              <a:buChar char="•"/>
            </a:pPr>
            <a:r>
              <a:rPr lang="en-GB" sz="1700" b="1"/>
              <a:t>Workforce Inclusion and Wellbeing Pledge</a:t>
            </a:r>
          </a:p>
          <a:p>
            <a:pPr marL="285750" indent="-285750">
              <a:buFont typeface="Arial" panose="020B0604020202020204" pitchFamily="34" charset="0"/>
              <a:buChar char="•"/>
            </a:pPr>
            <a:endParaRPr lang="en-GB" sz="1700"/>
          </a:p>
          <a:p>
            <a:pPr marL="285750" indent="-285750">
              <a:buFont typeface="Arial" panose="020B0604020202020204" pitchFamily="34" charset="0"/>
              <a:buChar char="•"/>
            </a:pPr>
            <a:r>
              <a:rPr lang="en-GB" sz="1700" b="1"/>
              <a:t>Engagement and collaboration </a:t>
            </a:r>
            <a:r>
              <a:rPr lang="en-GB" sz="1700"/>
              <a:t>with key stakeholders to discuss actions and enable change</a:t>
            </a:r>
          </a:p>
          <a:p>
            <a:endParaRPr lang="en-GB"/>
          </a:p>
        </p:txBody>
      </p:sp>
    </p:spTree>
    <p:extLst>
      <p:ext uri="{BB962C8B-B14F-4D97-AF65-F5344CB8AC3E}">
        <p14:creationId xmlns:p14="http://schemas.microsoft.com/office/powerpoint/2010/main" val="3008329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E7CE1-E20C-4000-B574-E27910C35EBD}"/>
              </a:ext>
            </a:extLst>
          </p:cNvPr>
          <p:cNvSpPr>
            <a:spLocks noGrp="1"/>
          </p:cNvSpPr>
          <p:nvPr>
            <p:ph type="title"/>
          </p:nvPr>
        </p:nvSpPr>
        <p:spPr/>
        <p:txBody>
          <a:bodyPr/>
          <a:lstStyle/>
          <a:p>
            <a:r>
              <a:rPr lang="en-GB"/>
              <a:t>RPS Inclusion and Wellbeing Pledge</a:t>
            </a:r>
          </a:p>
        </p:txBody>
      </p:sp>
      <p:sp>
        <p:nvSpPr>
          <p:cNvPr id="3" name="Text Placeholder 2">
            <a:extLst>
              <a:ext uri="{FF2B5EF4-FFF2-40B4-BE49-F238E27FC236}">
                <a16:creationId xmlns:a16="http://schemas.microsoft.com/office/drawing/2014/main" id="{6D4F235A-CEE8-414F-A538-B4DAC7524B2D}"/>
              </a:ext>
            </a:extLst>
          </p:cNvPr>
          <p:cNvSpPr>
            <a:spLocks noGrp="1"/>
          </p:cNvSpPr>
          <p:nvPr>
            <p:ph type="body" sz="quarter" idx="10"/>
          </p:nvPr>
        </p:nvSpPr>
        <p:spPr>
          <a:xfrm>
            <a:off x="1211179" y="1073938"/>
            <a:ext cx="9906000" cy="5492750"/>
          </a:xfrm>
        </p:spPr>
        <p:txBody>
          <a:bodyPr/>
          <a:lstStyle/>
          <a:p>
            <a:r>
              <a:rPr lang="en-GB" b="1">
                <a:latin typeface="+mn-lt"/>
              </a:rPr>
              <a:t>Set out an aspiration for the profession on:</a:t>
            </a:r>
            <a:endParaRPr lang="en-GB">
              <a:latin typeface="+mn-lt"/>
            </a:endParaRPr>
          </a:p>
          <a:p>
            <a:pPr marL="557213" lvl="1" indent="-285750"/>
            <a:r>
              <a:rPr lang="en-GB">
                <a:latin typeface="+mn-lt"/>
              </a:rPr>
              <a:t>How to be inclusive of all across our profession</a:t>
            </a:r>
          </a:p>
          <a:p>
            <a:pPr marL="557213" lvl="1" indent="-285750"/>
            <a:r>
              <a:rPr lang="en-GB">
                <a:latin typeface="+mn-lt"/>
              </a:rPr>
              <a:t>Celebrate diversity within the profession</a:t>
            </a:r>
          </a:p>
          <a:p>
            <a:pPr marL="557213" lvl="1" indent="-285750"/>
            <a:r>
              <a:rPr lang="en-GB">
                <a:latin typeface="+mn-lt"/>
              </a:rPr>
              <a:t>Create a culture of belonging for everyone</a:t>
            </a:r>
          </a:p>
          <a:p>
            <a:pPr marL="557213" lvl="1" indent="-285750"/>
            <a:r>
              <a:rPr lang="en-GB">
                <a:latin typeface="+mn-lt"/>
              </a:rPr>
              <a:t>Create an environment where people feel like they can be their authentic selves</a:t>
            </a:r>
          </a:p>
          <a:p>
            <a:pPr marL="557213" lvl="1" indent="-285750"/>
            <a:r>
              <a:rPr lang="en-GB">
                <a:latin typeface="+mn-lt"/>
              </a:rPr>
              <a:t>Support pharmacy teams’ health and wellbeing </a:t>
            </a:r>
          </a:p>
          <a:p>
            <a:pPr marL="557213" lvl="1" indent="-285750"/>
            <a:r>
              <a:rPr lang="en-GB">
                <a:latin typeface="+mn-lt"/>
              </a:rPr>
              <a:t>Create a culture to empower people to speak up about their wellbeing needs</a:t>
            </a:r>
          </a:p>
          <a:p>
            <a:endParaRPr lang="en-GB" b="1">
              <a:latin typeface="+mn-lt"/>
            </a:endParaRPr>
          </a:p>
          <a:p>
            <a:r>
              <a:rPr lang="en-GB" b="1">
                <a:latin typeface="+mn-lt"/>
              </a:rPr>
              <a:t>We want this pledge to:</a:t>
            </a:r>
            <a:endParaRPr lang="en-GB">
              <a:latin typeface="+mn-lt"/>
            </a:endParaRPr>
          </a:p>
          <a:p>
            <a:pPr marL="285750" indent="-285750">
              <a:buFont typeface="Arial" panose="020B0604020202020204" pitchFamily="34" charset="0"/>
              <a:buChar char="•"/>
            </a:pPr>
            <a:r>
              <a:rPr lang="en-GB">
                <a:latin typeface="+mn-lt"/>
              </a:rPr>
              <a:t>Support the profession to be more inclusive and contribute to positive mental health and wellbeing in the workplace.</a:t>
            </a:r>
          </a:p>
          <a:p>
            <a:pPr marL="285750" lvl="0" indent="-285750">
              <a:buFont typeface="Arial" panose="020B0604020202020204" pitchFamily="34" charset="0"/>
              <a:buChar char="•"/>
            </a:pPr>
            <a:r>
              <a:rPr lang="en-GB">
                <a:latin typeface="+mn-lt"/>
              </a:rPr>
              <a:t>Nourish and sustain a safe working culture </a:t>
            </a:r>
          </a:p>
          <a:p>
            <a:pPr marL="285750" lvl="0" indent="-285750">
              <a:buFont typeface="Arial" panose="020B0604020202020204" pitchFamily="34" charset="0"/>
              <a:buChar char="•"/>
            </a:pPr>
            <a:r>
              <a:rPr lang="en-GB">
                <a:solidFill>
                  <a:srgbClr val="1C2045"/>
                </a:solidFill>
                <a:latin typeface="+mn-lt"/>
              </a:rPr>
              <a:t>Making positive change happen will also need the support from organisations across the profession</a:t>
            </a:r>
            <a:endParaRPr lang="en-GB">
              <a:latin typeface="+mn-lt"/>
            </a:endParaRPr>
          </a:p>
          <a:p>
            <a:pPr marL="285750" lvl="0" indent="-285750">
              <a:lnSpc>
                <a:spcPct val="100000"/>
              </a:lnSpc>
              <a:spcBef>
                <a:spcPts val="0"/>
              </a:spcBef>
              <a:buFont typeface="Arial" panose="020B0604020202020204" pitchFamily="34" charset="0"/>
              <a:buChar char="•"/>
              <a:defRPr/>
            </a:pPr>
            <a:r>
              <a:rPr lang="en-GB">
                <a:solidFill>
                  <a:srgbClr val="1C2045"/>
                </a:solidFill>
                <a:latin typeface="+mn-lt"/>
              </a:rPr>
              <a:t>Help promote supportive working environments for pharmacists and pharmacy teams.</a:t>
            </a:r>
          </a:p>
          <a:p>
            <a:r>
              <a:rPr lang="en-GB"/>
              <a:t> </a:t>
            </a:r>
          </a:p>
        </p:txBody>
      </p:sp>
    </p:spTree>
    <p:extLst>
      <p:ext uri="{BB962C8B-B14F-4D97-AF65-F5344CB8AC3E}">
        <p14:creationId xmlns:p14="http://schemas.microsoft.com/office/powerpoint/2010/main" val="1495444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764F036-5E45-4D1C-ADA3-9E8612E526E4}"/>
              </a:ext>
            </a:extLst>
          </p:cNvPr>
          <p:cNvSpPr>
            <a:spLocks noGrp="1"/>
          </p:cNvSpPr>
          <p:nvPr>
            <p:ph type="title"/>
          </p:nvPr>
        </p:nvSpPr>
        <p:spPr>
          <a:xfrm>
            <a:off x="636482" y="204961"/>
            <a:ext cx="11392930" cy="630311"/>
          </a:xfrm>
        </p:spPr>
        <p:txBody>
          <a:bodyPr/>
          <a:lstStyle/>
          <a:p>
            <a:pPr algn="ctr"/>
            <a:r>
              <a:rPr lang="en-GB" sz="3600"/>
              <a:t>Workforce Inclusion and Wellbeing Pledge Considerations</a:t>
            </a:r>
          </a:p>
        </p:txBody>
      </p:sp>
      <p:sp>
        <p:nvSpPr>
          <p:cNvPr id="4" name="TextBox 3">
            <a:extLst>
              <a:ext uri="{FF2B5EF4-FFF2-40B4-BE49-F238E27FC236}">
                <a16:creationId xmlns:a16="http://schemas.microsoft.com/office/drawing/2014/main" id="{11360FFF-9571-4145-9CBF-38C2BE6915A1}"/>
              </a:ext>
            </a:extLst>
          </p:cNvPr>
          <p:cNvSpPr txBox="1"/>
          <p:nvPr/>
        </p:nvSpPr>
        <p:spPr>
          <a:xfrm>
            <a:off x="1556951" y="1536569"/>
            <a:ext cx="9425276"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1C204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a:solidFill>
                  <a:srgbClr val="1C2045"/>
                </a:solidFill>
                <a:latin typeface="Calibri"/>
              </a:rPr>
              <a:t>Create a safe space for individuals to have conversations about their wellbeing and Inclusion and Diversity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1C2045"/>
                </a:solidFill>
                <a:effectLst/>
                <a:uLnTx/>
                <a:uFillTx/>
                <a:latin typeface="Calibri"/>
                <a:ea typeface="+mn-ea"/>
                <a:cs typeface="+mn-cs"/>
              </a:rPr>
              <a:t>Ra</a:t>
            </a:r>
            <a:r>
              <a:rPr lang="en-GB" sz="2400" err="1">
                <a:solidFill>
                  <a:srgbClr val="1C2045"/>
                </a:solidFill>
                <a:latin typeface="Calibri"/>
              </a:rPr>
              <a:t>ise</a:t>
            </a:r>
            <a:r>
              <a:rPr lang="en-GB" sz="2400">
                <a:solidFill>
                  <a:srgbClr val="1C2045"/>
                </a:solidFill>
                <a:latin typeface="Calibri"/>
              </a:rPr>
              <a:t> concerns about their wellbeing, discrimination and prejudice without a fear of consequences.  </a:t>
            </a:r>
            <a:endParaRPr kumimoji="0" lang="en-GB" sz="2400" b="0" i="0" u="none" strike="noStrike" kern="1200" cap="none" spc="0" normalizeH="0" baseline="0" noProof="0">
              <a:ln>
                <a:noFill/>
              </a:ln>
              <a:solidFill>
                <a:srgbClr val="1C204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1C2045"/>
                </a:solidFill>
                <a:effectLst/>
                <a:uLnTx/>
                <a:uFillTx/>
                <a:latin typeface="Calibri"/>
                <a:ea typeface="+mn-ea"/>
                <a:cs typeface="+mn-cs"/>
              </a:rPr>
              <a:t>Help employers and employees feel less isolated at work</a:t>
            </a:r>
          </a:p>
          <a:p>
            <a:pPr marL="285750" indent="-285750">
              <a:buFont typeface="Arial" panose="020B0604020202020204" pitchFamily="34" charset="0"/>
              <a:buChar char="•"/>
              <a:defRPr/>
            </a:pPr>
            <a:r>
              <a:rPr lang="en-GB" sz="2400"/>
              <a:t>Work with your team and highlight an area that you can work on to ensure individuals can be their authentic selves </a:t>
            </a:r>
            <a:endParaRPr kumimoji="0" lang="en-GB" sz="2400" b="0" i="0" u="none" strike="noStrike" kern="1200" cap="none" spc="0" normalizeH="0" baseline="0" noProof="0">
              <a:ln>
                <a:noFill/>
              </a:ln>
              <a:solidFill>
                <a:srgbClr val="1C2045"/>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C2045"/>
              </a:solidFill>
              <a:effectLst/>
              <a:uLnTx/>
              <a:uFillTx/>
              <a:latin typeface="Calibri"/>
              <a:ea typeface="+mn-ea"/>
              <a:cs typeface="+mn-cs"/>
            </a:endParaRPr>
          </a:p>
        </p:txBody>
      </p:sp>
    </p:spTree>
    <p:extLst>
      <p:ext uri="{BB962C8B-B14F-4D97-AF65-F5344CB8AC3E}">
        <p14:creationId xmlns:p14="http://schemas.microsoft.com/office/powerpoint/2010/main" val="3915292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amp;D Pledge-Personal">
            <a:extLst>
              <a:ext uri="{FF2B5EF4-FFF2-40B4-BE49-F238E27FC236}">
                <a16:creationId xmlns:a16="http://schemas.microsoft.com/office/drawing/2014/main" id="{AD52D45A-1815-4616-B9F7-8F1655A990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2650" y="0"/>
            <a:ext cx="5346700" cy="6858000"/>
          </a:xfrm>
          <a:prstGeom prst="rect">
            <a:avLst/>
          </a:prstGeom>
          <a:solidFill>
            <a:schemeClr val="tx1"/>
          </a:solidFill>
          <a:ln>
            <a:solidFill>
              <a:schemeClr val="tx1"/>
            </a:solidFill>
          </a:ln>
        </p:spPr>
      </p:pic>
    </p:spTree>
    <p:extLst>
      <p:ext uri="{BB962C8B-B14F-4D97-AF65-F5344CB8AC3E}">
        <p14:creationId xmlns:p14="http://schemas.microsoft.com/office/powerpoint/2010/main" val="2360613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2" descr="I&amp;D Pledge-Business">
            <a:extLst>
              <a:ext uri="{FF2B5EF4-FFF2-40B4-BE49-F238E27FC236}">
                <a16:creationId xmlns:a16="http://schemas.microsoft.com/office/drawing/2014/main" id="{98E5BC4F-D88D-4663-B26A-58258529CF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2650" y="0"/>
            <a:ext cx="5346700"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403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DEA4EA-DD3D-4426-9DAA-53232FEF633E}"/>
              </a:ext>
            </a:extLst>
          </p:cNvPr>
          <p:cNvSpPr>
            <a:spLocks noGrp="1"/>
          </p:cNvSpPr>
          <p:nvPr>
            <p:ph type="title"/>
          </p:nvPr>
        </p:nvSpPr>
        <p:spPr>
          <a:xfrm>
            <a:off x="1524000" y="365126"/>
            <a:ext cx="8190368" cy="911414"/>
          </a:xfrm>
        </p:spPr>
        <p:txBody>
          <a:bodyPr/>
          <a:lstStyle/>
          <a:p>
            <a:r>
              <a:rPr lang="en-GB" sz="4400"/>
              <a:t>How can you get inv0lved!</a:t>
            </a:r>
          </a:p>
        </p:txBody>
      </p:sp>
      <p:sp>
        <p:nvSpPr>
          <p:cNvPr id="5" name="TextBox 4">
            <a:extLst>
              <a:ext uri="{FF2B5EF4-FFF2-40B4-BE49-F238E27FC236}">
                <a16:creationId xmlns:a16="http://schemas.microsoft.com/office/drawing/2014/main" id="{44364B35-C8F0-4FE2-AD87-25D1F117B209}"/>
              </a:ext>
            </a:extLst>
          </p:cNvPr>
          <p:cNvSpPr txBox="1"/>
          <p:nvPr/>
        </p:nvSpPr>
        <p:spPr>
          <a:xfrm>
            <a:off x="1286818" y="1276540"/>
            <a:ext cx="6648450" cy="461985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a:t>Sign the RPS Inclusion and Wellbeing Pledge to demonstrate your commitment to creating a sense of belonging and good wellbeing across the profession</a:t>
            </a:r>
          </a:p>
          <a:p>
            <a:pPr marL="285750" indent="-285750">
              <a:lnSpc>
                <a:spcPct val="150000"/>
              </a:lnSpc>
              <a:buFont typeface="Arial" panose="020B0604020202020204" pitchFamily="34" charset="0"/>
              <a:buChar char="•"/>
            </a:pPr>
            <a:r>
              <a:rPr lang="en-GB"/>
              <a:t>Work with your team and highlight an area that you can work on to ensure individuals can be their authentic selves </a:t>
            </a:r>
          </a:p>
          <a:p>
            <a:pPr marL="285750" indent="-285750">
              <a:lnSpc>
                <a:spcPct val="150000"/>
              </a:lnSpc>
              <a:buFont typeface="Arial" panose="020B0604020202020204" pitchFamily="34" charset="0"/>
              <a:buChar char="•"/>
            </a:pPr>
            <a:r>
              <a:rPr lang="en-GB"/>
              <a:t>Are you looking after your own wellbeing and empowering others to do the same?</a:t>
            </a:r>
          </a:p>
          <a:p>
            <a:pPr marL="285750" indent="-285750">
              <a:lnSpc>
                <a:spcPct val="150000"/>
              </a:lnSpc>
              <a:buFont typeface="Arial" panose="020B0604020202020204" pitchFamily="34" charset="0"/>
              <a:buChar char="•"/>
            </a:pPr>
            <a:r>
              <a:rPr lang="en-GB"/>
              <a:t>Send us your case studies of good practice for us to share</a:t>
            </a:r>
          </a:p>
          <a:p>
            <a:pPr marL="285750" indent="-285750">
              <a:lnSpc>
                <a:spcPct val="150000"/>
              </a:lnSpc>
              <a:buFont typeface="Arial" panose="020B0604020202020204" pitchFamily="34" charset="0"/>
              <a:buChar char="•"/>
            </a:pPr>
            <a:r>
              <a:rPr lang="en-GB"/>
              <a:t>Access our resources and information to support your development on I&amp;D and Wellbeing</a:t>
            </a:r>
          </a:p>
          <a:p>
            <a:pPr marL="285750" indent="-285750">
              <a:lnSpc>
                <a:spcPct val="150000"/>
              </a:lnSpc>
              <a:buFont typeface="Arial" panose="020B0604020202020204" pitchFamily="34" charset="0"/>
              <a:buChar char="•"/>
            </a:pPr>
            <a:r>
              <a:rPr lang="en-GB"/>
              <a:t>Join ABCD and WWAG Groups</a:t>
            </a:r>
          </a:p>
        </p:txBody>
      </p:sp>
    </p:spTree>
    <p:extLst>
      <p:ext uri="{BB962C8B-B14F-4D97-AF65-F5344CB8AC3E}">
        <p14:creationId xmlns:p14="http://schemas.microsoft.com/office/powerpoint/2010/main" val="641411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48A2-4722-404F-BA53-69E03A977771}"/>
              </a:ext>
            </a:extLst>
          </p:cNvPr>
          <p:cNvSpPr>
            <a:spLocks noGrp="1"/>
          </p:cNvSpPr>
          <p:nvPr>
            <p:ph type="title"/>
          </p:nvPr>
        </p:nvSpPr>
        <p:spPr>
          <a:xfrm>
            <a:off x="980030" y="276244"/>
            <a:ext cx="8733092" cy="478709"/>
          </a:xfrm>
        </p:spPr>
        <p:txBody>
          <a:bodyPr/>
          <a:lstStyle/>
          <a:p>
            <a:pPr marL="342900" indent="-342900">
              <a:buFont typeface="Arial" panose="020B0604020202020204" pitchFamily="34" charset="0"/>
              <a:buChar char="•"/>
            </a:pPr>
            <a:r>
              <a:rPr lang="en-GB" sz="2000" b="0">
                <a:solidFill>
                  <a:schemeClr val="tx1"/>
                </a:solidFill>
                <a:latin typeface="+mn-lt"/>
              </a:rPr>
              <a:t>With volunteers from our ABCD group we developed and launched our Race microaggressions reference  </a:t>
            </a:r>
          </a:p>
        </p:txBody>
      </p:sp>
      <p:pic>
        <p:nvPicPr>
          <p:cNvPr id="2050" name="Picture 2" descr="What do Microaggressions look like">
            <a:extLst>
              <a:ext uri="{FF2B5EF4-FFF2-40B4-BE49-F238E27FC236}">
                <a16:creationId xmlns:a16="http://schemas.microsoft.com/office/drawing/2014/main" id="{5E5FCE21-CEFB-4E00-94B3-B5D46EF3F1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0599" y="1059261"/>
            <a:ext cx="4060157" cy="40601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3BFA843-72E5-4588-B293-15F37D95540D}"/>
              </a:ext>
            </a:extLst>
          </p:cNvPr>
          <p:cNvPicPr>
            <a:picLocks noChangeAspect="1"/>
          </p:cNvPicPr>
          <p:nvPr/>
        </p:nvPicPr>
        <p:blipFill rotWithShape="1">
          <a:blip r:embed="rId3"/>
          <a:srcRect l="8046" t="10250" r="60078" b="3250"/>
          <a:stretch/>
        </p:blipFill>
        <p:spPr>
          <a:xfrm>
            <a:off x="5452396" y="693149"/>
            <a:ext cx="5010149" cy="4248803"/>
          </a:xfrm>
          <a:prstGeom prst="rect">
            <a:avLst/>
          </a:prstGeom>
        </p:spPr>
      </p:pic>
      <p:pic>
        <p:nvPicPr>
          <p:cNvPr id="4" name="Picture 3">
            <a:extLst>
              <a:ext uri="{FF2B5EF4-FFF2-40B4-BE49-F238E27FC236}">
                <a16:creationId xmlns:a16="http://schemas.microsoft.com/office/drawing/2014/main" id="{32A43C2C-FC89-48E9-BBC8-7748A0645889}"/>
              </a:ext>
            </a:extLst>
          </p:cNvPr>
          <p:cNvPicPr>
            <a:picLocks noChangeAspect="1"/>
          </p:cNvPicPr>
          <p:nvPr/>
        </p:nvPicPr>
        <p:blipFill rotWithShape="1">
          <a:blip r:embed="rId4"/>
          <a:srcRect l="8516" t="33000" r="69453" b="26500"/>
          <a:stretch/>
        </p:blipFill>
        <p:spPr>
          <a:xfrm>
            <a:off x="6775784" y="4087813"/>
            <a:ext cx="4425115" cy="2542088"/>
          </a:xfrm>
          <a:prstGeom prst="rect">
            <a:avLst/>
          </a:prstGeom>
        </p:spPr>
      </p:pic>
      <p:sp>
        <p:nvSpPr>
          <p:cNvPr id="6" name="TextBox 5">
            <a:extLst>
              <a:ext uri="{FF2B5EF4-FFF2-40B4-BE49-F238E27FC236}">
                <a16:creationId xmlns:a16="http://schemas.microsoft.com/office/drawing/2014/main" id="{1830DB2E-8077-49A3-96F0-2BDA453D385D}"/>
              </a:ext>
            </a:extLst>
          </p:cNvPr>
          <p:cNvSpPr txBox="1"/>
          <p:nvPr/>
        </p:nvSpPr>
        <p:spPr>
          <a:xfrm>
            <a:off x="1198145" y="5550568"/>
            <a:ext cx="4897855" cy="707886"/>
          </a:xfrm>
          <a:prstGeom prst="rect">
            <a:avLst/>
          </a:prstGeom>
          <a:noFill/>
        </p:spPr>
        <p:txBody>
          <a:bodyPr wrap="square" rtlCol="0">
            <a:spAutoFit/>
          </a:bodyPr>
          <a:lstStyle/>
          <a:p>
            <a:pPr marL="285750" indent="-285750">
              <a:buFont typeface="Arial" panose="020B0604020202020204" pitchFamily="34" charset="0"/>
              <a:buChar char="•"/>
            </a:pPr>
            <a:r>
              <a:rPr lang="en-GB" sz="2000"/>
              <a:t>We also ran a workshop with Dr Joan Myers for members and non-members</a:t>
            </a:r>
          </a:p>
        </p:txBody>
      </p:sp>
    </p:spTree>
    <p:extLst>
      <p:ext uri="{BB962C8B-B14F-4D97-AF65-F5344CB8AC3E}">
        <p14:creationId xmlns:p14="http://schemas.microsoft.com/office/powerpoint/2010/main" val="3317699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PS-Microagressions-Quotes">
            <a:extLst>
              <a:ext uri="{FF2B5EF4-FFF2-40B4-BE49-F238E27FC236}">
                <a16:creationId xmlns:a16="http://schemas.microsoft.com/office/drawing/2014/main" id="{2677435C-4DE7-494C-A7D7-72DCAC6FC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762000"/>
            <a:ext cx="5924550" cy="592455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D1BBF8B-6678-4CC2-B50C-50EAF14BBD5F}"/>
              </a:ext>
            </a:extLst>
          </p:cNvPr>
          <p:cNvSpPr>
            <a:spLocks noGrp="1"/>
          </p:cNvSpPr>
          <p:nvPr>
            <p:ph type="title"/>
          </p:nvPr>
        </p:nvSpPr>
        <p:spPr>
          <a:xfrm>
            <a:off x="1028700" y="34410"/>
            <a:ext cx="11163300" cy="478709"/>
          </a:xfrm>
        </p:spPr>
        <p:txBody>
          <a:bodyPr/>
          <a:lstStyle/>
          <a:p>
            <a:r>
              <a:rPr lang="en-GB" sz="2000" b="0">
                <a:solidFill>
                  <a:schemeClr val="tx1"/>
                </a:solidFill>
                <a:latin typeface="+mn-lt"/>
              </a:rPr>
              <a:t>With volunteers from our ABCD group we developed and launched our Disability related microaggressions reference</a:t>
            </a:r>
          </a:p>
        </p:txBody>
      </p:sp>
      <p:pic>
        <p:nvPicPr>
          <p:cNvPr id="8" name="Picture 7">
            <a:extLst>
              <a:ext uri="{FF2B5EF4-FFF2-40B4-BE49-F238E27FC236}">
                <a16:creationId xmlns:a16="http://schemas.microsoft.com/office/drawing/2014/main" id="{E81A0211-3F85-455F-968A-AA88EF4ED97B}"/>
              </a:ext>
            </a:extLst>
          </p:cNvPr>
          <p:cNvPicPr>
            <a:picLocks noChangeAspect="1"/>
          </p:cNvPicPr>
          <p:nvPr/>
        </p:nvPicPr>
        <p:blipFill rotWithShape="1">
          <a:blip r:embed="rId3"/>
          <a:srcRect l="58203" t="15000" r="10001" b="18940"/>
          <a:stretch/>
        </p:blipFill>
        <p:spPr>
          <a:xfrm>
            <a:off x="7029450" y="674603"/>
            <a:ext cx="5064054" cy="4078372"/>
          </a:xfrm>
          <a:prstGeom prst="rect">
            <a:avLst/>
          </a:prstGeom>
        </p:spPr>
      </p:pic>
      <p:pic>
        <p:nvPicPr>
          <p:cNvPr id="5" name="Picture 4">
            <a:extLst>
              <a:ext uri="{FF2B5EF4-FFF2-40B4-BE49-F238E27FC236}">
                <a16:creationId xmlns:a16="http://schemas.microsoft.com/office/drawing/2014/main" id="{500D58B8-996C-404A-ABC5-6D85ED7551F1}"/>
              </a:ext>
            </a:extLst>
          </p:cNvPr>
          <p:cNvPicPr>
            <a:picLocks noChangeAspect="1"/>
          </p:cNvPicPr>
          <p:nvPr/>
        </p:nvPicPr>
        <p:blipFill rotWithShape="1">
          <a:blip r:embed="rId4"/>
          <a:srcRect l="14297" t="17249" r="64688" b="43251"/>
          <a:stretch/>
        </p:blipFill>
        <p:spPr>
          <a:xfrm>
            <a:off x="6841739" y="3601870"/>
            <a:ext cx="5251765" cy="3084680"/>
          </a:xfrm>
          <a:prstGeom prst="rect">
            <a:avLst/>
          </a:prstGeom>
        </p:spPr>
      </p:pic>
    </p:spTree>
    <p:extLst>
      <p:ext uri="{BB962C8B-B14F-4D97-AF65-F5344CB8AC3E}">
        <p14:creationId xmlns:p14="http://schemas.microsoft.com/office/powerpoint/2010/main" val="3979196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BF49E2-CFC8-4BFB-85EF-A469894E34AA}"/>
              </a:ext>
            </a:extLst>
          </p:cNvPr>
          <p:cNvSpPr>
            <a:spLocks noGrp="1"/>
          </p:cNvSpPr>
          <p:nvPr>
            <p:ph type="body" sz="quarter" idx="10"/>
          </p:nvPr>
        </p:nvSpPr>
        <p:spPr>
          <a:xfrm>
            <a:off x="4219738" y="4881963"/>
            <a:ext cx="4191000" cy="1625225"/>
          </a:xfrm>
        </p:spPr>
        <p:txBody>
          <a:bodyPr/>
          <a:lstStyle/>
          <a:p>
            <a:r>
              <a:rPr lang="en-GB"/>
              <a:t>Amandeep Doll</a:t>
            </a:r>
          </a:p>
          <a:p>
            <a:r>
              <a:rPr lang="en-GB"/>
              <a:t>Head of Professional Belonging</a:t>
            </a:r>
          </a:p>
        </p:txBody>
      </p:sp>
      <p:sp>
        <p:nvSpPr>
          <p:cNvPr id="3" name="Title 2">
            <a:extLst>
              <a:ext uri="{FF2B5EF4-FFF2-40B4-BE49-F238E27FC236}">
                <a16:creationId xmlns:a16="http://schemas.microsoft.com/office/drawing/2014/main" id="{5595C1D8-1DC9-46BD-8607-26DD1E56A52C}"/>
              </a:ext>
            </a:extLst>
          </p:cNvPr>
          <p:cNvSpPr>
            <a:spLocks noGrp="1"/>
          </p:cNvSpPr>
          <p:nvPr>
            <p:ph type="title"/>
          </p:nvPr>
        </p:nvSpPr>
        <p:spPr>
          <a:xfrm>
            <a:off x="3824143" y="2210145"/>
            <a:ext cx="5129972" cy="1625225"/>
          </a:xfrm>
        </p:spPr>
        <p:txBody>
          <a:bodyPr/>
          <a:lstStyle/>
          <a:p>
            <a:r>
              <a:rPr lang="en-GB"/>
              <a:t>RPS Inclusion &amp; Diversity and Wellbeing</a:t>
            </a:r>
          </a:p>
        </p:txBody>
      </p:sp>
    </p:spTree>
    <p:extLst>
      <p:ext uri="{BB962C8B-B14F-4D97-AF65-F5344CB8AC3E}">
        <p14:creationId xmlns:p14="http://schemas.microsoft.com/office/powerpoint/2010/main" val="2944049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48FEE-201A-477F-8842-586D400502AC}"/>
              </a:ext>
            </a:extLst>
          </p:cNvPr>
          <p:cNvSpPr>
            <a:spLocks noGrp="1"/>
          </p:cNvSpPr>
          <p:nvPr>
            <p:ph type="title"/>
          </p:nvPr>
        </p:nvSpPr>
        <p:spPr>
          <a:xfrm>
            <a:off x="1440872" y="93602"/>
            <a:ext cx="10113819" cy="3335398"/>
          </a:xfrm>
        </p:spPr>
        <p:txBody>
          <a:bodyPr/>
          <a:lstStyle/>
          <a:p>
            <a:r>
              <a:rPr lang="en-GB" sz="4000"/>
              <a:t>Contact us:</a:t>
            </a:r>
            <a:br>
              <a:rPr lang="en-GB"/>
            </a:br>
            <a:r>
              <a:rPr lang="en-GB" sz="3600" b="0"/>
              <a:t>Twitter: @APharmacistDoll</a:t>
            </a:r>
            <a:br>
              <a:rPr lang="en-GB" sz="3600" b="0"/>
            </a:br>
            <a:r>
              <a:rPr lang="en-GB" sz="3600" b="0"/>
              <a:t>		@HeidiDW</a:t>
            </a:r>
            <a:br>
              <a:rPr lang="en-GB" sz="3600" b="0"/>
            </a:br>
            <a:br>
              <a:rPr lang="en-GB" sz="3600" b="0"/>
            </a:br>
            <a:r>
              <a:rPr lang="en-GB" sz="3600" b="0"/>
              <a:t>Email:</a:t>
            </a:r>
            <a:br>
              <a:rPr lang="en-GB" sz="3600" b="0"/>
            </a:br>
            <a:r>
              <a:rPr lang="en-GB" sz="3600" b="0">
                <a:hlinkClick r:id="rId3">
                  <a:extLst>
                    <a:ext uri="{A12FA001-AC4F-418D-AE19-62706E023703}">
                      <ahyp:hlinkClr xmlns:ahyp="http://schemas.microsoft.com/office/drawing/2018/hyperlinkcolor" val="tx"/>
                    </a:ext>
                  </a:extLst>
                </a:hlinkClick>
              </a:rPr>
              <a:t>IandD@rpharms.com</a:t>
            </a:r>
            <a:r>
              <a:rPr lang="en-GB" sz="3600" b="0"/>
              <a:t> or </a:t>
            </a:r>
            <a:r>
              <a:rPr lang="en-GB" sz="3600" b="0">
                <a:hlinkClick r:id="rId4">
                  <a:extLst>
                    <a:ext uri="{A12FA001-AC4F-418D-AE19-62706E023703}">
                      <ahyp:hlinkClr xmlns:ahyp="http://schemas.microsoft.com/office/drawing/2018/hyperlinkcolor" val="tx"/>
                    </a:ext>
                  </a:extLst>
                </a:hlinkClick>
              </a:rPr>
              <a:t>WWB@rpharms.com</a:t>
            </a:r>
            <a:r>
              <a:rPr lang="en-GB" sz="3600" b="0"/>
              <a:t> </a:t>
            </a:r>
            <a:br>
              <a:rPr lang="en-GB" sz="3600" b="0"/>
            </a:br>
            <a:endParaRPr lang="en-GB" sz="5200" b="0"/>
          </a:p>
        </p:txBody>
      </p:sp>
      <p:sp>
        <p:nvSpPr>
          <p:cNvPr id="3" name="Title 1">
            <a:extLst>
              <a:ext uri="{FF2B5EF4-FFF2-40B4-BE49-F238E27FC236}">
                <a16:creationId xmlns:a16="http://schemas.microsoft.com/office/drawing/2014/main" id="{9500A75A-3A10-4C82-809F-7F62DB163864}"/>
              </a:ext>
            </a:extLst>
          </p:cNvPr>
          <p:cNvSpPr txBox="1">
            <a:spLocks/>
          </p:cNvSpPr>
          <p:nvPr/>
        </p:nvSpPr>
        <p:spPr>
          <a:xfrm>
            <a:off x="1524000" y="3683287"/>
            <a:ext cx="9045039" cy="1926404"/>
          </a:xfrm>
          <a:prstGeom prst="rect">
            <a:avLst/>
          </a:prstGeom>
        </p:spPr>
        <p:txBody>
          <a:bodyPr/>
          <a:lstStyle>
            <a:lvl1pPr algn="l" defTabSz="914400" rtl="0" eaLnBrk="1" latinLnBrk="0" hangingPunct="1">
              <a:lnSpc>
                <a:spcPct val="90000"/>
              </a:lnSpc>
              <a:spcBef>
                <a:spcPct val="0"/>
              </a:spcBef>
              <a:buNone/>
              <a:defRPr sz="5400" b="1" kern="1200">
                <a:solidFill>
                  <a:srgbClr val="C04A89"/>
                </a:solidFill>
                <a:latin typeface="Georgia" panose="02040502050405020303" pitchFamily="18" charset="0"/>
                <a:ea typeface="+mj-ea"/>
                <a:cs typeface="+mj-cs"/>
              </a:defRPr>
            </a:lvl1pPr>
          </a:lstStyle>
          <a:p>
            <a:r>
              <a:rPr lang="en-GB" sz="4000"/>
              <a:t>Join us:</a:t>
            </a:r>
            <a:br>
              <a:rPr lang="en-GB"/>
            </a:br>
            <a:r>
              <a:rPr lang="en-GB" sz="3600" b="0"/>
              <a:t>Action in Belonging, Culture and Diversity Group</a:t>
            </a:r>
          </a:p>
          <a:p>
            <a:endParaRPr lang="en-GB" sz="3600" b="0"/>
          </a:p>
          <a:p>
            <a:r>
              <a:rPr lang="en-GB" sz="3600" b="0"/>
              <a:t>Workforce Wellbeing Action Group</a:t>
            </a:r>
          </a:p>
          <a:p>
            <a:endParaRPr lang="en-GB" sz="5200" b="0"/>
          </a:p>
        </p:txBody>
      </p:sp>
    </p:spTree>
    <p:extLst>
      <p:ext uri="{BB962C8B-B14F-4D97-AF65-F5344CB8AC3E}">
        <p14:creationId xmlns:p14="http://schemas.microsoft.com/office/powerpoint/2010/main" val="861104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9BA1E-0291-4DF5-9427-F415C22C2D40}"/>
              </a:ext>
            </a:extLst>
          </p:cNvPr>
          <p:cNvSpPr>
            <a:spLocks noGrp="1"/>
          </p:cNvSpPr>
          <p:nvPr>
            <p:ph type="title"/>
          </p:nvPr>
        </p:nvSpPr>
        <p:spPr/>
        <p:txBody>
          <a:bodyPr/>
          <a:lstStyle/>
          <a:p>
            <a:r>
              <a:rPr lang="en-GB" sz="4400"/>
              <a:t>CCA LPC Equality, Diversity &amp; Inclusion </a:t>
            </a:r>
          </a:p>
        </p:txBody>
      </p:sp>
      <p:sp>
        <p:nvSpPr>
          <p:cNvPr id="3" name="Text Placeholder 2">
            <a:extLst>
              <a:ext uri="{FF2B5EF4-FFF2-40B4-BE49-F238E27FC236}">
                <a16:creationId xmlns:a16="http://schemas.microsoft.com/office/drawing/2014/main" id="{C1B86EEA-BD63-40E8-B1DD-56B79757BEF1}"/>
              </a:ext>
            </a:extLst>
          </p:cNvPr>
          <p:cNvSpPr>
            <a:spLocks noGrp="1"/>
          </p:cNvSpPr>
          <p:nvPr>
            <p:ph type="body" sz="quarter" idx="10"/>
          </p:nvPr>
        </p:nvSpPr>
        <p:spPr/>
        <p:txBody>
          <a:bodyPr/>
          <a:lstStyle/>
          <a:p>
            <a:r>
              <a:rPr lang="en-GB"/>
              <a:t>PSNC LPC Conference - September 2021 </a:t>
            </a:r>
          </a:p>
        </p:txBody>
      </p:sp>
    </p:spTree>
    <p:extLst>
      <p:ext uri="{BB962C8B-B14F-4D97-AF65-F5344CB8AC3E}">
        <p14:creationId xmlns:p14="http://schemas.microsoft.com/office/powerpoint/2010/main" val="2944318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FEF5A9-28FD-4838-9DD9-08AFE17B1D75}"/>
              </a:ext>
            </a:extLst>
          </p:cNvPr>
          <p:cNvSpPr>
            <a:spLocks noGrp="1"/>
          </p:cNvSpPr>
          <p:nvPr>
            <p:ph type="body" sz="quarter" idx="10"/>
          </p:nvPr>
        </p:nvSpPr>
        <p:spPr/>
        <p:txBody>
          <a:bodyPr/>
          <a:lstStyle/>
          <a:p>
            <a:r>
              <a:rPr lang="en-GB"/>
              <a:t>What we did </a:t>
            </a:r>
          </a:p>
        </p:txBody>
      </p:sp>
      <p:sp>
        <p:nvSpPr>
          <p:cNvPr id="3" name="Text Placeholder 2">
            <a:extLst>
              <a:ext uri="{FF2B5EF4-FFF2-40B4-BE49-F238E27FC236}">
                <a16:creationId xmlns:a16="http://schemas.microsoft.com/office/drawing/2014/main" id="{F1CE0250-FE5C-43C7-8731-FA61DE854D13}"/>
              </a:ext>
            </a:extLst>
          </p:cNvPr>
          <p:cNvSpPr>
            <a:spLocks noGrp="1"/>
          </p:cNvSpPr>
          <p:nvPr>
            <p:ph type="body" sz="quarter" idx="11"/>
          </p:nvPr>
        </p:nvSpPr>
        <p:spPr/>
        <p:txBody>
          <a:bodyPr/>
          <a:lstStyle/>
          <a:p>
            <a:pPr marL="285750" indent="-285750">
              <a:lnSpc>
                <a:spcPct val="150000"/>
              </a:lnSpc>
              <a:buFont typeface="Arial" panose="020B0604020202020204" pitchFamily="34" charset="0"/>
              <a:buChar char="•"/>
            </a:pPr>
            <a:r>
              <a:rPr lang="en-GB" sz="2400">
                <a:solidFill>
                  <a:schemeClr val="tx1">
                    <a:lumMod val="50000"/>
                  </a:schemeClr>
                </a:solidFill>
              </a:rPr>
              <a:t>~350 CCA LPC members across the country</a:t>
            </a:r>
          </a:p>
          <a:p>
            <a:pPr marL="285750" indent="-285750">
              <a:lnSpc>
                <a:spcPct val="150000"/>
              </a:lnSpc>
              <a:buFont typeface="Arial" panose="020B0604020202020204" pitchFamily="34" charset="0"/>
              <a:buChar char="•"/>
            </a:pPr>
            <a:r>
              <a:rPr lang="en-GB" sz="2400">
                <a:solidFill>
                  <a:schemeClr val="tx1">
                    <a:lumMod val="50000"/>
                  </a:schemeClr>
                </a:solidFill>
              </a:rPr>
              <a:t>Voluntary and anonymous survey to gather data</a:t>
            </a:r>
          </a:p>
          <a:p>
            <a:pPr marL="285750" indent="-285750">
              <a:lnSpc>
                <a:spcPct val="150000"/>
              </a:lnSpc>
              <a:buFont typeface="Arial" panose="020B0604020202020204" pitchFamily="34" charset="0"/>
              <a:buChar char="•"/>
            </a:pPr>
            <a:r>
              <a:rPr lang="en-GB" sz="2400">
                <a:solidFill>
                  <a:schemeClr val="tx1">
                    <a:lumMod val="50000"/>
                  </a:schemeClr>
                </a:solidFill>
              </a:rPr>
              <a:t>Analysed the findings and discussed proposed actions to take with the CCA Board</a:t>
            </a:r>
          </a:p>
          <a:p>
            <a:pPr marL="285750" indent="-285750">
              <a:lnSpc>
                <a:spcPct val="150000"/>
              </a:lnSpc>
              <a:buFont typeface="Arial" panose="020B0604020202020204" pitchFamily="34" charset="0"/>
              <a:buChar char="•"/>
            </a:pPr>
            <a:r>
              <a:rPr lang="en-GB" sz="2400">
                <a:solidFill>
                  <a:schemeClr val="tx1">
                    <a:lumMod val="50000"/>
                  </a:schemeClr>
                </a:solidFill>
              </a:rPr>
              <a:t>Committed to CCA actions and made suggestions for LPCs</a:t>
            </a:r>
          </a:p>
          <a:p>
            <a:endParaRPr lang="en-GB"/>
          </a:p>
        </p:txBody>
      </p:sp>
      <p:sp>
        <p:nvSpPr>
          <p:cNvPr id="4" name="Text Placeholder 3">
            <a:extLst>
              <a:ext uri="{FF2B5EF4-FFF2-40B4-BE49-F238E27FC236}">
                <a16:creationId xmlns:a16="http://schemas.microsoft.com/office/drawing/2014/main" id="{A52888E6-F093-4D18-A0D4-66BFD0A6B12A}"/>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3057192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34AE72-8EB0-453D-806B-6A62E4DB0E06}"/>
              </a:ext>
            </a:extLst>
          </p:cNvPr>
          <p:cNvSpPr>
            <a:spLocks noGrp="1"/>
          </p:cNvSpPr>
          <p:nvPr>
            <p:ph type="body" sz="quarter" idx="10"/>
          </p:nvPr>
        </p:nvSpPr>
        <p:spPr/>
        <p:txBody>
          <a:bodyPr/>
          <a:lstStyle/>
          <a:p>
            <a:r>
              <a:rPr lang="en-GB"/>
              <a:t>What we found</a:t>
            </a:r>
          </a:p>
        </p:txBody>
      </p:sp>
      <p:sp>
        <p:nvSpPr>
          <p:cNvPr id="4" name="Text Placeholder 3">
            <a:extLst>
              <a:ext uri="{FF2B5EF4-FFF2-40B4-BE49-F238E27FC236}">
                <a16:creationId xmlns:a16="http://schemas.microsoft.com/office/drawing/2014/main" id="{350FFF69-7987-4AC7-B396-0B1B07575604}"/>
              </a:ext>
            </a:extLst>
          </p:cNvPr>
          <p:cNvSpPr>
            <a:spLocks noGrp="1"/>
          </p:cNvSpPr>
          <p:nvPr>
            <p:ph type="body" sz="quarter" idx="12"/>
          </p:nvPr>
        </p:nvSpPr>
        <p:spPr/>
        <p:txBody>
          <a:bodyPr/>
          <a:lstStyle/>
          <a:p>
            <a:endParaRPr lang="en-GB"/>
          </a:p>
        </p:txBody>
      </p:sp>
      <p:graphicFrame>
        <p:nvGraphicFramePr>
          <p:cNvPr id="5" name="Chart 4">
            <a:extLst>
              <a:ext uri="{FF2B5EF4-FFF2-40B4-BE49-F238E27FC236}">
                <a16:creationId xmlns:a16="http://schemas.microsoft.com/office/drawing/2014/main" id="{5B16C01F-7414-431A-95CF-56B6D43BA627}"/>
              </a:ext>
            </a:extLst>
          </p:cNvPr>
          <p:cNvGraphicFramePr/>
          <p:nvPr/>
        </p:nvGraphicFramePr>
        <p:xfrm>
          <a:off x="8786371" y="786397"/>
          <a:ext cx="3114261" cy="22263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41B600E4-E580-4D2A-8CCB-6FD2E8FE99F0}"/>
              </a:ext>
            </a:extLst>
          </p:cNvPr>
          <p:cNvGraphicFramePr/>
          <p:nvPr/>
        </p:nvGraphicFramePr>
        <p:xfrm>
          <a:off x="6705600" y="2952751"/>
          <a:ext cx="5246791" cy="3299132"/>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Diagonal Corners Rounded 6">
            <a:extLst>
              <a:ext uri="{FF2B5EF4-FFF2-40B4-BE49-F238E27FC236}">
                <a16:creationId xmlns:a16="http://schemas.microsoft.com/office/drawing/2014/main" id="{715728AC-395B-4CAC-98BF-1B19E7120D91}"/>
              </a:ext>
            </a:extLst>
          </p:cNvPr>
          <p:cNvSpPr/>
          <p:nvPr/>
        </p:nvSpPr>
        <p:spPr>
          <a:xfrm>
            <a:off x="433402" y="3475797"/>
            <a:ext cx="5870713" cy="519112"/>
          </a:xfrm>
          <a:prstGeom prst="round2Diag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Over 90% of LPCs represented</a:t>
            </a:r>
          </a:p>
        </p:txBody>
      </p:sp>
      <p:sp>
        <p:nvSpPr>
          <p:cNvPr id="8" name="Rectangle: Diagonal Corners Rounded 7">
            <a:extLst>
              <a:ext uri="{FF2B5EF4-FFF2-40B4-BE49-F238E27FC236}">
                <a16:creationId xmlns:a16="http://schemas.microsoft.com/office/drawing/2014/main" id="{5D6C24B7-7F82-47AA-8C48-84512F6120AC}"/>
              </a:ext>
            </a:extLst>
          </p:cNvPr>
          <p:cNvSpPr/>
          <p:nvPr/>
        </p:nvSpPr>
        <p:spPr>
          <a:xfrm>
            <a:off x="433402" y="4070397"/>
            <a:ext cx="5870714" cy="519112"/>
          </a:xfrm>
          <a:prstGeom prst="round2Diag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400" b="1"/>
              <a:t>Average of 7 years’ LPC experience</a:t>
            </a:r>
          </a:p>
        </p:txBody>
      </p:sp>
      <p:sp>
        <p:nvSpPr>
          <p:cNvPr id="9" name="Rectangle: Diagonal Corners Rounded 8">
            <a:extLst>
              <a:ext uri="{FF2B5EF4-FFF2-40B4-BE49-F238E27FC236}">
                <a16:creationId xmlns:a16="http://schemas.microsoft.com/office/drawing/2014/main" id="{57A759BD-2490-4510-85CB-9D1E91C8F9E7}"/>
              </a:ext>
            </a:extLst>
          </p:cNvPr>
          <p:cNvSpPr/>
          <p:nvPr/>
        </p:nvSpPr>
        <p:spPr>
          <a:xfrm>
            <a:off x="433402" y="4674924"/>
            <a:ext cx="5870714" cy="519112"/>
          </a:xfrm>
          <a:prstGeom prst="round2Diag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15 different ethnic groups represented</a:t>
            </a:r>
          </a:p>
        </p:txBody>
      </p:sp>
      <p:sp>
        <p:nvSpPr>
          <p:cNvPr id="10" name="Rectangle: Diagonal Corners Rounded 9">
            <a:extLst>
              <a:ext uri="{FF2B5EF4-FFF2-40B4-BE49-F238E27FC236}">
                <a16:creationId xmlns:a16="http://schemas.microsoft.com/office/drawing/2014/main" id="{121D30B8-AA30-4EB0-986C-2E2256EDEABE}"/>
              </a:ext>
            </a:extLst>
          </p:cNvPr>
          <p:cNvSpPr/>
          <p:nvPr/>
        </p:nvSpPr>
        <p:spPr>
          <a:xfrm>
            <a:off x="433402" y="2870948"/>
            <a:ext cx="5870713" cy="519112"/>
          </a:xfrm>
          <a:prstGeom prst="round2Diag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Half of all CCA LPC members</a:t>
            </a:r>
          </a:p>
        </p:txBody>
      </p:sp>
    </p:spTree>
    <p:extLst>
      <p:ext uri="{BB962C8B-B14F-4D97-AF65-F5344CB8AC3E}">
        <p14:creationId xmlns:p14="http://schemas.microsoft.com/office/powerpoint/2010/main" val="1706478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B1CCBE-15B3-428B-AA40-5BFB0C8E7991}"/>
              </a:ext>
            </a:extLst>
          </p:cNvPr>
          <p:cNvSpPr>
            <a:spLocks noGrp="1"/>
          </p:cNvSpPr>
          <p:nvPr>
            <p:ph type="body" sz="quarter" idx="10"/>
          </p:nvPr>
        </p:nvSpPr>
        <p:spPr/>
        <p:txBody>
          <a:bodyPr/>
          <a:lstStyle/>
          <a:p>
            <a:r>
              <a:rPr lang="en-GB"/>
              <a:t>Next steps and our commitments</a:t>
            </a:r>
          </a:p>
        </p:txBody>
      </p:sp>
      <p:sp>
        <p:nvSpPr>
          <p:cNvPr id="3" name="Text Placeholder 2">
            <a:extLst>
              <a:ext uri="{FF2B5EF4-FFF2-40B4-BE49-F238E27FC236}">
                <a16:creationId xmlns:a16="http://schemas.microsoft.com/office/drawing/2014/main" id="{7D5CF468-751C-4267-84F8-53572156B5FE}"/>
              </a:ext>
            </a:extLst>
          </p:cNvPr>
          <p:cNvSpPr>
            <a:spLocks noGrp="1"/>
          </p:cNvSpPr>
          <p:nvPr>
            <p:ph type="body" sz="quarter" idx="11"/>
          </p:nvPr>
        </p:nvSpPr>
        <p:spPr/>
        <p:txBody>
          <a:bodyPr/>
          <a:lstStyle/>
          <a:p>
            <a:pPr marL="285750" indent="-285750">
              <a:lnSpc>
                <a:spcPct val="150000"/>
              </a:lnSpc>
              <a:buFont typeface="Arial" panose="020B0604020202020204" pitchFamily="34" charset="0"/>
              <a:buChar char="•"/>
            </a:pPr>
            <a:r>
              <a:rPr lang="en-GB" sz="2400">
                <a:solidFill>
                  <a:schemeClr val="tx1">
                    <a:lumMod val="50000"/>
                  </a:schemeClr>
                </a:solidFill>
              </a:rPr>
              <a:t>Continue to collect and monitor EDI information </a:t>
            </a:r>
          </a:p>
          <a:p>
            <a:pPr marL="285750" indent="-285750">
              <a:lnSpc>
                <a:spcPct val="150000"/>
              </a:lnSpc>
              <a:buFont typeface="Arial" panose="020B0604020202020204" pitchFamily="34" charset="0"/>
              <a:buChar char="•"/>
            </a:pPr>
            <a:r>
              <a:rPr lang="en-GB" sz="2400">
                <a:solidFill>
                  <a:schemeClr val="tx1">
                    <a:lumMod val="50000"/>
                  </a:schemeClr>
                </a:solidFill>
              </a:rPr>
              <a:t>Update the CCA nominations process to only include candidates’ initials </a:t>
            </a:r>
          </a:p>
          <a:p>
            <a:pPr marL="285750" indent="-285750">
              <a:lnSpc>
                <a:spcPct val="150000"/>
              </a:lnSpc>
              <a:buFont typeface="Arial" panose="020B0604020202020204" pitchFamily="34" charset="0"/>
              <a:buChar char="•"/>
            </a:pPr>
            <a:r>
              <a:rPr lang="en-GB" sz="2400">
                <a:solidFill>
                  <a:schemeClr val="tx1">
                    <a:lumMod val="50000"/>
                  </a:schemeClr>
                </a:solidFill>
              </a:rPr>
              <a:t>Suggestions for LPCs</a:t>
            </a:r>
          </a:p>
          <a:p>
            <a:pPr marL="800087" lvl="1" indent="-285750">
              <a:lnSpc>
                <a:spcPct val="150000"/>
              </a:lnSpc>
              <a:buFont typeface="Arial" panose="020B0604020202020204" pitchFamily="34" charset="0"/>
              <a:buChar char="•"/>
            </a:pPr>
            <a:r>
              <a:rPr lang="en-GB" sz="2400">
                <a:solidFill>
                  <a:schemeClr val="tx1">
                    <a:lumMod val="50000"/>
                  </a:schemeClr>
                </a:solidFill>
              </a:rPr>
              <a:t>Discuss and objectively review your current ways of working </a:t>
            </a:r>
          </a:p>
          <a:p>
            <a:pPr marL="800087" lvl="1" indent="-285750">
              <a:lnSpc>
                <a:spcPct val="150000"/>
              </a:lnSpc>
              <a:buFont typeface="Arial" panose="020B0604020202020204" pitchFamily="34" charset="0"/>
              <a:buChar char="•"/>
            </a:pPr>
            <a:r>
              <a:rPr lang="en-GB" sz="2400">
                <a:solidFill>
                  <a:schemeClr val="tx1">
                    <a:lumMod val="50000"/>
                  </a:schemeClr>
                </a:solidFill>
              </a:rPr>
              <a:t>Make sure your meetings are accessible  </a:t>
            </a:r>
          </a:p>
          <a:p>
            <a:pPr marL="800087" lvl="1" indent="-285750">
              <a:lnSpc>
                <a:spcPct val="150000"/>
              </a:lnSpc>
              <a:buFont typeface="Arial" panose="020B0604020202020204" pitchFamily="34" charset="0"/>
              <a:buChar char="•"/>
            </a:pPr>
            <a:r>
              <a:rPr lang="en-GB" sz="2400">
                <a:solidFill>
                  <a:schemeClr val="tx1">
                    <a:lumMod val="50000"/>
                  </a:schemeClr>
                </a:solidFill>
              </a:rPr>
              <a:t>Keep up to date on other national work on EDI</a:t>
            </a:r>
          </a:p>
          <a:p>
            <a:pPr marL="800087" lvl="1" indent="-285750">
              <a:buFont typeface="Arial" panose="020B0604020202020204" pitchFamily="34" charset="0"/>
              <a:buChar char="•"/>
            </a:pPr>
            <a:endParaRPr lang="en-GB" sz="1600"/>
          </a:p>
          <a:p>
            <a:pPr marL="800087" lvl="1" indent="-285750">
              <a:buFont typeface="Arial" panose="020B0604020202020204" pitchFamily="34" charset="0"/>
              <a:buChar char="•"/>
            </a:pPr>
            <a:endParaRPr lang="en-GB"/>
          </a:p>
        </p:txBody>
      </p:sp>
      <p:sp>
        <p:nvSpPr>
          <p:cNvPr id="4" name="Text Placeholder 3">
            <a:extLst>
              <a:ext uri="{FF2B5EF4-FFF2-40B4-BE49-F238E27FC236}">
                <a16:creationId xmlns:a16="http://schemas.microsoft.com/office/drawing/2014/main" id="{E640E9B9-4C71-4F42-922D-00766BDABEC9}"/>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3432586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9C4179-397E-4851-92BB-58D8DBBFCE9D}"/>
              </a:ext>
            </a:extLst>
          </p:cNvPr>
          <p:cNvSpPr>
            <a:spLocks noGrp="1"/>
          </p:cNvSpPr>
          <p:nvPr>
            <p:ph type="body" sz="quarter" idx="10"/>
          </p:nvPr>
        </p:nvSpPr>
        <p:spPr/>
        <p:txBody>
          <a:bodyPr/>
          <a:lstStyle/>
          <a:p>
            <a:r>
              <a:rPr lang="en-GB"/>
              <a:t>Q&amp;A</a:t>
            </a:r>
          </a:p>
        </p:txBody>
      </p:sp>
      <p:sp>
        <p:nvSpPr>
          <p:cNvPr id="3" name="Text Placeholder 2">
            <a:extLst>
              <a:ext uri="{FF2B5EF4-FFF2-40B4-BE49-F238E27FC236}">
                <a16:creationId xmlns:a16="http://schemas.microsoft.com/office/drawing/2014/main" id="{F4471A9C-FA51-440D-B533-930B4D6C3951}"/>
              </a:ext>
            </a:extLst>
          </p:cNvPr>
          <p:cNvSpPr>
            <a:spLocks noGrp="1"/>
          </p:cNvSpPr>
          <p:nvPr>
            <p:ph type="body" sz="quarter" idx="11"/>
          </p:nvPr>
        </p:nvSpPr>
        <p:spPr/>
        <p:txBody>
          <a:bodyPr/>
          <a:lstStyle/>
          <a:p>
            <a:pPr marL="285750" indent="-285750">
              <a:lnSpc>
                <a:spcPct val="150000"/>
              </a:lnSpc>
              <a:buFont typeface="Arial" panose="020B0604020202020204" pitchFamily="34" charset="0"/>
              <a:buChar char="•"/>
            </a:pPr>
            <a:r>
              <a:rPr lang="en-GB" sz="2400"/>
              <a:t>Do you have any suggestions for what LPCs could do differently to make how they operate more inclusive?</a:t>
            </a:r>
          </a:p>
          <a:p>
            <a:pPr marL="285750" indent="-285750">
              <a:lnSpc>
                <a:spcPct val="150000"/>
              </a:lnSpc>
              <a:buFont typeface="Arial" panose="020B0604020202020204" pitchFamily="34" charset="0"/>
              <a:buChar char="•"/>
            </a:pPr>
            <a:r>
              <a:rPr lang="en-GB" sz="2400"/>
              <a:t>Are there any examples of best practice to share across the network?</a:t>
            </a:r>
          </a:p>
          <a:p>
            <a:pPr marL="285750" indent="-285750">
              <a:buFont typeface="Arial" panose="020B0604020202020204" pitchFamily="34" charset="0"/>
              <a:buChar char="•"/>
            </a:pPr>
            <a:endParaRPr lang="en-GB"/>
          </a:p>
          <a:p>
            <a:endParaRPr lang="en-GB"/>
          </a:p>
        </p:txBody>
      </p:sp>
      <p:sp>
        <p:nvSpPr>
          <p:cNvPr id="4" name="Text Placeholder 3">
            <a:extLst>
              <a:ext uri="{FF2B5EF4-FFF2-40B4-BE49-F238E27FC236}">
                <a16:creationId xmlns:a16="http://schemas.microsoft.com/office/drawing/2014/main" id="{61D102CE-3424-4509-B033-E67E8D2A0933}"/>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4050815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C30B53-5F3A-4259-AFDB-2D65DC7E17B7}"/>
              </a:ext>
            </a:extLst>
          </p:cNvPr>
          <p:cNvSpPr/>
          <p:nvPr/>
        </p:nvSpPr>
        <p:spPr>
          <a:xfrm>
            <a:off x="1390719" y="798653"/>
            <a:ext cx="7585702" cy="58477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1C2045"/>
                </a:solidFill>
                <a:effectLst/>
                <a:uLnTx/>
                <a:uFillTx/>
                <a:latin typeface="Calibri"/>
                <a:ea typeface="+mn-ea"/>
                <a:cs typeface="Arial" panose="020B0604020202020204" pitchFamily="34" charset="0"/>
              </a:rPr>
              <a:t>Published on 22</a:t>
            </a:r>
            <a:r>
              <a:rPr kumimoji="0" lang="en-GB" sz="2200" b="0" i="0" u="none" strike="noStrike" kern="1200" cap="none" spc="0" normalizeH="0" baseline="30000" noProof="0">
                <a:ln>
                  <a:noFill/>
                </a:ln>
                <a:solidFill>
                  <a:srgbClr val="1C2045"/>
                </a:solidFill>
                <a:effectLst/>
                <a:uLnTx/>
                <a:uFillTx/>
                <a:latin typeface="Calibri"/>
                <a:ea typeface="+mn-ea"/>
                <a:cs typeface="Arial" panose="020B0604020202020204" pitchFamily="34" charset="0"/>
              </a:rPr>
              <a:t>nd</a:t>
            </a:r>
            <a:r>
              <a:rPr kumimoji="0" lang="en-GB" sz="2200" b="0" i="0" u="none" strike="noStrike" kern="1200" cap="none" spc="0" normalizeH="0" baseline="0" noProof="0">
                <a:ln>
                  <a:noFill/>
                </a:ln>
                <a:solidFill>
                  <a:srgbClr val="1C2045"/>
                </a:solidFill>
                <a:effectLst/>
                <a:uLnTx/>
                <a:uFillTx/>
                <a:latin typeface="Calibri"/>
                <a:ea typeface="+mn-ea"/>
                <a:cs typeface="Arial" panose="020B0604020202020204" pitchFamily="34" charset="0"/>
              </a:rPr>
              <a:t> June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srgbClr val="1C2045"/>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1C2045"/>
                </a:solidFill>
                <a:effectLst/>
                <a:uLnTx/>
                <a:uFillTx/>
                <a:latin typeface="Calibri"/>
                <a:ea typeface="+mn-ea"/>
                <a:cs typeface="Arial" panose="020B0604020202020204" pitchFamily="34" charset="0"/>
              </a:rPr>
              <a:t>Developed/co-created </a:t>
            </a:r>
            <a:r>
              <a:rPr kumimoji="0" lang="en-GB" sz="2200" b="0" i="0" u="none" strike="noStrike" kern="1200" cap="none" spc="0" normalizeH="0" baseline="0" noProof="0">
                <a:ln>
                  <a:noFill/>
                </a:ln>
                <a:solidFill>
                  <a:srgbClr val="1C2045"/>
                </a:solidFill>
                <a:effectLst/>
                <a:uLnTx/>
                <a:uFillTx/>
                <a:latin typeface="Calibri"/>
                <a:ea typeface="+mn-ea"/>
                <a:cs typeface="Arial" panose="020B0604020202020204" pitchFamily="34" charset="0"/>
              </a:rPr>
              <a:t>with members/profession for members/profession – </a:t>
            </a:r>
            <a:r>
              <a:rPr kumimoji="0" lang="en-GB" sz="2200" b="1" i="0" u="none" strike="noStrike" kern="1200" cap="none" spc="0" normalizeH="0" baseline="0" noProof="0">
                <a:ln>
                  <a:noFill/>
                </a:ln>
                <a:solidFill>
                  <a:srgbClr val="1C2045"/>
                </a:solidFill>
                <a:effectLst/>
                <a:uLnTx/>
                <a:uFillTx/>
                <a:latin typeface="Calibri"/>
                <a:ea typeface="+mn-ea"/>
                <a:cs typeface="Arial" panose="020B0604020202020204" pitchFamily="34" charset="0"/>
              </a:rPr>
              <a:t>it will evolve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srgbClr val="1C2045"/>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sng" strike="noStrike" kern="1200" cap="none" spc="0" normalizeH="0" baseline="0" noProof="0">
                <a:ln>
                  <a:noFill/>
                </a:ln>
                <a:solidFill>
                  <a:srgbClr val="1C2045"/>
                </a:solidFill>
                <a:effectLst/>
                <a:uLnTx/>
                <a:uFillTx/>
                <a:latin typeface="Calibri"/>
                <a:ea typeface="+mn-ea"/>
                <a:cs typeface="Arial" panose="020B0604020202020204" pitchFamily="34" charset="0"/>
              </a:rPr>
              <a:t>‘No one should be left behind’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srgbClr val="1C2045"/>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1C2045"/>
                </a:solidFill>
                <a:effectLst/>
                <a:uLnTx/>
                <a:uFillTx/>
                <a:latin typeface="Calibri"/>
                <a:ea typeface="+mn-ea"/>
                <a:cs typeface="Arial" panose="020B0604020202020204" pitchFamily="34" charset="0"/>
              </a:rPr>
              <a:t>Intersectionality and a </a:t>
            </a:r>
            <a:r>
              <a:rPr kumimoji="0" lang="en-GB" sz="2200" b="1" i="0" u="none" strike="noStrike" kern="1200" cap="none" spc="0" normalizeH="0" baseline="0" noProof="0">
                <a:ln>
                  <a:noFill/>
                </a:ln>
                <a:solidFill>
                  <a:srgbClr val="1C2045"/>
                </a:solidFill>
                <a:effectLst/>
                <a:uLnTx/>
                <a:uFillTx/>
                <a:latin typeface="Calibri"/>
                <a:ea typeface="+mn-ea"/>
                <a:cs typeface="Arial" panose="020B0604020202020204" pitchFamily="34" charset="0"/>
              </a:rPr>
              <a:t>sense of belonging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srgbClr val="1C2045"/>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1C2045"/>
                </a:solidFill>
                <a:effectLst/>
                <a:uLnTx/>
                <a:uFillTx/>
                <a:latin typeface="Calibri"/>
                <a:ea typeface="+mn-ea"/>
                <a:cs typeface="Arial" panose="020B0604020202020204" pitchFamily="34" charset="0"/>
              </a:rPr>
              <a:t>Tackling hard/difficult issues and bringing about </a:t>
            </a:r>
            <a:r>
              <a:rPr kumimoji="0" lang="en-GB" sz="2200" b="1" i="0" u="sng" strike="noStrike" kern="1200" cap="none" spc="0" normalizeH="0" baseline="0" noProof="0">
                <a:ln>
                  <a:noFill/>
                </a:ln>
                <a:solidFill>
                  <a:srgbClr val="1C2045"/>
                </a:solidFill>
                <a:effectLst/>
                <a:uLnTx/>
                <a:uFillTx/>
                <a:latin typeface="Calibri"/>
                <a:ea typeface="+mn-ea"/>
                <a:cs typeface="Arial" panose="020B0604020202020204" pitchFamily="34" charset="0"/>
              </a:rPr>
              <a:t>action and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srgbClr val="1C2045"/>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sng" strike="noStrike" kern="1200" cap="none" spc="0" normalizeH="0" baseline="0" noProof="0">
                <a:ln>
                  <a:noFill/>
                </a:ln>
                <a:solidFill>
                  <a:srgbClr val="1C2045"/>
                </a:solidFill>
                <a:effectLst/>
                <a:uLnTx/>
                <a:uFillTx/>
                <a:latin typeface="Calibri"/>
                <a:ea typeface="+mn-ea"/>
                <a:cs typeface="Arial" panose="020B0604020202020204" pitchFamily="34" charset="0"/>
              </a:rPr>
              <a:t>Collaboration/partnership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sng" strike="noStrike" kern="1200" cap="none" spc="0" normalizeH="0" baseline="0" noProof="0">
              <a:ln>
                <a:noFill/>
              </a:ln>
              <a:solidFill>
                <a:srgbClr val="1C2045"/>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1C2045"/>
                </a:solidFill>
                <a:effectLst/>
                <a:uLnTx/>
                <a:uFillTx/>
                <a:latin typeface="Calibri"/>
                <a:ea typeface="+mn-ea"/>
                <a:cs typeface="Arial" panose="020B0604020202020204" pitchFamily="34" charset="0"/>
              </a:rPr>
              <a:t>RPS to lead – impact/delivery </a:t>
            </a:r>
            <a:r>
              <a:rPr kumimoji="0" lang="en-GB" sz="2200" b="1" i="0" u="sng" strike="noStrike" kern="1200" cap="none" spc="0" normalizeH="0" baseline="0" noProof="0">
                <a:ln>
                  <a:noFill/>
                </a:ln>
                <a:solidFill>
                  <a:srgbClr val="1C2045"/>
                </a:solidFill>
                <a:effectLst/>
                <a:uLnTx/>
                <a:uFillTx/>
                <a:latin typeface="Calibri"/>
                <a:ea typeface="+mn-ea"/>
                <a:cs typeface="Arial" panose="020B0604020202020204" pitchFamily="34" charset="0"/>
              </a:rPr>
              <a:t>essential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sng" strike="noStrike" kern="1200" cap="none" spc="0" normalizeH="0" baseline="0" noProof="0">
              <a:ln>
                <a:noFill/>
              </a:ln>
              <a:solidFill>
                <a:srgbClr val="1C2045"/>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1C2045"/>
                </a:solidFill>
                <a:effectLst/>
                <a:uLnTx/>
                <a:uFillTx/>
                <a:latin typeface="Calibri"/>
                <a:ea typeface="+mn-ea"/>
                <a:cs typeface="Arial" panose="020B0604020202020204" pitchFamily="34" charset="0"/>
              </a:rPr>
              <a:t>Need to be </a:t>
            </a:r>
            <a:r>
              <a:rPr kumimoji="0" lang="en-GB" sz="2200" b="1" i="0" u="sng" strike="noStrike" kern="1200" cap="none" spc="0" normalizeH="0" baseline="0" noProof="0">
                <a:ln>
                  <a:noFill/>
                </a:ln>
                <a:solidFill>
                  <a:srgbClr val="1C2045"/>
                </a:solidFill>
                <a:effectLst/>
                <a:uLnTx/>
                <a:uFillTx/>
                <a:latin typeface="Calibri"/>
                <a:ea typeface="+mn-ea"/>
                <a:cs typeface="Arial" panose="020B0604020202020204" pitchFamily="34" charset="0"/>
              </a:rPr>
              <a:t>agile and alive </a:t>
            </a:r>
            <a:r>
              <a:rPr kumimoji="0" lang="en-GB" sz="2200" b="0" i="0" u="none" strike="noStrike" kern="1200" cap="none" spc="0" normalizeH="0" baseline="0" noProof="0">
                <a:ln>
                  <a:noFill/>
                </a:ln>
                <a:solidFill>
                  <a:srgbClr val="1C2045"/>
                </a:solidFill>
                <a:effectLst/>
                <a:uLnTx/>
                <a:uFillTx/>
                <a:latin typeface="Calibri"/>
                <a:ea typeface="+mn-ea"/>
                <a:cs typeface="Arial" panose="020B0604020202020204" pitchFamily="34" charset="0"/>
              </a:rPr>
              <a:t>to changing environment</a:t>
            </a:r>
          </a:p>
        </p:txBody>
      </p:sp>
      <p:sp>
        <p:nvSpPr>
          <p:cNvPr id="6" name="Title 1">
            <a:extLst>
              <a:ext uri="{FF2B5EF4-FFF2-40B4-BE49-F238E27FC236}">
                <a16:creationId xmlns:a16="http://schemas.microsoft.com/office/drawing/2014/main" id="{8764F036-5E45-4D1C-ADA3-9E8612E526E4}"/>
              </a:ext>
            </a:extLst>
          </p:cNvPr>
          <p:cNvSpPr>
            <a:spLocks noGrp="1"/>
          </p:cNvSpPr>
          <p:nvPr>
            <p:ph type="title"/>
          </p:nvPr>
        </p:nvSpPr>
        <p:spPr>
          <a:xfrm>
            <a:off x="1365298" y="210128"/>
            <a:ext cx="6351104" cy="479425"/>
          </a:xfrm>
        </p:spPr>
        <p:txBody>
          <a:bodyPr/>
          <a:lstStyle/>
          <a:p>
            <a:r>
              <a:rPr lang="en-GB" sz="3600"/>
              <a:t>RPS I&amp;D </a:t>
            </a:r>
            <a:r>
              <a:rPr lang="en-GB" sz="3200"/>
              <a:t>Strategy</a:t>
            </a:r>
            <a:r>
              <a:rPr lang="en-GB" sz="3600"/>
              <a:t> </a:t>
            </a:r>
          </a:p>
        </p:txBody>
      </p:sp>
      <p:pic>
        <p:nvPicPr>
          <p:cNvPr id="7" name="Picture 6">
            <a:extLst>
              <a:ext uri="{FF2B5EF4-FFF2-40B4-BE49-F238E27FC236}">
                <a16:creationId xmlns:a16="http://schemas.microsoft.com/office/drawing/2014/main" id="{FEC84406-6B15-450B-B667-88FB24673C97}"/>
              </a:ext>
            </a:extLst>
          </p:cNvPr>
          <p:cNvPicPr>
            <a:picLocks noChangeAspect="1"/>
          </p:cNvPicPr>
          <p:nvPr/>
        </p:nvPicPr>
        <p:blipFill rotWithShape="1">
          <a:blip r:embed="rId3"/>
          <a:srcRect l="29947" t="14005" r="31307" b="5370"/>
          <a:stretch/>
        </p:blipFill>
        <p:spPr>
          <a:xfrm>
            <a:off x="8876612" y="1443095"/>
            <a:ext cx="2970375" cy="4120665"/>
          </a:xfrm>
          <a:prstGeom prst="rect">
            <a:avLst/>
          </a:prstGeom>
        </p:spPr>
      </p:pic>
    </p:spTree>
    <p:extLst>
      <p:ext uri="{BB962C8B-B14F-4D97-AF65-F5344CB8AC3E}">
        <p14:creationId xmlns:p14="http://schemas.microsoft.com/office/powerpoint/2010/main" val="603959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1D69B159-9E0A-4526-A3B4-17463D90FB8F}"/>
              </a:ext>
            </a:extLst>
          </p:cNvPr>
          <p:cNvSpPr>
            <a:spLocks noGrp="1"/>
          </p:cNvSpPr>
          <p:nvPr>
            <p:ph type="title"/>
          </p:nvPr>
        </p:nvSpPr>
        <p:spPr>
          <a:xfrm>
            <a:off x="1417982" y="1398245"/>
            <a:ext cx="6039722" cy="4949547"/>
          </a:xfrm>
        </p:spPr>
        <p:txBody>
          <a:bodyPr/>
          <a:lstStyle/>
          <a:p>
            <a:pPr marL="457200" indent="-457200">
              <a:buFont typeface="Arial" panose="020B0604020202020204" pitchFamily="34" charset="0"/>
              <a:buChar char="•"/>
            </a:pPr>
            <a:r>
              <a:rPr lang="en-GB" sz="3200">
                <a:latin typeface="+mj-lt"/>
              </a:rPr>
              <a:t>Strategic priority I:</a:t>
            </a:r>
            <a:r>
              <a:rPr lang="en-GB" sz="3200" b="1">
                <a:latin typeface="+mj-lt"/>
              </a:rPr>
              <a:t> Create a culture of </a:t>
            </a:r>
            <a:r>
              <a:rPr lang="en-GB" sz="3200">
                <a:latin typeface="+mj-lt"/>
              </a:rPr>
              <a:t>belonging</a:t>
            </a:r>
          </a:p>
          <a:p>
            <a:pPr marL="0" indent="0">
              <a:buNone/>
            </a:pPr>
            <a:endParaRPr lang="en-GB" sz="3200">
              <a:latin typeface="+mj-lt"/>
            </a:endParaRPr>
          </a:p>
          <a:p>
            <a:pPr marL="457200" indent="-457200">
              <a:buFont typeface="Arial" panose="020B0604020202020204" pitchFamily="34" charset="0"/>
              <a:buChar char="•"/>
            </a:pPr>
            <a:r>
              <a:rPr lang="en-GB" sz="3200">
                <a:latin typeface="+mj-lt"/>
              </a:rPr>
              <a:t>Strategic priority II: </a:t>
            </a:r>
            <a:r>
              <a:rPr lang="en-GB" sz="3200" b="1">
                <a:latin typeface="+mj-lt"/>
              </a:rPr>
              <a:t>Champion inclusive and authentic leadership</a:t>
            </a:r>
          </a:p>
          <a:p>
            <a:pPr marL="0" indent="0">
              <a:buNone/>
            </a:pPr>
            <a:endParaRPr lang="en-GB" sz="3200">
              <a:latin typeface="+mj-lt"/>
            </a:endParaRPr>
          </a:p>
          <a:p>
            <a:pPr marL="457200" indent="-457200">
              <a:buFont typeface="Arial" panose="020B0604020202020204" pitchFamily="34" charset="0"/>
              <a:buChar char="•"/>
            </a:pPr>
            <a:r>
              <a:rPr lang="en-GB" sz="3200">
                <a:latin typeface="+mj-lt"/>
              </a:rPr>
              <a:t>Strategic priority III: </a:t>
            </a:r>
            <a:r>
              <a:rPr lang="en-GB" sz="3200" b="1">
                <a:latin typeface="+mj-lt"/>
              </a:rPr>
              <a:t>Challenge inclusion &amp; diversity barriers</a:t>
            </a:r>
          </a:p>
          <a:p>
            <a:endParaRPr lang="en-GB"/>
          </a:p>
        </p:txBody>
      </p:sp>
      <p:sp>
        <p:nvSpPr>
          <p:cNvPr id="5" name="Title 1">
            <a:extLst>
              <a:ext uri="{FF2B5EF4-FFF2-40B4-BE49-F238E27FC236}">
                <a16:creationId xmlns:a16="http://schemas.microsoft.com/office/drawing/2014/main" id="{D04F5FDB-BFE0-4744-88D7-40BBC895B65A}"/>
              </a:ext>
            </a:extLst>
          </p:cNvPr>
          <p:cNvSpPr txBox="1">
            <a:spLocks/>
          </p:cNvSpPr>
          <p:nvPr/>
        </p:nvSpPr>
        <p:spPr>
          <a:xfrm>
            <a:off x="1524000" y="368301"/>
            <a:ext cx="3191219" cy="634234"/>
          </a:xfrm>
          <a:prstGeom prst="rect">
            <a:avLst/>
          </a:prstGeom>
        </p:spPr>
        <p:txBody>
          <a:bodyPr/>
          <a:lstStyle>
            <a:lvl1pPr algn="l" defTabSz="914400" rtl="0" eaLnBrk="1" latinLnBrk="0" hangingPunct="1">
              <a:lnSpc>
                <a:spcPct val="90000"/>
              </a:lnSpc>
              <a:spcBef>
                <a:spcPct val="0"/>
              </a:spcBef>
              <a:buNone/>
              <a:defRPr sz="5400" b="1" kern="1200">
                <a:solidFill>
                  <a:srgbClr val="C04A89"/>
                </a:solidFill>
                <a:latin typeface="Georgia" panose="020405020504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rgbClr val="C04A89"/>
                </a:solidFill>
                <a:effectLst/>
                <a:uLnTx/>
                <a:uFillTx/>
                <a:latin typeface="Georgia" panose="02040502050405020303" pitchFamily="18" charset="0"/>
                <a:ea typeface="+mj-ea"/>
                <a:cs typeface="+mj-cs"/>
              </a:rPr>
              <a:t>Our Pledge</a:t>
            </a:r>
          </a:p>
        </p:txBody>
      </p:sp>
    </p:spTree>
    <p:extLst>
      <p:ext uri="{BB962C8B-B14F-4D97-AF65-F5344CB8AC3E}">
        <p14:creationId xmlns:p14="http://schemas.microsoft.com/office/powerpoint/2010/main" val="2141461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C71699-958B-486F-AA36-1CC5790CAC49}"/>
              </a:ext>
            </a:extLst>
          </p:cNvPr>
          <p:cNvPicPr>
            <a:picLocks noChangeAspect="1"/>
          </p:cNvPicPr>
          <p:nvPr/>
        </p:nvPicPr>
        <p:blipFill rotWithShape="1">
          <a:blip r:embed="rId3"/>
          <a:srcRect l="18333" t="12000" r="19667" b="9926"/>
          <a:stretch/>
        </p:blipFill>
        <p:spPr>
          <a:xfrm>
            <a:off x="1148210" y="118109"/>
            <a:ext cx="10834239" cy="6633931"/>
          </a:xfrm>
          <a:prstGeom prst="rect">
            <a:avLst/>
          </a:prstGeom>
        </p:spPr>
      </p:pic>
    </p:spTree>
    <p:extLst>
      <p:ext uri="{BB962C8B-B14F-4D97-AF65-F5344CB8AC3E}">
        <p14:creationId xmlns:p14="http://schemas.microsoft.com/office/powerpoint/2010/main" val="2956470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B49EE0-D46B-4541-855A-AF18D8A29A7A}"/>
              </a:ext>
            </a:extLst>
          </p:cNvPr>
          <p:cNvSpPr>
            <a:spLocks noGrp="1"/>
          </p:cNvSpPr>
          <p:nvPr>
            <p:ph type="title"/>
          </p:nvPr>
        </p:nvSpPr>
        <p:spPr>
          <a:xfrm>
            <a:off x="1047750" y="138382"/>
            <a:ext cx="9855037" cy="478709"/>
          </a:xfrm>
        </p:spPr>
        <p:txBody>
          <a:bodyPr/>
          <a:lstStyle/>
          <a:p>
            <a:r>
              <a:rPr lang="en-GB"/>
              <a:t>Why is Inclusion and Diversity important for the profession?</a:t>
            </a:r>
          </a:p>
        </p:txBody>
      </p:sp>
      <p:sp>
        <p:nvSpPr>
          <p:cNvPr id="5" name="Text Placeholder 4">
            <a:extLst>
              <a:ext uri="{FF2B5EF4-FFF2-40B4-BE49-F238E27FC236}">
                <a16:creationId xmlns:a16="http://schemas.microsoft.com/office/drawing/2014/main" id="{F9B2CC80-57F7-40C3-A38C-0D6B2021C6B6}"/>
              </a:ext>
            </a:extLst>
          </p:cNvPr>
          <p:cNvSpPr>
            <a:spLocks noGrp="1"/>
          </p:cNvSpPr>
          <p:nvPr>
            <p:ph type="body" sz="quarter" idx="10"/>
          </p:nvPr>
        </p:nvSpPr>
        <p:spPr>
          <a:xfrm>
            <a:off x="1047750" y="750441"/>
            <a:ext cx="8286750" cy="5625830"/>
          </a:xfrm>
        </p:spPr>
        <p:txBody>
          <a:bodyPr/>
          <a:lstStyle/>
          <a:p>
            <a:pPr marL="285750" indent="-285750">
              <a:buFont typeface="Arial" panose="020B0604020202020204" pitchFamily="34" charset="0"/>
              <a:buChar char="•"/>
            </a:pPr>
            <a:r>
              <a:rPr lang="en-GB" sz="2000">
                <a:latin typeface="+mn-lt"/>
              </a:rPr>
              <a:t>We are a diverse profession – something to celebrate!</a:t>
            </a:r>
          </a:p>
          <a:p>
            <a:pPr marL="285750" indent="-285750">
              <a:buFont typeface="Arial" panose="020B0604020202020204" pitchFamily="34" charset="0"/>
              <a:buChar char="•"/>
            </a:pPr>
            <a:r>
              <a:rPr lang="en-GB" sz="2000">
                <a:latin typeface="+mn-lt"/>
              </a:rPr>
              <a:t>A lack of representation of the diversity in the profession and the communities we serve across all levels – particularly senior leadership</a:t>
            </a:r>
          </a:p>
          <a:p>
            <a:pPr marL="285750" indent="-285750">
              <a:buFont typeface="Arial" panose="020B0604020202020204" pitchFamily="34" charset="0"/>
              <a:buChar char="•"/>
            </a:pPr>
            <a:r>
              <a:rPr lang="en-GB" sz="2000">
                <a:latin typeface="+mn-lt"/>
              </a:rPr>
              <a:t>Over-representation of Black, Asian and Minority Ethnic groups in </a:t>
            </a:r>
            <a:r>
              <a:rPr lang="en-GB" sz="2000" err="1">
                <a:latin typeface="+mn-lt"/>
              </a:rPr>
              <a:t>GPhC</a:t>
            </a:r>
            <a:r>
              <a:rPr lang="en-GB" sz="2000">
                <a:latin typeface="+mn-lt"/>
              </a:rPr>
              <a:t> Fitness to Practice cases</a:t>
            </a:r>
          </a:p>
          <a:p>
            <a:pPr marL="285750" indent="-285750">
              <a:buFont typeface="Arial" panose="020B0604020202020204" pitchFamily="34" charset="0"/>
              <a:buChar char="•"/>
            </a:pPr>
            <a:r>
              <a:rPr lang="en-GB" sz="2000">
                <a:latin typeface="+mn-lt"/>
              </a:rPr>
              <a:t>Differential attainment gap for undergraduate and pre-registration students for Black, Asian and Minority Ethnic Groups</a:t>
            </a:r>
          </a:p>
          <a:p>
            <a:pPr marL="285750" indent="-285750">
              <a:buFont typeface="Arial" panose="020B0604020202020204" pitchFamily="34" charset="0"/>
              <a:buChar char="•"/>
            </a:pPr>
            <a:r>
              <a:rPr lang="en-GB" sz="2000">
                <a:latin typeface="+mn-lt"/>
              </a:rPr>
              <a:t>People not feeling comfortable in disclosing their disability status</a:t>
            </a:r>
          </a:p>
          <a:p>
            <a:pPr marL="285750" indent="-285750">
              <a:buFont typeface="Arial" panose="020B0604020202020204" pitchFamily="34" charset="0"/>
              <a:buChar char="•"/>
            </a:pPr>
            <a:r>
              <a:rPr lang="en-GB" sz="2000">
                <a:latin typeface="+mn-lt"/>
              </a:rPr>
              <a:t>The appropriate support is not given to individuals with disabilities – lack of accessibility and adoption for needs</a:t>
            </a:r>
          </a:p>
          <a:p>
            <a:pPr marL="285750" indent="-285750">
              <a:buFont typeface="Arial" panose="020B0604020202020204" pitchFamily="34" charset="0"/>
              <a:buChar char="•"/>
            </a:pPr>
            <a:r>
              <a:rPr lang="en-GB" sz="2000">
                <a:latin typeface="+mn-lt"/>
              </a:rPr>
              <a:t>Members of the LGBTQIA+ community not feeling like they can be their authentic selves</a:t>
            </a:r>
          </a:p>
          <a:p>
            <a:pPr marL="285750" indent="-285750">
              <a:buFont typeface="Arial" panose="020B0604020202020204" pitchFamily="34" charset="0"/>
              <a:buChar char="•"/>
            </a:pPr>
            <a:r>
              <a:rPr lang="en-GB" sz="2000">
                <a:latin typeface="+mn-lt"/>
              </a:rPr>
              <a:t>Language used at the moment is not inclusive</a:t>
            </a:r>
          </a:p>
          <a:p>
            <a:pPr marL="285750" indent="-285750">
              <a:buFont typeface="Arial" panose="020B0604020202020204" pitchFamily="34" charset="0"/>
              <a:buChar char="•"/>
            </a:pPr>
            <a:r>
              <a:rPr lang="en-GB" sz="2000">
                <a:latin typeface="+mn-lt"/>
              </a:rPr>
              <a:t>Women take on more of the caring burden and working flexible resulting in an exclusion to progression. </a:t>
            </a:r>
          </a:p>
          <a:p>
            <a:pPr marL="285750" indent="-285750">
              <a:buFont typeface="Arial" panose="020B0604020202020204" pitchFamily="34" charset="0"/>
              <a:buChar char="•"/>
            </a:pPr>
            <a:r>
              <a:rPr lang="en-GB" sz="2000">
                <a:latin typeface="+mn-lt"/>
              </a:rPr>
              <a:t>Individuals with long term conditions or caring responsibilities are not always supported to work flexibly. </a:t>
            </a:r>
          </a:p>
        </p:txBody>
      </p:sp>
    </p:spTree>
    <p:extLst>
      <p:ext uri="{BB962C8B-B14F-4D97-AF65-F5344CB8AC3E}">
        <p14:creationId xmlns:p14="http://schemas.microsoft.com/office/powerpoint/2010/main" val="3135066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9B4306-9222-45A5-935B-FEB640B3B395}"/>
              </a:ext>
            </a:extLst>
          </p:cNvPr>
          <p:cNvSpPr>
            <a:spLocks noGrp="1"/>
          </p:cNvSpPr>
          <p:nvPr>
            <p:ph type="title"/>
          </p:nvPr>
        </p:nvSpPr>
        <p:spPr>
          <a:xfrm>
            <a:off x="921912" y="110573"/>
            <a:ext cx="7832789" cy="478709"/>
          </a:xfrm>
        </p:spPr>
        <p:txBody>
          <a:bodyPr/>
          <a:lstStyle/>
          <a:p>
            <a:r>
              <a:rPr lang="en-GB"/>
              <a:t>Inclusion &amp; Diversity is important for patient care</a:t>
            </a:r>
          </a:p>
        </p:txBody>
      </p:sp>
      <p:sp>
        <p:nvSpPr>
          <p:cNvPr id="4" name="Text Placeholder 3">
            <a:extLst>
              <a:ext uri="{FF2B5EF4-FFF2-40B4-BE49-F238E27FC236}">
                <a16:creationId xmlns:a16="http://schemas.microsoft.com/office/drawing/2014/main" id="{E6C1616B-872D-41C1-B0BB-DD69BE8A3345}"/>
              </a:ext>
            </a:extLst>
          </p:cNvPr>
          <p:cNvSpPr>
            <a:spLocks noGrp="1"/>
          </p:cNvSpPr>
          <p:nvPr>
            <p:ph type="body" sz="quarter" idx="10"/>
          </p:nvPr>
        </p:nvSpPr>
        <p:spPr>
          <a:xfrm>
            <a:off x="1020565" y="1033798"/>
            <a:ext cx="8924818" cy="5492750"/>
          </a:xfrm>
        </p:spPr>
        <p:txBody>
          <a:bodyPr/>
          <a:lstStyle/>
          <a:p>
            <a:pPr indent="-285750">
              <a:spcBef>
                <a:spcPts val="0"/>
              </a:spcBef>
              <a:buFont typeface="Arial" panose="020B0604020202020204" pitchFamily="34" charset="0"/>
              <a:buChar char="•"/>
            </a:pPr>
            <a:r>
              <a:rPr lang="en-GB" sz="2200">
                <a:latin typeface="+mn-lt"/>
              </a:rPr>
              <a:t>Everyone deserves the same opportunities to lead a healthy life, no matter where they live or who they are</a:t>
            </a:r>
          </a:p>
          <a:p>
            <a:pPr>
              <a:spcBef>
                <a:spcPts val="0"/>
              </a:spcBef>
            </a:pPr>
            <a:endParaRPr lang="en-GB" sz="2200">
              <a:latin typeface="+mn-lt"/>
            </a:endParaRPr>
          </a:p>
          <a:p>
            <a:pPr indent="-285750">
              <a:spcBef>
                <a:spcPts val="0"/>
              </a:spcBef>
              <a:buFont typeface="Arial" panose="020B0604020202020204" pitchFamily="34" charset="0"/>
              <a:buChar char="•"/>
            </a:pPr>
            <a:r>
              <a:rPr lang="en-GB" sz="2200">
                <a:latin typeface="+mn-lt"/>
              </a:rPr>
              <a:t>England – there is a 19 year gap in healthy life expectancy between most and least affluent areas of the country. </a:t>
            </a:r>
          </a:p>
          <a:p>
            <a:pPr>
              <a:spcBef>
                <a:spcPts val="0"/>
              </a:spcBef>
            </a:pPr>
            <a:endParaRPr lang="en-GB" sz="2200">
              <a:latin typeface="+mn-lt"/>
            </a:endParaRPr>
          </a:p>
          <a:p>
            <a:pPr indent="-285750">
              <a:spcBef>
                <a:spcPts val="0"/>
              </a:spcBef>
              <a:buFont typeface="Arial" panose="020B0604020202020204" pitchFamily="34" charset="0"/>
              <a:buChar char="•"/>
            </a:pPr>
            <a:r>
              <a:rPr lang="en-GB" sz="2200">
                <a:latin typeface="+mn-lt"/>
              </a:rPr>
              <a:t>Learning disability: </a:t>
            </a:r>
          </a:p>
          <a:p>
            <a:pPr marL="514350" lvl="2" indent="-342900">
              <a:spcBef>
                <a:spcPts val="0"/>
              </a:spcBef>
              <a:buFont typeface="Courier New" panose="02070309020205020404" pitchFamily="49" charset="0"/>
              <a:buChar char="o"/>
            </a:pPr>
            <a:r>
              <a:rPr lang="en-GB" sz="2000">
                <a:latin typeface="+mn-lt"/>
              </a:rPr>
              <a:t>Males have a life expectancy at birth of 66 years. 14 years lower than general population.</a:t>
            </a:r>
          </a:p>
          <a:p>
            <a:pPr marL="514350" lvl="2" indent="-342900">
              <a:spcBef>
                <a:spcPts val="0"/>
              </a:spcBef>
              <a:buFont typeface="Courier New" panose="02070309020205020404" pitchFamily="49" charset="0"/>
              <a:buChar char="o"/>
            </a:pPr>
            <a:r>
              <a:rPr lang="en-GB" sz="2000">
                <a:latin typeface="+mn-lt"/>
              </a:rPr>
              <a:t>Females have a life expectancy of 67 years. 17 years lower than general population.</a:t>
            </a:r>
          </a:p>
          <a:p>
            <a:pPr marL="342900" lvl="1" indent="-342900">
              <a:spcBef>
                <a:spcPts val="0"/>
              </a:spcBef>
              <a:buFont typeface="Courier New" panose="02070309020205020404" pitchFamily="49" charset="0"/>
              <a:buChar char="o"/>
            </a:pPr>
            <a:endParaRPr lang="en-GB" sz="2200">
              <a:latin typeface="+mn-lt"/>
            </a:endParaRPr>
          </a:p>
          <a:p>
            <a:pPr indent="-285750">
              <a:spcBef>
                <a:spcPts val="0"/>
              </a:spcBef>
              <a:buFont typeface="Arial" panose="020B0604020202020204" pitchFamily="34" charset="0"/>
              <a:buChar char="•"/>
            </a:pPr>
            <a:r>
              <a:rPr lang="en-GB" sz="2200">
                <a:latin typeface="+mn-lt"/>
              </a:rPr>
              <a:t>Trans people face a range of barriers when accessing most mainstream health services and often avoid accessing services at all. </a:t>
            </a:r>
          </a:p>
          <a:p>
            <a:pPr>
              <a:spcBef>
                <a:spcPts val="0"/>
              </a:spcBef>
            </a:pPr>
            <a:endParaRPr lang="en-GB" sz="2200">
              <a:latin typeface="+mn-lt"/>
            </a:endParaRPr>
          </a:p>
          <a:p>
            <a:pPr indent="-285750">
              <a:spcBef>
                <a:spcPts val="0"/>
              </a:spcBef>
              <a:buFont typeface="Arial" panose="020B0604020202020204" pitchFamily="34" charset="0"/>
              <a:buChar char="•"/>
            </a:pPr>
            <a:r>
              <a:rPr lang="en-GB" sz="2200">
                <a:latin typeface="+mn-lt"/>
              </a:rPr>
              <a:t>Black women are four times more likely to die in pregnancy than white women in the UK</a:t>
            </a:r>
          </a:p>
          <a:p>
            <a:endParaRPr lang="en-GB"/>
          </a:p>
        </p:txBody>
      </p:sp>
    </p:spTree>
    <p:extLst>
      <p:ext uri="{BB962C8B-B14F-4D97-AF65-F5344CB8AC3E}">
        <p14:creationId xmlns:p14="http://schemas.microsoft.com/office/powerpoint/2010/main" val="328668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F6C9AB8-B08B-4F58-B74F-CE2519A85F70}"/>
              </a:ext>
            </a:extLst>
          </p:cNvPr>
          <p:cNvGraphicFramePr/>
          <p:nvPr/>
        </p:nvGraphicFramePr>
        <p:xfrm>
          <a:off x="1508124" y="443441"/>
          <a:ext cx="9979025" cy="6100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1B9F8F97-42E2-4179-81D7-468878A87B51}"/>
              </a:ext>
            </a:extLst>
          </p:cNvPr>
          <p:cNvSpPr/>
          <p:nvPr/>
        </p:nvSpPr>
        <p:spPr>
          <a:xfrm>
            <a:off x="5575303" y="2790825"/>
            <a:ext cx="1295400" cy="127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rPr>
              <a:t>Us working together </a:t>
            </a:r>
          </a:p>
        </p:txBody>
      </p:sp>
      <p:sp>
        <p:nvSpPr>
          <p:cNvPr id="8" name="TextBox 7">
            <a:extLst>
              <a:ext uri="{FF2B5EF4-FFF2-40B4-BE49-F238E27FC236}">
                <a16:creationId xmlns:a16="http://schemas.microsoft.com/office/drawing/2014/main" id="{1A925E28-1D6D-4295-ABE8-88DCDA6F1919}"/>
              </a:ext>
            </a:extLst>
          </p:cNvPr>
          <p:cNvSpPr txBox="1"/>
          <p:nvPr/>
        </p:nvSpPr>
        <p:spPr>
          <a:xfrm>
            <a:off x="3387724" y="3075057"/>
            <a:ext cx="1933575" cy="707886"/>
          </a:xfrm>
          <a:prstGeom prst="rect">
            <a:avLst/>
          </a:prstGeom>
          <a:noFill/>
        </p:spPr>
        <p:txBody>
          <a:bodyPr wrap="square" rtlCol="0">
            <a:spAutoFit/>
          </a:bodyPr>
          <a:lstStyle/>
          <a:p>
            <a:pPr algn="ctr"/>
            <a:r>
              <a:rPr lang="en-GB" sz="4000" b="1">
                <a:latin typeface="Arial" panose="020B0604020202020204" pitchFamily="34" charset="0"/>
                <a:cs typeface="Arial" panose="020B0604020202020204" pitchFamily="34" charset="0"/>
              </a:rPr>
              <a:t>Public</a:t>
            </a:r>
          </a:p>
        </p:txBody>
      </p:sp>
      <p:sp>
        <p:nvSpPr>
          <p:cNvPr id="9" name="TextBox 8">
            <a:extLst>
              <a:ext uri="{FF2B5EF4-FFF2-40B4-BE49-F238E27FC236}">
                <a16:creationId xmlns:a16="http://schemas.microsoft.com/office/drawing/2014/main" id="{BD63025B-6AEC-4E3B-AE46-92D8DB09D742}"/>
              </a:ext>
            </a:extLst>
          </p:cNvPr>
          <p:cNvSpPr txBox="1"/>
          <p:nvPr/>
        </p:nvSpPr>
        <p:spPr>
          <a:xfrm>
            <a:off x="6997701" y="3075057"/>
            <a:ext cx="2565399" cy="707886"/>
          </a:xfrm>
          <a:prstGeom prst="rect">
            <a:avLst/>
          </a:prstGeom>
          <a:noFill/>
        </p:spPr>
        <p:txBody>
          <a:bodyPr wrap="square" rtlCol="0">
            <a:spAutoFit/>
          </a:bodyPr>
          <a:lstStyle/>
          <a:p>
            <a:pPr algn="ctr"/>
            <a:r>
              <a:rPr lang="en-GB" sz="4000" b="1"/>
              <a:t>Profession</a:t>
            </a:r>
          </a:p>
        </p:txBody>
      </p:sp>
      <p:sp>
        <p:nvSpPr>
          <p:cNvPr id="10" name="TextBox 9">
            <a:extLst>
              <a:ext uri="{FF2B5EF4-FFF2-40B4-BE49-F238E27FC236}">
                <a16:creationId xmlns:a16="http://schemas.microsoft.com/office/drawing/2014/main" id="{3C3EA1A2-844B-41D4-A4C2-7C6D0AE9C8AA}"/>
              </a:ext>
            </a:extLst>
          </p:cNvPr>
          <p:cNvSpPr txBox="1"/>
          <p:nvPr/>
        </p:nvSpPr>
        <p:spPr>
          <a:xfrm>
            <a:off x="9952338" y="1654968"/>
            <a:ext cx="1971087" cy="2462213"/>
          </a:xfrm>
          <a:prstGeom prst="rect">
            <a:avLst/>
          </a:prstGeom>
          <a:noFill/>
        </p:spPr>
        <p:txBody>
          <a:bodyPr wrap="square" rtlCol="0">
            <a:spAutoFit/>
          </a:bodyPr>
          <a:lstStyle/>
          <a:p>
            <a:r>
              <a:rPr lang="en-GB" sz="2200"/>
              <a:t>Improving Inclusion and Diversity amongst the profession will in turn improve patient care</a:t>
            </a:r>
          </a:p>
        </p:txBody>
      </p:sp>
      <p:sp>
        <p:nvSpPr>
          <p:cNvPr id="11" name="TextBox 10">
            <a:extLst>
              <a:ext uri="{FF2B5EF4-FFF2-40B4-BE49-F238E27FC236}">
                <a16:creationId xmlns:a16="http://schemas.microsoft.com/office/drawing/2014/main" id="{4891278C-0474-4425-A8E8-38E947EFD0DA}"/>
              </a:ext>
            </a:extLst>
          </p:cNvPr>
          <p:cNvSpPr txBox="1"/>
          <p:nvPr/>
        </p:nvSpPr>
        <p:spPr>
          <a:xfrm>
            <a:off x="1056138" y="176017"/>
            <a:ext cx="1942347" cy="3139321"/>
          </a:xfrm>
          <a:prstGeom prst="rect">
            <a:avLst/>
          </a:prstGeom>
          <a:noFill/>
        </p:spPr>
        <p:txBody>
          <a:bodyPr wrap="square" rtlCol="0">
            <a:spAutoFit/>
          </a:bodyPr>
          <a:lstStyle/>
          <a:p>
            <a:r>
              <a:rPr lang="en-GB" sz="2200">
                <a:cs typeface="Arial" panose="020B0604020202020204" pitchFamily="34" charset="0"/>
              </a:rPr>
              <a:t>Pharmacists and their teams can play an active role in addressing health inequalities for patients and public</a:t>
            </a:r>
          </a:p>
        </p:txBody>
      </p:sp>
      <p:sp>
        <p:nvSpPr>
          <p:cNvPr id="12" name="TextBox 11">
            <a:extLst>
              <a:ext uri="{FF2B5EF4-FFF2-40B4-BE49-F238E27FC236}">
                <a16:creationId xmlns:a16="http://schemas.microsoft.com/office/drawing/2014/main" id="{0B3F35B6-41E3-481D-B89C-B150E53BF8A2}"/>
              </a:ext>
            </a:extLst>
          </p:cNvPr>
          <p:cNvSpPr txBox="1"/>
          <p:nvPr/>
        </p:nvSpPr>
        <p:spPr>
          <a:xfrm>
            <a:off x="11172825" y="2886075"/>
            <a:ext cx="184731" cy="369332"/>
          </a:xfrm>
          <a:prstGeom prst="rect">
            <a:avLst/>
          </a:prstGeom>
          <a:noFill/>
        </p:spPr>
        <p:txBody>
          <a:bodyPr wrap="none" rtlCol="0">
            <a:spAutoFit/>
          </a:bodyPr>
          <a:lstStyle/>
          <a:p>
            <a:endParaRPr lang="en-GB"/>
          </a:p>
        </p:txBody>
      </p:sp>
      <p:sp>
        <p:nvSpPr>
          <p:cNvPr id="13" name="TextBox 12">
            <a:extLst>
              <a:ext uri="{FF2B5EF4-FFF2-40B4-BE49-F238E27FC236}">
                <a16:creationId xmlns:a16="http://schemas.microsoft.com/office/drawing/2014/main" id="{3F6F735D-3EC0-444B-86AF-92626B533C85}"/>
              </a:ext>
            </a:extLst>
          </p:cNvPr>
          <p:cNvSpPr txBox="1"/>
          <p:nvPr/>
        </p:nvSpPr>
        <p:spPr>
          <a:xfrm>
            <a:off x="4354511" y="5872463"/>
            <a:ext cx="4676064" cy="769441"/>
          </a:xfrm>
          <a:prstGeom prst="rect">
            <a:avLst/>
          </a:prstGeom>
          <a:noFill/>
        </p:spPr>
        <p:txBody>
          <a:bodyPr wrap="square" rtlCol="0">
            <a:spAutoFit/>
          </a:bodyPr>
          <a:lstStyle/>
          <a:p>
            <a:r>
              <a:rPr lang="en-GB" sz="2200"/>
              <a:t>1. Representation in decision making</a:t>
            </a:r>
          </a:p>
          <a:p>
            <a:r>
              <a:rPr lang="en-GB" sz="2200"/>
              <a:t>2. Staff engagement </a:t>
            </a:r>
          </a:p>
        </p:txBody>
      </p:sp>
    </p:spTree>
    <p:extLst>
      <p:ext uri="{BB962C8B-B14F-4D97-AF65-F5344CB8AC3E}">
        <p14:creationId xmlns:p14="http://schemas.microsoft.com/office/powerpoint/2010/main" val="2632693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5151F4C-2398-4232-89C4-8457F4271E46}"/>
              </a:ext>
            </a:extLst>
          </p:cNvPr>
          <p:cNvSpPr>
            <a:spLocks noGrp="1"/>
          </p:cNvSpPr>
          <p:nvPr>
            <p:ph type="body" sz="quarter" idx="11"/>
          </p:nvPr>
        </p:nvSpPr>
        <p:spPr>
          <a:xfrm>
            <a:off x="5776623" y="960438"/>
            <a:ext cx="5699372" cy="5492750"/>
          </a:xfrm>
        </p:spPr>
        <p:txBody>
          <a:bodyPr/>
          <a:lstStyle/>
          <a:p>
            <a:pPr marL="971550" lvl="1" indent="-285750">
              <a:lnSpc>
                <a:spcPct val="100000"/>
              </a:lnSpc>
            </a:pPr>
            <a:r>
              <a:rPr lang="en-GB" sz="2400">
                <a:solidFill>
                  <a:schemeClr val="tx1"/>
                </a:solidFill>
                <a:latin typeface="+mn-lt"/>
              </a:rPr>
              <a:t>Celebrating the diversity in your team - better understand each-others’ cultures and preferences.</a:t>
            </a:r>
          </a:p>
          <a:p>
            <a:pPr marL="971550" lvl="1" indent="-285750">
              <a:lnSpc>
                <a:spcPct val="100000"/>
              </a:lnSpc>
            </a:pPr>
            <a:r>
              <a:rPr lang="en-GB" sz="2400">
                <a:solidFill>
                  <a:schemeClr val="tx1"/>
                </a:solidFill>
                <a:latin typeface="+mn-lt"/>
              </a:rPr>
              <a:t>Allyship </a:t>
            </a:r>
          </a:p>
          <a:p>
            <a:pPr marL="971550" lvl="1" indent="-285750">
              <a:lnSpc>
                <a:spcPct val="100000"/>
              </a:lnSpc>
            </a:pPr>
            <a:r>
              <a:rPr lang="en-GB" sz="2400">
                <a:solidFill>
                  <a:schemeClr val="tx1"/>
                </a:solidFill>
                <a:latin typeface="+mn-lt"/>
              </a:rPr>
              <a:t>Champion inclusion and diversity, creating a culture where we can all be our authentic selves and feel valued.</a:t>
            </a:r>
          </a:p>
          <a:p>
            <a:pPr marL="971550" lvl="1" indent="-285750">
              <a:lnSpc>
                <a:spcPct val="100000"/>
              </a:lnSpc>
            </a:pPr>
            <a:r>
              <a:rPr lang="en-GB" sz="2400">
                <a:solidFill>
                  <a:schemeClr val="tx1"/>
                </a:solidFill>
                <a:latin typeface="+mn-lt"/>
              </a:rPr>
              <a:t>Be aware of your unconscious bias </a:t>
            </a:r>
          </a:p>
          <a:p>
            <a:pPr marL="971550" lvl="1" indent="-285750">
              <a:lnSpc>
                <a:spcPct val="100000"/>
              </a:lnSpc>
            </a:pPr>
            <a:r>
              <a:rPr lang="en-GB" sz="2400">
                <a:solidFill>
                  <a:schemeClr val="tx1"/>
                </a:solidFill>
                <a:latin typeface="+mn-lt"/>
              </a:rPr>
              <a:t>Ask questions and educate yourself</a:t>
            </a:r>
          </a:p>
          <a:p>
            <a:pPr marL="971550" lvl="1" indent="-285750">
              <a:lnSpc>
                <a:spcPct val="100000"/>
              </a:lnSpc>
            </a:pPr>
            <a:r>
              <a:rPr lang="en-GB" sz="2400">
                <a:solidFill>
                  <a:schemeClr val="tx1"/>
                </a:solidFill>
                <a:latin typeface="+mn-lt"/>
              </a:rPr>
              <a:t>Consider the language being used in polices and assumptions being made</a:t>
            </a:r>
          </a:p>
          <a:p>
            <a:endParaRPr lang="en-GB"/>
          </a:p>
        </p:txBody>
      </p:sp>
      <p:sp>
        <p:nvSpPr>
          <p:cNvPr id="2" name="Title 1">
            <a:extLst>
              <a:ext uri="{FF2B5EF4-FFF2-40B4-BE49-F238E27FC236}">
                <a16:creationId xmlns:a16="http://schemas.microsoft.com/office/drawing/2014/main" id="{53E82A34-C805-4451-AFDF-1FF3073A0CDD}"/>
              </a:ext>
            </a:extLst>
          </p:cNvPr>
          <p:cNvSpPr>
            <a:spLocks noGrp="1"/>
          </p:cNvSpPr>
          <p:nvPr>
            <p:ph type="title"/>
          </p:nvPr>
        </p:nvSpPr>
        <p:spPr>
          <a:xfrm>
            <a:off x="1084613" y="165457"/>
            <a:ext cx="10668000" cy="478709"/>
          </a:xfrm>
        </p:spPr>
        <p:txBody>
          <a:bodyPr/>
          <a:lstStyle/>
          <a:p>
            <a:r>
              <a:rPr lang="en-GB" sz="3200"/>
              <a:t>Authentic Leadership</a:t>
            </a:r>
          </a:p>
        </p:txBody>
      </p:sp>
      <p:sp>
        <p:nvSpPr>
          <p:cNvPr id="3" name="Text Placeholder 2">
            <a:extLst>
              <a:ext uri="{FF2B5EF4-FFF2-40B4-BE49-F238E27FC236}">
                <a16:creationId xmlns:a16="http://schemas.microsoft.com/office/drawing/2014/main" id="{61987884-5EB8-498E-9F3C-E0C7D7E715CE}"/>
              </a:ext>
            </a:extLst>
          </p:cNvPr>
          <p:cNvSpPr>
            <a:spLocks noGrp="1"/>
          </p:cNvSpPr>
          <p:nvPr>
            <p:ph type="body" sz="quarter" idx="10"/>
          </p:nvPr>
        </p:nvSpPr>
        <p:spPr>
          <a:xfrm>
            <a:off x="716005" y="970850"/>
            <a:ext cx="5060618" cy="5492750"/>
          </a:xfrm>
        </p:spPr>
        <p:txBody>
          <a:bodyPr/>
          <a:lstStyle/>
          <a:p>
            <a:pPr marL="757237" indent="-342900">
              <a:lnSpc>
                <a:spcPct val="100000"/>
              </a:lnSpc>
              <a:buFont typeface="Arial" panose="020B0604020202020204" pitchFamily="34" charset="0"/>
              <a:buChar char="•"/>
            </a:pPr>
            <a:r>
              <a:rPr lang="en-GB" sz="2400">
                <a:latin typeface="+mn-lt"/>
              </a:rPr>
              <a:t>Inclusive in your approach when working with their teams</a:t>
            </a:r>
          </a:p>
          <a:p>
            <a:pPr marL="757237" indent="-342900">
              <a:lnSpc>
                <a:spcPct val="100000"/>
              </a:lnSpc>
              <a:buFont typeface="Arial" panose="020B0604020202020204" pitchFamily="34" charset="0"/>
              <a:buChar char="•"/>
            </a:pPr>
            <a:r>
              <a:rPr lang="en-GB" sz="2400">
                <a:latin typeface="+mn-lt"/>
              </a:rPr>
              <a:t>Ensuring team members are actively including in decision making </a:t>
            </a:r>
          </a:p>
          <a:p>
            <a:pPr marL="757237" indent="-342900">
              <a:lnSpc>
                <a:spcPct val="100000"/>
              </a:lnSpc>
              <a:buFont typeface="Arial" panose="020B0604020202020204" pitchFamily="34" charset="0"/>
              <a:buChar char="•"/>
            </a:pPr>
            <a:r>
              <a:rPr lang="en-GB" sz="2400">
                <a:latin typeface="+mn-lt"/>
              </a:rPr>
              <a:t>Creating a culture of belonging</a:t>
            </a:r>
          </a:p>
          <a:p>
            <a:pPr marL="757237" indent="-342900">
              <a:lnSpc>
                <a:spcPct val="100000"/>
              </a:lnSpc>
              <a:buFont typeface="Arial" panose="020B0604020202020204" pitchFamily="34" charset="0"/>
              <a:buChar char="•"/>
            </a:pPr>
            <a:r>
              <a:rPr lang="en-GB" sz="2400">
                <a:latin typeface="+mn-lt"/>
              </a:rPr>
              <a:t>Treat your colleagues fairly and without prejudice, discrimination or bias.</a:t>
            </a:r>
          </a:p>
          <a:p>
            <a:pPr marL="757237" indent="-342900">
              <a:lnSpc>
                <a:spcPct val="100000"/>
              </a:lnSpc>
              <a:buFont typeface="Arial" panose="020B0604020202020204" pitchFamily="34" charset="0"/>
              <a:buChar char="•"/>
            </a:pPr>
            <a:r>
              <a:rPr lang="en-GB" sz="2400">
                <a:latin typeface="+mn-lt"/>
              </a:rPr>
              <a:t>Create a culture where people can raise issues with you and they trust you</a:t>
            </a:r>
          </a:p>
        </p:txBody>
      </p:sp>
    </p:spTree>
    <p:extLst>
      <p:ext uri="{BB962C8B-B14F-4D97-AF65-F5344CB8AC3E}">
        <p14:creationId xmlns:p14="http://schemas.microsoft.com/office/powerpoint/2010/main" val="7314842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B518E"/>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CA Title Slide">
  <a:themeElements>
    <a:clrScheme name="CCA">
      <a:dk1>
        <a:srgbClr val="4C4D4C"/>
      </a:dk1>
      <a:lt1>
        <a:srgbClr val="FFFFFF"/>
      </a:lt1>
      <a:dk2>
        <a:srgbClr val="2E6849"/>
      </a:dk2>
      <a:lt2>
        <a:srgbClr val="FFFFFF"/>
      </a:lt2>
      <a:accent1>
        <a:srgbClr val="51B67D"/>
      </a:accent1>
      <a:accent2>
        <a:srgbClr val="2E6849"/>
      </a:accent2>
      <a:accent3>
        <a:srgbClr val="81B5C2"/>
      </a:accent3>
      <a:accent4>
        <a:srgbClr val="3C6969"/>
      </a:accent4>
      <a:accent5>
        <a:srgbClr val="8DC180"/>
      </a:accent5>
      <a:accent6>
        <a:srgbClr val="3F6B3C"/>
      </a:accent6>
      <a:hlink>
        <a:srgbClr val="81B5C2"/>
      </a:hlink>
      <a:folHlink>
        <a:srgbClr val="3C69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A PowerPoint template.pptx  -  version 1.0: 28/03/2019 15:08  -  Read-Only" id="{BA53470D-73E1-4115-AB48-0A593D3A2289}" vid="{012E19F4-6D97-4009-B791-092AF2E469E2}"/>
    </a:ext>
  </a:extLst>
</a:theme>
</file>

<file path=ppt/theme/theme3.xml><?xml version="1.0" encoding="utf-8"?>
<a:theme xmlns:a="http://schemas.openxmlformats.org/drawingml/2006/main" name="CCA Internal Slide 2">
  <a:themeElements>
    <a:clrScheme name="CCA Colours ">
      <a:dk1>
        <a:srgbClr val="4C4D4C"/>
      </a:dk1>
      <a:lt1>
        <a:srgbClr val="FFFFFF"/>
      </a:lt1>
      <a:dk2>
        <a:srgbClr val="2E6849"/>
      </a:dk2>
      <a:lt2>
        <a:srgbClr val="FFFFFF"/>
      </a:lt2>
      <a:accent1>
        <a:srgbClr val="51B67D"/>
      </a:accent1>
      <a:accent2>
        <a:srgbClr val="2E6849"/>
      </a:accent2>
      <a:accent3>
        <a:srgbClr val="81B5C2"/>
      </a:accent3>
      <a:accent4>
        <a:srgbClr val="3C6969"/>
      </a:accent4>
      <a:accent5>
        <a:srgbClr val="8DC180"/>
      </a:accent5>
      <a:accent6>
        <a:srgbClr val="3F6B3C"/>
      </a:accent6>
      <a:hlink>
        <a:srgbClr val="81B5C2"/>
      </a:hlink>
      <a:folHlink>
        <a:srgbClr val="3C69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b">
        <a:noAutofit/>
      </a:bodyPr>
      <a:lstStyle>
        <a:defPPr algn="l">
          <a:defRPr sz="3000" b="1" dirty="0" smtClean="0">
            <a:solidFill>
              <a:schemeClr val="tx2"/>
            </a:solidFill>
          </a:defRPr>
        </a:defPPr>
      </a:lstStyle>
    </a:txDef>
  </a:objectDefaults>
  <a:extraClrSchemeLst/>
  <a:extLst>
    <a:ext uri="{05A4C25C-085E-4340-85A3-A5531E510DB2}">
      <thm15:themeFamily xmlns:thm15="http://schemas.microsoft.com/office/thememl/2012/main" name="CCA PowerPoint template.pptx  -  version 1.0: 28/03/2019 15:08  -  Read-Only" id="{BA53470D-73E1-4115-AB48-0A593D3A2289}" vid="{E3DF90B6-85DC-48A1-AC30-8C0E3FC5D578}"/>
    </a:ext>
  </a:extLst>
</a:theme>
</file>

<file path=ppt/theme/theme4.xml><?xml version="1.0" encoding="utf-8"?>
<a:theme xmlns:a="http://schemas.openxmlformats.org/drawingml/2006/main" name="CCA Internal Slide 5">
  <a:themeElements>
    <a:clrScheme name="CCA">
      <a:dk1>
        <a:srgbClr val="4C4D4C"/>
      </a:dk1>
      <a:lt1>
        <a:srgbClr val="FFFFFF"/>
      </a:lt1>
      <a:dk2>
        <a:srgbClr val="2E6849"/>
      </a:dk2>
      <a:lt2>
        <a:srgbClr val="FFFFFF"/>
      </a:lt2>
      <a:accent1>
        <a:srgbClr val="51B67D"/>
      </a:accent1>
      <a:accent2>
        <a:srgbClr val="2E6849"/>
      </a:accent2>
      <a:accent3>
        <a:srgbClr val="81B5C2"/>
      </a:accent3>
      <a:accent4>
        <a:srgbClr val="3C6969"/>
      </a:accent4>
      <a:accent5>
        <a:srgbClr val="8DC180"/>
      </a:accent5>
      <a:accent6>
        <a:srgbClr val="3F6B3C"/>
      </a:accent6>
      <a:hlink>
        <a:srgbClr val="81B5C2"/>
      </a:hlink>
      <a:folHlink>
        <a:srgbClr val="3C69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b">
        <a:noAutofit/>
      </a:bodyPr>
      <a:lstStyle>
        <a:defPPr algn="l">
          <a:defRPr sz="3000" b="1" dirty="0" smtClean="0">
            <a:solidFill>
              <a:schemeClr val="tx2"/>
            </a:solidFill>
          </a:defRPr>
        </a:defPPr>
      </a:lstStyle>
    </a:txDef>
  </a:objectDefaults>
  <a:extraClrSchemeLst/>
  <a:extLst>
    <a:ext uri="{05A4C25C-085E-4340-85A3-A5531E510DB2}">
      <thm15:themeFamily xmlns:thm15="http://schemas.microsoft.com/office/thememl/2012/main" name="CCA PowerPoint template.pptx  -  version 1.0: 28/03/2019 15:08  -  Read-Only" id="{BA53470D-73E1-4115-AB48-0A593D3A2289}" vid="{439E314F-3BAA-49D0-A4C0-599636A0B48B}"/>
    </a:ext>
  </a:extLst>
</a:theme>
</file>

<file path=ppt/theme/theme5.xml><?xml version="1.0" encoding="utf-8"?>
<a:theme xmlns:a="http://schemas.openxmlformats.org/drawingml/2006/main" name="CCA Internal Slide 4">
  <a:themeElements>
    <a:clrScheme name="CCA">
      <a:dk1>
        <a:srgbClr val="4C4D4C"/>
      </a:dk1>
      <a:lt1>
        <a:srgbClr val="FFFFFF"/>
      </a:lt1>
      <a:dk2>
        <a:srgbClr val="2E6849"/>
      </a:dk2>
      <a:lt2>
        <a:srgbClr val="FFFFFF"/>
      </a:lt2>
      <a:accent1>
        <a:srgbClr val="51B67D"/>
      </a:accent1>
      <a:accent2>
        <a:srgbClr val="2E6849"/>
      </a:accent2>
      <a:accent3>
        <a:srgbClr val="81B5C2"/>
      </a:accent3>
      <a:accent4>
        <a:srgbClr val="3C6969"/>
      </a:accent4>
      <a:accent5>
        <a:srgbClr val="8DC180"/>
      </a:accent5>
      <a:accent6>
        <a:srgbClr val="3F6B3C"/>
      </a:accent6>
      <a:hlink>
        <a:srgbClr val="81B5C2"/>
      </a:hlink>
      <a:folHlink>
        <a:srgbClr val="3C69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b">
        <a:noAutofit/>
      </a:bodyPr>
      <a:lstStyle>
        <a:defPPr algn="l">
          <a:defRPr sz="3000" b="1" dirty="0" smtClean="0">
            <a:solidFill>
              <a:schemeClr val="tx2"/>
            </a:solidFill>
          </a:defRPr>
        </a:defPPr>
      </a:lstStyle>
    </a:txDef>
  </a:objectDefaults>
  <a:extraClrSchemeLst/>
  <a:extLst>
    <a:ext uri="{05A4C25C-085E-4340-85A3-A5531E510DB2}">
      <thm15:themeFamily xmlns:thm15="http://schemas.microsoft.com/office/thememl/2012/main" name="CCA PowerPoint template.pptx  -  version 1.0: 28/03/2019 15:08  -  Read-Only" id="{BA53470D-73E1-4115-AB48-0A593D3A2289}" vid="{1C1AC33D-31D4-400A-AE18-7E01E55DBA29}"/>
    </a:ext>
  </a:extLst>
</a:theme>
</file>

<file path=ppt/theme/theme6.xml><?xml version="1.0" encoding="utf-8"?>
<a:theme xmlns:a="http://schemas.openxmlformats.org/drawingml/2006/main" name="CCA Internal Slide 6">
  <a:themeElements>
    <a:clrScheme name="CCA">
      <a:dk1>
        <a:srgbClr val="4C4D4C"/>
      </a:dk1>
      <a:lt1>
        <a:srgbClr val="FFFFFF"/>
      </a:lt1>
      <a:dk2>
        <a:srgbClr val="2E6849"/>
      </a:dk2>
      <a:lt2>
        <a:srgbClr val="FFFFFF"/>
      </a:lt2>
      <a:accent1>
        <a:srgbClr val="51B67D"/>
      </a:accent1>
      <a:accent2>
        <a:srgbClr val="2E6849"/>
      </a:accent2>
      <a:accent3>
        <a:srgbClr val="81B5C2"/>
      </a:accent3>
      <a:accent4>
        <a:srgbClr val="3C6969"/>
      </a:accent4>
      <a:accent5>
        <a:srgbClr val="8DC180"/>
      </a:accent5>
      <a:accent6>
        <a:srgbClr val="3F6B3C"/>
      </a:accent6>
      <a:hlink>
        <a:srgbClr val="81B5C2"/>
      </a:hlink>
      <a:folHlink>
        <a:srgbClr val="3C69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b">
        <a:noAutofit/>
      </a:bodyPr>
      <a:lstStyle>
        <a:defPPr algn="l">
          <a:defRPr sz="3000" b="1" dirty="0" smtClean="0">
            <a:solidFill>
              <a:schemeClr val="tx2"/>
            </a:solidFill>
          </a:defRPr>
        </a:defPPr>
      </a:lstStyle>
    </a:txDef>
  </a:objectDefaults>
  <a:extraClrSchemeLst/>
  <a:extLst>
    <a:ext uri="{05A4C25C-085E-4340-85A3-A5531E510DB2}">
      <thm15:themeFamily xmlns:thm15="http://schemas.microsoft.com/office/thememl/2012/main" name="CCA PowerPoint template.pptx  -  version 1.0: 28/03/2019 15:08  -  Read-Only" id="{BA53470D-73E1-4115-AB48-0A593D3A2289}" vid="{302970F3-9775-4709-9679-47D86514C99B}"/>
    </a:ext>
  </a:extLst>
</a:theme>
</file>

<file path=ppt/theme/theme7.xml><?xml version="1.0" encoding="utf-8"?>
<a:theme xmlns:a="http://schemas.openxmlformats.org/drawingml/2006/main" name="RPS Master - Purple">
  <a:themeElements>
    <a:clrScheme name="RPS Colours">
      <a:dk1>
        <a:srgbClr val="1C2045"/>
      </a:dk1>
      <a:lt1>
        <a:srgbClr val="FFFFFF"/>
      </a:lt1>
      <a:dk2>
        <a:srgbClr val="1C2045"/>
      </a:dk2>
      <a:lt2>
        <a:srgbClr val="FFFFFF"/>
      </a:lt2>
      <a:accent1>
        <a:srgbClr val="3CA6AB"/>
      </a:accent1>
      <a:accent2>
        <a:srgbClr val="BF498A"/>
      </a:accent2>
      <a:accent3>
        <a:srgbClr val="F3D03C"/>
      </a:accent3>
      <a:accent4>
        <a:srgbClr val="6BBF69"/>
      </a:accent4>
      <a:accent5>
        <a:srgbClr val="193E44"/>
      </a:accent5>
      <a:accent6>
        <a:srgbClr val="65305C"/>
      </a:accent6>
      <a:hlink>
        <a:srgbClr val="1C2045"/>
      </a:hlink>
      <a:folHlink>
        <a:srgbClr val="1C2045"/>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CA Colours ">
    <a:dk1>
      <a:srgbClr val="4C4D4C"/>
    </a:dk1>
    <a:lt1>
      <a:srgbClr val="FFFFFF"/>
    </a:lt1>
    <a:dk2>
      <a:srgbClr val="2E6849"/>
    </a:dk2>
    <a:lt2>
      <a:srgbClr val="FFFFFF"/>
    </a:lt2>
    <a:accent1>
      <a:srgbClr val="51B67D"/>
    </a:accent1>
    <a:accent2>
      <a:srgbClr val="2E6849"/>
    </a:accent2>
    <a:accent3>
      <a:srgbClr val="81B5C2"/>
    </a:accent3>
    <a:accent4>
      <a:srgbClr val="3C6969"/>
    </a:accent4>
    <a:accent5>
      <a:srgbClr val="8DC180"/>
    </a:accent5>
    <a:accent6>
      <a:srgbClr val="3F6B3C"/>
    </a:accent6>
    <a:hlink>
      <a:srgbClr val="81B5C2"/>
    </a:hlink>
    <a:folHlink>
      <a:srgbClr val="3C69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CA Colours ">
    <a:dk1>
      <a:srgbClr val="4C4D4C"/>
    </a:dk1>
    <a:lt1>
      <a:srgbClr val="FFFFFF"/>
    </a:lt1>
    <a:dk2>
      <a:srgbClr val="2E6849"/>
    </a:dk2>
    <a:lt2>
      <a:srgbClr val="FFFFFF"/>
    </a:lt2>
    <a:accent1>
      <a:srgbClr val="51B67D"/>
    </a:accent1>
    <a:accent2>
      <a:srgbClr val="2E6849"/>
    </a:accent2>
    <a:accent3>
      <a:srgbClr val="81B5C2"/>
    </a:accent3>
    <a:accent4>
      <a:srgbClr val="3C6969"/>
    </a:accent4>
    <a:accent5>
      <a:srgbClr val="8DC180"/>
    </a:accent5>
    <a:accent6>
      <a:srgbClr val="3F6B3C"/>
    </a:accent6>
    <a:hlink>
      <a:srgbClr val="81B5C2"/>
    </a:hlink>
    <a:folHlink>
      <a:srgbClr val="3C69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D2CD6069169B4096E99A35FEC510B9" ma:contentTypeVersion="" ma:contentTypeDescription="Create a new document." ma:contentTypeScope="" ma:versionID="7ef5f0e42f5de4641d551ac66ebb61c5">
  <xsd:schema xmlns:xsd="http://www.w3.org/2001/XMLSchema" xmlns:xs="http://www.w3.org/2001/XMLSchema" xmlns:p="http://schemas.microsoft.com/office/2006/metadata/properties" xmlns:ns2="1c7d3551-5694-4f12-b35a-d9a7a462ea4b" xmlns:ns3="0b7f86d5-e07b-4442-8640-1a7924d09444" targetNamespace="http://schemas.microsoft.com/office/2006/metadata/properties" ma:root="true" ma:fieldsID="665ecdc93b27ecaa83c68af1a4cb632e" ns2:_="" ns3:_="">
    <xsd:import namespace="1c7d3551-5694-4f12-b35a-d9a7a462ea4b"/>
    <xsd:import namespace="0b7f86d5-e07b-4442-8640-1a7924d09444"/>
    <xsd:element name="properties">
      <xsd:complexType>
        <xsd:sequence>
          <xsd:element name="documentManagement">
            <xsd:complexType>
              <xsd:all>
                <xsd:element ref="ns2:SharedWithUser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7d3551-5694-4f12-b35a-d9a7a462ea4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7f86d5-e07b-4442-8640-1a7924d09444" elementFormDefault="qualified">
    <xsd:import namespace="http://schemas.microsoft.com/office/2006/documentManagement/types"/>
    <xsd:import namespace="http://schemas.microsoft.com/office/infopath/2007/PartnerControls"/>
    <xsd:element name="MediaServiceMetadata" ma:index="9" nillable="true" ma:displayName="MediaServiceMetadata" ma:description="" ma:hidden="true" ma:internalName="MediaServiceMetadata" ma:readOnly="true">
      <xsd:simpleType>
        <xsd:restriction base="dms:Note"/>
      </xsd:simpleType>
    </xsd:element>
    <xsd:element name="MediaServiceFastMetadata" ma:index="10" nillable="true" ma:displayName="MediaServiceFastMetadata" ma:description=""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B750A4C-204E-4632-B759-78765B63BBCD}">
  <ds:schemaRefs>
    <ds:schemaRef ds:uri="0b7f86d5-e07b-4442-8640-1a7924d09444"/>
    <ds:schemaRef ds:uri="1c7d3551-5694-4f12-b35a-d9a7a462ea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6E86012-EFFF-4A76-A224-10122A004865}">
  <ds:schemaRefs>
    <ds:schemaRef ds:uri="http://schemas.microsoft.com/sharepoint/v3/contenttype/forms"/>
  </ds:schemaRefs>
</ds:datastoreItem>
</file>

<file path=customXml/itemProps3.xml><?xml version="1.0" encoding="utf-8"?>
<ds:datastoreItem xmlns:ds="http://schemas.openxmlformats.org/officeDocument/2006/customXml" ds:itemID="{22ADA697-B336-47A1-94FF-32D21A1F4213}">
  <ds:schemaRefs>
    <ds:schemaRef ds:uri="0b7f86d5-e07b-4442-8640-1a7924d09444"/>
    <ds:schemaRef ds:uri="1c7d3551-5694-4f12-b35a-d9a7a462ea4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TotalTime>
  <Words>2006</Words>
  <Application>Microsoft Office PowerPoint</Application>
  <PresentationFormat>Widescreen</PresentationFormat>
  <Paragraphs>228</Paragraphs>
  <Slides>25</Slides>
  <Notes>17</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25</vt:i4>
      </vt:variant>
    </vt:vector>
  </HeadingPairs>
  <TitlesOfParts>
    <vt:vector size="36" baseType="lpstr">
      <vt:lpstr>Arial</vt:lpstr>
      <vt:lpstr>Calibri</vt:lpstr>
      <vt:lpstr>Courier New</vt:lpstr>
      <vt:lpstr>Georgia</vt:lpstr>
      <vt:lpstr>Office Theme</vt:lpstr>
      <vt:lpstr>CCA Title Slide</vt:lpstr>
      <vt:lpstr>CCA Internal Slide 2</vt:lpstr>
      <vt:lpstr>CCA Internal Slide 5</vt:lpstr>
      <vt:lpstr>CCA Internal Slide 4</vt:lpstr>
      <vt:lpstr>CCA Internal Slide 6</vt:lpstr>
      <vt:lpstr>RPS Master - Purple</vt:lpstr>
      <vt:lpstr>Valuing difference and inclusive behavior in local leadership   </vt:lpstr>
      <vt:lpstr>RPS Inclusion &amp; Diversity and Wellbeing</vt:lpstr>
      <vt:lpstr>RPS I&amp;D Strategy </vt:lpstr>
      <vt:lpstr>Strategic priority I: Create a culture of belonging  Strategic priority II: Champion inclusive and authentic leadership  Strategic priority III: Challenge inclusion &amp; diversity barriers </vt:lpstr>
      <vt:lpstr>PowerPoint Presentation</vt:lpstr>
      <vt:lpstr>Why is Inclusion and Diversity important for the profession?</vt:lpstr>
      <vt:lpstr>Inclusion &amp; Diversity is important for patient care</vt:lpstr>
      <vt:lpstr>PowerPoint Presentation</vt:lpstr>
      <vt:lpstr>Authentic Leadership</vt:lpstr>
      <vt:lpstr>Workforce Wellbeing Survey </vt:lpstr>
      <vt:lpstr>PowerPoint Presentation</vt:lpstr>
      <vt:lpstr>PowerPoint Presentation</vt:lpstr>
      <vt:lpstr>RPS Inclusion and Wellbeing Pledge</vt:lpstr>
      <vt:lpstr>Workforce Inclusion and Wellbeing Pledge Considerations</vt:lpstr>
      <vt:lpstr>PowerPoint Presentation</vt:lpstr>
      <vt:lpstr>PowerPoint Presentation</vt:lpstr>
      <vt:lpstr>How can you get inv0lved!</vt:lpstr>
      <vt:lpstr>With volunteers from our ABCD group we developed and launched our Race microaggressions reference  </vt:lpstr>
      <vt:lpstr>With volunteers from our ABCD group we developed and launched our Disability related microaggressions reference</vt:lpstr>
      <vt:lpstr>Contact us: Twitter: @APharmacistDoll   @HeidiDW  Email: IandD@rpharms.com or WWB@rpharms.com  </vt:lpstr>
      <vt:lpstr>CCA LPC Equality, Diversity &amp; Inclusion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March Meeting of LPCs</dc:title>
  <dc:creator>Melinda Mabbutt</dc:creator>
  <cp:lastModifiedBy>Jamie Gilliam</cp:lastModifiedBy>
  <cp:revision>2</cp:revision>
  <cp:lastPrinted>2021-03-17T08:35:06Z</cp:lastPrinted>
  <dcterms:created xsi:type="dcterms:W3CDTF">2021-03-12T09:55:20Z</dcterms:created>
  <dcterms:modified xsi:type="dcterms:W3CDTF">2021-09-21T11:36:26Z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0x0101000DD2CD6069169B4096E99A35FEC510B9</vt:lpwstr>
  </property>
</Properties>
</file>