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671" r:id="rId6"/>
    <p:sldMasterId id="2147483682" r:id="rId7"/>
    <p:sldMasterId id="2147483687" r:id="rId8"/>
  </p:sldMasterIdLst>
  <p:notesMasterIdLst>
    <p:notesMasterId r:id="rId42"/>
  </p:notesMasterIdLst>
  <p:sldIdLst>
    <p:sldId id="572" r:id="rId9"/>
    <p:sldId id="551" r:id="rId10"/>
    <p:sldId id="597" r:id="rId11"/>
    <p:sldId id="2145707788" r:id="rId12"/>
    <p:sldId id="2145707787" r:id="rId13"/>
    <p:sldId id="2145707789" r:id="rId14"/>
    <p:sldId id="2145707790" r:id="rId15"/>
    <p:sldId id="2145707791" r:id="rId16"/>
    <p:sldId id="583" r:id="rId17"/>
    <p:sldId id="584" r:id="rId18"/>
    <p:sldId id="2145707784" r:id="rId19"/>
    <p:sldId id="260" r:id="rId20"/>
    <p:sldId id="582" r:id="rId21"/>
    <p:sldId id="261" r:id="rId22"/>
    <p:sldId id="585" r:id="rId23"/>
    <p:sldId id="586" r:id="rId24"/>
    <p:sldId id="587" r:id="rId25"/>
    <p:sldId id="2145707793" r:id="rId26"/>
    <p:sldId id="262" r:id="rId27"/>
    <p:sldId id="588" r:id="rId28"/>
    <p:sldId id="263" r:id="rId29"/>
    <p:sldId id="266" r:id="rId30"/>
    <p:sldId id="590" r:id="rId31"/>
    <p:sldId id="576" r:id="rId32"/>
    <p:sldId id="591" r:id="rId33"/>
    <p:sldId id="594" r:id="rId34"/>
    <p:sldId id="592" r:id="rId35"/>
    <p:sldId id="593" r:id="rId36"/>
    <p:sldId id="271" r:id="rId37"/>
    <p:sldId id="595" r:id="rId38"/>
    <p:sldId id="2145707795" r:id="rId39"/>
    <p:sldId id="2145707792" r:id="rId40"/>
    <p:sldId id="27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D00EA6-DB00-4C4E-A6AB-6229E95F531B}" v="24" dt="2021-10-11T10:43:57.327"/>
    <p1510:client id="{E9BB7D3A-B128-4FFE-B179-8F74865AB088}" v="11" dt="2021-10-11T16:56:54.3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9" autoAdjust="0"/>
    <p:restoredTop sz="94660"/>
  </p:normalViewPr>
  <p:slideViewPr>
    <p:cSldViewPr snapToGrid="0">
      <p:cViewPr varScale="1">
        <p:scale>
          <a:sx n="92" d="100"/>
          <a:sy n="92" d="100"/>
        </p:scale>
        <p:origin x="8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561A0-DC31-4F12-B02E-E0662023CF9C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617F9-F909-4110-A59B-0F55A9743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31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191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b="0" i="0" dirty="0">
              <a:solidFill>
                <a:srgbClr val="444444"/>
              </a:solidFill>
              <a:effectLst/>
              <a:latin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116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solidFill>
                <a:srgbClr val="444444"/>
              </a:solidFill>
              <a:effectLst/>
              <a:latin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247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987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191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409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927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500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715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616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964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902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248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30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174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038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633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10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327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9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513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015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15000"/>
              </a:lnSpc>
              <a:spcAft>
                <a:spcPts val="300"/>
              </a:spcAft>
              <a:buSzPts val="1100"/>
              <a:buFont typeface="+mj-lt"/>
              <a:buNone/>
            </a:pP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498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967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7FF72-E60E-4F4C-9E10-77CAE52C81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94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599385" y="3660488"/>
            <a:ext cx="105156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385" y="4364955"/>
            <a:ext cx="9144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1546" y="293024"/>
            <a:ext cx="1440873" cy="436418"/>
          </a:xfrm>
          <a:prstGeom prst="rect">
            <a:avLst/>
          </a:prstGeom>
        </p:spPr>
      </p:pic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5FDDE1C8-218E-4901-92BB-E0ADB27DCE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45237"/>
            <a:ext cx="12192000" cy="309465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33EB1D2-9EB5-4BBA-9043-DD9322866AB7}"/>
              </a:ext>
            </a:extLst>
          </p:cNvPr>
          <p:cNvSpPr txBox="1"/>
          <p:nvPr userDrawn="1"/>
        </p:nvSpPr>
        <p:spPr>
          <a:xfrm>
            <a:off x="3434080" y="5792942"/>
            <a:ext cx="5323840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1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" y="310"/>
            <a:ext cx="12190867" cy="685738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673603" y="1337620"/>
            <a:ext cx="6758208" cy="982248"/>
          </a:xfrm>
        </p:spPr>
        <p:txBody>
          <a:bodyPr anchor="b" anchorCtr="0">
            <a:noAutofit/>
          </a:bodyPr>
          <a:lstStyle>
            <a:lvl1pPr>
              <a:defRPr baseline="0">
                <a:solidFill>
                  <a:srgbClr val="2C2825"/>
                </a:solidFill>
              </a:defRPr>
            </a:lvl1pPr>
          </a:lstStyle>
          <a:p>
            <a:r>
              <a:rPr lang="en-GB"/>
              <a:t>Contact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673601" y="2513811"/>
            <a:ext cx="6758210" cy="313688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0164-1B0E-EC47-A805-AF4E4DD1E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0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755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021" y="1397001"/>
            <a:ext cx="10995379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Hypertension case finding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03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4" y="457201"/>
            <a:ext cx="8974668" cy="5099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7020" y="1397001"/>
            <a:ext cx="5280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129" y="1397001"/>
            <a:ext cx="5280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Hypertension case finding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98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Hypertension case finding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"/>
            <a:ext cx="121920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84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B518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02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439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434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323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B518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5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20240" y="1649628"/>
            <a:ext cx="10316899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4921" y="854465"/>
            <a:ext cx="8756073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8419" y="6372537"/>
            <a:ext cx="863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20902" y="6333440"/>
            <a:ext cx="7630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Hypertension case finding</a:t>
            </a:r>
            <a:endParaRPr lang="en-US" dirty="0"/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1546" y="293024"/>
            <a:ext cx="1440873" cy="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81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08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266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93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1EF0-9698-41D6-8A99-44AD6613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11C732-2C62-4DBC-A706-4372E9D0B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A1CB-1284-4BE4-84D6-31C4BCB2D61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732F4-E8E3-4918-A325-EF99CF3B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C131E-F0CE-4C48-9967-9F033BE3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C480-3CEE-42EA-AD76-E839DAEC1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5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6378" cy="685541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59335" y="1959101"/>
            <a:ext cx="9029929" cy="2285618"/>
          </a:xfrm>
        </p:spPr>
        <p:txBody>
          <a:bodyPr anchor="b" anchorCtr="0">
            <a:noAutofit/>
          </a:bodyPr>
          <a:lstStyle>
            <a:lvl1pPr>
              <a:defRPr sz="3265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9335" y="4571236"/>
            <a:ext cx="9029929" cy="1306068"/>
          </a:xfrm>
        </p:spPr>
        <p:txBody>
          <a:bodyPr>
            <a:noAutofit/>
          </a:bodyPr>
          <a:lstStyle>
            <a:lvl1pPr marL="0" indent="0" algn="l">
              <a:buNone/>
              <a:defRPr sz="2177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7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3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187" y="326761"/>
            <a:ext cx="2472509" cy="166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22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468" cy="685541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59335" y="1959101"/>
            <a:ext cx="9029929" cy="2285618"/>
          </a:xfrm>
        </p:spPr>
        <p:txBody>
          <a:bodyPr anchor="b" anchorCtr="0">
            <a:noAutofit/>
          </a:bodyPr>
          <a:lstStyle>
            <a:lvl1pPr>
              <a:defRPr sz="3265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Chapter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9335" y="4571236"/>
            <a:ext cx="9029929" cy="1306068"/>
          </a:xfrm>
        </p:spPr>
        <p:txBody>
          <a:bodyPr>
            <a:noAutofit/>
          </a:bodyPr>
          <a:lstStyle>
            <a:lvl1pPr marL="0" indent="0" algn="l">
              <a:buNone/>
              <a:defRPr sz="2177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7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3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Chapter subtitle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0B0164-1B0E-EC47-A805-AF4E4DD1E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0191" y="359168"/>
            <a:ext cx="10671620" cy="653034"/>
          </a:xfrm>
        </p:spPr>
        <p:txBody>
          <a:bodyPr lIns="72000" tIns="72000" rIns="72000" bIns="72000" anchor="b" anchorCtr="0"/>
          <a:lstStyle>
            <a:lvl1pPr>
              <a:defRPr sz="2540" baseline="0">
                <a:solidFill>
                  <a:srgbClr val="2C2825"/>
                </a:solidFill>
              </a:defRPr>
            </a:lvl1pPr>
          </a:lstStyle>
          <a:p>
            <a:r>
              <a:rPr lang="en-GB"/>
              <a:t>Content-A 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60191" y="1338719"/>
            <a:ext cx="10671620" cy="502541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0B0164-1B0E-EC47-A805-AF4E4DD1E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7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341473" y="1337620"/>
            <a:ext cx="5087843" cy="502836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60191" y="1337620"/>
            <a:ext cx="5089596" cy="502836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0B0164-1B0E-EC47-A805-AF4E4DD1E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60191" y="359168"/>
            <a:ext cx="10671620" cy="653034"/>
          </a:xfrm>
        </p:spPr>
        <p:txBody>
          <a:bodyPr lIns="72000" tIns="72000" rIns="72000" bIns="72000" anchor="b" anchorCtr="0"/>
          <a:lstStyle>
            <a:lvl1pPr>
              <a:defRPr sz="2540" baseline="0">
                <a:solidFill>
                  <a:srgbClr val="2C2825"/>
                </a:solidFill>
              </a:defRPr>
            </a:lvl1pPr>
          </a:lstStyle>
          <a:p>
            <a:r>
              <a:rPr lang="en-GB"/>
              <a:t>Content-B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6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Y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60191" y="359168"/>
            <a:ext cx="10671620" cy="653034"/>
          </a:xfrm>
        </p:spPr>
        <p:txBody>
          <a:bodyPr lIns="72000" tIns="72000" rIns="72000" bIns="72000" anchor="b" anchorCtr="0"/>
          <a:lstStyle>
            <a:lvl1pPr>
              <a:defRPr sz="2540" baseline="0">
                <a:solidFill>
                  <a:srgbClr val="2C2825"/>
                </a:solidFill>
              </a:defRPr>
            </a:lvl1pPr>
          </a:lstStyle>
          <a:p>
            <a:r>
              <a:rPr lang="en-GB"/>
              <a:t>Content-YL-A</a:t>
            </a:r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60191" y="1338719"/>
            <a:ext cx="10671620" cy="502541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0B0164-1B0E-EC47-A805-AF4E4DD1E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6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BK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60191" y="359168"/>
            <a:ext cx="10671620" cy="653034"/>
          </a:xfrm>
        </p:spPr>
        <p:txBody>
          <a:bodyPr lIns="72000" tIns="72000" rIns="72000" bIns="72000" anchor="b" anchorCtr="0"/>
          <a:lstStyle>
            <a:lvl1pPr>
              <a:defRPr sz="254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Content-BK-A</a:t>
            </a:r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60191" y="1338719"/>
            <a:ext cx="10671620" cy="502541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0B0164-1B0E-EC47-A805-AF4E4DD1E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88419" y="6372537"/>
            <a:ext cx="863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20902" y="6333440"/>
            <a:ext cx="7630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Hypertension case finding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4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191" y="359168"/>
            <a:ext cx="10671620" cy="653034"/>
          </a:xfrm>
          <a:prstGeom prst="rect">
            <a:avLst/>
          </a:prstGeom>
        </p:spPr>
        <p:txBody>
          <a:bodyPr vert="horz" lIns="72000" tIns="72000" rIns="72000" bIns="7200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190" y="1337620"/>
            <a:ext cx="10671620" cy="502836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0191" y="6367079"/>
            <a:ext cx="9029929" cy="327730"/>
          </a:xfrm>
          <a:prstGeom prst="rect">
            <a:avLst/>
          </a:prstGeom>
        </p:spPr>
        <p:txBody>
          <a:bodyPr lIns="72000" tIns="72000" rIns="72000" bIns="72000"/>
          <a:lstStyle>
            <a:lvl1pPr algn="l">
              <a:defRPr sz="907">
                <a:solidFill>
                  <a:srgbClr val="2C282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Hypertension case finding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10166" y="6367567"/>
            <a:ext cx="820903" cy="327730"/>
          </a:xfrm>
          <a:prstGeom prst="rect">
            <a:avLst/>
          </a:prstGeom>
        </p:spPr>
        <p:txBody>
          <a:bodyPr lIns="72000" tIns="72000" rIns="72000" bIns="72000"/>
          <a:lstStyle>
            <a:lvl1pPr algn="r">
              <a:defRPr sz="907">
                <a:solidFill>
                  <a:srgbClr val="2C282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50B0164-1B0E-EC47-A805-AF4E4DD1E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7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sldNum="0" hdr="0" dt="0"/>
  <p:txStyles>
    <p:titleStyle>
      <a:lvl1pPr algn="l" defTabSz="472943" rtl="0" eaLnBrk="1" latinLnBrk="0" hangingPunct="1">
        <a:spcBef>
          <a:spcPct val="0"/>
        </a:spcBef>
        <a:buNone/>
        <a:defRPr sz="2540" b="1" i="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l" defTabSz="472943" rtl="0" eaLnBrk="1" latinLnBrk="0" hangingPunct="1">
        <a:lnSpc>
          <a:spcPct val="120000"/>
        </a:lnSpc>
        <a:spcBef>
          <a:spcPts val="0"/>
        </a:spcBef>
        <a:spcAft>
          <a:spcPts val="907"/>
        </a:spcAft>
        <a:buFont typeface="Arial" panose="020B0604020202020204" pitchFamily="34" charset="0"/>
        <a:buNone/>
        <a:defRPr sz="1814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326849" indent="-326849" algn="l" defTabSz="472943" rtl="0" eaLnBrk="1" latinLnBrk="0" hangingPunct="1">
        <a:lnSpc>
          <a:spcPct val="120000"/>
        </a:lnSpc>
        <a:spcBef>
          <a:spcPts val="0"/>
        </a:spcBef>
        <a:spcAft>
          <a:spcPts val="907"/>
        </a:spcAft>
        <a:buFont typeface="Arial" panose="020B0604020202020204" pitchFamily="34" charset="0"/>
        <a:buChar char="•"/>
        <a:defRPr sz="1814" b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326849" indent="-326849" algn="l" defTabSz="472943" rtl="0" eaLnBrk="1" latinLnBrk="0" hangingPunct="1">
        <a:lnSpc>
          <a:spcPct val="120000"/>
        </a:lnSpc>
        <a:spcBef>
          <a:spcPts val="0"/>
        </a:spcBef>
        <a:spcAft>
          <a:spcPts val="907"/>
        </a:spcAft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326849" indent="-326849" algn="l" defTabSz="472943" rtl="0" eaLnBrk="1" latinLnBrk="0" hangingPunct="1">
        <a:lnSpc>
          <a:spcPct val="120000"/>
        </a:lnSpc>
        <a:spcBef>
          <a:spcPts val="0"/>
        </a:spcBef>
        <a:spcAft>
          <a:spcPts val="907"/>
        </a:spcAft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326849" marR="0" indent="-326849" algn="l" defTabSz="472943" rtl="0" eaLnBrk="1" fontAlgn="auto" latinLnBrk="0" hangingPunct="1">
        <a:lnSpc>
          <a:spcPct val="120000"/>
        </a:lnSpc>
        <a:spcBef>
          <a:spcPts val="0"/>
        </a:spcBef>
        <a:spcAft>
          <a:spcPts val="907"/>
        </a:spcAft>
        <a:buClrTx/>
        <a:buSzTx/>
        <a:buFont typeface="Arial" panose="020B0604020202020204" pitchFamily="34" charset="0"/>
        <a:buChar char="•"/>
        <a:tabLst/>
        <a:defRPr sz="1814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326849" indent="-326849" algn="l" defTabSz="472943" rtl="0" eaLnBrk="1" latinLnBrk="0" hangingPunct="1">
        <a:lnSpc>
          <a:spcPct val="120000"/>
        </a:lnSpc>
        <a:spcBef>
          <a:spcPts val="0"/>
        </a:spcBef>
        <a:spcAft>
          <a:spcPts val="907"/>
        </a:spcAft>
        <a:buFont typeface="Arial" panose="020B0604020202020204" pitchFamily="34" charset="0"/>
        <a:buChar char="•"/>
        <a:defRPr sz="1814" kern="1200" baseline="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6pPr>
      <a:lvl7pPr marL="326849" indent="-326849" algn="l" defTabSz="472943" rtl="0" eaLnBrk="1" latinLnBrk="0" hangingPunct="1">
        <a:lnSpc>
          <a:spcPct val="120000"/>
        </a:lnSpc>
        <a:spcBef>
          <a:spcPts val="0"/>
        </a:spcBef>
        <a:spcAft>
          <a:spcPts val="907"/>
        </a:spcAft>
        <a:buFont typeface="Arial"/>
        <a:buChar char="•"/>
        <a:defRPr sz="1814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7pPr>
      <a:lvl8pPr marL="326849" indent="-326849" algn="l" defTabSz="472943" rtl="0" eaLnBrk="1" latinLnBrk="0" hangingPunct="1">
        <a:lnSpc>
          <a:spcPct val="120000"/>
        </a:lnSpc>
        <a:spcBef>
          <a:spcPts val="0"/>
        </a:spcBef>
        <a:spcAft>
          <a:spcPts val="907"/>
        </a:spcAft>
        <a:buFont typeface="Arial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26849" indent="-326849" algn="l" defTabSz="472943" rtl="0" eaLnBrk="1" latinLnBrk="0" hangingPunct="1">
        <a:lnSpc>
          <a:spcPct val="120000"/>
        </a:lnSpc>
        <a:spcBef>
          <a:spcPts val="0"/>
        </a:spcBef>
        <a:spcAft>
          <a:spcPts val="907"/>
        </a:spcAft>
        <a:buFont typeface="Arial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294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72943" algn="l" defTabSz="47294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45886" algn="l" defTabSz="47294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18829" algn="l" defTabSz="47294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891772" algn="l" defTabSz="47294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64715" algn="l" defTabSz="47294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37658" algn="l" defTabSz="47294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10601" algn="l" defTabSz="47294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783544" algn="l" defTabSz="47294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7022" y="1407160"/>
            <a:ext cx="1100666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75734" y="457201"/>
            <a:ext cx="8974668" cy="50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Box 15"/>
          <p:cNvSpPr txBox="1">
            <a:spLocks noChangeArrowheads="1"/>
          </p:cNvSpPr>
          <p:nvPr/>
        </p:nvSpPr>
        <p:spPr bwMode="auto">
          <a:xfrm>
            <a:off x="336549" y="6248401"/>
            <a:ext cx="719667" cy="50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51F534E-3A19-43F7-A182-097320033CA7}" type="slidenum">
              <a:rPr lang="en-GB" altLang="en-US" sz="900">
                <a:solidFill>
                  <a:srgbClr val="FFFFFF"/>
                </a:solidFill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en-GB" altLang="en-US" sz="900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78933" y="6250170"/>
            <a:ext cx="8568267" cy="501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GB"/>
              <a:t>Hypertension case finding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 userDrawn="1"/>
        </p:nvSpPr>
        <p:spPr>
          <a:xfrm>
            <a:off x="787026" y="6446521"/>
            <a:ext cx="8661775" cy="318114"/>
          </a:xfrm>
          <a:prstGeom prst="rect">
            <a:avLst/>
          </a:prstGeom>
        </p:spPr>
        <p:txBody>
          <a:bodyPr anchor="b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8775" indent="-357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AutoNum type="arabicPeriod"/>
              <a:defRPr sz="1200">
                <a:solidFill>
                  <a:srgbClr val="000000"/>
                </a:solidFill>
                <a:latin typeface="+mn-lt"/>
              </a:defRPr>
            </a:lvl2pPr>
            <a:lvl3pPr marL="620713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+mn-lt"/>
              </a:defRPr>
            </a:lvl3pPr>
            <a:lvl4pPr marL="88106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+mn-lt"/>
              </a:defRPr>
            </a:lvl4pPr>
            <a:lvl5pPr marL="1120775" indent="-238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+mn-lt"/>
              </a:defRPr>
            </a:lvl5pPr>
            <a:lvl6pPr marL="1577975" indent="-2381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035175" indent="-2381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492375" indent="-2381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949575" indent="-2381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>
              <a:buNone/>
            </a:pPr>
            <a:r>
              <a:rPr lang="en-GB" sz="700" dirty="0">
                <a:solidFill>
                  <a:srgbClr val="FFFFFF"/>
                </a:solidFill>
              </a:rPr>
              <a:t>NHS Supply Chain: Diagnostic, Pathology and Therapy Technologies, and Services is provided by </a:t>
            </a:r>
            <a:r>
              <a:rPr lang="en-GB" sz="700" dirty="0" err="1">
                <a:solidFill>
                  <a:srgbClr val="FFFFFF"/>
                </a:solidFill>
              </a:rPr>
              <a:t>Akeso</a:t>
            </a:r>
            <a:r>
              <a:rPr lang="en-GB" sz="700" dirty="0">
                <a:solidFill>
                  <a:srgbClr val="FFFFFF"/>
                </a:solidFill>
              </a:rPr>
              <a:t> &amp; Company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4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200">
          <a:solidFill>
            <a:srgbClr val="000000"/>
          </a:solidFill>
          <a:latin typeface="+mn-lt"/>
          <a:ea typeface="+mn-ea"/>
          <a:cs typeface="+mn-cs"/>
        </a:defRPr>
      </a:lvl1pPr>
      <a:lvl2pPr marL="358775" indent="-3571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AutoNum type="arabicPeriod"/>
        <a:defRPr sz="1200">
          <a:solidFill>
            <a:srgbClr val="000000"/>
          </a:solidFill>
          <a:latin typeface="+mn-lt"/>
        </a:defRPr>
      </a:lvl2pPr>
      <a:lvl3pPr marL="620713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200">
          <a:solidFill>
            <a:srgbClr val="000000"/>
          </a:solidFill>
          <a:latin typeface="+mn-lt"/>
        </a:defRPr>
      </a:lvl3pPr>
      <a:lvl4pPr marL="881063" indent="-2587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200">
          <a:solidFill>
            <a:srgbClr val="000000"/>
          </a:solidFill>
          <a:latin typeface="+mn-lt"/>
        </a:defRPr>
      </a:lvl4pPr>
      <a:lvl5pPr marL="1120775" indent="-2381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200">
          <a:solidFill>
            <a:srgbClr val="000000"/>
          </a:solidFill>
          <a:latin typeface="+mn-lt"/>
        </a:defRPr>
      </a:lvl5pPr>
      <a:lvl6pPr marL="15779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0351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4923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9495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265772"/>
            <a:ext cx="9865096" cy="1426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4"/>
            <a:ext cx="11017224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3258"/>
            <a:ext cx="12192000" cy="311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239201"/>
            <a:ext cx="1122602" cy="802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936"/>
          <a:stretch/>
        </p:blipFill>
        <p:spPr>
          <a:xfrm>
            <a:off x="10624727" y="1041573"/>
            <a:ext cx="1282172" cy="7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8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265772"/>
            <a:ext cx="9865096" cy="1426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4"/>
            <a:ext cx="11017224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3258"/>
            <a:ext cx="12192000" cy="311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239201"/>
            <a:ext cx="1122602" cy="802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936"/>
          <a:stretch/>
        </p:blipFill>
        <p:spPr>
          <a:xfrm>
            <a:off x="10624727" y="1041573"/>
            <a:ext cx="1282172" cy="7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4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snc.org.uk/wp-content/uploads/2021/09/PSNC-Briefing-041-21-Guidance-on-the-Community-Pharmacy-Hypertension-Case-Finding-Advanced-Service.pdf" TargetMode="External"/><Relationship Id="rId2" Type="http://schemas.openxmlformats.org/officeDocument/2006/relationships/hyperlink" Target="https://psnc.org.uk/services-commissioning/advanced-services/hypertension-case-finding-service/" TargetMode="External"/><Relationship Id="rId1" Type="http://schemas.openxmlformats.org/officeDocument/2006/relationships/slideLayout" Target="../slideLayouts/slideLayout20.xml"/><Relationship Id="rId4" Type="http://schemas.openxmlformats.org/officeDocument/2006/relationships/hyperlink" Target="mailto:services.team@psnc.org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3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31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3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3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57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3CD96-C171-4024-B659-3F7349C5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 and then delete this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A08F3-BA77-44C6-90CB-36CD2E88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en-GB" dirty="0"/>
              <a:t>Alongside the guidance and resources available at </a:t>
            </a:r>
            <a:r>
              <a:rPr lang="en-GB" dirty="0">
                <a:solidFill>
                  <a:srgbClr val="5B518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psnc.org.uk/Hypertension</a:t>
            </a:r>
            <a:r>
              <a:rPr lang="en-GB" dirty="0">
                <a:solidFill>
                  <a:srgbClr val="5B518E"/>
                </a:solidFill>
              </a:rPr>
              <a:t>, </a:t>
            </a:r>
            <a:r>
              <a:rPr lang="en-GB" dirty="0">
                <a:solidFill>
                  <a:srgbClr val="5B518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PSNC Briefing 041/21</a:t>
            </a:r>
            <a:r>
              <a:rPr lang="en-GB" dirty="0">
                <a:solidFill>
                  <a:srgbClr val="5B518E"/>
                </a:solidFill>
              </a:rPr>
              <a:t> </a:t>
            </a:r>
            <a:r>
              <a:rPr lang="en-GB" dirty="0"/>
              <a:t>provides detailed information on the Hypertension Case-Finding Advanced Service and it provides information for speakers using this PowerPoint presentation.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/>
              <a:t>Questions or comments on this presentation can be addressed to </a:t>
            </a:r>
            <a:r>
              <a:rPr lang="en-GB" dirty="0">
                <a:solidFill>
                  <a:srgbClr val="5B518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services.team@psnc.org.uk</a:t>
            </a:r>
            <a:endParaRPr lang="en-GB" dirty="0">
              <a:solidFill>
                <a:srgbClr val="5B518E"/>
              </a:solidFill>
            </a:endParaRP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/>
              <a:t>Last updated: 11th October 2021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426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863E-E905-43DD-AF7F-CD69A1AD4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92" y="280555"/>
            <a:ext cx="9865096" cy="1099660"/>
          </a:xfrm>
        </p:spPr>
        <p:txBody>
          <a:bodyPr/>
          <a:lstStyle/>
          <a:p>
            <a:r>
              <a:rPr lang="en-GB" dirty="0"/>
              <a:t>Service description – service pathway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B5C0B-5633-4938-9DDE-2931444DE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484784"/>
            <a:ext cx="964907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79"/>
    </mc:Choice>
    <mc:Fallback xmlns="">
      <p:transition spd="slow" advTm="5257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869A90EC-141C-45B6-B1C4-F07AD064BAD2}"/>
              </a:ext>
            </a:extLst>
          </p:cNvPr>
          <p:cNvCxnSpPr>
            <a:cxnSpLocks/>
            <a:stCxn id="30" idx="5"/>
          </p:cNvCxnSpPr>
          <p:nvPr/>
        </p:nvCxnSpPr>
        <p:spPr>
          <a:xfrm flipV="1">
            <a:off x="6550448" y="1641674"/>
            <a:ext cx="394825" cy="4523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4E169D9-CF9E-4F8E-96C5-2ED1845C3783}"/>
              </a:ext>
            </a:extLst>
          </p:cNvPr>
          <p:cNvGrpSpPr/>
          <p:nvPr/>
        </p:nvGrpSpPr>
        <p:grpSpPr>
          <a:xfrm>
            <a:off x="139760" y="204430"/>
            <a:ext cx="11945990" cy="6426280"/>
            <a:chOff x="152332" y="192194"/>
            <a:chExt cx="11945990" cy="642628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7EF067E-4762-4F42-AEA1-A8A87491D624}"/>
                </a:ext>
              </a:extLst>
            </p:cNvPr>
            <p:cNvGrpSpPr/>
            <p:nvPr/>
          </p:nvGrpSpPr>
          <p:grpSpPr>
            <a:xfrm>
              <a:off x="152332" y="192194"/>
              <a:ext cx="11707470" cy="6426280"/>
              <a:chOff x="162492" y="335069"/>
              <a:chExt cx="11707470" cy="6426280"/>
            </a:xfrm>
          </p:grpSpPr>
          <p:cxnSp>
            <p:nvCxnSpPr>
              <p:cNvPr id="12" name="Straight Arrow Connector 11"/>
              <p:cNvCxnSpPr>
                <a:cxnSpLocks/>
              </p:cNvCxnSpPr>
              <p:nvPr/>
            </p:nvCxnSpPr>
            <p:spPr>
              <a:xfrm>
                <a:off x="3697150" y="841546"/>
                <a:ext cx="1248053" cy="4231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2B79C43D-B81C-43F2-9F12-E3744D3E0D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0975" y="4568023"/>
                <a:ext cx="0" cy="53416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C3FA6E56-7DF0-4808-AD59-9EA0BB09CE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56001" y="4293404"/>
                <a:ext cx="225732" cy="1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6EFDC088-DEB2-41B4-8DE7-848259F2AE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72790" y="3352006"/>
                <a:ext cx="225732" cy="1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cxnSpLocks/>
              </p:cNvCxnSpPr>
              <p:nvPr/>
            </p:nvCxnSpPr>
            <p:spPr>
              <a:xfrm>
                <a:off x="7378055" y="4548898"/>
                <a:ext cx="0" cy="168353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B89DBE2E-C65B-46B0-8681-6A198F271AA2}"/>
                  </a:ext>
                </a:extLst>
              </p:cNvPr>
              <p:cNvGrpSpPr/>
              <p:nvPr/>
            </p:nvGrpSpPr>
            <p:grpSpPr>
              <a:xfrm>
                <a:off x="491391" y="5206717"/>
                <a:ext cx="2866491" cy="1554632"/>
                <a:chOff x="927585" y="5153365"/>
                <a:chExt cx="2225046" cy="1554632"/>
              </a:xfrm>
            </p:grpSpPr>
            <p:sp>
              <p:nvSpPr>
                <p:cNvPr id="119" name="TextBox 118"/>
                <p:cNvSpPr txBox="1"/>
                <p:nvPr/>
              </p:nvSpPr>
              <p:spPr>
                <a:xfrm>
                  <a:off x="1039037" y="5550014"/>
                  <a:ext cx="2113594" cy="36933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Normal blood pressure: </a:t>
                  </a:r>
                </a:p>
                <a:p>
                  <a:pPr algn="ctr"/>
                  <a:r>
                    <a:rPr lang="en-GB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between 90/60mmHg &amp; 139/89mmHg  </a:t>
                  </a:r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1039037" y="5175720"/>
                  <a:ext cx="2113594" cy="3693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Low blood pressure: </a:t>
                  </a:r>
                </a:p>
                <a:p>
                  <a:pPr algn="ctr"/>
                  <a:r>
                    <a:rPr lang="en-GB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90/60mmHg or lower</a:t>
                  </a: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1039036" y="5930681"/>
                  <a:ext cx="2113595" cy="64633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High blood pressure: </a:t>
                  </a:r>
                </a:p>
                <a:p>
                  <a:pPr algn="ctr"/>
                  <a:r>
                    <a:rPr lang="en-GB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between 140/90mmHg &amp; 179/119mmHg</a:t>
                  </a:r>
                </a:p>
                <a:p>
                  <a:pPr algn="ctr"/>
                  <a:endParaRPr lang="en-GB" sz="9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1039037" y="6324972"/>
                  <a:ext cx="2113594" cy="36933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Very high blood pressure: </a:t>
                  </a:r>
                </a:p>
                <a:p>
                  <a:pPr algn="ctr"/>
                  <a:r>
                    <a:rPr lang="en-GB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180/120mmHg or higher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927585" y="5153365"/>
                  <a:ext cx="274740" cy="155463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GB" sz="11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Clinic Blood Pressure</a:t>
                  </a:r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8525C29C-7939-42A4-B21E-7D93D83295A9}"/>
                  </a:ext>
                </a:extLst>
              </p:cNvPr>
              <p:cNvGrpSpPr/>
              <p:nvPr/>
            </p:nvGrpSpPr>
            <p:grpSpPr>
              <a:xfrm>
                <a:off x="3886303" y="4018025"/>
                <a:ext cx="253840" cy="1972534"/>
                <a:chOff x="3941719" y="4018025"/>
                <a:chExt cx="253840" cy="1972534"/>
              </a:xfrm>
            </p:grpSpPr>
            <p:cxnSp>
              <p:nvCxnSpPr>
                <p:cNvPr id="116" name="Straight Arrow Connector 115"/>
                <p:cNvCxnSpPr>
                  <a:cxnSpLocks/>
                </p:cNvCxnSpPr>
                <p:nvPr/>
              </p:nvCxnSpPr>
              <p:spPr>
                <a:xfrm>
                  <a:off x="3949335" y="4026405"/>
                  <a:ext cx="246224" cy="0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>
                  <a:cxnSpLocks/>
                  <a:endCxn id="86" idx="1"/>
                </p:cNvCxnSpPr>
                <p:nvPr/>
              </p:nvCxnSpPr>
              <p:spPr>
                <a:xfrm>
                  <a:off x="3941719" y="5975319"/>
                  <a:ext cx="246934" cy="0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>
                  <a:cxnSpLocks/>
                </p:cNvCxnSpPr>
                <p:nvPr/>
              </p:nvCxnSpPr>
              <p:spPr>
                <a:xfrm flipH="1">
                  <a:off x="3949335" y="4018025"/>
                  <a:ext cx="8960" cy="1972534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0" name="Straight Arrow Connector 169">
                <a:extLst>
                  <a:ext uri="{FF2B5EF4-FFF2-40B4-BE49-F238E27FC236}">
                    <a16:creationId xmlns:a16="http://schemas.microsoft.com/office/drawing/2014/main" id="{90B2305B-1304-4C74-B17F-EECC964A53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7150" y="1076270"/>
                <a:ext cx="173296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cxnSpLocks/>
              </p:cNvCxnSpPr>
              <p:nvPr/>
            </p:nvCxnSpPr>
            <p:spPr>
              <a:xfrm flipV="1">
                <a:off x="4856732" y="5102183"/>
                <a:ext cx="222313" cy="1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548054" y="964035"/>
                <a:ext cx="207034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B3D3F59A-F0C3-4753-ADE8-61D7DD4547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52656" y="5333680"/>
                <a:ext cx="0" cy="864236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cxnSpLocks/>
              </p:cNvCxnSpPr>
              <p:nvPr/>
            </p:nvCxnSpPr>
            <p:spPr>
              <a:xfrm flipH="1">
                <a:off x="5998853" y="5672834"/>
                <a:ext cx="2288" cy="369654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cxnSpLocks/>
              </p:cNvCxnSpPr>
              <p:nvPr/>
            </p:nvCxnSpPr>
            <p:spPr>
              <a:xfrm>
                <a:off x="6015436" y="4018025"/>
                <a:ext cx="0" cy="447441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>
                <a:off x="234326" y="1639565"/>
                <a:ext cx="3473707" cy="341632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Inclusion criteria:</a:t>
                </a: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en-GB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Adults who are </a:t>
                </a:r>
                <a:r>
                  <a:rPr lang="en-GB" sz="9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40 years old or over</a:t>
                </a:r>
                <a:r>
                  <a:rPr lang="en-GB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, who do not have a current diagnosis of hypertension or a related condition</a:t>
                </a: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en-GB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Any patient under the age of 40 who requests the service because they have a </a:t>
                </a:r>
                <a:r>
                  <a:rPr lang="en-GB" sz="9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recognised family history </a:t>
                </a:r>
                <a:r>
                  <a:rPr lang="en-GB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of hypertension may be seen under this service (with notes provided in the information sent to the general practice to this effect) if the pharmacist thinks this is appropriate</a:t>
                </a: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en-GB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Adults between </a:t>
                </a:r>
                <a:r>
                  <a:rPr lang="en-GB" sz="9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35 and 39 years old</a:t>
                </a:r>
                <a:r>
                  <a:rPr lang="en-GB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 who are approached about or request the service may be tested at the pharmacist’s discretion</a:t>
                </a: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en-GB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Adults </a:t>
                </a:r>
                <a:r>
                  <a:rPr lang="en-GB" sz="9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specified by a local GP practice </a:t>
                </a:r>
                <a:r>
                  <a:rPr lang="en-GB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the measurement of blood pressure</a:t>
                </a: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endParaRPr lang="en-GB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Exclusion criteria:</a:t>
                </a:r>
                <a:endParaRPr lang="en-GB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People who are </a:t>
                </a:r>
                <a:r>
                  <a:rPr lang="en-US" sz="9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unable to give consent </a:t>
                </a: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to participate</a:t>
                </a:r>
                <a:endParaRPr lang="en-GB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People </a:t>
                </a:r>
                <a:r>
                  <a:rPr lang="en-US" sz="9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under the age of 40 years old</a:t>
                </a: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, unless at the discretion of the Pharmacist</a:t>
                </a:r>
                <a:endParaRPr lang="en-GB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People who have their blood pressure </a:t>
                </a:r>
                <a:r>
                  <a:rPr lang="en-US" sz="9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regularly monitored by a healthcare professional</a:t>
                </a: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, unless at the request of a local GP practice</a:t>
                </a: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en-GB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Any person who is identified as suitable to be included under the criteria but where the </a:t>
                </a:r>
                <a:r>
                  <a:rPr lang="en-GB" sz="9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smallest / largest cuff available does not fit</a:t>
                </a:r>
              </a:p>
            </p:txBody>
          </p:sp>
          <p:sp>
            <p:nvSpPr>
              <p:cNvPr id="7" name="Flowchart: Decision 6"/>
              <p:cNvSpPr/>
              <p:nvPr/>
            </p:nvSpPr>
            <p:spPr>
              <a:xfrm>
                <a:off x="2732163" y="494398"/>
                <a:ext cx="1148256" cy="913046"/>
              </a:xfrm>
              <a:prstGeom prst="flowChartDecisio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Is potential patient eligible?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086733" y="547426"/>
                <a:ext cx="1461321" cy="883191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Pharmacy team member approaches person, inviting them </a:t>
                </a:r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 their relative, friend, or person they care for/ represent </a:t>
                </a:r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to have the BP check, subject to eligibility</a:t>
                </a:r>
              </a:p>
            </p:txBody>
          </p:sp>
          <p:cxnSp>
            <p:nvCxnSpPr>
              <p:cNvPr id="13" name="Straight Arrow Connector 12"/>
              <p:cNvCxnSpPr>
                <a:cxnSpLocks/>
                <a:endCxn id="23" idx="1"/>
              </p:cNvCxnSpPr>
              <p:nvPr/>
            </p:nvCxnSpPr>
            <p:spPr>
              <a:xfrm>
                <a:off x="3879953" y="1929354"/>
                <a:ext cx="262596" cy="4254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868592" y="981966"/>
                <a:ext cx="207034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4184872" y="600774"/>
                <a:ext cx="4397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901539" y="1278621"/>
                <a:ext cx="4659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142549" y="1674369"/>
                <a:ext cx="782633" cy="51847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Obtain consent</a:t>
                </a:r>
              </a:p>
            </p:txBody>
          </p:sp>
          <p:sp>
            <p:nvSpPr>
              <p:cNvPr id="29" name="Flowchart: Data 28"/>
              <p:cNvSpPr/>
              <p:nvPr/>
            </p:nvSpPr>
            <p:spPr>
              <a:xfrm>
                <a:off x="4141878" y="4954238"/>
                <a:ext cx="836762" cy="348402"/>
              </a:xfrm>
              <a:prstGeom prst="flowChartInputOutpu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BP result</a:t>
                </a:r>
              </a:p>
            </p:txBody>
          </p:sp>
          <p:sp>
            <p:nvSpPr>
              <p:cNvPr id="32" name="Flowchart: Data 31"/>
              <p:cNvSpPr/>
              <p:nvPr/>
            </p:nvSpPr>
            <p:spPr>
              <a:xfrm>
                <a:off x="5564112" y="3704544"/>
                <a:ext cx="1147297" cy="447441"/>
              </a:xfrm>
              <a:prstGeom prst="flowChartInputOutpu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NORMAL BP</a:t>
                </a:r>
              </a:p>
            </p:txBody>
          </p:sp>
          <p:sp>
            <p:nvSpPr>
              <p:cNvPr id="36" name="Flowchart: Decision 35"/>
              <p:cNvSpPr/>
              <p:nvPr/>
            </p:nvSpPr>
            <p:spPr>
              <a:xfrm>
                <a:off x="6656819" y="3676335"/>
                <a:ext cx="1416761" cy="905807"/>
              </a:xfrm>
              <a:prstGeom prst="flowChartDecisio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Does patient experience symptoms?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838995" y="4717251"/>
                <a:ext cx="50609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603137" y="4707116"/>
                <a:ext cx="50609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215511" y="834816"/>
                <a:ext cx="1181453" cy="97835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Refer to registered GP for same day appointment or </a:t>
                </a:r>
              </a:p>
              <a:p>
                <a:pPr algn="ctr"/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local same day follow-up pathway</a:t>
                </a:r>
              </a:p>
              <a:p>
                <a:pPr algn="ctr"/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If no other option refer to A&amp;E</a:t>
                </a:r>
              </a:p>
            </p:txBody>
          </p:sp>
          <p:cxnSp>
            <p:nvCxnSpPr>
              <p:cNvPr id="50" name="Straight Arrow Connector 49"/>
              <p:cNvCxnSpPr>
                <a:cxnSpLocks/>
                <a:endCxn id="34" idx="2"/>
              </p:cNvCxnSpPr>
              <p:nvPr/>
            </p:nvCxnSpPr>
            <p:spPr>
              <a:xfrm>
                <a:off x="5087253" y="2495284"/>
                <a:ext cx="590089" cy="4675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cxnSpLocks/>
                <a:endCxn id="35" idx="2"/>
              </p:cNvCxnSpPr>
              <p:nvPr/>
            </p:nvCxnSpPr>
            <p:spPr>
              <a:xfrm flipV="1">
                <a:off x="5091873" y="3227604"/>
                <a:ext cx="589258" cy="1828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cxnSpLocks/>
                <a:stCxn id="34" idx="5"/>
                <a:endCxn id="94" idx="1"/>
              </p:cNvCxnSpPr>
              <p:nvPr/>
            </p:nvCxnSpPr>
            <p:spPr>
              <a:xfrm flipV="1">
                <a:off x="6583181" y="2498604"/>
                <a:ext cx="638500" cy="1355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cxnSpLocks/>
                <a:endCxn id="30" idx="2"/>
              </p:cNvCxnSpPr>
              <p:nvPr/>
            </p:nvCxnSpPr>
            <p:spPr>
              <a:xfrm>
                <a:off x="5087253" y="1776836"/>
                <a:ext cx="604476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cxnSpLocks/>
                <a:endCxn id="32" idx="2"/>
              </p:cNvCxnSpPr>
              <p:nvPr/>
            </p:nvCxnSpPr>
            <p:spPr>
              <a:xfrm>
                <a:off x="5079045" y="3928265"/>
                <a:ext cx="599797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cxnSpLocks/>
              </p:cNvCxnSpPr>
              <p:nvPr/>
            </p:nvCxnSpPr>
            <p:spPr>
              <a:xfrm flipH="1">
                <a:off x="5079691" y="1776836"/>
                <a:ext cx="10505" cy="3332972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>
              <a:xfrm>
                <a:off x="5305870" y="4473846"/>
                <a:ext cx="1390541" cy="12053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 advice on healthy behaviours</a:t>
                </a:r>
              </a:p>
              <a:p>
                <a:pPr algn="ctr"/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Provide BP reading to patient</a:t>
                </a:r>
              </a:p>
              <a:p>
                <a:pPr algn="ctr"/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Recommend further blood pressure check within 5 years, </a:t>
                </a:r>
              </a:p>
              <a:p>
                <a:pPr algn="ctr"/>
                <a:r>
                  <a:rPr lang="en-GB" sz="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 1 year if low BP or borderline</a:t>
                </a:r>
              </a:p>
            </p:txBody>
          </p:sp>
          <p:cxnSp>
            <p:nvCxnSpPr>
              <p:cNvPr id="77" name="Straight Arrow Connector 76"/>
              <p:cNvCxnSpPr>
                <a:cxnSpLocks/>
              </p:cNvCxnSpPr>
              <p:nvPr/>
            </p:nvCxnSpPr>
            <p:spPr>
              <a:xfrm>
                <a:off x="7341303" y="3232272"/>
                <a:ext cx="13304" cy="438328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cxnSpLocks/>
              </p:cNvCxnSpPr>
              <p:nvPr/>
            </p:nvCxnSpPr>
            <p:spPr>
              <a:xfrm>
                <a:off x="10287237" y="3367605"/>
                <a:ext cx="194420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cxnSpLocks/>
              </p:cNvCxnSpPr>
              <p:nvPr/>
            </p:nvCxnSpPr>
            <p:spPr>
              <a:xfrm>
                <a:off x="10503626" y="3829182"/>
                <a:ext cx="9168" cy="1047254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>
                <a:cxnSpLocks/>
              </p:cNvCxnSpPr>
              <p:nvPr/>
            </p:nvCxnSpPr>
            <p:spPr>
              <a:xfrm flipV="1">
                <a:off x="10493412" y="3829182"/>
                <a:ext cx="200951" cy="3616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Flowchart: Terminator 121"/>
              <p:cNvSpPr/>
              <p:nvPr/>
            </p:nvSpPr>
            <p:spPr>
              <a:xfrm rot="5400000">
                <a:off x="6111471" y="748192"/>
                <a:ext cx="474145" cy="210689"/>
              </a:xfrm>
              <a:prstGeom prst="flowChartTerminator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END</a:t>
                </a:r>
              </a:p>
            </p:txBody>
          </p:sp>
          <p:sp>
            <p:nvSpPr>
              <p:cNvPr id="123" name="Flowchart: Terminator 122"/>
              <p:cNvSpPr/>
              <p:nvPr/>
            </p:nvSpPr>
            <p:spPr>
              <a:xfrm>
                <a:off x="11048385" y="6263068"/>
                <a:ext cx="474145" cy="210689"/>
              </a:xfrm>
              <a:prstGeom prst="flowChartTermina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END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0710008" y="5599290"/>
                <a:ext cx="1151266" cy="61183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Provide information on how to register with a GP practice</a:t>
                </a:r>
              </a:p>
            </p:txBody>
          </p:sp>
          <p:cxnSp>
            <p:nvCxnSpPr>
              <p:cNvPr id="72" name="Straight Arrow Connector 71"/>
              <p:cNvCxnSpPr>
                <a:cxnSpLocks/>
                <a:stCxn id="70" idx="0"/>
                <a:endCxn id="118" idx="2"/>
              </p:cNvCxnSpPr>
              <p:nvPr/>
            </p:nvCxnSpPr>
            <p:spPr>
              <a:xfrm flipV="1">
                <a:off x="11285641" y="5365137"/>
                <a:ext cx="0" cy="234153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cxnSpLocks/>
                <a:stCxn id="23" idx="2"/>
                <a:endCxn id="29" idx="1"/>
              </p:cNvCxnSpPr>
              <p:nvPr/>
            </p:nvCxnSpPr>
            <p:spPr>
              <a:xfrm>
                <a:off x="4533866" y="2192846"/>
                <a:ext cx="26393" cy="2761392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lowchart: Document 25"/>
              <p:cNvSpPr/>
              <p:nvPr/>
            </p:nvSpPr>
            <p:spPr>
              <a:xfrm>
                <a:off x="4148129" y="2620628"/>
                <a:ext cx="782633" cy="648035"/>
              </a:xfrm>
              <a:prstGeom prst="flowChartDocumen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Record consent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4133237" y="5566675"/>
                <a:ext cx="978629" cy="81728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BP monitor indicates irregular pulse refer directly to registered GP</a:t>
                </a:r>
              </a:p>
            </p:txBody>
          </p:sp>
          <p:cxnSp>
            <p:nvCxnSpPr>
              <p:cNvPr id="78" name="Straight Arrow Connector 77"/>
              <p:cNvCxnSpPr>
                <a:cxnSpLocks/>
              </p:cNvCxnSpPr>
              <p:nvPr/>
            </p:nvCxnSpPr>
            <p:spPr>
              <a:xfrm>
                <a:off x="10520943" y="4862614"/>
                <a:ext cx="195021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4141878" y="3696445"/>
                <a:ext cx="786640" cy="6968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 BP in line with NICE guidance</a:t>
                </a: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62492" y="693756"/>
                <a:ext cx="706100" cy="535205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Person visits Pharmacy</a:t>
                </a:r>
              </a:p>
            </p:txBody>
          </p:sp>
          <p:sp>
            <p:nvSpPr>
              <p:cNvPr id="75" name="Flowchart: Data 74"/>
              <p:cNvSpPr/>
              <p:nvPr/>
            </p:nvSpPr>
            <p:spPr>
              <a:xfrm>
                <a:off x="9130735" y="4939165"/>
                <a:ext cx="1150991" cy="394515"/>
              </a:xfrm>
              <a:prstGeom prst="flowChartInputOutpu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NORMAL BP confirmed</a:t>
                </a: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0707342" y="4489050"/>
                <a:ext cx="1162256" cy="414422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Unregistered:</a:t>
                </a:r>
              </a:p>
              <a:p>
                <a:pPr algn="ctr"/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Blood pressure result given to patient</a:t>
                </a:r>
              </a:p>
            </p:txBody>
          </p:sp>
          <p:sp>
            <p:nvSpPr>
              <p:cNvPr id="34" name="Flowchart: Data 33"/>
              <p:cNvSpPr/>
              <p:nvPr/>
            </p:nvSpPr>
            <p:spPr>
              <a:xfrm>
                <a:off x="5564112" y="2275474"/>
                <a:ext cx="1132299" cy="448969"/>
              </a:xfrm>
              <a:prstGeom prst="flowChartInputOutpu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 BP</a:t>
                </a:r>
              </a:p>
            </p:txBody>
          </p:sp>
          <p:sp>
            <p:nvSpPr>
              <p:cNvPr id="30" name="Flowchart: Data 29"/>
              <p:cNvSpPr/>
              <p:nvPr/>
            </p:nvSpPr>
            <p:spPr>
              <a:xfrm>
                <a:off x="5581548" y="1536563"/>
                <a:ext cx="1101813" cy="480546"/>
              </a:xfrm>
              <a:prstGeom prst="flowChartInputOutpu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VERY HIGH BP</a:t>
                </a:r>
              </a:p>
            </p:txBody>
          </p:sp>
          <p:cxnSp>
            <p:nvCxnSpPr>
              <p:cNvPr id="100" name="Straight Connector 99"/>
              <p:cNvCxnSpPr>
                <a:cxnSpLocks/>
              </p:cNvCxnSpPr>
              <p:nvPr/>
            </p:nvCxnSpPr>
            <p:spPr>
              <a:xfrm>
                <a:off x="10253622" y="4317354"/>
                <a:ext cx="259172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cxnSpLocks/>
                <a:endCxn id="106" idx="1"/>
              </p:cNvCxnSpPr>
              <p:nvPr/>
            </p:nvCxnSpPr>
            <p:spPr>
              <a:xfrm>
                <a:off x="8411187" y="2271540"/>
                <a:ext cx="706801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ectangle 72"/>
              <p:cNvSpPr/>
              <p:nvPr/>
            </p:nvSpPr>
            <p:spPr>
              <a:xfrm>
                <a:off x="8193142" y="3072406"/>
                <a:ext cx="1190800" cy="1500446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When providing </a:t>
                </a:r>
                <a:r>
                  <a:rPr lang="en-GB" sz="800" b="1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ABPM</a:t>
                </a:r>
                <a:r>
                  <a:rPr lang="en-GB" sz="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Obtain consent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Provide &amp; fit monitor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Explain how it works &amp; provide instructions</a:t>
                </a:r>
              </a:p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Patient leaves</a:t>
                </a:r>
              </a:p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Patient returns</a:t>
                </a:r>
              </a:p>
              <a:p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Review measurements</a:t>
                </a:r>
              </a:p>
            </p:txBody>
          </p:sp>
          <p:cxnSp>
            <p:nvCxnSpPr>
              <p:cNvPr id="110" name="Straight Connector 109"/>
              <p:cNvCxnSpPr>
                <a:cxnSpLocks/>
              </p:cNvCxnSpPr>
              <p:nvPr/>
            </p:nvCxnSpPr>
            <p:spPr>
              <a:xfrm>
                <a:off x="8768222" y="2724443"/>
                <a:ext cx="0" cy="347963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DAE25438-A908-4860-A485-6419B236C228}"/>
                  </a:ext>
                </a:extLst>
              </p:cNvPr>
              <p:cNvGrpSpPr/>
              <p:nvPr/>
            </p:nvGrpSpPr>
            <p:grpSpPr>
              <a:xfrm>
                <a:off x="8879034" y="335069"/>
                <a:ext cx="2957519" cy="1470943"/>
                <a:chOff x="8431196" y="316948"/>
                <a:chExt cx="2957519" cy="1470943"/>
              </a:xfrm>
            </p:grpSpPr>
            <p:sp>
              <p:nvSpPr>
                <p:cNvPr id="89" name="TextBox 88"/>
                <p:cNvSpPr txBox="1"/>
                <p:nvPr/>
              </p:nvSpPr>
              <p:spPr>
                <a:xfrm>
                  <a:off x="8903230" y="1034792"/>
                  <a:ext cx="2476332" cy="36933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Stage 1 Hypertension: </a:t>
                  </a:r>
                </a:p>
                <a:p>
                  <a:pPr algn="ctr"/>
                  <a:r>
                    <a:rPr lang="en-GB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Between 135/85mmHg and 149/94mmHg</a:t>
                  </a: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8908310" y="659177"/>
                  <a:ext cx="2474055" cy="36933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Normal blood pressure: </a:t>
                  </a:r>
                </a:p>
                <a:p>
                  <a:pPr algn="ctr"/>
                  <a:r>
                    <a:rPr lang="en-GB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between 90/60mmHg and 134/84mmHg </a:t>
                  </a: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8914660" y="320115"/>
                  <a:ext cx="2474055" cy="3693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Low blood pressure: </a:t>
                  </a:r>
                </a:p>
                <a:p>
                  <a:pPr algn="ctr"/>
                  <a:r>
                    <a:rPr lang="en-GB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90/60mmHg or lower</a:t>
                  </a: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8905193" y="1411083"/>
                  <a:ext cx="2474055" cy="36933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Stage 2 Hypertension: </a:t>
                  </a:r>
                </a:p>
                <a:p>
                  <a:pPr algn="ctr"/>
                  <a:r>
                    <a:rPr lang="en-GB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150/95mmHg or higher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8431196" y="316948"/>
                  <a:ext cx="523220" cy="147094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GB" sz="11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Average Ambulatory Blood Pressure</a:t>
                  </a:r>
                </a:p>
              </p:txBody>
            </p:sp>
          </p:grpSp>
          <p:sp>
            <p:nvSpPr>
              <p:cNvPr id="94" name="Rectangle 93"/>
              <p:cNvSpPr/>
              <p:nvPr/>
            </p:nvSpPr>
            <p:spPr>
              <a:xfrm>
                <a:off x="7221681" y="2111946"/>
                <a:ext cx="1190800" cy="77331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Provide advice on healthy behaviours.</a:t>
                </a:r>
              </a:p>
              <a:p>
                <a:r>
                  <a:rPr lang="en-GB" sz="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Carry out </a:t>
                </a:r>
                <a:r>
                  <a:rPr lang="en-GB" sz="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ABPM</a:t>
                </a:r>
                <a:r>
                  <a:rPr lang="en-GB" sz="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(Ambulatory Blood Pressure Monitoring)</a:t>
                </a:r>
                <a:endParaRPr lang="en-GB" sz="8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0687186" y="2604115"/>
                <a:ext cx="1123292" cy="32526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Email results  / referral to GP</a:t>
                </a:r>
              </a:p>
            </p:txBody>
          </p:sp>
          <p:sp>
            <p:nvSpPr>
              <p:cNvPr id="120" name="Flowchart: Terminator 119"/>
              <p:cNvSpPr/>
              <p:nvPr/>
            </p:nvSpPr>
            <p:spPr>
              <a:xfrm>
                <a:off x="4381445" y="6441313"/>
                <a:ext cx="474145" cy="210689"/>
              </a:xfrm>
              <a:prstGeom prst="flowChartTermina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END</a:t>
                </a: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052491" y="4970931"/>
                <a:ext cx="1820424" cy="8172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patient is fainting or regularly feeling like they will faint, refer for same day GP appointment. </a:t>
                </a:r>
              </a:p>
              <a:p>
                <a:pPr algn="ctr"/>
                <a:r>
                  <a:rPr lang="en-GB" sz="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experiencing dizziness, nausea, or fatigue, advise  patient to see GP within 3 weeks. </a:t>
                </a:r>
              </a:p>
            </p:txBody>
          </p:sp>
          <p:cxnSp>
            <p:nvCxnSpPr>
              <p:cNvPr id="138" name="Straight Connector 137"/>
              <p:cNvCxnSpPr>
                <a:cxnSpLocks/>
              </p:cNvCxnSpPr>
              <p:nvPr/>
            </p:nvCxnSpPr>
            <p:spPr>
              <a:xfrm flipH="1">
                <a:off x="7029633" y="4712689"/>
                <a:ext cx="1142926" cy="16298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>
                <a:cxnSpLocks/>
              </p:cNvCxnSpPr>
              <p:nvPr/>
            </p:nvCxnSpPr>
            <p:spPr>
              <a:xfrm flipH="1">
                <a:off x="6696411" y="4726401"/>
                <a:ext cx="384561" cy="2586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Flowchart: Terminator 104"/>
              <p:cNvSpPr/>
              <p:nvPr/>
            </p:nvSpPr>
            <p:spPr>
              <a:xfrm>
                <a:off x="7860516" y="5846728"/>
                <a:ext cx="474145" cy="210689"/>
              </a:xfrm>
              <a:prstGeom prst="flowChartTermina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END</a:t>
                </a:r>
              </a:p>
            </p:txBody>
          </p:sp>
          <p:cxnSp>
            <p:nvCxnSpPr>
              <p:cNvPr id="108" name="Straight Connector 107"/>
              <p:cNvCxnSpPr>
                <a:cxnSpLocks/>
              </p:cNvCxnSpPr>
              <p:nvPr/>
            </p:nvCxnSpPr>
            <p:spPr>
              <a:xfrm flipH="1">
                <a:off x="6709267" y="6186298"/>
                <a:ext cx="2943389" cy="11618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Flowchart: Data 34"/>
              <p:cNvSpPr/>
              <p:nvPr/>
            </p:nvSpPr>
            <p:spPr>
              <a:xfrm>
                <a:off x="5567111" y="3003119"/>
                <a:ext cx="1140199" cy="448969"/>
              </a:xfrm>
              <a:prstGeom prst="flowChartInputOutpu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LOW BP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E0C5DA5-A7EB-4D32-8020-418C59F1BA28}"/>
                  </a:ext>
                </a:extLst>
              </p:cNvPr>
              <p:cNvSpPr txBox="1"/>
              <p:nvPr/>
            </p:nvSpPr>
            <p:spPr>
              <a:xfrm>
                <a:off x="10687186" y="2014497"/>
                <a:ext cx="1129654" cy="58477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Stage 1 indicated, refer for appointment within 3 weeks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2C859119-26F2-481F-ABD3-EAC5E5D72D71}"/>
                  </a:ext>
                </a:extLst>
              </p:cNvPr>
              <p:cNvSpPr txBox="1"/>
              <p:nvPr/>
            </p:nvSpPr>
            <p:spPr>
              <a:xfrm>
                <a:off x="10707342" y="3368234"/>
                <a:ext cx="1138165" cy="46166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Stage 2 indicated, refer for same day appointment  or A&amp;E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36024F1-D6C3-44A9-BF5F-21A124C15D4B}"/>
                  </a:ext>
                </a:extLst>
              </p:cNvPr>
              <p:cNvSpPr txBox="1"/>
              <p:nvPr/>
            </p:nvSpPr>
            <p:spPr>
              <a:xfrm>
                <a:off x="10701319" y="4903472"/>
                <a:ext cx="1168643" cy="46166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Stage 2 indicated, refer for same day appointment  or A&amp;E</a:t>
                </a: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0710007" y="3826526"/>
                <a:ext cx="1139203" cy="41442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Call to book appointment and</a:t>
                </a:r>
              </a:p>
              <a:p>
                <a:pPr algn="ctr"/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email results to GP. </a:t>
                </a:r>
              </a:p>
            </p:txBody>
          </p:sp>
          <p:cxnSp>
            <p:nvCxnSpPr>
              <p:cNvPr id="136" name="Straight Arrow Connector 135"/>
              <p:cNvCxnSpPr>
                <a:cxnSpLocks/>
              </p:cNvCxnSpPr>
              <p:nvPr/>
            </p:nvCxnSpPr>
            <p:spPr>
              <a:xfrm>
                <a:off x="10464117" y="2447974"/>
                <a:ext cx="206108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76AFC00D-C29D-447D-A964-D6F01D65C12B}"/>
                  </a:ext>
                </a:extLst>
              </p:cNvPr>
              <p:cNvSpPr/>
              <p:nvPr/>
            </p:nvSpPr>
            <p:spPr>
              <a:xfrm rot="5400000">
                <a:off x="8328690" y="1222337"/>
                <a:ext cx="474145" cy="210689"/>
              </a:xfrm>
              <a:prstGeom prst="flowChartTermina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END</a:t>
                </a:r>
              </a:p>
            </p:txBody>
          </p:sp>
          <p:sp>
            <p:nvSpPr>
              <p:cNvPr id="124" name="Flowchart: Terminator 123"/>
              <p:cNvSpPr/>
              <p:nvPr/>
            </p:nvSpPr>
            <p:spPr>
              <a:xfrm>
                <a:off x="5761779" y="6434963"/>
                <a:ext cx="474145" cy="210689"/>
              </a:xfrm>
              <a:prstGeom prst="flowChartTermina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END</a:t>
                </a: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297416" y="6048838"/>
                <a:ext cx="1402873" cy="32447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Email results to GP in Weekly Summary email</a:t>
                </a: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9117988" y="1943008"/>
                <a:ext cx="1190800" cy="657064"/>
              </a:xfrm>
              <a:prstGeom prst="rect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ABPM declined advise patient to see GP within 3 weeks</a:t>
                </a:r>
              </a:p>
              <a:p>
                <a:pPr algn="ctr"/>
                <a:r>
                  <a:rPr lang="en-GB" sz="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Email results to GP </a:t>
                </a:r>
              </a:p>
            </p:txBody>
          </p: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C0CF91AF-303B-460D-8C17-20DBF32264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72559" y="4697493"/>
                <a:ext cx="0" cy="273438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227EB7F9-24EA-460C-8B4E-C5D79E476F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70446" y="1057884"/>
                <a:ext cx="9507" cy="88163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Flowchart: Data 130">
                <a:extLst>
                  <a:ext uri="{FF2B5EF4-FFF2-40B4-BE49-F238E27FC236}">
                    <a16:creationId xmlns:a16="http://schemas.microsoft.com/office/drawing/2014/main" id="{C397D9E3-E671-4D9A-894B-3B16918549BB}"/>
                  </a:ext>
                </a:extLst>
              </p:cNvPr>
              <p:cNvSpPr/>
              <p:nvPr/>
            </p:nvSpPr>
            <p:spPr>
              <a:xfrm>
                <a:off x="9527164" y="3205625"/>
                <a:ext cx="855622" cy="323960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9576"/>
                  <a:gd name="connsiteY0" fmla="*/ 10000 h 10000"/>
                  <a:gd name="connsiteX1" fmla="*/ 2000 w 9576"/>
                  <a:gd name="connsiteY1" fmla="*/ 0 h 10000"/>
                  <a:gd name="connsiteX2" fmla="*/ 9576 w 9576"/>
                  <a:gd name="connsiteY2" fmla="*/ 0 h 10000"/>
                  <a:gd name="connsiteX3" fmla="*/ 8000 w 9576"/>
                  <a:gd name="connsiteY3" fmla="*/ 10000 h 10000"/>
                  <a:gd name="connsiteX4" fmla="*/ 0 w 9576"/>
                  <a:gd name="connsiteY4" fmla="*/ 10000 h 10000"/>
                  <a:gd name="connsiteX0" fmla="*/ 0 w 9410"/>
                  <a:gd name="connsiteY0" fmla="*/ 9786 h 10000"/>
                  <a:gd name="connsiteX1" fmla="*/ 1499 w 9410"/>
                  <a:gd name="connsiteY1" fmla="*/ 0 h 10000"/>
                  <a:gd name="connsiteX2" fmla="*/ 9410 w 9410"/>
                  <a:gd name="connsiteY2" fmla="*/ 0 h 10000"/>
                  <a:gd name="connsiteX3" fmla="*/ 7764 w 9410"/>
                  <a:gd name="connsiteY3" fmla="*/ 10000 h 10000"/>
                  <a:gd name="connsiteX4" fmla="*/ 0 w 9410"/>
                  <a:gd name="connsiteY4" fmla="*/ 9786 h 10000"/>
                  <a:gd name="connsiteX0" fmla="*/ 0 w 9686"/>
                  <a:gd name="connsiteY0" fmla="*/ 9786 h 10000"/>
                  <a:gd name="connsiteX1" fmla="*/ 1593 w 9686"/>
                  <a:gd name="connsiteY1" fmla="*/ 0 h 10000"/>
                  <a:gd name="connsiteX2" fmla="*/ 9686 w 9686"/>
                  <a:gd name="connsiteY2" fmla="*/ 0 h 10000"/>
                  <a:gd name="connsiteX3" fmla="*/ 8251 w 9686"/>
                  <a:gd name="connsiteY3" fmla="*/ 10000 h 10000"/>
                  <a:gd name="connsiteX4" fmla="*/ 0 w 9686"/>
                  <a:gd name="connsiteY4" fmla="*/ 978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86" h="10000">
                    <a:moveTo>
                      <a:pt x="0" y="9786"/>
                    </a:moveTo>
                    <a:lnTo>
                      <a:pt x="1593" y="0"/>
                    </a:lnTo>
                    <a:lnTo>
                      <a:pt x="9686" y="0"/>
                    </a:lnTo>
                    <a:lnTo>
                      <a:pt x="8251" y="10000"/>
                    </a:lnTo>
                    <a:lnTo>
                      <a:pt x="0" y="978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7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STAGE 1 indicated</a:t>
                </a:r>
              </a:p>
            </p:txBody>
          </p:sp>
          <p:sp>
            <p:nvSpPr>
              <p:cNvPr id="140" name="Flowchart: Data 130">
                <a:extLst>
                  <a:ext uri="{FF2B5EF4-FFF2-40B4-BE49-F238E27FC236}">
                    <a16:creationId xmlns:a16="http://schemas.microsoft.com/office/drawing/2014/main" id="{E85CE5E9-3677-47DD-B530-3B6699B36F6E}"/>
                  </a:ext>
                </a:extLst>
              </p:cNvPr>
              <p:cNvSpPr/>
              <p:nvPr/>
            </p:nvSpPr>
            <p:spPr>
              <a:xfrm>
                <a:off x="9527164" y="4129564"/>
                <a:ext cx="855622" cy="323960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9576"/>
                  <a:gd name="connsiteY0" fmla="*/ 10000 h 10000"/>
                  <a:gd name="connsiteX1" fmla="*/ 2000 w 9576"/>
                  <a:gd name="connsiteY1" fmla="*/ 0 h 10000"/>
                  <a:gd name="connsiteX2" fmla="*/ 9576 w 9576"/>
                  <a:gd name="connsiteY2" fmla="*/ 0 h 10000"/>
                  <a:gd name="connsiteX3" fmla="*/ 8000 w 9576"/>
                  <a:gd name="connsiteY3" fmla="*/ 10000 h 10000"/>
                  <a:gd name="connsiteX4" fmla="*/ 0 w 9576"/>
                  <a:gd name="connsiteY4" fmla="*/ 10000 h 10000"/>
                  <a:gd name="connsiteX0" fmla="*/ 0 w 9410"/>
                  <a:gd name="connsiteY0" fmla="*/ 9786 h 10000"/>
                  <a:gd name="connsiteX1" fmla="*/ 1499 w 9410"/>
                  <a:gd name="connsiteY1" fmla="*/ 0 h 10000"/>
                  <a:gd name="connsiteX2" fmla="*/ 9410 w 9410"/>
                  <a:gd name="connsiteY2" fmla="*/ 0 h 10000"/>
                  <a:gd name="connsiteX3" fmla="*/ 7764 w 9410"/>
                  <a:gd name="connsiteY3" fmla="*/ 10000 h 10000"/>
                  <a:gd name="connsiteX4" fmla="*/ 0 w 9410"/>
                  <a:gd name="connsiteY4" fmla="*/ 9786 h 10000"/>
                  <a:gd name="connsiteX0" fmla="*/ 0 w 9686"/>
                  <a:gd name="connsiteY0" fmla="*/ 9786 h 10000"/>
                  <a:gd name="connsiteX1" fmla="*/ 1593 w 9686"/>
                  <a:gd name="connsiteY1" fmla="*/ 0 h 10000"/>
                  <a:gd name="connsiteX2" fmla="*/ 9686 w 9686"/>
                  <a:gd name="connsiteY2" fmla="*/ 0 h 10000"/>
                  <a:gd name="connsiteX3" fmla="*/ 8251 w 9686"/>
                  <a:gd name="connsiteY3" fmla="*/ 10000 h 10000"/>
                  <a:gd name="connsiteX4" fmla="*/ 0 w 9686"/>
                  <a:gd name="connsiteY4" fmla="*/ 978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86" h="10000">
                    <a:moveTo>
                      <a:pt x="0" y="9786"/>
                    </a:moveTo>
                    <a:lnTo>
                      <a:pt x="1593" y="0"/>
                    </a:lnTo>
                    <a:lnTo>
                      <a:pt x="9686" y="0"/>
                    </a:lnTo>
                    <a:lnTo>
                      <a:pt x="8251" y="10000"/>
                    </a:lnTo>
                    <a:lnTo>
                      <a:pt x="0" y="978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7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STAGE 2 indicated</a:t>
                </a:r>
              </a:p>
            </p:txBody>
          </p: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190351A7-4B94-42B9-9551-54C7BEA699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86428" y="5087636"/>
                <a:ext cx="270383" cy="2644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DA57A4E-90E2-48C9-BD2B-7C4A81B13B31}"/>
                </a:ext>
              </a:extLst>
            </p:cNvPr>
            <p:cNvGrpSpPr/>
            <p:nvPr/>
          </p:nvGrpSpPr>
          <p:grpSpPr>
            <a:xfrm>
              <a:off x="4969667" y="199074"/>
              <a:ext cx="7128655" cy="3717752"/>
              <a:chOff x="4969667" y="199074"/>
              <a:chExt cx="7128655" cy="3717752"/>
            </a:xfrm>
          </p:grpSpPr>
          <p:sp>
            <p:nvSpPr>
              <p:cNvPr id="137" name="Flowchart: Terminator 136">
                <a:extLst>
                  <a:ext uri="{FF2B5EF4-FFF2-40B4-BE49-F238E27FC236}">
                    <a16:creationId xmlns:a16="http://schemas.microsoft.com/office/drawing/2014/main" id="{76AFC00D-C29D-447D-A964-D6F01D65C12B}"/>
                  </a:ext>
                </a:extLst>
              </p:cNvPr>
              <p:cNvSpPr/>
              <p:nvPr/>
            </p:nvSpPr>
            <p:spPr>
              <a:xfrm rot="5400000">
                <a:off x="11731275" y="2185323"/>
                <a:ext cx="474145" cy="210689"/>
              </a:xfrm>
              <a:prstGeom prst="flowChartTermina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END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969667" y="199074"/>
                <a:ext cx="1195043" cy="9857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Advice on healthy behaviours offered as appropriate, and/or signposts to GP/ other services as appropriate</a:t>
                </a:r>
              </a:p>
            </p:txBody>
          </p:sp>
          <p:sp>
            <p:nvSpPr>
              <p:cNvPr id="151" name="Flowchart: Terminator 150">
                <a:extLst>
                  <a:ext uri="{FF2B5EF4-FFF2-40B4-BE49-F238E27FC236}">
                    <a16:creationId xmlns:a16="http://schemas.microsoft.com/office/drawing/2014/main" id="{FD2C954C-1753-4C15-A09C-AAE0E9710336}"/>
                  </a:ext>
                </a:extLst>
              </p:cNvPr>
              <p:cNvSpPr/>
              <p:nvPr/>
            </p:nvSpPr>
            <p:spPr>
              <a:xfrm rot="5400000">
                <a:off x="11755905" y="3574409"/>
                <a:ext cx="474145" cy="210689"/>
              </a:xfrm>
              <a:prstGeom prst="flowChartTermina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END</a:t>
                </a:r>
              </a:p>
            </p:txBody>
          </p:sp>
        </p:grpSp>
      </p:grp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9684B16-F5A2-45F4-98D4-71E3DA7CCD53}"/>
              </a:ext>
            </a:extLst>
          </p:cNvPr>
          <p:cNvCxnSpPr>
            <a:cxnSpLocks/>
          </p:cNvCxnSpPr>
          <p:nvPr/>
        </p:nvCxnSpPr>
        <p:spPr>
          <a:xfrm flipV="1">
            <a:off x="6551539" y="3118104"/>
            <a:ext cx="755388" cy="844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9E758227-4CF3-4951-A96E-D481C00D4DCB}"/>
              </a:ext>
            </a:extLst>
          </p:cNvPr>
          <p:cNvCxnSpPr>
            <a:cxnSpLocks/>
          </p:cNvCxnSpPr>
          <p:nvPr/>
        </p:nvCxnSpPr>
        <p:spPr>
          <a:xfrm>
            <a:off x="8388455" y="2594316"/>
            <a:ext cx="371160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C382E2D4-1DD7-4DF8-BC0B-C20096F40BC2}"/>
              </a:ext>
            </a:extLst>
          </p:cNvPr>
          <p:cNvCxnSpPr>
            <a:cxnSpLocks/>
          </p:cNvCxnSpPr>
          <p:nvPr/>
        </p:nvCxnSpPr>
        <p:spPr>
          <a:xfrm flipV="1">
            <a:off x="6929233" y="1185897"/>
            <a:ext cx="3450" cy="455779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C1ED35AA-EB41-41F7-8604-64D3F742BAB8}"/>
              </a:ext>
            </a:extLst>
          </p:cNvPr>
          <p:cNvCxnSpPr>
            <a:cxnSpLocks/>
            <a:endCxn id="48" idx="1"/>
          </p:cNvCxnSpPr>
          <p:nvPr/>
        </p:nvCxnSpPr>
        <p:spPr>
          <a:xfrm>
            <a:off x="6920331" y="1193356"/>
            <a:ext cx="272448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A6C33CD6-4704-43F0-8B18-94AFAB43D42C}"/>
              </a:ext>
            </a:extLst>
          </p:cNvPr>
          <p:cNvCxnSpPr>
            <a:cxnSpLocks/>
          </p:cNvCxnSpPr>
          <p:nvPr/>
        </p:nvCxnSpPr>
        <p:spPr>
          <a:xfrm>
            <a:off x="10450661" y="2317335"/>
            <a:ext cx="21243" cy="93406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964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40C53-9837-4D89-AE3D-8F5B3B2D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service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23DD1-036C-43D0-88BA-69DA50FB0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4"/>
            <a:ext cx="11017224" cy="4536504"/>
          </a:xfrm>
        </p:spPr>
        <p:txBody>
          <a:bodyPr>
            <a:normAutofit/>
          </a:bodyPr>
          <a:lstStyle/>
          <a:p>
            <a:r>
              <a:rPr lang="en-GB" dirty="0"/>
              <a:t>Service specification</a:t>
            </a:r>
          </a:p>
          <a:p>
            <a:r>
              <a:rPr lang="en-GB" dirty="0"/>
              <a:t>Service pathway</a:t>
            </a:r>
          </a:p>
          <a:p>
            <a:r>
              <a:rPr lang="en-US" dirty="0"/>
              <a:t>PSNC Briefing 041/21: Guidance on the Community Pharmacy Hypertension Case-Finding Advanced Service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20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10"/>
    </mc:Choice>
    <mc:Fallback xmlns="">
      <p:transition spd="slow" advTm="3991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B5963-2D73-41FE-9DEC-4F6D66D0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 meters to be used in the service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55ACD-06EF-48DE-9540-D8675D40B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518E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Purchase or rent a meter for each service stage – clinic BP &amp; ABPM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518E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Must be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validated by the British and Irish Hypertension Society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518E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Considerations before purchasing / renting </a:t>
            </a:r>
            <a:r>
              <a:rPr lang="en-GB" dirty="0"/>
              <a:t>at: </a:t>
            </a:r>
            <a:r>
              <a:rPr lang="en-GB" b="1" dirty="0">
                <a:solidFill>
                  <a:srgbClr val="5B518E"/>
                </a:solidFill>
              </a:rPr>
              <a:t>psnc.org.uk/hypertension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518E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dirty="0"/>
              <a:t>Don’t forget your ancillaries (larger cuff sizes etc.)</a:t>
            </a:r>
          </a:p>
        </p:txBody>
      </p:sp>
    </p:spTree>
    <p:extLst>
      <p:ext uri="{BB962C8B-B14F-4D97-AF65-F5344CB8AC3E}">
        <p14:creationId xmlns:p14="http://schemas.microsoft.com/office/powerpoint/2010/main" val="329333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67"/>
    </mc:Choice>
    <mc:Fallback xmlns="">
      <p:transition spd="slow" advTm="8306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9B0DD-DD1A-411F-9FEF-C44C5ED91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Pre-commencement activity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3A148-C239-4546-BD96-67894E419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1" y="1844824"/>
            <a:ext cx="10131199" cy="446449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/>
              <a:t>Premises requirements​</a:t>
            </a:r>
          </a:p>
          <a:p>
            <a:pPr fontAlgn="base"/>
            <a:r>
              <a:rPr lang="en-US" dirty="0"/>
              <a:t>Pharmacy must have a consultation room which meets the Terms of Service requirements</a:t>
            </a:r>
          </a:p>
          <a:p>
            <a:pPr fontAlgn="base"/>
            <a:r>
              <a:rPr lang="en-US" dirty="0"/>
              <a:t>Additional requirements:</a:t>
            </a:r>
          </a:p>
          <a:p>
            <a:pPr marL="1181100" marR="353695" lvl="2" indent="-457200">
              <a:lnSpc>
                <a:spcPct val="115000"/>
              </a:lnSpc>
              <a:spcAft>
                <a:spcPts val="300"/>
              </a:spcAft>
            </a:pPr>
            <a:r>
              <a:rPr lang="en-GB" sz="2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when measuring blood pressure, the patient must be able to rest their arm on a table / bench at a suitable height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81100" lvl="2" indent="-457200">
              <a:lnSpc>
                <a:spcPct val="115000"/>
              </a:lnSpc>
              <a:spcAft>
                <a:spcPts val="600"/>
              </a:spcAft>
            </a:pPr>
            <a:r>
              <a:rPr lang="en-GB" sz="2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IT equipment accessible within the room</a:t>
            </a:r>
            <a:endParaRPr lang="en-US" sz="2800" dirty="0"/>
          </a:p>
          <a:p>
            <a:pPr fontAlgn="base"/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Graphic 4" descr="Boardroom with solid fill">
            <a:extLst>
              <a:ext uri="{FF2B5EF4-FFF2-40B4-BE49-F238E27FC236}">
                <a16:creationId xmlns:a16="http://schemas.microsoft.com/office/drawing/2014/main" id="{2247D5C4-87AF-472D-8137-6F00DF352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08274" y="2286000"/>
            <a:ext cx="1426170" cy="142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77"/>
    </mc:Choice>
    <mc:Fallback xmlns="">
      <p:transition spd="slow" advTm="4257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78415-ACBA-4CC6-9D79-101A76D1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Pre-commencement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694FD-F8B1-42F9-8FD9-310487E77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4"/>
            <a:ext cx="9865096" cy="4104456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Training requirements</a:t>
            </a:r>
          </a:p>
          <a:p>
            <a:r>
              <a:rPr lang="en-GB" dirty="0"/>
              <a:t>Currently the service is to be provided by a pharmacist</a:t>
            </a:r>
          </a:p>
          <a:p>
            <a:pPr lvl="1"/>
            <a:r>
              <a:rPr lang="en-US" dirty="0"/>
              <a:t>Familiar with the NICE guideline Hypertension in adults: diagnosis and management [NG136]</a:t>
            </a:r>
          </a:p>
          <a:p>
            <a:pPr lvl="1"/>
            <a:r>
              <a:rPr lang="en-US" dirty="0"/>
              <a:t>Read and understood the service specification</a:t>
            </a:r>
          </a:p>
          <a:p>
            <a:pPr lvl="1"/>
            <a:r>
              <a:rPr lang="en-US" dirty="0"/>
              <a:t>Completed the recommended training on how to use the blood pressure monitoring equipment </a:t>
            </a:r>
          </a:p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Graphic 4" descr="Books with solid fill">
            <a:extLst>
              <a:ext uri="{FF2B5EF4-FFF2-40B4-BE49-F238E27FC236}">
                <a16:creationId xmlns:a16="http://schemas.microsoft.com/office/drawing/2014/main" id="{0A6B6F30-12E2-4153-8788-B4833436E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4972" y="2420888"/>
            <a:ext cx="1224136" cy="1224136"/>
          </a:xfrm>
          <a:prstGeom prst="rect">
            <a:avLst/>
          </a:prstGeom>
        </p:spPr>
      </p:pic>
      <p:pic>
        <p:nvPicPr>
          <p:cNvPr id="6" name="Graphic 5" descr="Remote learning language with solid fill">
            <a:extLst>
              <a:ext uri="{FF2B5EF4-FFF2-40B4-BE49-F238E27FC236}">
                <a16:creationId xmlns:a16="http://schemas.microsoft.com/office/drawing/2014/main" id="{49828709-DAA5-4576-9F00-E0924B5A6C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4972" y="4175883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3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18"/>
    </mc:Choice>
    <mc:Fallback xmlns="">
      <p:transition spd="slow" advTm="3641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78415-ACBA-4CC6-9D79-101A76D1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Pre-commencement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694FD-F8B1-42F9-8FD9-310487E77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58" y="1844824"/>
            <a:ext cx="7635974" cy="41044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Training requirements </a:t>
            </a:r>
          </a:p>
          <a:p>
            <a:r>
              <a:rPr lang="en-US" dirty="0"/>
              <a:t>Additional optional CPD available via CPPE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Pharmacy Team Training</a:t>
            </a:r>
          </a:p>
          <a:p>
            <a:r>
              <a:rPr lang="en-US" dirty="0"/>
              <a:t>Whole pharmacy team approach to promotion and recruitment</a:t>
            </a:r>
          </a:p>
          <a:p>
            <a:r>
              <a:rPr lang="en-US" dirty="0"/>
              <a:t>PSNC Briefing 042/21: Briefing for pharmacy teams – the Community Pharmacy Hypertension Case-Finding Advanced Service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3597C8-BD40-4DFA-AEE6-AE886A341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6259">
            <a:off x="7938823" y="1644660"/>
            <a:ext cx="2232248" cy="31351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B7BE47-6CF2-4758-BF32-37105D6AC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5368">
            <a:off x="9688619" y="3183798"/>
            <a:ext cx="2118423" cy="295711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75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19"/>
    </mc:Choice>
    <mc:Fallback xmlns="">
      <p:transition spd="slow" advTm="6021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78415-ACBA-4CC6-9D79-101A76D1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Pre-commencement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694FD-F8B1-42F9-8FD9-310487E77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58" y="1844823"/>
            <a:ext cx="9323106" cy="44312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Signing up to the service </a:t>
            </a:r>
          </a:p>
          <a:p>
            <a:r>
              <a:rPr lang="en-US" dirty="0"/>
              <a:t>Registration via MYS</a:t>
            </a:r>
          </a:p>
          <a:p>
            <a:r>
              <a:rPr lang="en-US" dirty="0"/>
              <a:t>Set up fee paid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Standard </a:t>
            </a:r>
            <a:r>
              <a:rPr lang="en-GB" b="1" dirty="0"/>
              <a:t>Operating Procedure</a:t>
            </a:r>
          </a:p>
          <a:p>
            <a:r>
              <a:rPr lang="en-US" dirty="0"/>
              <a:t>Must have in place</a:t>
            </a:r>
          </a:p>
          <a:p>
            <a:r>
              <a:rPr lang="en-US" dirty="0"/>
              <a:t>All participating staff familiar and follow</a:t>
            </a:r>
          </a:p>
          <a:p>
            <a:r>
              <a:rPr lang="en-US" dirty="0"/>
              <a:t>Must include process for maintenance and validation of </a:t>
            </a:r>
            <a:r>
              <a:rPr lang="en-GB" dirty="0"/>
              <a:t>equipment</a:t>
            </a:r>
          </a:p>
          <a:p>
            <a:endParaRPr lang="en-US" b="1" dirty="0"/>
          </a:p>
          <a:p>
            <a:endParaRPr lang="en-GB" dirty="0"/>
          </a:p>
        </p:txBody>
      </p:sp>
      <p:pic>
        <p:nvPicPr>
          <p:cNvPr id="8" name="Graphic 7" descr="Workflow with solid fill">
            <a:extLst>
              <a:ext uri="{FF2B5EF4-FFF2-40B4-BE49-F238E27FC236}">
                <a16:creationId xmlns:a16="http://schemas.microsoft.com/office/drawing/2014/main" id="{1329CB76-AB9E-4C20-9CBD-B912D39F4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2464" y="4065309"/>
            <a:ext cx="984786" cy="1171296"/>
          </a:xfrm>
          <a:prstGeom prst="rect">
            <a:avLst/>
          </a:prstGeom>
        </p:spPr>
      </p:pic>
      <p:pic>
        <p:nvPicPr>
          <p:cNvPr id="10" name="Graphic 9" descr="Thumbs up sign with solid fill">
            <a:extLst>
              <a:ext uri="{FF2B5EF4-FFF2-40B4-BE49-F238E27FC236}">
                <a16:creationId xmlns:a16="http://schemas.microsoft.com/office/drawing/2014/main" id="{71063A14-2209-4D28-928B-7DC655D90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72464" y="2132856"/>
            <a:ext cx="984786" cy="98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9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80"/>
    </mc:Choice>
    <mc:Fallback xmlns="">
      <p:transition spd="slow" advTm="5648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78415-ACBA-4CC6-9D79-101A76D1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Pre-commencement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694FD-F8B1-42F9-8FD9-310487E77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58" y="1844824"/>
            <a:ext cx="11017224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Engage with local GP Practice / PCN</a:t>
            </a:r>
          </a:p>
          <a:p>
            <a:r>
              <a:rPr lang="en-GB" dirty="0"/>
              <a:t>GP practice briefing</a:t>
            </a:r>
            <a:endParaRPr lang="en-GB" sz="2000" dirty="0"/>
          </a:p>
          <a:p>
            <a:pPr marL="0" indent="0">
              <a:buNone/>
            </a:pPr>
            <a:r>
              <a:rPr lang="en-US" b="1" dirty="0"/>
              <a:t>Contractor implementation checklist</a:t>
            </a:r>
          </a:p>
          <a:p>
            <a:r>
              <a:rPr lang="en-US" dirty="0"/>
              <a:t>Step by step guide to prepare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279B28-6DF4-4EA4-B176-893791FA4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847" y="2414265"/>
            <a:ext cx="2239016" cy="316835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086068-DB49-40BE-A545-10785FC3A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342" y="2414265"/>
            <a:ext cx="2237962" cy="316835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984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42"/>
    </mc:Choice>
    <mc:Fallback xmlns="">
      <p:transition spd="slow" advTm="3644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0FC4A-334C-4AB8-80DA-5A08AE6D8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eligibility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A6153-787E-40F3-A7F8-E9018C629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3"/>
            <a:ext cx="11017224" cy="46183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900" b="1" dirty="0"/>
              <a:t>Inclusion criteria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9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Adults ≥ 40 years with no diagnosis of hypertension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  <a:r>
              <a:rPr lang="en-GB" sz="29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exception, &lt; 40 years with family history of hypertension (pharmacist’s discretion)</a:t>
            </a:r>
          </a:p>
          <a:p>
            <a:pPr algn="just"/>
            <a:r>
              <a:rPr lang="en-GB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Approached or self requested </a:t>
            </a:r>
            <a:r>
              <a:rPr lang="en-GB" sz="29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35-39 years old (pharmacist’s discretion)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9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Adults specified by a general practice (clinic and ambulatory blood pressure checks)</a:t>
            </a:r>
            <a:endParaRPr lang="en-US" sz="2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900" b="1" dirty="0"/>
          </a:p>
          <a:p>
            <a:pPr marL="0" indent="0">
              <a:buNone/>
            </a:pPr>
            <a:r>
              <a:rPr lang="en-GB" sz="2900" b="1" dirty="0"/>
              <a:t>Exclusion criteria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900" b="0" i="0" dirty="0">
                <a:solidFill>
                  <a:srgbClr val="444444"/>
                </a:solidFill>
                <a:effectLst/>
              </a:rPr>
              <a:t>Unable to give consent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900" b="0" i="0" dirty="0">
                <a:solidFill>
                  <a:srgbClr val="444444"/>
                </a:solidFill>
                <a:effectLst/>
              </a:rPr>
              <a:t>Under 40 years old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900" b="0" i="0" dirty="0">
                <a:solidFill>
                  <a:srgbClr val="444444"/>
                </a:solidFill>
                <a:effectLst/>
              </a:rPr>
              <a:t>People who have their blood pressure regularly monitored by a healthcare professional</a:t>
            </a:r>
          </a:p>
          <a:p>
            <a:pPr marL="0" indent="0" algn="just">
              <a:buNone/>
            </a:pPr>
            <a:endParaRPr lang="en-GB" sz="2900" dirty="0">
              <a:solidFill>
                <a:srgbClr val="444444"/>
              </a:solidFill>
            </a:endParaRPr>
          </a:p>
          <a:p>
            <a:pPr marL="0" indent="0" algn="just">
              <a:buNone/>
            </a:pPr>
            <a:r>
              <a:rPr lang="en-GB" sz="2900" b="1" i="0" dirty="0">
                <a:solidFill>
                  <a:srgbClr val="444444"/>
                </a:solidFill>
                <a:effectLst/>
              </a:rPr>
              <a:t>Additional consideration</a:t>
            </a:r>
          </a:p>
          <a:p>
            <a:pPr algn="just"/>
            <a:r>
              <a:rPr lang="en-GB" sz="2900" dirty="0">
                <a:solidFill>
                  <a:srgbClr val="444444"/>
                </a:solidFill>
              </a:rPr>
              <a:t>Unable to support due to cuff size</a:t>
            </a:r>
            <a:endParaRPr lang="en-GB" i="0" dirty="0">
              <a:solidFill>
                <a:srgbClr val="44444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693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78"/>
    </mc:Choice>
    <mc:Fallback xmlns="">
      <p:transition spd="slow" advTm="10977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2204864"/>
            <a:ext cx="10363200" cy="1800200"/>
          </a:xfrm>
        </p:spPr>
        <p:txBody>
          <a:bodyPr/>
          <a:lstStyle/>
          <a:p>
            <a:r>
              <a:rPr lang="en-GB" sz="4800" dirty="0"/>
              <a:t>The Community Pharmacy Hypertension Case-Finding Advanced Service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80212" y="4437112"/>
            <a:ext cx="10397387" cy="1718900"/>
          </a:xfrm>
        </p:spPr>
        <p:txBody>
          <a:bodyPr numCol="3">
            <a:normAutofit/>
          </a:bodyPr>
          <a:lstStyle/>
          <a:p>
            <a:pPr algn="l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20810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0FC4A-334C-4AB8-80DA-5A08AE6D8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eligibility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A6153-787E-40F3-A7F8-E9018C629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691942"/>
            <a:ext cx="7920880" cy="4761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GP referrals</a:t>
            </a:r>
          </a:p>
          <a:p>
            <a:r>
              <a:rPr lang="en-US" dirty="0"/>
              <a:t>Can refer patients for both normal BP checks and ABPM</a:t>
            </a:r>
          </a:p>
          <a:p>
            <a:r>
              <a:rPr lang="en-US" dirty="0"/>
              <a:t>Need a locally agreed process</a:t>
            </a:r>
          </a:p>
          <a:p>
            <a:r>
              <a:rPr lang="en-US" dirty="0"/>
              <a:t>No specific requirements for the process</a:t>
            </a:r>
          </a:p>
          <a:p>
            <a:r>
              <a:rPr lang="en-US" dirty="0"/>
              <a:t>ABPM referrals best done electronically</a:t>
            </a:r>
          </a:p>
          <a:p>
            <a:r>
              <a:rPr lang="en-US" dirty="0"/>
              <a:t>Template referral form available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4CE9F-F726-44A3-AF11-02A07B92C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056" y="1976214"/>
            <a:ext cx="2882552" cy="419285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3298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73"/>
    </mc:Choice>
    <mc:Fallback xmlns="">
      <p:transition spd="slow" advTm="6947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CE2E9-9FA9-4094-8EC6-55A154D3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the service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F4C61-F993-4A67-9E00-143C5E3C4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2132856"/>
            <a:ext cx="6806108" cy="4320480"/>
          </a:xfrm>
        </p:spPr>
        <p:txBody>
          <a:bodyPr>
            <a:normAutofit/>
          </a:bodyPr>
          <a:lstStyle/>
          <a:p>
            <a:r>
              <a:rPr lang="en-US" dirty="0"/>
              <a:t>Promoting the service</a:t>
            </a:r>
          </a:p>
          <a:p>
            <a:pPr lvl="1"/>
            <a:r>
              <a:rPr lang="en-US" dirty="0"/>
              <a:t>Posters, leaflets, website</a:t>
            </a:r>
          </a:p>
          <a:p>
            <a:r>
              <a:rPr lang="en-US" dirty="0"/>
              <a:t>Patient advice</a:t>
            </a:r>
          </a:p>
          <a:p>
            <a:r>
              <a:rPr lang="en-US" dirty="0"/>
              <a:t>Consent is verbal</a:t>
            </a:r>
          </a:p>
          <a:p>
            <a:r>
              <a:rPr lang="en-US" dirty="0"/>
              <a:t>Off-site provision (with NHSE&amp;I agreement)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ECBD18-85D8-4D45-8666-E7716AE67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467" y="4987636"/>
            <a:ext cx="1599942" cy="13923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B41A0F-A4C6-4D02-92A4-4B959C573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627" y="1816465"/>
            <a:ext cx="2072234" cy="294257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BBA544-45F7-40F6-BDB5-E223209D7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197" y="1816465"/>
            <a:ext cx="2053924" cy="294257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749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193"/>
    </mc:Choice>
    <mc:Fallback xmlns="">
      <p:transition spd="slow" advTm="13719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6C210-ECE2-40D6-8CA9-838FB99C9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96" y="112653"/>
            <a:ext cx="8529675" cy="1105644"/>
          </a:xfrm>
        </p:spPr>
        <p:txBody>
          <a:bodyPr/>
          <a:lstStyle/>
          <a:p>
            <a:r>
              <a:rPr lang="en-US" dirty="0"/>
              <a:t>Providing the service – Clinic check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ECC31-6C17-4DF2-B082-29CB72B23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18" y="1844823"/>
            <a:ext cx="11017224" cy="468659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D346E9-E29F-44CB-AEF5-5CDAE7C4B63B}"/>
              </a:ext>
            </a:extLst>
          </p:cNvPr>
          <p:cNvSpPr/>
          <p:nvPr/>
        </p:nvSpPr>
        <p:spPr>
          <a:xfrm>
            <a:off x="776835" y="1484784"/>
            <a:ext cx="1440160" cy="142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 BP in line with NICE guidance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38F0040-E27E-47C5-A2C9-CD54BDBA0EE7}"/>
              </a:ext>
            </a:extLst>
          </p:cNvPr>
          <p:cNvSpPr/>
          <p:nvPr/>
        </p:nvSpPr>
        <p:spPr>
          <a:xfrm>
            <a:off x="3355009" y="1002989"/>
            <a:ext cx="6860831" cy="318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Take a BP reading in both arms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DDA9C15-3041-4D49-89E9-F71BA169F018}"/>
              </a:ext>
            </a:extLst>
          </p:cNvPr>
          <p:cNvSpPr/>
          <p:nvPr/>
        </p:nvSpPr>
        <p:spPr>
          <a:xfrm>
            <a:off x="3355009" y="1688337"/>
            <a:ext cx="2028359" cy="87109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Both readings &lt;140/90mmHg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910CC48-6627-4FBF-9FDF-0F633BC10CD2}"/>
              </a:ext>
            </a:extLst>
          </p:cNvPr>
          <p:cNvSpPr/>
          <p:nvPr/>
        </p:nvSpPr>
        <p:spPr>
          <a:xfrm>
            <a:off x="5624301" y="1733153"/>
            <a:ext cx="1704912" cy="871091"/>
          </a:xfrm>
          <a:prstGeom prst="roundRect">
            <a:avLst/>
          </a:prstGeom>
          <a:solidFill>
            <a:srgbClr val="FEE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Both readings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140/90mmHg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3C4E93C-C5F7-4089-8150-31841108B914}"/>
              </a:ext>
            </a:extLst>
          </p:cNvPr>
          <p:cNvSpPr/>
          <p:nvPr/>
        </p:nvSpPr>
        <p:spPr>
          <a:xfrm>
            <a:off x="7632988" y="1736911"/>
            <a:ext cx="2582851" cy="10144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reading &lt;140/90mmHg and the other reading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140/90mmHg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8EBC3E-8BA5-4854-975A-9AAA5FD5F1A6}"/>
              </a:ext>
            </a:extLst>
          </p:cNvPr>
          <p:cNvSpPr/>
          <p:nvPr/>
        </p:nvSpPr>
        <p:spPr>
          <a:xfrm>
            <a:off x="3367980" y="3185954"/>
            <a:ext cx="1832284" cy="1225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Follow the service pathway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85D1C60-4088-461C-B72B-697503558F55}"/>
              </a:ext>
            </a:extLst>
          </p:cNvPr>
          <p:cNvSpPr/>
          <p:nvPr/>
        </p:nvSpPr>
        <p:spPr>
          <a:xfrm>
            <a:off x="7459911" y="3122413"/>
            <a:ext cx="2929004" cy="8710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Take a third reading on the arm with the highest BP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6529E48-DCD0-4A5C-AEB8-7A31CB5C61D1}"/>
              </a:ext>
            </a:extLst>
          </p:cNvPr>
          <p:cNvSpPr/>
          <p:nvPr/>
        </p:nvSpPr>
        <p:spPr>
          <a:xfrm>
            <a:off x="8402136" y="4319078"/>
            <a:ext cx="2213852" cy="8710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substantially different from the first reading from that arm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B405CF1-D2E1-46D8-A79F-F94A11D968CB}"/>
              </a:ext>
            </a:extLst>
          </p:cNvPr>
          <p:cNvSpPr/>
          <p:nvPr/>
        </p:nvSpPr>
        <p:spPr>
          <a:xfrm>
            <a:off x="8406031" y="5425320"/>
            <a:ext cx="2300109" cy="10850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Take another reading in that arm and use the lower of the last two readings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F457D5A-594B-46C8-9A6D-A9B4FF31611D}"/>
              </a:ext>
            </a:extLst>
          </p:cNvPr>
          <p:cNvSpPr/>
          <p:nvPr/>
        </p:nvSpPr>
        <p:spPr>
          <a:xfrm>
            <a:off x="5810625" y="4319078"/>
            <a:ext cx="2360488" cy="15647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NOT substantially different from the first reading from that arm, use the lower of the two readings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53754B-D73A-45D1-A22A-9EEED3EA7E5D}"/>
              </a:ext>
            </a:extLst>
          </p:cNvPr>
          <p:cNvCxnSpPr>
            <a:cxnSpLocks/>
          </p:cNvCxnSpPr>
          <p:nvPr/>
        </p:nvCxnSpPr>
        <p:spPr>
          <a:xfrm>
            <a:off x="4439816" y="1304764"/>
            <a:ext cx="0" cy="360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628A92-D618-4BBA-8A29-8CAE1D381340}"/>
              </a:ext>
            </a:extLst>
          </p:cNvPr>
          <p:cNvCxnSpPr>
            <a:cxnSpLocks/>
          </p:cNvCxnSpPr>
          <p:nvPr/>
        </p:nvCxnSpPr>
        <p:spPr>
          <a:xfrm>
            <a:off x="6476757" y="1337606"/>
            <a:ext cx="0" cy="360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E6AE6DD-7ADE-4D9E-8EBF-F725A8AE7082}"/>
              </a:ext>
            </a:extLst>
          </p:cNvPr>
          <p:cNvCxnSpPr>
            <a:cxnSpLocks/>
          </p:cNvCxnSpPr>
          <p:nvPr/>
        </p:nvCxnSpPr>
        <p:spPr>
          <a:xfrm>
            <a:off x="8690734" y="1321869"/>
            <a:ext cx="0" cy="360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53316F0-9BA8-4C56-9B4F-0E34A1D28351}"/>
              </a:ext>
            </a:extLst>
          </p:cNvPr>
          <p:cNvCxnSpPr>
            <a:cxnSpLocks/>
          </p:cNvCxnSpPr>
          <p:nvPr/>
        </p:nvCxnSpPr>
        <p:spPr>
          <a:xfrm>
            <a:off x="7824192" y="3993504"/>
            <a:ext cx="0" cy="3255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3593614-3C2F-4F77-BBDA-A1DEF13E7CD7}"/>
              </a:ext>
            </a:extLst>
          </p:cNvPr>
          <p:cNvCxnSpPr>
            <a:cxnSpLocks/>
          </p:cNvCxnSpPr>
          <p:nvPr/>
        </p:nvCxnSpPr>
        <p:spPr>
          <a:xfrm>
            <a:off x="9497769" y="3993504"/>
            <a:ext cx="0" cy="3030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21B76BC-0911-4072-A027-CF0BDC196D1C}"/>
              </a:ext>
            </a:extLst>
          </p:cNvPr>
          <p:cNvCxnSpPr>
            <a:cxnSpLocks/>
          </p:cNvCxnSpPr>
          <p:nvPr/>
        </p:nvCxnSpPr>
        <p:spPr>
          <a:xfrm flipH="1" flipV="1">
            <a:off x="3985756" y="6040343"/>
            <a:ext cx="4438420" cy="370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6EE267C-6673-4DA2-94BB-4874D685BD3C}"/>
              </a:ext>
            </a:extLst>
          </p:cNvPr>
          <p:cNvCxnSpPr>
            <a:cxnSpLocks/>
          </p:cNvCxnSpPr>
          <p:nvPr/>
        </p:nvCxnSpPr>
        <p:spPr>
          <a:xfrm flipV="1">
            <a:off x="3985756" y="4458861"/>
            <a:ext cx="0" cy="15814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8F12BB1-F493-4912-BA82-1C3893F925B7}"/>
              </a:ext>
            </a:extLst>
          </p:cNvPr>
          <p:cNvCxnSpPr>
            <a:cxnSpLocks/>
          </p:cNvCxnSpPr>
          <p:nvPr/>
        </p:nvCxnSpPr>
        <p:spPr>
          <a:xfrm>
            <a:off x="4616603" y="5279202"/>
            <a:ext cx="111167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079919ED-87E2-4D1F-BC83-0262E51747CD}"/>
              </a:ext>
            </a:extLst>
          </p:cNvPr>
          <p:cNvCxnSpPr>
            <a:cxnSpLocks/>
          </p:cNvCxnSpPr>
          <p:nvPr/>
        </p:nvCxnSpPr>
        <p:spPr>
          <a:xfrm flipV="1">
            <a:off x="4615776" y="4458861"/>
            <a:ext cx="827" cy="8301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D597B1E2-6E04-4465-A5F3-7F453F14C6D2}"/>
              </a:ext>
            </a:extLst>
          </p:cNvPr>
          <p:cNvCxnSpPr>
            <a:cxnSpLocks/>
          </p:cNvCxnSpPr>
          <p:nvPr/>
        </p:nvCxnSpPr>
        <p:spPr>
          <a:xfrm flipH="1">
            <a:off x="5960909" y="2604244"/>
            <a:ext cx="2460" cy="11429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20B8B46C-34FE-44F1-AD98-F8AFFACCFE38}"/>
              </a:ext>
            </a:extLst>
          </p:cNvPr>
          <p:cNvCxnSpPr/>
          <p:nvPr/>
        </p:nvCxnSpPr>
        <p:spPr>
          <a:xfrm flipH="1">
            <a:off x="5200264" y="3747150"/>
            <a:ext cx="76064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20E1A16-E265-406F-A60F-C5F2254D632A}"/>
              </a:ext>
            </a:extLst>
          </p:cNvPr>
          <p:cNvCxnSpPr>
            <a:cxnSpLocks/>
          </p:cNvCxnSpPr>
          <p:nvPr/>
        </p:nvCxnSpPr>
        <p:spPr>
          <a:xfrm>
            <a:off x="4333080" y="2559428"/>
            <a:ext cx="0" cy="5795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55F2E855-ED0C-4665-BBB5-5154DD2DBD69}"/>
              </a:ext>
            </a:extLst>
          </p:cNvPr>
          <p:cNvCxnSpPr>
            <a:cxnSpLocks/>
          </p:cNvCxnSpPr>
          <p:nvPr/>
        </p:nvCxnSpPr>
        <p:spPr>
          <a:xfrm>
            <a:off x="9497769" y="5235194"/>
            <a:ext cx="0" cy="1938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93169EDB-0DA1-4663-A4E9-848C474F5A79}"/>
              </a:ext>
            </a:extLst>
          </p:cNvPr>
          <p:cNvSpPr/>
          <p:nvPr/>
        </p:nvSpPr>
        <p:spPr>
          <a:xfrm>
            <a:off x="481702" y="1109954"/>
            <a:ext cx="2070267" cy="2188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79B705AC-50DF-41B4-B01A-785CB829F19B}"/>
              </a:ext>
            </a:extLst>
          </p:cNvPr>
          <p:cNvCxnSpPr>
            <a:cxnSpLocks/>
            <a:stCxn id="158" idx="0"/>
          </p:cNvCxnSpPr>
          <p:nvPr/>
        </p:nvCxnSpPr>
        <p:spPr>
          <a:xfrm>
            <a:off x="1516836" y="1109954"/>
            <a:ext cx="17197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21CE4D92-AD68-4FF8-A65C-FD8686144DF1}"/>
              </a:ext>
            </a:extLst>
          </p:cNvPr>
          <p:cNvCxnSpPr>
            <a:cxnSpLocks/>
            <a:stCxn id="158" idx="6"/>
          </p:cNvCxnSpPr>
          <p:nvPr/>
        </p:nvCxnSpPr>
        <p:spPr>
          <a:xfrm flipV="1">
            <a:off x="2551969" y="1162432"/>
            <a:ext cx="684581" cy="10420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996A1795-26E5-481B-B9D4-87E110694988}"/>
              </a:ext>
            </a:extLst>
          </p:cNvPr>
          <p:cNvCxnSpPr>
            <a:cxnSpLocks/>
          </p:cNvCxnSpPr>
          <p:nvPr/>
        </p:nvCxnSpPr>
        <p:spPr>
          <a:xfrm>
            <a:off x="8770913" y="2751322"/>
            <a:ext cx="0" cy="3396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120B535-5008-4DCF-9F49-8483A03AAB18}"/>
              </a:ext>
            </a:extLst>
          </p:cNvPr>
          <p:cNvSpPr txBox="1"/>
          <p:nvPr/>
        </p:nvSpPr>
        <p:spPr>
          <a:xfrm>
            <a:off x="456429" y="5195131"/>
            <a:ext cx="2722909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Normal blood pressure: </a:t>
            </a:r>
          </a:p>
          <a:p>
            <a:pPr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between 90/60mmHg &amp; 139/89mmHg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AA2617-FE27-4D41-A317-2C4734773C7C}"/>
              </a:ext>
            </a:extLst>
          </p:cNvPr>
          <p:cNvSpPr txBox="1"/>
          <p:nvPr/>
        </p:nvSpPr>
        <p:spPr>
          <a:xfrm>
            <a:off x="456429" y="4820837"/>
            <a:ext cx="2722909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Low blood pressure: </a:t>
            </a:r>
          </a:p>
          <a:p>
            <a:pPr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90/60mmHg or lower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77C4A8-1345-4FCC-BE70-6B1A799650F4}"/>
              </a:ext>
            </a:extLst>
          </p:cNvPr>
          <p:cNvSpPr txBox="1"/>
          <p:nvPr/>
        </p:nvSpPr>
        <p:spPr>
          <a:xfrm>
            <a:off x="456428" y="5575798"/>
            <a:ext cx="2722910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High blood pressure: </a:t>
            </a:r>
          </a:p>
          <a:p>
            <a:pPr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between 140/90mmHg &amp; 179/119mmHg</a:t>
            </a:r>
          </a:p>
          <a:p>
            <a:pPr algn="ctr"/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4470F5-4BF8-443F-827B-8934078A1033}"/>
              </a:ext>
            </a:extLst>
          </p:cNvPr>
          <p:cNvSpPr txBox="1"/>
          <p:nvPr/>
        </p:nvSpPr>
        <p:spPr>
          <a:xfrm>
            <a:off x="456429" y="5970089"/>
            <a:ext cx="2722909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Very high blood pressure: </a:t>
            </a:r>
          </a:p>
          <a:p>
            <a:pPr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180/120mmHg or higher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E333CA-F394-4197-A6EE-3FDEFDF54489}"/>
              </a:ext>
            </a:extLst>
          </p:cNvPr>
          <p:cNvSpPr txBox="1"/>
          <p:nvPr/>
        </p:nvSpPr>
        <p:spPr>
          <a:xfrm>
            <a:off x="312847" y="4798482"/>
            <a:ext cx="353943" cy="15546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Clinic Blood Pressure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7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86"/>
    </mc:Choice>
    <mc:Fallback xmlns="">
      <p:transition spd="slow" advTm="109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E8CDD-F3BE-4F9C-B094-7F47E26D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1" y="76578"/>
            <a:ext cx="9865096" cy="1282568"/>
          </a:xfrm>
        </p:spPr>
        <p:txBody>
          <a:bodyPr/>
          <a:lstStyle/>
          <a:p>
            <a:r>
              <a:rPr lang="en-US" dirty="0"/>
              <a:t>Providing the service – Clinic check</a:t>
            </a:r>
            <a:endParaRPr lang="en-GB" dirty="0"/>
          </a:p>
        </p:txBody>
      </p:sp>
      <p:sp>
        <p:nvSpPr>
          <p:cNvPr id="5" name="Flowchart: Data 4">
            <a:extLst>
              <a:ext uri="{FF2B5EF4-FFF2-40B4-BE49-F238E27FC236}">
                <a16:creationId xmlns:a16="http://schemas.microsoft.com/office/drawing/2014/main" id="{A8C6DC72-3347-4228-8DC5-BCD64E866940}"/>
              </a:ext>
            </a:extLst>
          </p:cNvPr>
          <p:cNvSpPr/>
          <p:nvPr/>
        </p:nvSpPr>
        <p:spPr>
          <a:xfrm>
            <a:off x="752569" y="1124744"/>
            <a:ext cx="3066771" cy="1052989"/>
          </a:xfrm>
          <a:prstGeom prst="flowChartInputOutput">
            <a:avLst/>
          </a:prstGeom>
          <a:solidFill>
            <a:srgbClr val="FEF8A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Low blood pressure: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90/60mmHg or lower</a:t>
            </a:r>
          </a:p>
        </p:txBody>
      </p:sp>
      <p:sp>
        <p:nvSpPr>
          <p:cNvPr id="6" name="Flowchart: Data 5">
            <a:extLst>
              <a:ext uri="{FF2B5EF4-FFF2-40B4-BE49-F238E27FC236}">
                <a16:creationId xmlns:a16="http://schemas.microsoft.com/office/drawing/2014/main" id="{4B853CF1-8D9C-438D-8D81-F4881BCB2D2B}"/>
              </a:ext>
            </a:extLst>
          </p:cNvPr>
          <p:cNvSpPr/>
          <p:nvPr/>
        </p:nvSpPr>
        <p:spPr>
          <a:xfrm>
            <a:off x="1355796" y="2258765"/>
            <a:ext cx="2756030" cy="1236387"/>
          </a:xfrm>
          <a:prstGeom prst="flowChartInputOutpu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Normal blood pressure: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between 90/60mmHg &amp; 139/89mmHg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19DAF-5954-4254-8523-C4D23BFA4016}"/>
              </a:ext>
            </a:extLst>
          </p:cNvPr>
          <p:cNvSpPr/>
          <p:nvPr/>
        </p:nvSpPr>
        <p:spPr>
          <a:xfrm>
            <a:off x="934590" y="3770344"/>
            <a:ext cx="3598442" cy="142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Give advice on healthy behaviours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Provide BP reading to patient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Recommend further blood pressure check within 5 years,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 1 year if low BP or borderline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C22332-3D7F-4F17-AFAD-C150AB954109}"/>
              </a:ext>
            </a:extLst>
          </p:cNvPr>
          <p:cNvCxnSpPr>
            <a:cxnSpLocks/>
          </p:cNvCxnSpPr>
          <p:nvPr/>
        </p:nvCxnSpPr>
        <p:spPr>
          <a:xfrm>
            <a:off x="2727379" y="3505762"/>
            <a:ext cx="1" cy="3029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81A5EAF7-1363-4530-B353-62653FFB3760}"/>
              </a:ext>
            </a:extLst>
          </p:cNvPr>
          <p:cNvSpPr/>
          <p:nvPr/>
        </p:nvSpPr>
        <p:spPr>
          <a:xfrm>
            <a:off x="5222040" y="2279274"/>
            <a:ext cx="2756031" cy="1722559"/>
          </a:xfrm>
          <a:prstGeom prst="flowChartDecisi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Does patient experience symptoms?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DD7F72-A06D-45D8-8670-27D244911E4A}"/>
              </a:ext>
            </a:extLst>
          </p:cNvPr>
          <p:cNvSpPr/>
          <p:nvPr/>
        </p:nvSpPr>
        <p:spPr>
          <a:xfrm>
            <a:off x="7043541" y="4553481"/>
            <a:ext cx="3804987" cy="142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If patient is fainting or regularly feeling like they will faint, refer for same day GP appointment.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If experiencing dizziness, nausea, or fatigue, advise  patient to see GP within 3 weeks.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FEAA14-82E2-411E-AEFB-21C6D424F36D}"/>
              </a:ext>
            </a:extLst>
          </p:cNvPr>
          <p:cNvSpPr txBox="1"/>
          <p:nvPr/>
        </p:nvSpPr>
        <p:spPr>
          <a:xfrm>
            <a:off x="5206760" y="4332784"/>
            <a:ext cx="617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55D5EB-3A85-47D3-AEE3-A43851E39217}"/>
              </a:ext>
            </a:extLst>
          </p:cNvPr>
          <p:cNvCxnSpPr>
            <a:cxnSpLocks/>
          </p:cNvCxnSpPr>
          <p:nvPr/>
        </p:nvCxnSpPr>
        <p:spPr>
          <a:xfrm>
            <a:off x="3439479" y="1827184"/>
            <a:ext cx="3160576" cy="177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A36E58E-B3B0-4F4D-96AB-4DA134B8C90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600055" y="1827184"/>
            <a:ext cx="1" cy="4520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DF6D9A-A02A-47FF-B6D8-2A20799C644B}"/>
              </a:ext>
            </a:extLst>
          </p:cNvPr>
          <p:cNvCxnSpPr>
            <a:stCxn id="9" idx="2"/>
          </p:cNvCxnSpPr>
          <p:nvPr/>
        </p:nvCxnSpPr>
        <p:spPr>
          <a:xfrm>
            <a:off x="6600056" y="4001833"/>
            <a:ext cx="0" cy="255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C3B3B2-1FD3-4CAA-867C-37479285779D}"/>
              </a:ext>
            </a:extLst>
          </p:cNvPr>
          <p:cNvCxnSpPr/>
          <p:nvPr/>
        </p:nvCxnSpPr>
        <p:spPr>
          <a:xfrm>
            <a:off x="6600056" y="4257092"/>
            <a:ext cx="23042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CB3EFD8-72A0-4015-8A96-AECA84F75A4A}"/>
              </a:ext>
            </a:extLst>
          </p:cNvPr>
          <p:cNvCxnSpPr/>
          <p:nvPr/>
        </p:nvCxnSpPr>
        <p:spPr>
          <a:xfrm flipH="1">
            <a:off x="4533032" y="4257092"/>
            <a:ext cx="20670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D79301-C616-4E6D-96A4-672A759FC7FD}"/>
              </a:ext>
            </a:extLst>
          </p:cNvPr>
          <p:cNvCxnSpPr/>
          <p:nvPr/>
        </p:nvCxnSpPr>
        <p:spPr>
          <a:xfrm>
            <a:off x="8904312" y="4257092"/>
            <a:ext cx="0" cy="2963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F182F5B-4619-4A75-BD17-E8F1644926F7}"/>
              </a:ext>
            </a:extLst>
          </p:cNvPr>
          <p:cNvSpPr txBox="1"/>
          <p:nvPr/>
        </p:nvSpPr>
        <p:spPr>
          <a:xfrm>
            <a:off x="7741204" y="3770344"/>
            <a:ext cx="617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D88AFF-24D5-46A4-B9B0-0BD74460ADD9}"/>
              </a:ext>
            </a:extLst>
          </p:cNvPr>
          <p:cNvSpPr/>
          <p:nvPr/>
        </p:nvSpPr>
        <p:spPr>
          <a:xfrm>
            <a:off x="1548572" y="5539943"/>
            <a:ext cx="2357621" cy="56207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Email results to GP in Weekly Summary email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A1ECE23-A423-4564-8A5E-0A8D89CD2A04}"/>
              </a:ext>
            </a:extLst>
          </p:cNvPr>
          <p:cNvCxnSpPr>
            <a:stCxn id="7" idx="2"/>
            <a:endCxn id="26" idx="0"/>
          </p:cNvCxnSpPr>
          <p:nvPr/>
        </p:nvCxnSpPr>
        <p:spPr>
          <a:xfrm flipH="1">
            <a:off x="2727383" y="5196514"/>
            <a:ext cx="6428" cy="3434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Terminator 38">
            <a:extLst>
              <a:ext uri="{FF2B5EF4-FFF2-40B4-BE49-F238E27FC236}">
                <a16:creationId xmlns:a16="http://schemas.microsoft.com/office/drawing/2014/main" id="{3F0DFEA3-9683-4193-AD2B-E64F34921712}"/>
              </a:ext>
            </a:extLst>
          </p:cNvPr>
          <p:cNvSpPr/>
          <p:nvPr/>
        </p:nvSpPr>
        <p:spPr>
          <a:xfrm>
            <a:off x="8548848" y="6058068"/>
            <a:ext cx="710927" cy="33855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40" name="Flowchart: Terminator 39">
            <a:extLst>
              <a:ext uri="{FF2B5EF4-FFF2-40B4-BE49-F238E27FC236}">
                <a16:creationId xmlns:a16="http://schemas.microsoft.com/office/drawing/2014/main" id="{5C140800-4C4A-47E3-BDE3-95BA14B897BC}"/>
              </a:ext>
            </a:extLst>
          </p:cNvPr>
          <p:cNvSpPr/>
          <p:nvPr/>
        </p:nvSpPr>
        <p:spPr>
          <a:xfrm>
            <a:off x="2371918" y="6183048"/>
            <a:ext cx="710927" cy="33855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6DE2AD-2F82-4B33-AB07-F59406B314A6}"/>
              </a:ext>
            </a:extLst>
          </p:cNvPr>
          <p:cNvSpPr/>
          <p:nvPr/>
        </p:nvSpPr>
        <p:spPr>
          <a:xfrm>
            <a:off x="9259775" y="2146433"/>
            <a:ext cx="1695840" cy="1282567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If BP monitor indicates irregular pulse refer directly to registered GP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23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215"/>
    </mc:Choice>
    <mc:Fallback xmlns="">
      <p:transition spd="slow" advTm="123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/>
      <p:bldP spid="25" grpId="0"/>
      <p:bldP spid="39" grpId="0" animBg="1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D8B37-A323-422E-AF41-5072CA37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Providing the service - ABPM</a:t>
            </a:r>
            <a:endParaRPr lang="en-GB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C65A3-7B26-4A6B-939E-8081AD42C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4"/>
            <a:ext cx="10441160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Provision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Loan arrangements - template loan agreement</a:t>
            </a:r>
            <a:endParaRPr lang="en-US" dirty="0"/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Reset the ABPM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Fit the ABPM to the patient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 the functioning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Confirm understanding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 not to get the ABPM wet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Arrange a follow up appointment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Failure to attend</a:t>
            </a:r>
          </a:p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 attempts to contact (on separate occasions)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Notify GP practice and provide clinic BP reading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Boardroom with solid fill">
            <a:extLst>
              <a:ext uri="{FF2B5EF4-FFF2-40B4-BE49-F238E27FC236}">
                <a16:creationId xmlns:a16="http://schemas.microsoft.com/office/drawing/2014/main" id="{C97A4585-3487-40E9-92EA-E708FACC1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66560" y="2709838"/>
            <a:ext cx="1041648" cy="864097"/>
          </a:xfrm>
          <a:prstGeom prst="rect">
            <a:avLst/>
          </a:prstGeom>
        </p:spPr>
      </p:pic>
      <p:pic>
        <p:nvPicPr>
          <p:cNvPr id="7" name="Graphic 6" descr="Clock with solid fill">
            <a:extLst>
              <a:ext uri="{FF2B5EF4-FFF2-40B4-BE49-F238E27FC236}">
                <a16:creationId xmlns:a16="http://schemas.microsoft.com/office/drawing/2014/main" id="{2D0FA72D-B0C2-4D4C-B5D7-A874A4258E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66560" y="5161625"/>
            <a:ext cx="1041648" cy="864097"/>
          </a:xfrm>
          <a:prstGeom prst="rect">
            <a:avLst/>
          </a:prstGeom>
        </p:spPr>
      </p:pic>
      <p:pic>
        <p:nvPicPr>
          <p:cNvPr id="9" name="Graphic 8" descr="Daily calendar with solid fill">
            <a:extLst>
              <a:ext uri="{FF2B5EF4-FFF2-40B4-BE49-F238E27FC236}">
                <a16:creationId xmlns:a16="http://schemas.microsoft.com/office/drawing/2014/main" id="{D3B716F5-02B3-4BB8-943B-436916ED08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6560" y="4000630"/>
            <a:ext cx="1041648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45"/>
    </mc:Choice>
    <mc:Fallback xmlns="">
      <p:transition spd="slow" advTm="15804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D8B37-A323-422E-AF41-5072CA37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Providing the service - ABPM</a:t>
            </a:r>
            <a:endParaRPr lang="en-GB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C65A3-7B26-4A6B-939E-8081AD42C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88" y="1765598"/>
            <a:ext cx="9693460" cy="46157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Return </a:t>
            </a: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follow up</a:t>
            </a:r>
          </a:p>
          <a:p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Retrieve consultation data</a:t>
            </a:r>
          </a:p>
          <a:p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Record the average daytime, night-time and 24-hour blood pressure readings</a:t>
            </a:r>
          </a:p>
          <a:p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Based on the average 24-hour reading, follow service pathway</a:t>
            </a:r>
          </a:p>
          <a:p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GP practice notification to include all six readings (systolic and diastolic for day, night and 24-hour average) and the full ABPM report</a:t>
            </a:r>
          </a:p>
          <a:p>
            <a:pPr marL="0" indent="0">
              <a:buNone/>
            </a:pPr>
            <a:endParaRPr lang="en-US" sz="13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Failure to attend</a:t>
            </a:r>
          </a:p>
          <a:p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Make attempts to contact </a:t>
            </a:r>
          </a:p>
          <a:p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If no contact or return after 5 days:</a:t>
            </a:r>
          </a:p>
          <a:p>
            <a:pPr lvl="1"/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Notify GP practice and provide clinic BP reading</a:t>
            </a:r>
          </a:p>
          <a:p>
            <a:pPr lvl="1"/>
            <a:r>
              <a:rPr lang="en-US" b="0" i="0" dirty="0">
                <a:solidFill>
                  <a:srgbClr val="444444"/>
                </a:solidFill>
                <a:effectLst/>
              </a:rPr>
              <a:t>Suspend 	service until the ABPM meter is retrieved or replaced</a:t>
            </a:r>
          </a:p>
          <a:p>
            <a:pPr lvl="1"/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Boardroom with solid fill">
            <a:extLst>
              <a:ext uri="{FF2B5EF4-FFF2-40B4-BE49-F238E27FC236}">
                <a16:creationId xmlns:a16="http://schemas.microsoft.com/office/drawing/2014/main" id="{C97A4585-3487-40E9-92EA-E708FACC1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0848" y="2169272"/>
            <a:ext cx="1041648" cy="864097"/>
          </a:xfrm>
          <a:prstGeom prst="rect">
            <a:avLst/>
          </a:prstGeom>
        </p:spPr>
      </p:pic>
      <p:pic>
        <p:nvPicPr>
          <p:cNvPr id="7" name="Graphic 6" descr="Clock with solid fill">
            <a:extLst>
              <a:ext uri="{FF2B5EF4-FFF2-40B4-BE49-F238E27FC236}">
                <a16:creationId xmlns:a16="http://schemas.microsoft.com/office/drawing/2014/main" id="{2D0FA72D-B0C2-4D4C-B5D7-A874A4258E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80848" y="5013176"/>
            <a:ext cx="1041648" cy="864097"/>
          </a:xfrm>
          <a:prstGeom prst="rect">
            <a:avLst/>
          </a:prstGeom>
        </p:spPr>
      </p:pic>
      <p:pic>
        <p:nvPicPr>
          <p:cNvPr id="6" name="Graphic 5" descr="Daily calendar with solid fill">
            <a:extLst>
              <a:ext uri="{FF2B5EF4-FFF2-40B4-BE49-F238E27FC236}">
                <a16:creationId xmlns:a16="http://schemas.microsoft.com/office/drawing/2014/main" id="{D81D9C2D-5110-4F18-80BE-1B39B27E20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60078" y="3680203"/>
            <a:ext cx="1041648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7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66"/>
    </mc:Choice>
    <mc:Fallback xmlns="">
      <p:transition spd="slow" advTm="9156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D8B37-A323-422E-AF41-5072CA37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Providing the service - ABPM</a:t>
            </a:r>
            <a:endParaRPr lang="en-GB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C65A3-7B26-4A6B-939E-8081AD42C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88" y="1765598"/>
            <a:ext cx="9693460" cy="4615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Outcomes</a:t>
            </a:r>
          </a:p>
          <a:p>
            <a:pPr marL="0" indent="0">
              <a:buNone/>
            </a:pPr>
            <a:endParaRPr lang="en-US" sz="13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D3731-54DA-459F-8FAF-859C8BBC6815}"/>
              </a:ext>
            </a:extLst>
          </p:cNvPr>
          <p:cNvSpPr txBox="1"/>
          <p:nvPr/>
        </p:nvSpPr>
        <p:spPr>
          <a:xfrm>
            <a:off x="623392" y="2585530"/>
            <a:ext cx="3598441" cy="5847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Normal blood pressure: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between 90/60mmHg and 134/84mmHg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098CDE-A1B2-42E1-B1BF-6EB86B6B65F7}"/>
              </a:ext>
            </a:extLst>
          </p:cNvPr>
          <p:cNvSpPr/>
          <p:nvPr/>
        </p:nvSpPr>
        <p:spPr>
          <a:xfrm>
            <a:off x="623392" y="3530416"/>
            <a:ext cx="3598442" cy="142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Give advice on healthy behaviours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Provide BP reading to patient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Recommend further blood pressure check within 5 years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 1 year if low BP or borderline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14E05C-549F-43A5-9215-75A343B12DFA}"/>
              </a:ext>
            </a:extLst>
          </p:cNvPr>
          <p:cNvSpPr/>
          <p:nvPr/>
        </p:nvSpPr>
        <p:spPr>
          <a:xfrm>
            <a:off x="1243801" y="5346854"/>
            <a:ext cx="2357621" cy="56207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Email results to GP in Weekly Summary email</a:t>
            </a: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EB8C4F53-625B-4F9A-A22B-03FC10A8BD9F}"/>
              </a:ext>
            </a:extLst>
          </p:cNvPr>
          <p:cNvSpPr/>
          <p:nvPr/>
        </p:nvSpPr>
        <p:spPr>
          <a:xfrm>
            <a:off x="2067147" y="6116432"/>
            <a:ext cx="710927" cy="33855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4EABCB-310A-45ED-8F6E-495675263D3E}"/>
              </a:ext>
            </a:extLst>
          </p:cNvPr>
          <p:cNvSpPr txBox="1"/>
          <p:nvPr/>
        </p:nvSpPr>
        <p:spPr>
          <a:xfrm>
            <a:off x="4515138" y="2563810"/>
            <a:ext cx="2193620" cy="83099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Stage 1 Hypertension: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Between 135/85mmHg and 149/94mmHg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A4FDB5-C35A-4B0B-988E-FDCE488B7EE2}"/>
              </a:ext>
            </a:extLst>
          </p:cNvPr>
          <p:cNvSpPr txBox="1"/>
          <p:nvPr/>
        </p:nvSpPr>
        <p:spPr>
          <a:xfrm>
            <a:off x="7002063" y="2565363"/>
            <a:ext cx="4661245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Stage 2 Hypertension: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150/95mmHg or higher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50705-A87F-4C05-A9B1-1FC3BB42EE0C}"/>
              </a:ext>
            </a:extLst>
          </p:cNvPr>
          <p:cNvSpPr txBox="1"/>
          <p:nvPr/>
        </p:nvSpPr>
        <p:spPr>
          <a:xfrm>
            <a:off x="4505478" y="3731171"/>
            <a:ext cx="2176929" cy="830997"/>
          </a:xfrm>
          <a:prstGeom prst="rect">
            <a:avLst/>
          </a:prstGeom>
          <a:solidFill>
            <a:srgbClr val="FFC000"/>
          </a:solidFill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If Stage 1 indicated, refer for appointment within 3 weeks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A98DFF-AC90-456A-A1A6-4DE64B3EC429}"/>
              </a:ext>
            </a:extLst>
          </p:cNvPr>
          <p:cNvSpPr/>
          <p:nvPr/>
        </p:nvSpPr>
        <p:spPr>
          <a:xfrm>
            <a:off x="4505479" y="4939428"/>
            <a:ext cx="2176928" cy="57433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Email results  / referral to GP</a:t>
            </a:r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6F670235-370C-4B68-9084-5494B256A658}"/>
              </a:ext>
            </a:extLst>
          </p:cNvPr>
          <p:cNvSpPr/>
          <p:nvPr/>
        </p:nvSpPr>
        <p:spPr>
          <a:xfrm>
            <a:off x="5256484" y="5739652"/>
            <a:ext cx="710927" cy="33855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6DCBF702-A6BC-435F-9A71-B42591EDE3F2}"/>
              </a:ext>
            </a:extLst>
          </p:cNvPr>
          <p:cNvSpPr/>
          <p:nvPr/>
        </p:nvSpPr>
        <p:spPr>
          <a:xfrm>
            <a:off x="7565688" y="5422349"/>
            <a:ext cx="710927" cy="33855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A4D0D6-5357-4DE5-BDCD-7B60616BEC47}"/>
              </a:ext>
            </a:extLst>
          </p:cNvPr>
          <p:cNvSpPr txBox="1"/>
          <p:nvPr/>
        </p:nvSpPr>
        <p:spPr>
          <a:xfrm rot="10800000" flipV="1">
            <a:off x="7002061" y="3460659"/>
            <a:ext cx="4661246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If Stage 2 indicated, refer for same day appointment  or A&amp;E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3F7F04-A3AE-403B-90BE-F1BCED20F30A}"/>
              </a:ext>
            </a:extLst>
          </p:cNvPr>
          <p:cNvSpPr/>
          <p:nvPr/>
        </p:nvSpPr>
        <p:spPr>
          <a:xfrm>
            <a:off x="7002061" y="4355956"/>
            <a:ext cx="1838182" cy="887524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Call to book appointment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email results to GP.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071721-5041-4141-AF16-485E638979D7}"/>
              </a:ext>
            </a:extLst>
          </p:cNvPr>
          <p:cNvSpPr/>
          <p:nvPr/>
        </p:nvSpPr>
        <p:spPr>
          <a:xfrm>
            <a:off x="9099164" y="4355956"/>
            <a:ext cx="2564143" cy="75544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Unregistered: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Blood pressure result given to patient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311525-B0B1-45FF-A6D1-2FC51CB6F796}"/>
              </a:ext>
            </a:extLst>
          </p:cNvPr>
          <p:cNvSpPr/>
          <p:nvPr/>
        </p:nvSpPr>
        <p:spPr>
          <a:xfrm>
            <a:off x="9099165" y="5383179"/>
            <a:ext cx="2564142" cy="755444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Provide information on how to register with a GP practice</a:t>
            </a:r>
          </a:p>
        </p:txBody>
      </p:sp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id="{10721ADB-3146-4947-889F-AB68AE2ADF07}"/>
              </a:ext>
            </a:extLst>
          </p:cNvPr>
          <p:cNvSpPr/>
          <p:nvPr/>
        </p:nvSpPr>
        <p:spPr>
          <a:xfrm>
            <a:off x="10025771" y="6212052"/>
            <a:ext cx="710927" cy="33855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END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4E4B0D-F9C1-4856-8E65-C65A1C29582A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2422613" y="3170305"/>
            <a:ext cx="0" cy="360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CEAA770-1525-4A6B-9563-861CCE02289B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2422612" y="4956586"/>
            <a:ext cx="1" cy="3902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83A5AB-4073-46B2-94E2-3CA217DBFC82}"/>
              </a:ext>
            </a:extLst>
          </p:cNvPr>
          <p:cNvCxnSpPr>
            <a:cxnSpLocks/>
          </p:cNvCxnSpPr>
          <p:nvPr/>
        </p:nvCxnSpPr>
        <p:spPr>
          <a:xfrm>
            <a:off x="5628604" y="3394807"/>
            <a:ext cx="0" cy="3363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DE3F7A2-6767-4D79-AE73-694A2AFCB553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>
            <a:off x="5593943" y="4562168"/>
            <a:ext cx="0" cy="3772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DCA4345-CFC4-4875-B5A5-EEE9F0BBF2D9}"/>
              </a:ext>
            </a:extLst>
          </p:cNvPr>
          <p:cNvCxnSpPr>
            <a:stCxn id="13" idx="2"/>
            <a:endCxn id="19" idx="0"/>
          </p:cNvCxnSpPr>
          <p:nvPr/>
        </p:nvCxnSpPr>
        <p:spPr>
          <a:xfrm flipH="1">
            <a:off x="9332684" y="3150138"/>
            <a:ext cx="2" cy="310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5EA3C71-1FE8-46A9-849E-2CBA0BD353BA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7921152" y="4119091"/>
            <a:ext cx="0" cy="2368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556FA1B-2FB7-459F-9DCC-5D4FB8473A39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0381236" y="4118864"/>
            <a:ext cx="0" cy="2370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83DFC7A-23C5-4DB9-904C-34A0A3EAF9F6}"/>
              </a:ext>
            </a:extLst>
          </p:cNvPr>
          <p:cNvCxnSpPr>
            <a:stCxn id="21" idx="2"/>
            <a:endCxn id="23" idx="0"/>
          </p:cNvCxnSpPr>
          <p:nvPr/>
        </p:nvCxnSpPr>
        <p:spPr>
          <a:xfrm>
            <a:off x="10381236" y="5111401"/>
            <a:ext cx="0" cy="2717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7563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12"/>
    </mc:Choice>
    <mc:Fallback xmlns="">
      <p:transition spd="slow" advTm="136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D8B37-A323-422E-AF41-5072CA37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Providing the service</a:t>
            </a:r>
            <a:endParaRPr lang="en-GB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C65A3-7B26-4A6B-939E-8081AD42C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88" y="1765598"/>
            <a:ext cx="7818857" cy="4615730"/>
          </a:xfrm>
        </p:spPr>
        <p:txBody>
          <a:bodyPr>
            <a:normAutofit/>
          </a:bodyPr>
          <a:lstStyle/>
          <a:p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Blood pressure readings</a:t>
            </a:r>
          </a:p>
          <a:p>
            <a:pPr lvl="1"/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Leaflet to note results</a:t>
            </a:r>
            <a:endParaRPr lang="en-US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5B518E"/>
                </a:solidFill>
              </a:rPr>
              <a:t> </a:t>
            </a:r>
            <a:r>
              <a:rPr lang="en-GB" b="1" dirty="0">
                <a:latin typeface="UbuntuBold"/>
              </a:rPr>
              <a:t>Healthy lifestyle advice</a:t>
            </a:r>
            <a:endParaRPr lang="en-US" b="1" dirty="0">
              <a:solidFill>
                <a:srgbClr val="5B518E"/>
              </a:solidFill>
            </a:endParaRPr>
          </a:p>
          <a:p>
            <a:pPr lvl="1"/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MECC mindset</a:t>
            </a:r>
          </a:p>
          <a:p>
            <a:pPr lvl="1"/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Discuss lifestyle/</a:t>
            </a:r>
            <a:r>
              <a:rPr lang="en-US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behaviours</a:t>
            </a: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Consider local services that could support patients’ next steps</a:t>
            </a: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3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C77A66E-69BF-45E2-A684-D8C39DF11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28" y="1989047"/>
            <a:ext cx="2944090" cy="416883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145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36"/>
    </mc:Choice>
    <mc:Fallback xmlns="">
      <p:transition spd="slow" advTm="62936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F46710-31D6-4065-A1B6-D55DD4096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4201">
            <a:off x="10491938" y="4159901"/>
            <a:ext cx="1459504" cy="210968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D8B37-A323-422E-AF41-5072CA37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Providing the service</a:t>
            </a:r>
            <a:endParaRPr lang="en-GB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C65A3-7B26-4A6B-939E-8081AD42C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88" y="1765598"/>
            <a:ext cx="8460940" cy="46157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Communicating with GP practices</a:t>
            </a:r>
          </a:p>
          <a:p>
            <a:pPr marL="541338" lvl="1" indent="-457200">
              <a:buFont typeface="Arial" panose="020B0604020202020204" pitchFamily="34" charset="0"/>
              <a:buChar char="•"/>
              <a:tabLst>
                <a:tab pos="11684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Service specification Appendix B </a:t>
            </a:r>
          </a:p>
          <a:p>
            <a:pPr marL="541338" lvl="1" indent="-457200">
              <a:buFont typeface="Arial" panose="020B0604020202020204" pitchFamily="34" charset="0"/>
              <a:buChar char="•"/>
              <a:tabLst>
                <a:tab pos="1168400" algn="l"/>
              </a:tabLst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Weekly summary &amp; referral templates</a:t>
            </a: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 keeping and data management</a:t>
            </a:r>
          </a:p>
          <a:p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Currently no IT systems to support</a:t>
            </a:r>
          </a:p>
          <a:p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Template clinical record form</a:t>
            </a:r>
            <a:endParaRPr lang="en-US" sz="2800" b="1" dirty="0">
              <a:solidFill>
                <a:srgbClr val="5B518E"/>
              </a:solidFill>
            </a:endParaRPr>
          </a:p>
          <a:p>
            <a:r>
              <a:rPr lang="en-US" sz="2800" b="0" i="0" dirty="0">
                <a:solidFill>
                  <a:srgbClr val="444444"/>
                </a:solidFill>
                <a:effectLst/>
              </a:rPr>
              <a:t>Application programming interface (API) will be developed to simplify data management and claim submission in IT systems</a:t>
            </a:r>
          </a:p>
          <a:p>
            <a:r>
              <a:rPr lang="en-US" sz="2800" dirty="0">
                <a:solidFill>
                  <a:srgbClr val="44444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Period of retention of clinical records determined by contractor </a:t>
            </a:r>
            <a:endParaRPr lang="en-US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2EA08E-7E25-4BBC-9369-EB32F5B50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785" y="1755637"/>
            <a:ext cx="1582068" cy="208698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12488-0F91-4E93-B896-285A1FBE0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93102">
            <a:off x="9068974" y="4079377"/>
            <a:ext cx="1544780" cy="219046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018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711"/>
    </mc:Choice>
    <mc:Fallback xmlns="">
      <p:transition spd="slow" advTm="16271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EC041-7835-42A7-A5FF-6473043F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 and claiming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21499-6898-4C1C-811F-8E9151559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772816"/>
            <a:ext cx="10153128" cy="475252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Set-up fee of £440</a:t>
            </a:r>
          </a:p>
          <a:p>
            <a:r>
              <a:rPr lang="en-US" sz="2800" dirty="0"/>
              <a:t>Fee for each clinic check of £15</a:t>
            </a:r>
          </a:p>
          <a:p>
            <a:r>
              <a:rPr lang="en-US" sz="2800" dirty="0"/>
              <a:t>Fee for each ambulatory monitoring of £45</a:t>
            </a:r>
          </a:p>
          <a:p>
            <a:r>
              <a:rPr lang="en-GB" sz="2800" dirty="0"/>
              <a:t>Incentive fees for</a:t>
            </a:r>
            <a:r>
              <a:rPr lang="en-US" sz="2800" dirty="0"/>
              <a:t> Years 3, 4 and 5 of the CPCF 5-year for achieving ABPM targets: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</a:rPr>
              <a:t>£1,000 will be available if 5 ABPM intervention are provided in 2021/22;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</a:rPr>
              <a:t>£400 for 15 ABPM interventions in 2022/23 and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</a:rPr>
              <a:t>£400 for 20 ABPM interventions in 2023/24.</a:t>
            </a:r>
            <a:endParaRPr lang="en-GB" sz="2400" dirty="0"/>
          </a:p>
          <a:p>
            <a:r>
              <a:rPr lang="en-GB" sz="2800" dirty="0"/>
              <a:t>Incentive payments from outside the global sum</a:t>
            </a:r>
          </a:p>
          <a:p>
            <a:r>
              <a:rPr lang="en-GB" sz="2800" dirty="0"/>
              <a:t>Incentive supports capital costs of equipment purchase</a:t>
            </a:r>
          </a:p>
          <a:p>
            <a:r>
              <a:rPr lang="en-GB" sz="2800" dirty="0"/>
              <a:t>GP practice referrals paid at the same rates</a:t>
            </a:r>
          </a:p>
        </p:txBody>
      </p:sp>
    </p:spTree>
    <p:extLst>
      <p:ext uri="{BB962C8B-B14F-4D97-AF65-F5344CB8AC3E}">
        <p14:creationId xmlns:p14="http://schemas.microsoft.com/office/powerpoint/2010/main" val="16340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805"/>
    </mc:Choice>
    <mc:Fallback xmlns="">
      <p:transition spd="slow" advTm="16280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20D9-F1EE-4F60-B984-3E29682EF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A2F31-4ED8-4453-9C60-DA498A5E5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4"/>
            <a:ext cx="11017224" cy="4536504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effectLst/>
                <a:latin typeface="+mj-lt"/>
              </a:rPr>
              <a:t>Background</a:t>
            </a:r>
          </a:p>
          <a:p>
            <a:r>
              <a:rPr lang="en-GB" dirty="0">
                <a:latin typeface="+mj-lt"/>
              </a:rPr>
              <a:t>Policy context</a:t>
            </a:r>
          </a:p>
          <a:p>
            <a:r>
              <a:rPr lang="en-GB" dirty="0">
                <a:effectLst/>
                <a:latin typeface="+mj-lt"/>
              </a:rPr>
              <a:t>Service description and documentation</a:t>
            </a:r>
          </a:p>
          <a:p>
            <a:pPr algn="l"/>
            <a:r>
              <a:rPr lang="en-GB" dirty="0">
                <a:effectLst/>
                <a:latin typeface="+mj-lt"/>
              </a:rPr>
              <a:t>BP meters to be used in the service</a:t>
            </a:r>
          </a:p>
          <a:p>
            <a:pPr algn="l"/>
            <a:r>
              <a:rPr lang="en-GB" dirty="0">
                <a:latin typeface="+mj-lt"/>
              </a:rPr>
              <a:t>Pre-commencement activity</a:t>
            </a:r>
            <a:endParaRPr lang="en-GB" dirty="0">
              <a:effectLst/>
              <a:latin typeface="+mj-lt"/>
            </a:endParaRPr>
          </a:p>
          <a:p>
            <a:pPr algn="l"/>
            <a:r>
              <a:rPr lang="en-GB" dirty="0">
                <a:effectLst/>
                <a:latin typeface="+mj-lt"/>
              </a:rPr>
              <a:t>Patient eligibility</a:t>
            </a:r>
          </a:p>
          <a:p>
            <a:pPr algn="l"/>
            <a:r>
              <a:rPr lang="en-GB" dirty="0">
                <a:effectLst/>
                <a:latin typeface="+mj-lt"/>
              </a:rPr>
              <a:t>Providing the service</a:t>
            </a:r>
          </a:p>
          <a:p>
            <a:pPr algn="l"/>
            <a:r>
              <a:rPr lang="en-GB" dirty="0">
                <a:effectLst/>
                <a:latin typeface="+mj-lt"/>
              </a:rPr>
              <a:t>Funding and claiming payment</a:t>
            </a:r>
          </a:p>
          <a:p>
            <a:pPr algn="l"/>
            <a:r>
              <a:rPr lang="en-GB" dirty="0">
                <a:latin typeface="+mj-lt"/>
              </a:rPr>
              <a:t>Working in your localities</a:t>
            </a:r>
          </a:p>
          <a:p>
            <a:pPr algn="l"/>
            <a:r>
              <a:rPr lang="en-GB" dirty="0">
                <a:effectLst/>
                <a:latin typeface="+mj-lt"/>
              </a:rPr>
              <a:t>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32D20-B9CB-4C96-B728-5E36B5B3A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2564904"/>
            <a:ext cx="3841823" cy="2572238"/>
          </a:xfrm>
          <a:prstGeom prst="rect">
            <a:avLst/>
          </a:prstGeom>
          <a:ln>
            <a:solidFill>
              <a:srgbClr val="595959"/>
            </a:solidFill>
          </a:ln>
        </p:spPr>
      </p:pic>
    </p:spTree>
    <p:extLst>
      <p:ext uri="{BB962C8B-B14F-4D97-AF65-F5344CB8AC3E}">
        <p14:creationId xmlns:p14="http://schemas.microsoft.com/office/powerpoint/2010/main" val="152844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62"/>
    </mc:Choice>
    <mc:Fallback xmlns="">
      <p:transition spd="slow" advTm="55862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EC041-7835-42A7-A5FF-6473043F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 and claiming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21499-6898-4C1C-811F-8E9151559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785860"/>
            <a:ext cx="10369152" cy="4833402"/>
          </a:xfrm>
        </p:spPr>
        <p:txBody>
          <a:bodyPr>
            <a:normAutofit fontScale="92500"/>
          </a:bodyPr>
          <a:lstStyle/>
          <a:p>
            <a:r>
              <a:rPr lang="en-GB" sz="2800" dirty="0"/>
              <a:t>Dataset to report to MYS for claims in Appendix C of service specification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 dirty="0"/>
              <a:t>Age of patient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 dirty="0"/>
              <a:t>Date of service provision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 dirty="0"/>
              <a:t>Clinic reading (systolic and diastolic)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 dirty="0"/>
              <a:t>If clinic reading, was this opportunistic or referred from a GP?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 dirty="0"/>
              <a:t>ABPM reading (average 24hr systolic and diastolic)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400" dirty="0"/>
              <a:t>If ABPM, was this opportunistic or referred from a GP?</a:t>
            </a:r>
            <a:endParaRPr lang="en-GB" sz="2800" dirty="0"/>
          </a:p>
          <a:p>
            <a:r>
              <a:rPr lang="en-GB" sz="2800" dirty="0"/>
              <a:t>Report completed service provision only</a:t>
            </a:r>
          </a:p>
          <a:p>
            <a:r>
              <a:rPr lang="en-GB" sz="2800" dirty="0"/>
              <a:t>Claim payment via the NHSBSA Manage Your Service (MYS) application</a:t>
            </a:r>
            <a:endParaRPr lang="en-GB" sz="2800" b="1" dirty="0"/>
          </a:p>
          <a:p>
            <a:r>
              <a:rPr lang="en-US" sz="2800" dirty="0"/>
              <a:t>Claim month by the 5th of the month following completion. Later claims will not be processed</a:t>
            </a:r>
            <a:endParaRPr lang="en-GB" sz="2800" dirty="0"/>
          </a:p>
        </p:txBody>
      </p:sp>
      <p:pic>
        <p:nvPicPr>
          <p:cNvPr id="5" name="Graphic 4" descr="Business Growth with solid fill">
            <a:extLst>
              <a:ext uri="{FF2B5EF4-FFF2-40B4-BE49-F238E27FC236}">
                <a16:creationId xmlns:a16="http://schemas.microsoft.com/office/drawing/2014/main" id="{F9AD31C3-05E6-4AD7-BE56-E9DA531D8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8379" y="2540000"/>
            <a:ext cx="914400" cy="914400"/>
          </a:xfrm>
          <a:prstGeom prst="rect">
            <a:avLst/>
          </a:prstGeom>
        </p:spPr>
      </p:pic>
      <p:pic>
        <p:nvPicPr>
          <p:cNvPr id="7" name="Graphic 6" descr="Daily calendar with solid fill">
            <a:extLst>
              <a:ext uri="{FF2B5EF4-FFF2-40B4-BE49-F238E27FC236}">
                <a16:creationId xmlns:a16="http://schemas.microsoft.com/office/drawing/2014/main" id="{95A0C33D-E041-4B02-935A-F5F853A32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65462" y="41224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3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32"/>
    </mc:Choice>
    <mc:Fallback xmlns="">
      <p:transition spd="slow" advTm="64932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0008-BCB9-4918-BE3B-B62FB2A3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Primary Care Networks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75D7A-8E26-452B-A7CB-E19EDDC6A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4"/>
            <a:ext cx="10094035" cy="410445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New PCN Directed Enhanced Service requirements commenced on 1st October 2021</a:t>
            </a:r>
          </a:p>
          <a:p>
            <a:r>
              <a:rPr lang="en-GB" dirty="0"/>
              <a:t>Service supports CVD prevention and management work in GP practices &amp; PCN</a:t>
            </a:r>
          </a:p>
          <a:p>
            <a:r>
              <a:rPr lang="en-GB" dirty="0"/>
              <a:t>PCNs are seeking to improve diagnosis of hypertension</a:t>
            </a:r>
          </a:p>
          <a:p>
            <a:r>
              <a:rPr lang="en-GB" dirty="0"/>
              <a:t>PCNs required to proactively work with community pharmacies on the case-finding service</a:t>
            </a:r>
          </a:p>
          <a:p>
            <a:r>
              <a:rPr lang="en-GB" dirty="0"/>
              <a:t>Future requirement to support information exchange</a:t>
            </a:r>
          </a:p>
        </p:txBody>
      </p:sp>
      <p:pic>
        <p:nvPicPr>
          <p:cNvPr id="5" name="Graphic 4" descr="Meeting with solid fill">
            <a:extLst>
              <a:ext uri="{FF2B5EF4-FFF2-40B4-BE49-F238E27FC236}">
                <a16:creationId xmlns:a16="http://schemas.microsoft.com/office/drawing/2014/main" id="{9A9D3092-6E18-4D30-8A43-D5663C444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7427" y="4438135"/>
            <a:ext cx="914400" cy="914400"/>
          </a:xfrm>
          <a:prstGeom prst="rect">
            <a:avLst/>
          </a:prstGeom>
        </p:spPr>
      </p:pic>
      <p:pic>
        <p:nvPicPr>
          <p:cNvPr id="7" name="Graphic 6" descr="Doctor female with solid fill">
            <a:extLst>
              <a:ext uri="{FF2B5EF4-FFF2-40B4-BE49-F238E27FC236}">
                <a16:creationId xmlns:a16="http://schemas.microsoft.com/office/drawing/2014/main" id="{F8EC30EE-9A10-4F06-A441-AC773D1BC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17427" y="22270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93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CF21-6E2F-4DA8-83B7-63DFE61C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next steps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EBD11-DC12-4057-981E-B04C97756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3"/>
            <a:ext cx="10110511" cy="4607931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Contractors need to engage their local practices</a:t>
            </a:r>
          </a:p>
          <a:p>
            <a:pPr lvl="1"/>
            <a:r>
              <a:rPr lang="en-US" dirty="0"/>
              <a:t>Let them know when you are going to start providing the service</a:t>
            </a:r>
          </a:p>
          <a:p>
            <a:pPr lvl="1"/>
            <a:r>
              <a:rPr lang="en-US" dirty="0"/>
              <a:t>Share the GP practice team briefing </a:t>
            </a:r>
            <a:r>
              <a:rPr lang="en-US" b="1" i="0" strike="noStrike" dirty="0">
                <a:solidFill>
                  <a:srgbClr val="5B518E"/>
                </a:solidFill>
                <a:effectLst/>
              </a:rPr>
              <a:t>PSNC Briefing 044/21</a:t>
            </a:r>
            <a:r>
              <a:rPr lang="en-US" b="1" i="0" strike="noStrike" dirty="0">
                <a:solidFill>
                  <a:schemeClr val="accent4"/>
                </a:solidFill>
                <a:effectLst/>
              </a:rPr>
              <a:t> </a:t>
            </a:r>
            <a:r>
              <a:rPr lang="en-US" i="0" u="none" strike="noStrike" dirty="0">
                <a:effectLst/>
              </a:rPr>
              <a:t>to </a:t>
            </a:r>
            <a:r>
              <a:rPr lang="en-US" dirty="0"/>
              <a:t>help explain that you will be sending all results and some referral</a:t>
            </a:r>
          </a:p>
          <a:p>
            <a:pPr lvl="1"/>
            <a:r>
              <a:rPr lang="en-US" dirty="0"/>
              <a:t>Identify that this will help them with the CVD aspects of the PCN DES</a:t>
            </a:r>
          </a:p>
          <a:p>
            <a:pPr lvl="1"/>
            <a:r>
              <a:rPr lang="en-US" dirty="0"/>
              <a:t>Ask if they would like you to complete any BP measurements to support them and agree how they will let you know which patients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5" name="Graphic 4" descr="Chat with solid fill">
            <a:extLst>
              <a:ext uri="{FF2B5EF4-FFF2-40B4-BE49-F238E27FC236}">
                <a16:creationId xmlns:a16="http://schemas.microsoft.com/office/drawing/2014/main" id="{41854EAE-E343-4F41-AED0-23BCF431F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3903" y="2073876"/>
            <a:ext cx="914400" cy="914400"/>
          </a:xfrm>
          <a:prstGeom prst="rect">
            <a:avLst/>
          </a:prstGeom>
        </p:spPr>
      </p:pic>
      <p:pic>
        <p:nvPicPr>
          <p:cNvPr id="7" name="Graphic 6" descr="Hierarchy with solid fill">
            <a:extLst>
              <a:ext uri="{FF2B5EF4-FFF2-40B4-BE49-F238E27FC236}">
                <a16:creationId xmlns:a16="http://schemas.microsoft.com/office/drawing/2014/main" id="{F3DB89FB-4B39-4961-A533-B7B344950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33903" y="43557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40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F1852-98E4-4444-A40A-E8C5A74E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5537A-146D-4DCB-9728-071D82A53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47" y="1988840"/>
            <a:ext cx="5299262" cy="439248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5B518E"/>
                </a:solidFill>
              </a:rPr>
              <a:t>psnc.org.uk/hypertension</a:t>
            </a:r>
          </a:p>
          <a:p>
            <a:r>
              <a:rPr lang="en-GB" dirty="0">
                <a:solidFill>
                  <a:srgbClr val="5B518E"/>
                </a:solidFill>
              </a:rPr>
              <a:t>services.team@psnc.org.uk</a:t>
            </a:r>
          </a:p>
          <a:p>
            <a:r>
              <a:rPr lang="en-GB" dirty="0"/>
              <a:t>Sign up to PSNC </a:t>
            </a:r>
            <a:r>
              <a:rPr lang="en-GB" dirty="0" err="1"/>
              <a:t>enews</a:t>
            </a:r>
            <a:r>
              <a:rPr lang="en-GB" dirty="0"/>
              <a:t> at</a:t>
            </a:r>
          </a:p>
          <a:p>
            <a:pPr marL="0" indent="0">
              <a:buNone/>
            </a:pPr>
            <a:r>
              <a:rPr lang="en-GB" b="1" dirty="0">
                <a:solidFill>
                  <a:srgbClr val="5B518E"/>
                </a:solidFill>
              </a:rPr>
              <a:t>    psnc.org.uk/</a:t>
            </a:r>
            <a:r>
              <a:rPr lang="en-GB" b="1" dirty="0" err="1">
                <a:solidFill>
                  <a:srgbClr val="5B518E"/>
                </a:solidFill>
              </a:rPr>
              <a:t>enews</a:t>
            </a:r>
            <a:endParaRPr lang="en-GB" b="1" dirty="0">
              <a:solidFill>
                <a:srgbClr val="5B518E"/>
              </a:solidFill>
            </a:endParaRPr>
          </a:p>
          <a:p>
            <a:r>
              <a:rPr lang="en-GB" b="1" dirty="0">
                <a:solidFill>
                  <a:srgbClr val="5B518E"/>
                </a:solidFill>
              </a:rPr>
              <a:t>@PSNCNews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Good luck with the service!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BF6A0C-017F-4F6A-ACF2-96ECF0B87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053" y="2071967"/>
            <a:ext cx="6104352" cy="369081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8720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671FF-8855-4345-9FEC-3CFA5604B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42DEC-FEB4-48EA-8226-26EAC109E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4"/>
            <a:ext cx="9865096" cy="4104456"/>
          </a:xfrm>
        </p:spPr>
        <p:txBody>
          <a:bodyPr>
            <a:normAutofit fontScale="925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Cardiovascular disease (CVD) is one of the leading causes of premature death in England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Affects 7 million people and accounts for 1.6 million disability adjusted life years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Hypertension is the biggest risk factor for CVD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Top five risk factors for all premature death and disability in England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~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5.5 million people have undiagnosed hypertension in England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2800" dirty="0">
                <a:cs typeface="Arial" panose="020B0604020202020204" pitchFamily="34" charset="0"/>
              </a:rPr>
              <a:t>CVD is a key driver of health inequalities and accounts for around 25% of the life expectance gap</a:t>
            </a:r>
          </a:p>
        </p:txBody>
      </p:sp>
      <p:pic>
        <p:nvPicPr>
          <p:cNvPr id="5" name="Graphic 4" descr="Heart organ with solid fill">
            <a:extLst>
              <a:ext uri="{FF2B5EF4-FFF2-40B4-BE49-F238E27FC236}">
                <a16:creationId xmlns:a16="http://schemas.microsoft.com/office/drawing/2014/main" id="{5D9A74CD-A257-4914-B12B-4E5138E6E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4208" y="2115519"/>
            <a:ext cx="914400" cy="914400"/>
          </a:xfrm>
          <a:prstGeom prst="rect">
            <a:avLst/>
          </a:prstGeom>
        </p:spPr>
      </p:pic>
      <p:pic>
        <p:nvPicPr>
          <p:cNvPr id="13" name="Graphic 12" descr="Weights Uneven with solid fill">
            <a:extLst>
              <a:ext uri="{FF2B5EF4-FFF2-40B4-BE49-F238E27FC236}">
                <a16:creationId xmlns:a16="http://schemas.microsoft.com/office/drawing/2014/main" id="{A1E1FD0F-5DBE-4FFB-8D88-ED00812EE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4208" y="4742935"/>
            <a:ext cx="914400" cy="914400"/>
          </a:xfrm>
          <a:prstGeom prst="rect">
            <a:avLst/>
          </a:prstGeom>
        </p:spPr>
      </p:pic>
      <p:pic>
        <p:nvPicPr>
          <p:cNvPr id="15" name="Graphic 14" descr="Coffin with solid fill">
            <a:extLst>
              <a:ext uri="{FF2B5EF4-FFF2-40B4-BE49-F238E27FC236}">
                <a16:creationId xmlns:a16="http://schemas.microsoft.com/office/drawing/2014/main" id="{34F395D8-4EC1-4295-B155-9A981E4C7A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54208" y="34562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1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671FF-8855-4345-9FEC-3CFA5604B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42DEC-FEB4-48EA-8226-26EAC109E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3" y="1844824"/>
            <a:ext cx="10019894" cy="4104456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Early detection of hypertension is vital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Evidence that community pharmacy can provide a key role in detection and subsequent treatment of hypertension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Community pharmacy engagement has the potential to improve outcomes and reduce the burden on general practices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Levels of detection are expected to have fallen over the past year due to the impact of COVID-19 on routine blood pressure monitoring</a:t>
            </a:r>
          </a:p>
          <a:p>
            <a:endParaRPr lang="en-GB" dirty="0"/>
          </a:p>
        </p:txBody>
      </p:sp>
      <p:pic>
        <p:nvPicPr>
          <p:cNvPr id="5" name="Graphic 4" descr="Medical with solid fill">
            <a:extLst>
              <a:ext uri="{FF2B5EF4-FFF2-40B4-BE49-F238E27FC236}">
                <a16:creationId xmlns:a16="http://schemas.microsoft.com/office/drawing/2014/main" id="{111AA60C-6B99-47F0-BC83-07690B523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13308" y="2288060"/>
            <a:ext cx="914400" cy="914400"/>
          </a:xfrm>
          <a:prstGeom prst="rect">
            <a:avLst/>
          </a:prstGeom>
        </p:spPr>
      </p:pic>
      <p:pic>
        <p:nvPicPr>
          <p:cNvPr id="7" name="Graphic 6" descr="Heart with pulse with solid fill">
            <a:extLst>
              <a:ext uri="{FF2B5EF4-FFF2-40B4-BE49-F238E27FC236}">
                <a16:creationId xmlns:a16="http://schemas.microsoft.com/office/drawing/2014/main" id="{B6983E05-0490-4AD3-81C8-BA24CFFCE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13308" y="38285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60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E7E0-EFB6-4FF8-946C-DE76468F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context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315CF-B206-4060-AE22-BD2C7573C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691942"/>
            <a:ext cx="10130986" cy="474740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NHS Long Term Plan (LTP) - NHS commitment to reducing morbidity and mortality due to CVD</a:t>
            </a:r>
          </a:p>
          <a:p>
            <a:r>
              <a:rPr lang="en-US" dirty="0" err="1"/>
              <a:t>LTP</a:t>
            </a:r>
            <a:r>
              <a:rPr lang="en-US" dirty="0"/>
              <a:t> commitment for community pharmacy, working with others, to provide opportunities for the public to check on their health through tests for high BP</a:t>
            </a:r>
          </a:p>
          <a:p>
            <a:r>
              <a:rPr lang="en-US" dirty="0"/>
              <a:t>Cardiovascular Disease Prevention System Leadership Forum - ambition for hypertension: </a:t>
            </a:r>
          </a:p>
          <a:p>
            <a:pPr marL="625475" lvl="1" indent="0">
              <a:buNone/>
            </a:pPr>
            <a:r>
              <a:rPr lang="en-US" dirty="0">
                <a:solidFill>
                  <a:srgbClr val="5B518E"/>
                </a:solidFill>
              </a:rPr>
              <a:t>80% of the expected number of people with high BP are detected by 2029, and that 80% of the population diagnosed with hypertension are treated to target</a:t>
            </a:r>
          </a:p>
          <a:p>
            <a:r>
              <a:rPr lang="en-US" dirty="0"/>
              <a:t>At the time the </a:t>
            </a:r>
            <a:r>
              <a:rPr lang="en-US" dirty="0" err="1"/>
              <a:t>LTP</a:t>
            </a:r>
            <a:r>
              <a:rPr lang="en-US" dirty="0"/>
              <a:t> was published, Public Health England estimated fewer than 60% of people with hypertension had been diagnosed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EB1C64-E3AD-407F-9424-C12C537F9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4378" y="2325051"/>
            <a:ext cx="914479" cy="914479"/>
          </a:xfrm>
          <a:prstGeom prst="rect">
            <a:avLst/>
          </a:prstGeom>
        </p:spPr>
      </p:pic>
      <p:pic>
        <p:nvPicPr>
          <p:cNvPr id="9" name="Graphic 8" descr="Target Audience with solid fill">
            <a:extLst>
              <a:ext uri="{FF2B5EF4-FFF2-40B4-BE49-F238E27FC236}">
                <a16:creationId xmlns:a16="http://schemas.microsoft.com/office/drawing/2014/main" id="{1CEE770F-F1FD-44D1-8EF8-1AB69AC73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54378" y="43887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1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E7E0-EFB6-4FF8-946C-DE76468F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context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315CF-B206-4060-AE22-BD2C7573C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4"/>
            <a:ext cx="9865096" cy="41044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NICE guideline NG136 sets out the criteria for the diagnosis and management of hypertension in adults </a:t>
            </a:r>
          </a:p>
          <a:p>
            <a:r>
              <a:rPr lang="en-US" dirty="0"/>
              <a:t>Ambulatory blood pressure monitoring (ABPM) is the clinically preferred method for diagnosing hypertension </a:t>
            </a:r>
          </a:p>
          <a:p>
            <a:r>
              <a:rPr lang="en-US" dirty="0"/>
              <a:t>Part of 5-Year CPCF agreed to test a model for detecting undiagnosed CVD in community pharmacy and pilot in 2020/21 through PhIF</a:t>
            </a:r>
          </a:p>
          <a:p>
            <a:r>
              <a:rPr lang="en-US" dirty="0"/>
              <a:t>Pilot commenced in December 2020 </a:t>
            </a:r>
          </a:p>
          <a:p>
            <a:endParaRPr lang="en-US" dirty="0"/>
          </a:p>
        </p:txBody>
      </p:sp>
      <p:pic>
        <p:nvPicPr>
          <p:cNvPr id="5" name="Graphic 4" descr="Books on shelf with solid fill">
            <a:extLst>
              <a:ext uri="{FF2B5EF4-FFF2-40B4-BE49-F238E27FC236}">
                <a16:creationId xmlns:a16="http://schemas.microsoft.com/office/drawing/2014/main" id="{BDCF15CA-350F-40B9-8AE9-CB07B5D96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7617" y="1995055"/>
            <a:ext cx="1101436" cy="1101436"/>
          </a:xfrm>
          <a:prstGeom prst="rect">
            <a:avLst/>
          </a:prstGeom>
        </p:spPr>
      </p:pic>
      <p:pic>
        <p:nvPicPr>
          <p:cNvPr id="7" name="Graphic 6" descr="Clipboard Mixed with solid fill">
            <a:extLst>
              <a:ext uri="{FF2B5EF4-FFF2-40B4-BE49-F238E27FC236}">
                <a16:creationId xmlns:a16="http://schemas.microsoft.com/office/drawing/2014/main" id="{09E6A20D-4622-47B4-8C12-1FF72C152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0353" y="4010891"/>
            <a:ext cx="1101436" cy="110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4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E7E0-EFB6-4FF8-946C-DE76468F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context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315CF-B206-4060-AE22-BD2C7573C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48" y="1836585"/>
            <a:ext cx="11319752" cy="45538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Pilots</a:t>
            </a:r>
            <a:endParaRPr lang="en-US" dirty="0"/>
          </a:p>
          <a:p>
            <a:r>
              <a:rPr lang="en-US" dirty="0"/>
              <a:t>35 pharmacies from 6 PCNs in 4 geographies:</a:t>
            </a:r>
          </a:p>
          <a:p>
            <a:pPr lvl="1"/>
            <a:r>
              <a:rPr lang="en-US" dirty="0"/>
              <a:t>Darlington &amp; Durham PCN</a:t>
            </a:r>
          </a:p>
          <a:p>
            <a:pPr lvl="1"/>
            <a:r>
              <a:rPr lang="en-US" dirty="0"/>
              <a:t>Urban Health and Dudley &amp; Netherton PCNs</a:t>
            </a:r>
          </a:p>
          <a:p>
            <a:pPr lvl="1"/>
            <a:r>
              <a:rPr lang="en-US" dirty="0"/>
              <a:t>Chesterfield &amp; Dronfield PCN</a:t>
            </a:r>
          </a:p>
          <a:p>
            <a:pPr lvl="1"/>
            <a:r>
              <a:rPr lang="en-US" dirty="0" err="1"/>
              <a:t>Newham</a:t>
            </a:r>
            <a:r>
              <a:rPr lang="en-US" dirty="0"/>
              <a:t> Central and North </a:t>
            </a:r>
            <a:r>
              <a:rPr lang="en-US" dirty="0" err="1"/>
              <a:t>Newham</a:t>
            </a:r>
            <a:r>
              <a:rPr lang="en-US" dirty="0"/>
              <a:t> PCNs</a:t>
            </a:r>
          </a:p>
          <a:p>
            <a:r>
              <a:rPr lang="en-US" dirty="0"/>
              <a:t>Sites include rural and urban areas, areas of high ethnicity and areas of mixed deprivation/affluence</a:t>
            </a:r>
          </a:p>
          <a:p>
            <a:r>
              <a:rPr lang="en-US" dirty="0"/>
              <a:t>Evaluation is due to complete reporting late Autumn 2021</a:t>
            </a:r>
          </a:p>
          <a:p>
            <a:pPr marL="0" indent="0">
              <a:buNone/>
            </a:pPr>
            <a:r>
              <a:rPr lang="en-US" sz="1900" b="1" dirty="0"/>
              <a:t> </a:t>
            </a:r>
          </a:p>
          <a:p>
            <a:pPr marL="0" indent="0">
              <a:buNone/>
            </a:pPr>
            <a:r>
              <a:rPr lang="en-US" b="1" dirty="0"/>
              <a:t>Public Perceptions: Ipsos survey and interviews </a:t>
            </a:r>
            <a:r>
              <a:rPr lang="en-US" sz="1800" dirty="0"/>
              <a:t>(1651 participants)</a:t>
            </a:r>
          </a:p>
          <a:p>
            <a:r>
              <a:rPr lang="en-US" dirty="0"/>
              <a:t>91% comfortable with BP check in a community pharmacy</a:t>
            </a:r>
          </a:p>
        </p:txBody>
      </p:sp>
    </p:spTree>
    <p:extLst>
      <p:ext uri="{BB962C8B-B14F-4D97-AF65-F5344CB8AC3E}">
        <p14:creationId xmlns:p14="http://schemas.microsoft.com/office/powerpoint/2010/main" val="821396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86D3-0F4C-40C5-BE29-0CC6ED55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E8D17-75EE-4857-B790-205E2C9F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service is an Advanced service</a:t>
            </a:r>
          </a:p>
          <a:p>
            <a:r>
              <a:rPr lang="en-GB" dirty="0"/>
              <a:t>It commenced on 1st October 2021</a:t>
            </a:r>
          </a:p>
          <a:p>
            <a:r>
              <a:rPr lang="en-GB" dirty="0"/>
              <a:t>Two stages:</a:t>
            </a:r>
          </a:p>
          <a:p>
            <a:pPr lvl="1"/>
            <a:r>
              <a:rPr lang="en-GB" b="1" dirty="0">
                <a:solidFill>
                  <a:srgbClr val="5B518E"/>
                </a:solidFill>
              </a:rPr>
              <a:t>Stage 1 </a:t>
            </a:r>
            <a:r>
              <a:rPr lang="en-GB" dirty="0"/>
              <a:t>- identify people at risk of hypertension – ‘Clinic check’</a:t>
            </a:r>
          </a:p>
          <a:p>
            <a:pPr lvl="1"/>
            <a:r>
              <a:rPr lang="en-GB" b="1" dirty="0">
                <a:solidFill>
                  <a:srgbClr val="5B518E"/>
                </a:solidFill>
              </a:rPr>
              <a:t>Stage 2</a:t>
            </a:r>
            <a:r>
              <a:rPr lang="en-GB" dirty="0">
                <a:solidFill>
                  <a:srgbClr val="5B518E"/>
                </a:solidFill>
              </a:rPr>
              <a:t> </a:t>
            </a:r>
            <a:r>
              <a:rPr lang="en-GB" dirty="0"/>
              <a:t>- 24-hour ambulatory blood pressure monitoring (ABPM)</a:t>
            </a:r>
          </a:p>
          <a:p>
            <a:r>
              <a:rPr lang="en-GB" dirty="0"/>
              <a:t>Contractors must be able to provide both stages</a:t>
            </a:r>
          </a:p>
          <a:p>
            <a:r>
              <a:rPr lang="en-GB" dirty="0"/>
              <a:t>Currently only provided by pharmacists</a:t>
            </a:r>
          </a:p>
        </p:txBody>
      </p:sp>
    </p:spTree>
    <p:extLst>
      <p:ext uri="{BB962C8B-B14F-4D97-AF65-F5344CB8AC3E}">
        <p14:creationId xmlns:p14="http://schemas.microsoft.com/office/powerpoint/2010/main" val="34940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13"/>
    </mc:Choice>
    <mc:Fallback xmlns="">
      <p:transition spd="slow" advTm="11151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6.1|2.1|18.9|4.7|7.3|13.5|9.7|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4|29.6|2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6|31.8|50.9"/>
</p:tagLst>
</file>

<file path=ppt/theme/theme1.xml><?xml version="1.0" encoding="utf-8"?>
<a:theme xmlns:a="http://schemas.openxmlformats.org/drawingml/2006/main" name="1_Office Theme">
  <a:themeElements>
    <a:clrScheme name="NHS Improvement">
      <a:dk1>
        <a:srgbClr val="000000"/>
      </a:dk1>
      <a:lt1>
        <a:srgbClr val="FFFFFF"/>
      </a:lt1>
      <a:dk2>
        <a:srgbClr val="003087"/>
      </a:dk2>
      <a:lt2>
        <a:srgbClr val="005EB8"/>
      </a:lt2>
      <a:accent1>
        <a:srgbClr val="005EB8"/>
      </a:accent1>
      <a:accent2>
        <a:srgbClr val="41B6E6"/>
      </a:accent2>
      <a:accent3>
        <a:srgbClr val="768692"/>
      </a:accent3>
      <a:accent4>
        <a:srgbClr val="00A499"/>
      </a:accent4>
      <a:accent5>
        <a:srgbClr val="006747"/>
      </a:accent5>
      <a:accent6>
        <a:srgbClr val="00A9CE"/>
      </a:accent6>
      <a:hlink>
        <a:srgbClr val="0072CE"/>
      </a:hlink>
      <a:folHlink>
        <a:srgbClr val="41B6E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SU-Powerpoint_Template-Print_A4_FINAL++ (2)">
  <a:themeElements>
    <a:clrScheme name="strategyUnit">
      <a:dk1>
        <a:srgbClr val="2C2825"/>
      </a:dk1>
      <a:lt1>
        <a:srgbClr val="F8BE05"/>
      </a:lt1>
      <a:dk2>
        <a:srgbClr val="2C2825"/>
      </a:dk2>
      <a:lt2>
        <a:srgbClr val="FFFFFE"/>
      </a:lt2>
      <a:accent1>
        <a:srgbClr val="F9BF07"/>
      </a:accent1>
      <a:accent2>
        <a:srgbClr val="5881C1"/>
      </a:accent2>
      <a:accent3>
        <a:srgbClr val="EC6555"/>
      </a:accent3>
      <a:accent4>
        <a:srgbClr val="4C5353"/>
      </a:accent4>
      <a:accent5>
        <a:srgbClr val="899FC0"/>
      </a:accent5>
      <a:accent6>
        <a:srgbClr val="E99289"/>
      </a:accent6>
      <a:hlink>
        <a:srgbClr val="5881C1"/>
      </a:hlink>
      <a:folHlink>
        <a:srgbClr val="5881C1"/>
      </a:folHlink>
    </a:clrScheme>
    <a:fontScheme name="strategyUnit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476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47625" cap="sq">
          <a:solidFill>
            <a:schemeClr val="tx1"/>
          </a:solidFill>
          <a:headEnd type="none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rategyUnitSlidepack20170614" id="{D9B9CBED-6897-409F-B7DE-E3654F72D593}" vid="{30F30EE8-6087-453E-A26D-1A33F72669F5}"/>
    </a:ext>
  </a:extLst>
</a:theme>
</file>

<file path=ppt/theme/theme3.xml><?xml version="1.0" encoding="utf-8"?>
<a:theme xmlns:a="http://schemas.openxmlformats.org/drawingml/2006/main" name="2_NHS_SC_TEMP_MAIN_1">
  <a:themeElements>
    <a:clrScheme name="NHS SC COLOURS">
      <a:dk1>
        <a:srgbClr val="005EB8"/>
      </a:dk1>
      <a:lt1>
        <a:srgbClr val="FFFFFF"/>
      </a:lt1>
      <a:dk2>
        <a:srgbClr val="000000"/>
      </a:dk2>
      <a:lt2>
        <a:srgbClr val="194393"/>
      </a:lt2>
      <a:accent1>
        <a:srgbClr val="00A9CE"/>
      </a:accent1>
      <a:accent2>
        <a:srgbClr val="78BE20"/>
      </a:accent2>
      <a:accent3>
        <a:srgbClr val="7560A0"/>
      </a:accent3>
      <a:accent4>
        <a:srgbClr val="768692"/>
      </a:accent4>
      <a:accent5>
        <a:srgbClr val="425563"/>
      </a:accent5>
      <a:accent6>
        <a:srgbClr val="E8EDEE"/>
      </a:accent6>
      <a:hlink>
        <a:srgbClr val="005EB8"/>
      </a:hlink>
      <a:folHlink>
        <a:srgbClr val="AE2573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>
          <a:noFill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B9C9D0"/>
        </a:lt2>
        <a:accent1>
          <a:srgbClr val="34B233"/>
        </a:accent1>
        <a:accent2>
          <a:srgbClr val="CD202C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A1C27"/>
        </a:accent6>
        <a:hlink>
          <a:srgbClr val="FF5800"/>
        </a:hlink>
        <a:folHlink>
          <a:srgbClr val="FED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SNC template Aug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SNC 16-9 PowerPoint template" id="{7C77962D-2CBE-49D2-84EB-5F9ED7108E93}" vid="{5A9A5448-FE9A-4904-AAEA-81FD25B85AB3}"/>
    </a:ext>
  </a:extLst>
</a:theme>
</file>

<file path=ppt/theme/theme5.xml><?xml version="1.0" encoding="utf-8"?>
<a:theme xmlns:a="http://schemas.openxmlformats.org/drawingml/2006/main" name="2_PSNC template Aug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NC 16-9 PowerPoint template" id="{7C77962D-2CBE-49D2-84EB-5F9ED7108E93}" vid="{5A9A5448-FE9A-4904-AAEA-81FD25B85AB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41035E9C3D2F409AF07E8835ED420A" ma:contentTypeVersion="" ma:contentTypeDescription="Create a new document." ma:contentTypeScope="" ma:versionID="18abbe5d5ed4edce4fb5880e6c750b28">
  <xsd:schema xmlns:xsd="http://www.w3.org/2001/XMLSchema" xmlns:xs="http://www.w3.org/2001/XMLSchema" xmlns:p="http://schemas.microsoft.com/office/2006/metadata/properties" xmlns:ns2="1c7d3551-5694-4f12-b35a-d9a7a462ea4b" xmlns:ns3="e18753c5-2901-411e-a100-706a3d27800e" targetNamespace="http://schemas.microsoft.com/office/2006/metadata/properties" ma:root="true" ma:fieldsID="ee18d787aff4d2c46cbee6aed4a8bc07" ns2:_="" ns3:_="">
    <xsd:import namespace="1c7d3551-5694-4f12-b35a-d9a7a462ea4b"/>
    <xsd:import namespace="e18753c5-2901-411e-a100-706a3d2780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d3551-5694-4f12-b35a-d9a7a462ea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753c5-2901-411e-a100-706a3d2780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B17C0C-D585-4B2B-BA15-0B2C716BD8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7d3551-5694-4f12-b35a-d9a7a462ea4b"/>
    <ds:schemaRef ds:uri="e18753c5-2901-411e-a100-706a3d2780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BC4444-B387-4E96-8EDA-62408A86CB64}">
  <ds:schemaRefs>
    <ds:schemaRef ds:uri="http://www.w3.org/XML/1998/namespace"/>
    <ds:schemaRef ds:uri="http://schemas.microsoft.com/office/infopath/2007/PartnerControls"/>
    <ds:schemaRef ds:uri="http://schemas.microsoft.com/office/2006/metadata/properties"/>
    <ds:schemaRef ds:uri="1c7d3551-5694-4f12-b35a-d9a7a462ea4b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e18753c5-2901-411e-a100-706a3d27800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F021DEF-4B6C-4700-A916-8A9FAD0C39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4992</TotalTime>
  <Words>2565</Words>
  <Application>Microsoft Office PowerPoint</Application>
  <PresentationFormat>Widescreen</PresentationFormat>
  <Paragraphs>392</Paragraphs>
  <Slides>33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Calibri Light</vt:lpstr>
      <vt:lpstr>Helvetica Neue</vt:lpstr>
      <vt:lpstr>Segoe UI</vt:lpstr>
      <vt:lpstr>UbuntuBold</vt:lpstr>
      <vt:lpstr>1_Office Theme</vt:lpstr>
      <vt:lpstr>TSU-Powerpoint_Template-Print_A4_FINAL++ (2)</vt:lpstr>
      <vt:lpstr>2_NHS_SC_TEMP_MAIN_1</vt:lpstr>
      <vt:lpstr>1_PSNC template Aug 2013</vt:lpstr>
      <vt:lpstr>2_PSNC template Aug 2013</vt:lpstr>
      <vt:lpstr>Read and then delete this slide</vt:lpstr>
      <vt:lpstr>The Community Pharmacy Hypertension Case-Finding Advanced Service</vt:lpstr>
      <vt:lpstr>Overview</vt:lpstr>
      <vt:lpstr>Background</vt:lpstr>
      <vt:lpstr>Background</vt:lpstr>
      <vt:lpstr>Policy context</vt:lpstr>
      <vt:lpstr>Policy context</vt:lpstr>
      <vt:lpstr>Policy context </vt:lpstr>
      <vt:lpstr>Service Description</vt:lpstr>
      <vt:lpstr>Service description – service pathway</vt:lpstr>
      <vt:lpstr>PowerPoint Presentation</vt:lpstr>
      <vt:lpstr>Key service documentation</vt:lpstr>
      <vt:lpstr>BP meters to be used in the service</vt:lpstr>
      <vt:lpstr>Pre-commencement activity</vt:lpstr>
      <vt:lpstr>Pre-commencement activity</vt:lpstr>
      <vt:lpstr>Pre-commencement activity</vt:lpstr>
      <vt:lpstr>Pre-commencement activity</vt:lpstr>
      <vt:lpstr>Pre-commencement activity</vt:lpstr>
      <vt:lpstr>Patient eligibility </vt:lpstr>
      <vt:lpstr>Patient eligibility </vt:lpstr>
      <vt:lpstr>Providing the service</vt:lpstr>
      <vt:lpstr>Providing the service – Clinic check</vt:lpstr>
      <vt:lpstr>Providing the service – Clinic check</vt:lpstr>
      <vt:lpstr>Providing the service - ABPM</vt:lpstr>
      <vt:lpstr>Providing the service - ABPM</vt:lpstr>
      <vt:lpstr>Providing the service - ABPM</vt:lpstr>
      <vt:lpstr>Providing the service</vt:lpstr>
      <vt:lpstr>Providing the service</vt:lpstr>
      <vt:lpstr>Funding and claiming payment</vt:lpstr>
      <vt:lpstr>Funding and claiming payment</vt:lpstr>
      <vt:lpstr>Working with Primary Care Networks</vt:lpstr>
      <vt:lpstr>Key next steps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PhIF: Smoking Cessation Transfer of Care</dc:title>
  <dc:creator>Alastair.Buxton@psnc.org.uk</dc:creator>
  <cp:lastModifiedBy>Alastair Buxton</cp:lastModifiedBy>
  <cp:revision>78</cp:revision>
  <dcterms:created xsi:type="dcterms:W3CDTF">2020-10-05T12:35:26Z</dcterms:created>
  <dcterms:modified xsi:type="dcterms:W3CDTF">2021-10-11T21:10:11Z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0x0101006841035E9C3D2F409AF07E8835ED420A</vt:lpwstr>
  </property>
</Properties>
</file>