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27"/>
  </p:notesMasterIdLst>
  <p:sldIdLst>
    <p:sldId id="271" r:id="rId6"/>
    <p:sldId id="284" r:id="rId7"/>
    <p:sldId id="257" r:id="rId8"/>
    <p:sldId id="300" r:id="rId9"/>
    <p:sldId id="336" r:id="rId10"/>
    <p:sldId id="341" r:id="rId11"/>
    <p:sldId id="324" r:id="rId12"/>
    <p:sldId id="342" r:id="rId13"/>
    <p:sldId id="337" r:id="rId14"/>
    <p:sldId id="340" r:id="rId15"/>
    <p:sldId id="313" r:id="rId16"/>
    <p:sldId id="314" r:id="rId17"/>
    <p:sldId id="330" r:id="rId18"/>
    <p:sldId id="338" r:id="rId19"/>
    <p:sldId id="331" r:id="rId20"/>
    <p:sldId id="339" r:id="rId21"/>
    <p:sldId id="332" r:id="rId22"/>
    <p:sldId id="263" r:id="rId23"/>
    <p:sldId id="329" r:id="rId24"/>
    <p:sldId id="335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da Mabbutt" initials="MM" lastIdx="1" clrIdx="0">
    <p:extLst>
      <p:ext uri="{19B8F6BF-5375-455C-9EA6-DF929625EA0E}">
        <p15:presenceInfo xmlns:p15="http://schemas.microsoft.com/office/powerpoint/2012/main" userId="S::melinda.mabbutt@psnc.org.uk::077e9c8b-87b6-4e86-b87b-fa7210ca0a2a" providerId="AD"/>
      </p:ext>
    </p:extLst>
  </p:cmAuthor>
  <p:cmAuthor id="2" name="Zoe Long" initials="ZL" lastIdx="1" clrIdx="1">
    <p:extLst>
      <p:ext uri="{19B8F6BF-5375-455C-9EA6-DF929625EA0E}">
        <p15:presenceInfo xmlns:p15="http://schemas.microsoft.com/office/powerpoint/2012/main" userId="S::zoe.long@psnc.org.uk::9c937342-5d40-4b30-a0c4-720be035a951" providerId="AD"/>
      </p:ext>
    </p:extLst>
  </p:cmAuthor>
  <p:cmAuthor id="3" name="Rosie Taylor" initials="RT" lastIdx="9" clrIdx="2">
    <p:extLst>
      <p:ext uri="{19B8F6BF-5375-455C-9EA6-DF929625EA0E}">
        <p15:presenceInfo xmlns:p15="http://schemas.microsoft.com/office/powerpoint/2012/main" userId="S::Rosie.Taylor@psnc.org.uk::d4e67326-a969-4e34-b127-5aa2227bd8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5B518E"/>
    <a:srgbClr val="8E4196"/>
    <a:srgbClr val="4E8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165E-5524-49E0-A142-544EAFDBE258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7FF72-E60E-4F4C-9E10-77CAE52C8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2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B51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4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4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5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25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B51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1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3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5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4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65772"/>
            <a:ext cx="98650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101722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258"/>
            <a:ext cx="12192000" cy="311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39201"/>
            <a:ext cx="1122602" cy="802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36"/>
          <a:stretch/>
        </p:blipFill>
        <p:spPr>
          <a:xfrm>
            <a:off x="10624727" y="1041573"/>
            <a:ext cx="1282172" cy="7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65772"/>
            <a:ext cx="98650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101722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258"/>
            <a:ext cx="12192000" cy="311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39201"/>
            <a:ext cx="1122602" cy="802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36"/>
          <a:stretch/>
        </p:blipFill>
        <p:spPr>
          <a:xfrm>
            <a:off x="10624727" y="1041573"/>
            <a:ext cx="1282172" cy="7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7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2B097-F8A6-4E17-818E-7FC7BE860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/>
          <a:lstStyle/>
          <a:p>
            <a:r>
              <a:rPr lang="en-GB" b="1" dirty="0"/>
              <a:t>Community Pharmacies in 2021/22</a:t>
            </a:r>
          </a:p>
        </p:txBody>
      </p:sp>
    </p:spTree>
    <p:extLst>
      <p:ext uri="{BB962C8B-B14F-4D97-AF65-F5344CB8AC3E}">
        <p14:creationId xmlns:p14="http://schemas.microsoft.com/office/powerpoint/2010/main" val="198478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69BD-08F8-4FD2-86F7-E00CADAF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34817"/>
            <a:ext cx="9865096" cy="1426170"/>
          </a:xfrm>
        </p:spPr>
        <p:txBody>
          <a:bodyPr/>
          <a:lstStyle/>
          <a:p>
            <a:r>
              <a:rPr lang="en-GB" b="1" dirty="0"/>
              <a:t>Hypertension Case-Finding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6CDDA-2F74-4900-B960-E0A3D0253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60987"/>
            <a:ext cx="6920408" cy="467212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Calibri "/>
                <a:ea typeface="Times New Roman" panose="02020603050405020304" pitchFamily="18" charset="0"/>
              </a:rPr>
              <a:t>Aims to identify people aged 40 years or older with high blood pressure who have previously not had a confirmed diagnosis of hypertension.</a:t>
            </a:r>
          </a:p>
          <a:p>
            <a:r>
              <a:rPr lang="en-US" sz="2800" dirty="0">
                <a:latin typeface="Calibri "/>
                <a:ea typeface="Times New Roman" panose="02020603050405020304" pitchFamily="18" charset="0"/>
              </a:rPr>
              <a:t>At the discretion of the pharmacist people under the age of 40 may also be included.</a:t>
            </a:r>
          </a:p>
          <a:p>
            <a:r>
              <a:rPr lang="en-US" sz="2800" dirty="0">
                <a:latin typeface="Calibri "/>
                <a:ea typeface="Times New Roman" panose="02020603050405020304" pitchFamily="18" charset="0"/>
              </a:rPr>
              <a:t>Where blood pressure is high, the person will be referred to GPs to confirm diagnosis and for appropriate management. </a:t>
            </a:r>
          </a:p>
          <a:p>
            <a:r>
              <a:rPr lang="en-US" sz="2800" dirty="0">
                <a:latin typeface="Calibri "/>
                <a:ea typeface="Times New Roman" panose="02020603050405020304" pitchFamily="18" charset="0"/>
              </a:rPr>
              <a:t>Service starts from October but given capacity challenges it may be some months before pharmacies start to provide it at scale. </a:t>
            </a:r>
          </a:p>
          <a:p>
            <a:pPr marL="133985" marR="419100" indent="0" algn="just">
              <a:lnSpc>
                <a:spcPct val="103000"/>
              </a:lnSpc>
              <a:spcBef>
                <a:spcPts val="0"/>
              </a:spcBef>
              <a:spcAft>
                <a:spcPts val="30"/>
              </a:spcAft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9F37131-BA57-466D-B8F2-935681A7A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08" y="2625052"/>
            <a:ext cx="3816000" cy="2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9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69BD-08F8-4FD2-86F7-E00CADAF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34817"/>
            <a:ext cx="9865096" cy="1426170"/>
          </a:xfrm>
        </p:spPr>
        <p:txBody>
          <a:bodyPr/>
          <a:lstStyle/>
          <a:p>
            <a:r>
              <a:rPr lang="en-GB" b="1" dirty="0"/>
              <a:t>Hypertension Case-Finding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6CDDA-2F74-4900-B960-E0A3D0253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60987"/>
            <a:ext cx="6920408" cy="467212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+mj-lt"/>
                <a:ea typeface="Times New Roman" panose="02020603050405020304" pitchFamily="18" charset="0"/>
              </a:rPr>
              <a:t>There are two stages to this new service: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+mj-lt"/>
                <a:ea typeface="Times New Roman" panose="02020603050405020304" pitchFamily="18" charset="0"/>
              </a:rPr>
              <a:t>I</a:t>
            </a:r>
            <a:r>
              <a:rPr lang="en-GB" sz="2800" dirty="0">
                <a:latin typeface="+mj-lt"/>
              </a:rPr>
              <a:t>dentifying people at risk of hypertension and offering them blood pressure measurement (a ‘clinic check’)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Where clinically indicated, offering 24-hour ambulatory blood pressure monitoring</a:t>
            </a:r>
            <a:endParaRPr lang="en-US" sz="2800" dirty="0">
              <a:latin typeface="+mj-lt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+mj-lt"/>
                <a:ea typeface="Times New Roman" panose="02020603050405020304" pitchFamily="18" charset="0"/>
              </a:rPr>
              <a:t>The service will 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help to 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improve access to blood pressure checks and identify hypertension cases early. </a:t>
            </a:r>
          </a:p>
          <a:p>
            <a:r>
              <a:rPr lang="en-US" sz="2800" dirty="0">
                <a:latin typeface="+mj-lt"/>
                <a:ea typeface="Times New Roman" panose="02020603050405020304" pitchFamily="18" charset="0"/>
              </a:rPr>
              <a:t>It is line with Primary Care Network (PCN) plans, and PCNs are being asked to support the exchange of information between pharmacies and GPs. 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33985" marR="419100" indent="0" algn="just">
              <a:lnSpc>
                <a:spcPct val="103000"/>
              </a:lnSpc>
              <a:spcBef>
                <a:spcPts val="0"/>
              </a:spcBef>
              <a:spcAft>
                <a:spcPts val="30"/>
              </a:spcAft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9F37131-BA57-466D-B8F2-935681A7A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08" y="2625052"/>
            <a:ext cx="3816000" cy="2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8D00-DDC0-46D5-A3B9-AC044E80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Smoking Cessation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B54F3-8908-43C1-A9DC-C8C2C8E93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844824"/>
            <a:ext cx="7912833" cy="4104456"/>
          </a:xfrm>
        </p:spPr>
        <p:txBody>
          <a:bodyPr>
            <a:normAutofit/>
          </a:bodyPr>
          <a:lstStyle/>
          <a:p>
            <a:r>
              <a:rPr lang="en-US" sz="3000" dirty="0">
                <a:effectLst/>
                <a:latin typeface="Calibri "/>
                <a:ea typeface="Times New Roman" panose="02020603050405020304" pitchFamily="18" charset="0"/>
              </a:rPr>
              <a:t>Smoking remains a leading cause of illness in England, and a factor in COVID-19 outcomes. </a:t>
            </a:r>
          </a:p>
          <a:p>
            <a:r>
              <a:rPr lang="en-US" sz="3000" dirty="0">
                <a:effectLst/>
                <a:latin typeface="Calibri "/>
                <a:ea typeface="Times New Roman" panose="02020603050405020304" pitchFamily="18" charset="0"/>
              </a:rPr>
              <a:t>NHS Trusts will be able to refer patients discharged from hospital to pharmacy to continue their smoking cessation care pathway.</a:t>
            </a:r>
          </a:p>
          <a:p>
            <a:r>
              <a:rPr lang="en-US" sz="3000" dirty="0">
                <a:latin typeface="Calibri "/>
                <a:ea typeface="Times New Roman" panose="02020603050405020304" pitchFamily="18" charset="0"/>
              </a:rPr>
              <a:t>Pharmacies will offer </a:t>
            </a:r>
            <a:r>
              <a:rPr lang="en-US" sz="3000" dirty="0">
                <a:effectLst/>
                <a:latin typeface="Calibri "/>
                <a:ea typeface="Times New Roman" panose="02020603050405020304" pitchFamily="18" charset="0"/>
              </a:rPr>
              <a:t>medication and </a:t>
            </a:r>
            <a:r>
              <a:rPr lang="en-US" sz="3000" dirty="0" err="1">
                <a:effectLst/>
                <a:latin typeface="Calibri "/>
                <a:ea typeface="Times New Roman" panose="02020603050405020304" pitchFamily="18" charset="0"/>
              </a:rPr>
              <a:t>behavioural</a:t>
            </a:r>
            <a:r>
              <a:rPr lang="en-US" sz="3000" dirty="0">
                <a:effectLst/>
                <a:latin typeface="Calibri "/>
                <a:ea typeface="Times New Roman" panose="02020603050405020304" pitchFamily="18" charset="0"/>
              </a:rPr>
              <a:t> support, in line with the NHS Long Term Plan care model for tobacco addiction. </a:t>
            </a:r>
            <a:endParaRPr lang="en-US" sz="3000" dirty="0">
              <a:latin typeface="Calibri 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text, sign, stop, outdoor&#10;&#10;Description automatically generated">
            <a:extLst>
              <a:ext uri="{FF2B5EF4-FFF2-40B4-BE49-F238E27FC236}">
                <a16:creationId xmlns:a16="http://schemas.microsoft.com/office/drawing/2014/main" id="{B3B3A7B5-1646-4334-A792-6869342CB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71" y="2167542"/>
            <a:ext cx="2239856" cy="33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6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04D6-8479-447C-B7E9-1117B65C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New Medicine Service (NMS)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FFA82-A0BD-43EB-A4B2-AFFC448D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91942"/>
            <a:ext cx="6973162" cy="46176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/>
            <a:r>
              <a:rPr lang="en-US" sz="2600" dirty="0">
                <a:effectLst/>
                <a:latin typeface="Calibri "/>
                <a:ea typeface="Times New Roman" panose="02020603050405020304" pitchFamily="18" charset="0"/>
              </a:rPr>
              <a:t>The NMS provides support for patients prescribed a new medicine</a:t>
            </a:r>
          </a:p>
          <a:p>
            <a:pPr fontAlgn="base"/>
            <a:r>
              <a:rPr lang="en-US" sz="2600" dirty="0">
                <a:solidFill>
                  <a:srgbClr val="595959"/>
                </a:solidFill>
                <a:effectLst/>
                <a:latin typeface="Calibri "/>
                <a:ea typeface="Times New Roman" panose="02020603050405020304" pitchFamily="18" charset="0"/>
              </a:rPr>
              <a:t>Pharmacies can now offer the service to patients prescribed a new medicine for a wide range of conditions as below. </a:t>
            </a:r>
          </a:p>
          <a:p>
            <a:pPr marL="0" indent="0" fontAlgn="base">
              <a:buNone/>
            </a:pPr>
            <a:r>
              <a:rPr lang="en-GB" sz="2400" dirty="0">
                <a:solidFill>
                  <a:srgbClr val="595959"/>
                </a:solidFill>
              </a:rPr>
              <a:t>Acute coronary syndromes ▪ Asthma and COPD ▪ Atrial fibrillation ▪ Coronary heart disease ▪ Diabetes (Type 2) ▪ Epilepsy ▪ Glaucoma ▪ Gout ▪ Heart failure ▪ Hypercholesterolaemia ▪ Hypertension ▪ Long term risks of venous thromboembolism / embolism ▪ Osteoporosis ▪ Parkinson’s disease ▪ Stroke / transient ischemic attack ▪ Urinary incontinence / retention</a:t>
            </a:r>
            <a:endParaRPr lang="en-US" sz="2400" dirty="0">
              <a:solidFill>
                <a:srgbClr val="595959"/>
              </a:solidFill>
              <a:effectLst/>
              <a:ea typeface="Times New Roman" panose="02020603050405020304" pitchFamily="18" charset="0"/>
            </a:endParaRPr>
          </a:p>
          <a:p>
            <a:pPr fontAlgn="base"/>
            <a:endParaRPr lang="en-US" sz="2600" dirty="0">
              <a:effectLst/>
              <a:latin typeface="Calibri "/>
              <a:ea typeface="Times New Roman" panose="02020603050405020304" pitchFamily="18" charset="0"/>
            </a:endParaRPr>
          </a:p>
          <a:p>
            <a:pPr fontAlgn="base"/>
            <a:endParaRPr lang="en-US" sz="26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133985" marR="419100" indent="0" algn="just">
              <a:lnSpc>
                <a:spcPct val="103000"/>
              </a:lnSpc>
              <a:spcBef>
                <a:spcPts val="0"/>
              </a:spcBef>
              <a:spcAft>
                <a:spcPts val="3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endParaRPr lang="en-GB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C875C-0BFD-4908-89C6-A017DF04347C}"/>
              </a:ext>
            </a:extLst>
          </p:cNvPr>
          <p:cNvSpPr txBox="1"/>
          <p:nvPr/>
        </p:nvSpPr>
        <p:spPr>
          <a:xfrm>
            <a:off x="75344" y="49657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200" b="1">
              <a:solidFill>
                <a:srgbClr val="FF0000"/>
              </a:solidFill>
              <a:cs typeface="Calibri"/>
            </a:endParaRPr>
          </a:p>
        </p:txBody>
      </p:sp>
      <p:pic>
        <p:nvPicPr>
          <p:cNvPr id="7" name="Picture 6" descr="A close-up of a toothpaste tube&#10;&#10;Description automatically generated with low confidence">
            <a:extLst>
              <a:ext uri="{FF2B5EF4-FFF2-40B4-BE49-F238E27FC236}">
                <a16:creationId xmlns:a16="http://schemas.microsoft.com/office/drawing/2014/main" id="{949D6331-E894-4146-896D-01E754D1F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08" y="2677852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7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04D6-8479-447C-B7E9-1117B65C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New Medicine Service (NMS)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FFA82-A0BD-43EB-A4B2-AFFC448D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8" y="1908057"/>
            <a:ext cx="6973162" cy="46176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600" dirty="0">
                <a:effectLst/>
                <a:latin typeface="Calibri "/>
                <a:ea typeface="Times New Roman" panose="02020603050405020304" pitchFamily="18" charset="0"/>
              </a:rPr>
              <a:t>Pharmacists can also now provide ‘catch-up’ NMS to eligible patients who did not receive the NMS during the COVID-19 pandemic. </a:t>
            </a:r>
          </a:p>
          <a:p>
            <a:pPr fontAlgn="base"/>
            <a:r>
              <a:rPr lang="en-GB" sz="2600" dirty="0">
                <a:effectLst/>
                <a:latin typeface="Calibri "/>
                <a:ea typeface="Times New Roman" panose="02020603050405020304" pitchFamily="18" charset="0"/>
                <a:cs typeface="Calibri"/>
              </a:rPr>
              <a:t>The NMS can be offered to support parents/guardians/carers of children and adults who could benefit from it, but where the patient is not able to provide informed consent. </a:t>
            </a:r>
            <a:endParaRPr lang="en-US" sz="2600" dirty="0">
              <a:latin typeface="Calibri "/>
              <a:ea typeface="Times New Roman" panose="02020603050405020304" pitchFamily="18" charset="0"/>
              <a:cs typeface="Calibri"/>
            </a:endParaRPr>
          </a:p>
          <a:p>
            <a:pPr fontAlgn="base"/>
            <a:r>
              <a:rPr lang="en-US" sz="2600" dirty="0">
                <a:effectLst/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The NMS continues to improve medicines adherence, and therefore health outcomes.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endParaRPr lang="en-GB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C875C-0BFD-4908-89C6-A017DF04347C}"/>
              </a:ext>
            </a:extLst>
          </p:cNvPr>
          <p:cNvSpPr txBox="1"/>
          <p:nvPr/>
        </p:nvSpPr>
        <p:spPr>
          <a:xfrm>
            <a:off x="75344" y="49657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200" b="1">
              <a:solidFill>
                <a:srgbClr val="FF0000"/>
              </a:solidFill>
              <a:cs typeface="Calibri"/>
            </a:endParaRPr>
          </a:p>
        </p:txBody>
      </p:sp>
      <p:pic>
        <p:nvPicPr>
          <p:cNvPr id="7" name="Picture 6" descr="A close-up of a toothpaste tube&#10;&#10;Description automatically generated with low confidence">
            <a:extLst>
              <a:ext uri="{FF2B5EF4-FFF2-40B4-BE49-F238E27FC236}">
                <a16:creationId xmlns:a16="http://schemas.microsoft.com/office/drawing/2014/main" id="{949D6331-E894-4146-896D-01E754D1F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08" y="2677852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2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09B-67EB-4A78-92B6-0CCCBEE8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Pharmacy Quality Scheme (PQS)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0A98-9F93-47ED-B9C2-CFCE644BB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41021"/>
            <a:ext cx="6852064" cy="4873840"/>
          </a:xfrm>
        </p:spPr>
        <p:txBody>
          <a:bodyPr>
            <a:normAutofit/>
          </a:bodyPr>
          <a:lstStyle/>
          <a:p>
            <a:r>
              <a:rPr lang="en-GB" sz="2500" dirty="0">
                <a:latin typeface="Calibri "/>
              </a:rPr>
              <a:t>The PQS </a:t>
            </a:r>
            <a:r>
              <a:rPr lang="en-US" sz="2500" dirty="0">
                <a:effectLst/>
                <a:latin typeface="Calibri "/>
                <a:ea typeface="Times New Roman" panose="02020603050405020304" pitchFamily="18" charset="0"/>
              </a:rPr>
              <a:t>supports the delivery of the NHS Long Term Plan by rewarding community pharmacy contractors for achieving set quality criteria.</a:t>
            </a:r>
            <a:endParaRPr lang="en-GB" sz="2500" dirty="0"/>
          </a:p>
          <a:p>
            <a:r>
              <a:rPr lang="en-GB" sz="2500" dirty="0">
                <a:latin typeface="Calibri "/>
              </a:rPr>
              <a:t>In 2021/22 pharmacy’s quality objectives focus on priorities supporting recovery from COVID-19. </a:t>
            </a:r>
          </a:p>
          <a:p>
            <a:r>
              <a:rPr lang="en-US" sz="2500" dirty="0">
                <a:effectLst/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This will include actively promoting COVID-19 vaccinations, specifically in Black, Asian, minority ethnic and low uptake communities…</a:t>
            </a:r>
          </a:p>
          <a:p>
            <a:r>
              <a:rPr lang="en-US" sz="2500" dirty="0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… and offering inhaler checks to people prescribed a new inhaler who missed out on checks due to COVID</a:t>
            </a:r>
            <a:r>
              <a:rPr lang="en-US" sz="2300" dirty="0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300" dirty="0">
              <a:effectLst/>
              <a:latin typeface="Calibri 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erson and person in a store&#10;&#10;Description automatically generated with low confidence">
            <a:extLst>
              <a:ext uri="{FF2B5EF4-FFF2-40B4-BE49-F238E27FC236}">
                <a16:creationId xmlns:a16="http://schemas.microsoft.com/office/drawing/2014/main" id="{68F0DE4A-98B4-44F6-AF5C-6A44CFBCD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08" y="2813488"/>
            <a:ext cx="3657600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1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09B-67EB-4A78-92B6-0CCCBEE8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Other inclusions in the PQS for 2021/22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0A98-9F93-47ED-B9C2-CFCE644BB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41021"/>
            <a:ext cx="6852064" cy="4873840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latin typeface="Calibri "/>
              </a:rPr>
              <a:t>Pharmacy teams will carry out an </a:t>
            </a:r>
            <a:r>
              <a:rPr lang="en-GB" sz="2400" b="1" dirty="0">
                <a:latin typeface="Calibri "/>
              </a:rPr>
              <a:t>anticoagulant audit</a:t>
            </a:r>
            <a:r>
              <a:rPr lang="en-US" sz="2300" dirty="0">
                <a:latin typeface="Calibri "/>
                <a:cs typeface="Calibri" panose="020F0502020204030204" pitchFamily="34" charset="0"/>
              </a:rPr>
              <a:t>.</a:t>
            </a:r>
          </a:p>
          <a:p>
            <a:r>
              <a:rPr lang="en-US" sz="2300" dirty="0">
                <a:effectLst/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They will collaborate with PCNs on increasing uptake of </a:t>
            </a:r>
            <a:r>
              <a:rPr lang="en-US" sz="2300" b="1" dirty="0">
                <a:effectLst/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flu vaccinations</a:t>
            </a:r>
            <a:r>
              <a:rPr lang="en-US" sz="2300" dirty="0">
                <a:effectLst/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en-US" sz="2300" dirty="0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Patients prescribed </a:t>
            </a:r>
            <a:r>
              <a:rPr lang="en-US" sz="2300" b="1" dirty="0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antibiotics</a:t>
            </a:r>
            <a:r>
              <a:rPr lang="en-US" sz="2300" dirty="0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 will be reviewed to help ensure safe and effective use.</a:t>
            </a:r>
          </a:p>
          <a:p>
            <a:r>
              <a:rPr lang="en-US" sz="2300" dirty="0">
                <a:effectLst/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Pharmacy teams will proactively discuss </a:t>
            </a:r>
            <a:r>
              <a:rPr lang="en-US" sz="2300" b="1" dirty="0">
                <a:effectLst/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weight management </a:t>
            </a:r>
            <a:r>
              <a:rPr lang="en-US" sz="2300" dirty="0">
                <a:effectLst/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with patients.</a:t>
            </a:r>
          </a:p>
          <a:p>
            <a:r>
              <a:rPr lang="en-US" sz="2300" dirty="0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Children without spacers and all patients without </a:t>
            </a:r>
            <a:r>
              <a:rPr lang="en-US" sz="2300" dirty="0" err="1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personalised</a:t>
            </a:r>
            <a:r>
              <a:rPr lang="en-US" sz="2300" dirty="0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asthma action plans </a:t>
            </a:r>
            <a:r>
              <a:rPr lang="en-US" sz="2300" dirty="0"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will be referred for support.</a:t>
            </a:r>
          </a:p>
          <a:p>
            <a:r>
              <a:rPr lang="en-US" sz="2300" dirty="0">
                <a:effectLst/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Pharmacy teams will talk to people about the </a:t>
            </a:r>
            <a:r>
              <a:rPr lang="en-US" sz="2300" b="1" dirty="0">
                <a:effectLst/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environmental benefits </a:t>
            </a:r>
            <a:r>
              <a:rPr lang="en-US" sz="2300" dirty="0">
                <a:effectLst/>
                <a:latin typeface="Calibri "/>
                <a:ea typeface="Times New Roman" panose="02020603050405020304" pitchFamily="18" charset="0"/>
                <a:cs typeface="Calibri" panose="020F0502020204030204" pitchFamily="34" charset="0"/>
              </a:rPr>
              <a:t>of safe disposal of used or unwanted inhaler devices. </a:t>
            </a:r>
          </a:p>
        </p:txBody>
      </p:sp>
      <p:pic>
        <p:nvPicPr>
          <p:cNvPr id="6" name="Picture 5" descr="A person and person in a store&#10;&#10;Description automatically generated with low confidence">
            <a:extLst>
              <a:ext uri="{FF2B5EF4-FFF2-40B4-BE49-F238E27FC236}">
                <a16:creationId xmlns:a16="http://schemas.microsoft.com/office/drawing/2014/main" id="{68F0DE4A-98B4-44F6-AF5C-6A44CFBCD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08" y="2813488"/>
            <a:ext cx="3657600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4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B9A5-D745-4332-B934-43CA0234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Other important changes for pharmacies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5F58F-58B9-48B5-898A-F601C6E8D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62" y="1688706"/>
            <a:ext cx="8045823" cy="410445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fontAlgn="base"/>
            <a:r>
              <a:rPr lang="en-GB" dirty="0"/>
              <a:t>Revised </a:t>
            </a:r>
            <a:r>
              <a:rPr lang="en-GB" b="1" dirty="0"/>
              <a:t>Pharmacy Access Scheme (</a:t>
            </a:r>
            <a:r>
              <a:rPr lang="en-GB" b="1" dirty="0" err="1"/>
              <a:t>PhAS</a:t>
            </a:r>
            <a:r>
              <a:rPr lang="en-GB" b="1" dirty="0"/>
              <a:t>):  </a:t>
            </a:r>
            <a:r>
              <a:rPr lang="en-GB" dirty="0"/>
              <a:t>continuing to help ensure that </a:t>
            </a:r>
            <a:r>
              <a:rPr lang="en-GB" dirty="0">
                <a:ea typeface="+mn-lt"/>
                <a:cs typeface="+mn-lt"/>
              </a:rPr>
              <a:t>everyone has access to a pharmacy, even in remote areas.</a:t>
            </a:r>
          </a:p>
          <a:p>
            <a:pPr fontAlgn="base"/>
            <a:r>
              <a:rPr lang="en-GB" dirty="0">
                <a:ea typeface="+mn-lt"/>
                <a:cs typeface="+mn-lt"/>
              </a:rPr>
              <a:t>Changes to NHS Regulations to include a pandemic provision.</a:t>
            </a:r>
          </a:p>
          <a:p>
            <a:pPr fontAlgn="base"/>
            <a:r>
              <a:rPr lang="en-GB" dirty="0">
                <a:ea typeface="+mn-lt"/>
                <a:cs typeface="+mn-lt"/>
              </a:rPr>
              <a:t>NHSE&amp;I to have right to </a:t>
            </a:r>
            <a:r>
              <a:rPr lang="en-GB" b="1" dirty="0">
                <a:ea typeface="+mn-lt"/>
                <a:cs typeface="+mn-lt"/>
              </a:rPr>
              <a:t>refuse applications </a:t>
            </a:r>
            <a:r>
              <a:rPr lang="en-GB" dirty="0">
                <a:ea typeface="+mn-lt"/>
                <a:cs typeface="+mn-lt"/>
              </a:rPr>
              <a:t>for  new pharmacies if they will cause oversupply of services or only minor opening hours increases.</a:t>
            </a:r>
            <a:endParaRPr lang="en-GB" dirty="0"/>
          </a:p>
          <a:p>
            <a:endParaRPr lang="en-GB" dirty="0">
              <a:cs typeface="Calibri"/>
            </a:endParaRP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A4DAAC6-2E76-4DCA-BEA9-54502801D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321" y="1869368"/>
            <a:ext cx="27082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5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8F47-EA9E-4B08-97B0-01E7D23C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Ongoing discussions with Government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29B4-027A-4B12-A6E5-E61074E96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844824"/>
            <a:ext cx="6842637" cy="410445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dirty="0"/>
              <a:t>Progressing reforms to how pharmacies are reimbursed. </a:t>
            </a:r>
          </a:p>
          <a:p>
            <a:r>
              <a:rPr lang="en-GB" dirty="0"/>
              <a:t>Exploring how pharmacy can improve access to palliative care medicines. </a:t>
            </a:r>
          </a:p>
          <a:p>
            <a:r>
              <a:rPr lang="en-GB" dirty="0"/>
              <a:t>Changes to help ease capacity constraints in pharmacy.</a:t>
            </a:r>
          </a:p>
          <a:p>
            <a:r>
              <a:rPr lang="en-GB" dirty="0"/>
              <a:t>Progressing legislation on hub and spoke. </a:t>
            </a:r>
          </a:p>
          <a:p>
            <a:r>
              <a:rPr lang="en-GB" dirty="0"/>
              <a:t>Reviewing progress on the five-year deal.</a:t>
            </a:r>
          </a:p>
          <a:p>
            <a:r>
              <a:rPr lang="en-GB" dirty="0"/>
              <a:t>Pharmacy cashflow and COVID costs. </a:t>
            </a:r>
          </a:p>
          <a:p>
            <a:endParaRPr lang="en-GB" dirty="0"/>
          </a:p>
        </p:txBody>
      </p:sp>
      <p:pic>
        <p:nvPicPr>
          <p:cNvPr id="6" name="Picture 5" descr="Businesswoman at whiteboard leading meeting in conference room">
            <a:extLst>
              <a:ext uri="{FF2B5EF4-FFF2-40B4-BE49-F238E27FC236}">
                <a16:creationId xmlns:a16="http://schemas.microsoft.com/office/drawing/2014/main" id="{4B148B65-4817-47FA-B772-2A3F2033C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68" y="2596889"/>
            <a:ext cx="390144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210A-F155-41E7-AD6B-F341DED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"/>
              </a:rPr>
              <a:t>Community pharmacy funding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1D8C5-2AD0-46E6-8A4D-BC51716B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80839"/>
            <a:ext cx="6936905" cy="4413933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GB" sz="2800" dirty="0">
                <a:latin typeface="Calibri "/>
              </a:rPr>
              <a:t>Pharmacies receive some 95% of their income from NHS funding. </a:t>
            </a:r>
          </a:p>
          <a:p>
            <a:pPr fontAlgn="base"/>
            <a:r>
              <a:rPr lang="en-GB" sz="2800" dirty="0">
                <a:latin typeface="Calibri "/>
              </a:rPr>
              <a:t>Under the five-year deal, that funding remains flat for 2021/22 and beyond.</a:t>
            </a:r>
          </a:p>
          <a:p>
            <a:pPr fontAlgn="base"/>
            <a:r>
              <a:rPr lang="en-GB" sz="2800" dirty="0">
                <a:latin typeface="Calibri "/>
              </a:rPr>
              <a:t>The sector’s bids for urgent funding increases have been rejected…</a:t>
            </a:r>
          </a:p>
          <a:p>
            <a:pPr fontAlgn="base"/>
            <a:r>
              <a:rPr lang="en-GB" sz="2800" dirty="0">
                <a:latin typeface="Calibri "/>
              </a:rPr>
              <a:t>… but the continued underfunding means many pharmacies are struggling.</a:t>
            </a:r>
          </a:p>
          <a:p>
            <a:pPr fontAlgn="base"/>
            <a:r>
              <a:rPr lang="en-GB" sz="2800" dirty="0">
                <a:latin typeface="Calibri "/>
              </a:rPr>
              <a:t>Capacity challenges also remain. </a:t>
            </a:r>
          </a:p>
          <a:p>
            <a:pPr fontAlgn="base"/>
            <a:endParaRPr lang="en-GB" sz="2800" dirty="0">
              <a:latin typeface="Calibri "/>
            </a:endParaRPr>
          </a:p>
          <a:p>
            <a:pPr fontAlgn="base"/>
            <a:endParaRPr lang="en-GB" sz="2800" dirty="0"/>
          </a:p>
        </p:txBody>
      </p:sp>
      <p:pic>
        <p:nvPicPr>
          <p:cNvPr id="12" name="Picture 11" descr="A group of people walking into a store&#10;&#10;Description automatically generated with low confidence">
            <a:extLst>
              <a:ext uri="{FF2B5EF4-FFF2-40B4-BE49-F238E27FC236}">
                <a16:creationId xmlns:a16="http://schemas.microsoft.com/office/drawing/2014/main" id="{3B75B3E5-3A8E-4174-83F6-F71CDAC62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24" y="2715444"/>
            <a:ext cx="3834384" cy="23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C2B2-BC8A-42CE-B5F3-E3D62268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"/>
              </a:rPr>
              <a:t>Pharmacies in 2021/22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44623-3FF5-47B3-84F4-01251EAB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7319993" cy="4104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spcAft>
                <a:spcPts val="600"/>
              </a:spcAft>
              <a:buAutoNum type="arabicPeriod"/>
            </a:pPr>
            <a:r>
              <a:rPr lang="en-US" dirty="0">
                <a:cs typeface="Calibri"/>
              </a:rPr>
              <a:t>Summary and recap</a:t>
            </a:r>
          </a:p>
          <a:p>
            <a:pPr marL="514350" indent="-514350" fontAlgn="base">
              <a:spcAft>
                <a:spcPts val="600"/>
              </a:spcAft>
              <a:buAutoNum type="arabicPeriod"/>
            </a:pPr>
            <a:r>
              <a:rPr lang="en-GB" dirty="0">
                <a:cs typeface="Calibri"/>
              </a:rPr>
              <a:t>Pharmacy services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dirty="0">
                <a:cs typeface="Calibri"/>
              </a:rPr>
              <a:t>Quality in pharmacies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dirty="0">
                <a:cs typeface="Calibri"/>
              </a:rPr>
              <a:t>Pharmacy funding and challenges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dirty="0">
                <a:cs typeface="Calibri"/>
              </a:rPr>
              <a:t>The future and ongoing discussions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GB" dirty="0">
              <a:cs typeface="Calibri"/>
            </a:endParaRPr>
          </a:p>
        </p:txBody>
      </p:sp>
      <p:pic>
        <p:nvPicPr>
          <p:cNvPr id="4" name="Graphic 4" descr="Presentation with checklist with solid fill">
            <a:extLst>
              <a:ext uri="{FF2B5EF4-FFF2-40B4-BE49-F238E27FC236}">
                <a16:creationId xmlns:a16="http://schemas.microsoft.com/office/drawing/2014/main" id="{9210E3DF-3DF9-4EF2-9BB4-0866ED8AF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3385" y="2079703"/>
            <a:ext cx="3256156" cy="32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4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C0B7-FB08-40D5-90B0-2B9023D5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COVID related costs, and cashflow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9724-EBDD-40F5-A973-94E32B6F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1844824"/>
            <a:ext cx="6877972" cy="410445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dirty="0"/>
              <a:t>Pharmacies received emergency loans (advance payments) in 2020 to ease cashflow. </a:t>
            </a:r>
          </a:p>
          <a:p>
            <a:pPr fontAlgn="base"/>
            <a:r>
              <a:rPr lang="en-GB" dirty="0"/>
              <a:t>After much negotiation, HM Government then agreed to cover COVID-19 related costs incurred by pharmacies. </a:t>
            </a:r>
          </a:p>
          <a:p>
            <a:pPr fontAlgn="base"/>
            <a:r>
              <a:rPr lang="en-GB" sz="3200" dirty="0"/>
              <a:t>Pharmacy owners had to submit a claim for these costs, which will be paid in October…</a:t>
            </a:r>
          </a:p>
          <a:p>
            <a:pPr fontAlgn="base"/>
            <a:r>
              <a:rPr lang="en-GB" dirty="0"/>
              <a:t>… b</a:t>
            </a:r>
            <a:r>
              <a:rPr lang="en-GB" sz="3200" dirty="0"/>
              <a:t>ut also in October, pharmacies will have to start repaying the loans from last year. </a:t>
            </a:r>
          </a:p>
          <a:p>
            <a:pPr fontAlgn="base"/>
            <a:r>
              <a:rPr lang="en-GB" dirty="0"/>
              <a:t>This will put pressure on cashflow for some.</a:t>
            </a:r>
            <a:endParaRPr lang="en-GB" sz="3200" dirty="0"/>
          </a:p>
        </p:txBody>
      </p:sp>
      <p:pic>
        <p:nvPicPr>
          <p:cNvPr id="7" name="Picture 6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D0003D64-F851-4AC3-BB23-53418FD1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48" y="2906452"/>
            <a:ext cx="402336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26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8F47-EA9E-4B08-97B0-01E7D23C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"/>
              </a:rPr>
              <a:t>Reflections on pharmacy in 2021/22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29B4-027A-4B12-A6E5-E61074E96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91942"/>
            <a:ext cx="7277681" cy="4511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/>
            <a:r>
              <a:rPr lang="en-GB" sz="3500" dirty="0">
                <a:cs typeface="Calibri"/>
              </a:rPr>
              <a:t>Pharmacies are implementing a wide range of new clinical services…</a:t>
            </a:r>
          </a:p>
          <a:p>
            <a:pPr fontAlgn="base"/>
            <a:r>
              <a:rPr lang="en-GB" sz="3500" dirty="0">
                <a:cs typeface="Calibri"/>
              </a:rPr>
              <a:t>… despite the ongoing COVID and cost pressures they face.</a:t>
            </a:r>
          </a:p>
          <a:p>
            <a:pPr fontAlgn="base"/>
            <a:r>
              <a:rPr lang="en-GB" sz="3500" dirty="0">
                <a:cs typeface="Calibri"/>
              </a:rPr>
              <a:t>Patients are increasingly relying on pharmacies for walk-in advice.</a:t>
            </a:r>
          </a:p>
          <a:p>
            <a:pPr fontAlgn="base"/>
            <a:r>
              <a:rPr lang="en-GB" sz="3500" dirty="0">
                <a:cs typeface="Calibri"/>
              </a:rPr>
              <a:t>Pharmacies look forward to continuing to support NHS goals, and to working with emerging local health structures. </a:t>
            </a:r>
          </a:p>
        </p:txBody>
      </p:sp>
      <p:pic>
        <p:nvPicPr>
          <p:cNvPr id="6" name="Picture 5" descr="A picture containing text, ceiling, indoor, floor&#10;&#10;Description automatically generated">
            <a:extLst>
              <a:ext uri="{FF2B5EF4-FFF2-40B4-BE49-F238E27FC236}">
                <a16:creationId xmlns:a16="http://schemas.microsoft.com/office/drawing/2014/main" id="{8CD35BBF-D78A-4E1A-96C6-B5D71544F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20" y="2575744"/>
            <a:ext cx="3523488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210A-F155-41E7-AD6B-F341DED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changes for pharmacies in 2021/22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1D8C5-2AD0-46E6-8A4D-BC51716B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32568"/>
            <a:ext cx="6894031" cy="51596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000" b="1" dirty="0">
                <a:latin typeface="Calibri "/>
              </a:rPr>
              <a:t>New Services: </a:t>
            </a:r>
            <a:r>
              <a:rPr lang="en-GB" sz="3000" dirty="0">
                <a:latin typeface="Calibri "/>
              </a:rPr>
              <a:t>Hypertension case-finding and stop smoking services.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000" b="1" dirty="0">
                <a:latin typeface="Calibri "/>
              </a:rPr>
              <a:t>New Medicine Service (NMS): </a:t>
            </a:r>
            <a:r>
              <a:rPr lang="en-GB" sz="3000" dirty="0">
                <a:latin typeface="Calibri "/>
              </a:rPr>
              <a:t>Expansion to new cohorts of patients.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000" b="1" dirty="0">
                <a:latin typeface="Calibri "/>
              </a:rPr>
              <a:t>Quality: </a:t>
            </a:r>
            <a:r>
              <a:rPr lang="en-GB" sz="3000" dirty="0">
                <a:latin typeface="Calibri "/>
              </a:rPr>
              <a:t>New Pharmacy Quality Scheme (PQS) including work with respiratory patients and on weight management.</a:t>
            </a:r>
          </a:p>
          <a:p>
            <a:pPr fontAlgn="base"/>
            <a:r>
              <a:rPr lang="en-GB" sz="3000" b="1" dirty="0"/>
              <a:t>Funding: </a:t>
            </a:r>
            <a:r>
              <a:rPr lang="en-GB" sz="3000" dirty="0"/>
              <a:t>Core funding remains flat at £2.592bn. </a:t>
            </a:r>
          </a:p>
        </p:txBody>
      </p:sp>
      <p:pic>
        <p:nvPicPr>
          <p:cNvPr id="5" name="Picture 4" descr="A sign on a building&#10;&#10;Description automatically generated with medium confidence">
            <a:extLst>
              <a:ext uri="{FF2B5EF4-FFF2-40B4-BE49-F238E27FC236}">
                <a16:creationId xmlns:a16="http://schemas.microsoft.com/office/drawing/2014/main" id="{94FFFA20-161A-4265-AD59-EDA485B98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56" y="2627369"/>
            <a:ext cx="3810000" cy="25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3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210A-F155-41E7-AD6B-F341DED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"/>
              </a:rPr>
              <a:t>Recap: The five-year deal for pharmacies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1D8C5-2AD0-46E6-8A4D-BC51716B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0" y="1844823"/>
            <a:ext cx="7128721" cy="4626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pitchFamily="34" charset="0"/>
            </a:pPr>
            <a:r>
              <a:rPr lang="en-GB" dirty="0">
                <a:ea typeface="+mn-lt"/>
                <a:cs typeface="+mn-lt"/>
              </a:rPr>
              <a:t>Agreed in summer 2019: flat funding for pharmacies until 2023/24.</a:t>
            </a:r>
          </a:p>
          <a:p>
            <a:pPr>
              <a:buFont typeface="Arial,Sans-Serif" pitchFamily="34" charset="0"/>
            </a:pPr>
            <a:r>
              <a:rPr lang="en-GB" dirty="0">
                <a:ea typeface="+mn-lt"/>
                <a:cs typeface="+mn-lt"/>
              </a:rPr>
              <a:t>Set out a range of new services to be piloted and rolled out…</a:t>
            </a:r>
          </a:p>
          <a:p>
            <a:pPr>
              <a:buFont typeface="Arial,Sans-Serif" pitchFamily="34" charset="0"/>
            </a:pPr>
            <a:r>
              <a:rPr lang="en-GB" dirty="0">
                <a:ea typeface="+mn-lt"/>
                <a:cs typeface="+mn-lt"/>
              </a:rPr>
              <a:t>… adding to the clinical and public health role of pharmacies, and supporting key NHS objectives. </a:t>
            </a:r>
          </a:p>
          <a:p>
            <a:pPr>
              <a:buFont typeface="Arial,Sans-Serif" pitchFamily="34" charset="0"/>
            </a:pPr>
            <a:r>
              <a:rPr lang="en-GB" dirty="0">
                <a:ea typeface="+mn-lt"/>
                <a:cs typeface="+mn-lt"/>
              </a:rPr>
              <a:t>Freeing up capacity was a key ambition.</a:t>
            </a:r>
            <a:endParaRPr lang="en-GB" dirty="0"/>
          </a:p>
        </p:txBody>
      </p:sp>
      <p:pic>
        <p:nvPicPr>
          <p:cNvPr id="7" name="Picture 6" descr="A picture containing text, floor, ceiling, indoor&#10;&#10;Description automatically generated">
            <a:extLst>
              <a:ext uri="{FF2B5EF4-FFF2-40B4-BE49-F238E27FC236}">
                <a16:creationId xmlns:a16="http://schemas.microsoft.com/office/drawing/2014/main" id="{E250A98E-80BD-4C87-85B2-359A709FE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12" y="2625312"/>
            <a:ext cx="3816000" cy="2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9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B5A8-AC9B-4773-AF6B-0BC16B7C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Recap: Pharmacies through COVID-19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06E8-6D15-4C53-B5F8-3CA9C7C4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7229136" cy="4104456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rgbClr val="595959"/>
                </a:solidFill>
              </a:rPr>
              <a:t>Pharmacies have been under </a:t>
            </a:r>
            <a:r>
              <a:rPr lang="en-GB" dirty="0"/>
              <a:t>significant pressure throughout the pandemic.</a:t>
            </a:r>
          </a:p>
          <a:p>
            <a:r>
              <a:rPr lang="en-GB" dirty="0"/>
              <a:t>Operational and logistical challenges, combined with cost pressures.</a:t>
            </a:r>
          </a:p>
          <a:p>
            <a:r>
              <a:rPr lang="en-GB" sz="3200" dirty="0"/>
              <a:t>Pharmacies giving </a:t>
            </a:r>
            <a:r>
              <a:rPr lang="en-GB" dirty="0"/>
              <a:t>healthcare advice to</a:t>
            </a:r>
            <a:r>
              <a:rPr lang="en-GB" sz="3200" dirty="0"/>
              <a:t> 58 million people annually on a walk-in basis…</a:t>
            </a:r>
          </a:p>
          <a:p>
            <a:r>
              <a:rPr lang="en-GB" dirty="0"/>
              <a:t>… with many of these people unable to access other parts of the NHS. </a:t>
            </a:r>
          </a:p>
        </p:txBody>
      </p:sp>
      <p:pic>
        <p:nvPicPr>
          <p:cNvPr id="4" name="Picture 3" descr="A sign on a building&#10;&#10;Description automatically generated with low confidence">
            <a:extLst>
              <a:ext uri="{FF2B5EF4-FFF2-40B4-BE49-F238E27FC236}">
                <a16:creationId xmlns:a16="http://schemas.microsoft.com/office/drawing/2014/main" id="{5752DF2A-397C-4481-AC57-1A743EF39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92" y="2556192"/>
            <a:ext cx="357632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1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B5A8-AC9B-4773-AF6B-0BC16B7C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Recap: Pharmacy COVID-19 services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06E8-6D15-4C53-B5F8-3CA9C7C4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7229136" cy="4104456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COVID-19 Lateral Flow Device Distribution Service: </a:t>
            </a:r>
            <a:r>
              <a:rPr lang="en-US" sz="3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giving people easy access to tests.</a:t>
            </a:r>
          </a:p>
          <a:p>
            <a:r>
              <a:rPr lang="en-US" sz="32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Pandemic Delivery Service</a:t>
            </a:r>
            <a:r>
              <a:rPr lang="en-US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sz="3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ensuring vulnerable people could have their medicines delivered to them while they shielded.</a:t>
            </a:r>
          </a:p>
          <a:p>
            <a:r>
              <a:rPr lang="en-US" sz="32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COVID-19 vaccinations</a:t>
            </a:r>
            <a:r>
              <a:rPr lang="en-US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3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around 700 pharmacy vaccination sites now live. </a:t>
            </a:r>
            <a:endParaRPr lang="en-GB" dirty="0">
              <a:solidFill>
                <a:srgbClr val="595959"/>
              </a:solidFill>
            </a:endParaRPr>
          </a:p>
        </p:txBody>
      </p:sp>
      <p:pic>
        <p:nvPicPr>
          <p:cNvPr id="4" name="Picture 3" descr="A sign on a building&#10;&#10;Description automatically generated with low confidence">
            <a:extLst>
              <a:ext uri="{FF2B5EF4-FFF2-40B4-BE49-F238E27FC236}">
                <a16:creationId xmlns:a16="http://schemas.microsoft.com/office/drawing/2014/main" id="{5752DF2A-397C-4481-AC57-1A743EF39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92" y="2556192"/>
            <a:ext cx="357632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4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E81F-489A-4BF6-938A-E9206BAA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Recap: Recent pharmacy service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0872-F2BD-4829-9A83-E01D2507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78371"/>
            <a:ext cx="6872498" cy="486028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Medicines Use Reviews (MURs): </a:t>
            </a:r>
            <a:r>
              <a:rPr lang="en-GB" dirty="0"/>
              <a:t>decommissioned following by NHSE&amp;I.</a:t>
            </a:r>
          </a:p>
          <a:p>
            <a:r>
              <a:rPr lang="en-GB" b="1" dirty="0"/>
              <a:t>Hepatitis C Testing Service </a:t>
            </a:r>
            <a:r>
              <a:rPr lang="en-GB" dirty="0"/>
              <a:t>launched.</a:t>
            </a:r>
          </a:p>
          <a:p>
            <a:r>
              <a:rPr lang="en-GB" b="1" dirty="0"/>
              <a:t>Community Pharmacist Consultation Service (CPCS): </a:t>
            </a:r>
            <a:r>
              <a:rPr lang="en-GB" dirty="0"/>
              <a:t>pharmacies make emergency medicines supplies or give advice to people with minor conditions, after NHS111 or GP referral. </a:t>
            </a:r>
            <a:endParaRPr lang="en-GB" b="1" dirty="0"/>
          </a:p>
        </p:txBody>
      </p:sp>
      <p:pic>
        <p:nvPicPr>
          <p:cNvPr id="9" name="Picture 8" descr="A couple of men shaking hands&#10;&#10;Description automatically generated with low confidence">
            <a:extLst>
              <a:ext uri="{FF2B5EF4-FFF2-40B4-BE49-F238E27FC236}">
                <a16:creationId xmlns:a16="http://schemas.microsoft.com/office/drawing/2014/main" id="{CD0B0C21-ED4D-4A41-A5A2-167E1751A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08" y="2639752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E81F-489A-4BF6-938A-E9206BAA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Recap: Recent pharmacy service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0872-F2BD-4829-9A83-E01D2507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78371"/>
            <a:ext cx="6872498" cy="486028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Discharge Medicines Service (DMS): </a:t>
            </a:r>
            <a:r>
              <a:rPr lang="en-GB" u="sng" dirty="0"/>
              <a:t>all</a:t>
            </a:r>
            <a:r>
              <a:rPr lang="en-GB" dirty="0"/>
              <a:t> pharmacies offer advice about newly prescribed medicines to patients referred by NHS Trusts after discharge from hospital. </a:t>
            </a:r>
          </a:p>
          <a:p>
            <a:r>
              <a:rPr lang="en-GB" b="1" dirty="0"/>
              <a:t>The NHS flu vaccination service</a:t>
            </a:r>
            <a:r>
              <a:rPr lang="en-GB" dirty="0"/>
              <a:t> was expanded to new age groups last flu season…</a:t>
            </a:r>
          </a:p>
          <a:p>
            <a:r>
              <a:rPr lang="en-GB" dirty="0"/>
              <a:t>… with pharmacies administering more than 2.76 million vaccinations</a:t>
            </a:r>
            <a:r>
              <a:rPr lang="en-GB" b="1" dirty="0"/>
              <a:t>.</a:t>
            </a:r>
          </a:p>
        </p:txBody>
      </p:sp>
      <p:pic>
        <p:nvPicPr>
          <p:cNvPr id="9" name="Picture 8" descr="A couple of men shaking hands&#10;&#10;Description automatically generated with low confidence">
            <a:extLst>
              <a:ext uri="{FF2B5EF4-FFF2-40B4-BE49-F238E27FC236}">
                <a16:creationId xmlns:a16="http://schemas.microsoft.com/office/drawing/2014/main" id="{CD0B0C21-ED4D-4A41-A5A2-167E1751A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08" y="2639752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0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E81F-489A-4BF6-938A-E9206BAA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New opt-in* pharmacy services for 2021/22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0872-F2BD-4829-9A83-E01D2507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1844824"/>
            <a:ext cx="6828694" cy="449383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Hypertension Case-Finding: </a:t>
            </a:r>
            <a:r>
              <a:rPr lang="en-GB" dirty="0"/>
              <a:t>new national case-funding service launching in October 2021.</a:t>
            </a:r>
          </a:p>
          <a:p>
            <a:r>
              <a:rPr lang="en-GB" b="1" dirty="0"/>
              <a:t>Smoking Cessation: </a:t>
            </a:r>
            <a:r>
              <a:rPr lang="en-GB" dirty="0"/>
              <a:t>from January 2022, NHS Trusts will be able to refer patients to a pharmacy Stop Smoking service. </a:t>
            </a:r>
            <a:endParaRPr lang="en-GB" b="1" dirty="0"/>
          </a:p>
          <a:p>
            <a:r>
              <a:rPr lang="en-GB" dirty="0"/>
              <a:t>Expansion of the </a:t>
            </a:r>
            <a:r>
              <a:rPr lang="en-GB" b="1" dirty="0"/>
              <a:t>New Medicine Service (NMS) </a:t>
            </a:r>
            <a:r>
              <a:rPr lang="en-GB" dirty="0"/>
              <a:t>to new patient cohorts from September 2021.</a:t>
            </a:r>
          </a:p>
          <a:p>
            <a:pPr marL="0" indent="0">
              <a:buNone/>
            </a:pPr>
            <a:r>
              <a:rPr lang="en-GB" dirty="0"/>
              <a:t>*This means some pharmacies may 	     choose not to offer them </a:t>
            </a:r>
          </a:p>
          <a:p>
            <a:endParaRPr lang="en-GB" dirty="0"/>
          </a:p>
        </p:txBody>
      </p:sp>
      <p:pic>
        <p:nvPicPr>
          <p:cNvPr id="9" name="Picture 8" descr="A couple of men shaking hands&#10;&#10;Description automatically generated with low confidence">
            <a:extLst>
              <a:ext uri="{FF2B5EF4-FFF2-40B4-BE49-F238E27FC236}">
                <a16:creationId xmlns:a16="http://schemas.microsoft.com/office/drawing/2014/main" id="{CD0B0C21-ED4D-4A41-A5A2-167E1751A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08" y="2639752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84442"/>
      </p:ext>
    </p:extLst>
  </p:cSld>
  <p:clrMapOvr>
    <a:masterClrMapping/>
  </p:clrMapOvr>
</p:sld>
</file>

<file path=ppt/theme/theme1.xml><?xml version="1.0" encoding="utf-8"?>
<a:theme xmlns:a="http://schemas.openxmlformats.org/drawingml/2006/main" name="PSNC template Aug 2013">
  <a:themeElements>
    <a:clrScheme name="PSNC colours">
      <a:dk1>
        <a:sysClr val="windowText" lastClr="000000"/>
      </a:dk1>
      <a:lt1>
        <a:sysClr val="window" lastClr="FFFFFF"/>
      </a:lt1>
      <a:dk2>
        <a:srgbClr val="5185C0"/>
      </a:dk2>
      <a:lt2>
        <a:srgbClr val="D58721"/>
      </a:lt2>
      <a:accent1>
        <a:srgbClr val="4E3487"/>
      </a:accent1>
      <a:accent2>
        <a:srgbClr val="93378A"/>
      </a:accent2>
      <a:accent3>
        <a:srgbClr val="C3137B"/>
      </a:accent3>
      <a:accent4>
        <a:srgbClr val="AA890A"/>
      </a:accent4>
      <a:accent5>
        <a:srgbClr val="65922E"/>
      </a:accent5>
      <a:accent6>
        <a:srgbClr val="519680"/>
      </a:accent6>
      <a:hlink>
        <a:srgbClr val="000000"/>
      </a:hlink>
      <a:folHlink>
        <a:srgbClr val="4454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8DA43D8-5A82-48D7-8937-4426E3513218}" vid="{2CC5D114-682E-4B79-ABF2-562E39B1BD70}"/>
    </a:ext>
  </a:extLst>
</a:theme>
</file>

<file path=ppt/theme/theme2.xml><?xml version="1.0" encoding="utf-8"?>
<a:theme xmlns:a="http://schemas.openxmlformats.org/drawingml/2006/main" name="1_PSNC template Aug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8DA43D8-5A82-48D7-8937-4426E3513218}" vid="{2CC5D114-682E-4B79-ABF2-562E39B1BD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D17D9E47F34429ADF1BDAA305EC92" ma:contentTypeVersion="" ma:contentTypeDescription="Create a new document." ma:contentTypeScope="" ma:versionID="4756f7112959fe7a6ed120f390ba1135">
  <xsd:schema xmlns:xsd="http://www.w3.org/2001/XMLSchema" xmlns:xs="http://www.w3.org/2001/XMLSchema" xmlns:p="http://schemas.microsoft.com/office/2006/metadata/properties" xmlns:ns2="1c7d3551-5694-4f12-b35a-d9a7a462ea4b" xmlns:ns3="57de621b-792f-4589-82be-4aea2ca125fe" targetNamespace="http://schemas.microsoft.com/office/2006/metadata/properties" ma:root="true" ma:fieldsID="ae487af407d1e9754ce13d4bdb1649c3" ns2:_="" ns3:_="">
    <xsd:import namespace="1c7d3551-5694-4f12-b35a-d9a7a462ea4b"/>
    <xsd:import namespace="57de621b-792f-4589-82be-4aea2ca125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3551-5694-4f12-b35a-d9a7a462e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e621b-792f-4589-82be-4aea2ca12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976C45-7AA3-4FFF-BAC3-D5A04687916F}">
  <ds:schemaRefs>
    <ds:schemaRef ds:uri="1c7d3551-5694-4f12-b35a-d9a7a462ea4b"/>
    <ds:schemaRef ds:uri="57de621b-792f-4589-82be-4aea2ca125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C5331A-2385-47C2-982F-924B26F38106}">
  <ds:schemaRefs>
    <ds:schemaRef ds:uri="1c7d3551-5694-4f12-b35a-d9a7a462ea4b"/>
    <ds:schemaRef ds:uri="57de621b-792f-4589-82be-4aea2ca125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B460E0-6F4D-4967-A65E-B7E97E98B7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PSNC 16-9 presentation</Template>
  <TotalTime>635</TotalTime>
  <Words>1319</Words>
  <Application>Microsoft Macintosh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Arial,Sans-Serif</vt:lpstr>
      <vt:lpstr>Calibri</vt:lpstr>
      <vt:lpstr>Calibri </vt:lpstr>
      <vt:lpstr>PSNC template Aug 2013</vt:lpstr>
      <vt:lpstr>1_PSNC template Aug 2013</vt:lpstr>
      <vt:lpstr>Community Pharmacies in 2021/22</vt:lpstr>
      <vt:lpstr>Pharmacies in 2021/22</vt:lpstr>
      <vt:lpstr>Key changes for pharmacies in 2021/22</vt:lpstr>
      <vt:lpstr>Recap: The five-year deal for pharmacies </vt:lpstr>
      <vt:lpstr>Recap: Pharmacies through COVID-19</vt:lpstr>
      <vt:lpstr>Recap: Pharmacy COVID-19 services</vt:lpstr>
      <vt:lpstr>Recap: Recent pharmacy service changes</vt:lpstr>
      <vt:lpstr>Recap: Recent pharmacy service changes</vt:lpstr>
      <vt:lpstr>New opt-in* pharmacy services for 2021/22</vt:lpstr>
      <vt:lpstr>Hypertension Case-Finding Service </vt:lpstr>
      <vt:lpstr>Hypertension Case-Finding Service </vt:lpstr>
      <vt:lpstr>Smoking Cessation service</vt:lpstr>
      <vt:lpstr>The New Medicine Service (NMS) (1)</vt:lpstr>
      <vt:lpstr>The New Medicine Service (NMS) (2)</vt:lpstr>
      <vt:lpstr>The Pharmacy Quality Scheme (PQS)</vt:lpstr>
      <vt:lpstr>Other inclusions in the PQS for 2021/22</vt:lpstr>
      <vt:lpstr>Other important changes for pharmacies </vt:lpstr>
      <vt:lpstr>Ongoing discussions with Government </vt:lpstr>
      <vt:lpstr>Community pharmacy funding </vt:lpstr>
      <vt:lpstr>COVID related costs, and cashflow</vt:lpstr>
      <vt:lpstr>Reflections on pharmacy in 2021/22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Three of the CPCF Agreement: 2021/22</dc:title>
  <dc:creator>Melinda Mabbutt</dc:creator>
  <cp:lastModifiedBy>Gilliam, Jamie</cp:lastModifiedBy>
  <cp:revision>21</cp:revision>
  <dcterms:created xsi:type="dcterms:W3CDTF">2021-08-03T08:49:54Z</dcterms:created>
  <dcterms:modified xsi:type="dcterms:W3CDTF">2021-10-01T15:26:41Z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0x010100F17D17D9E47F34429ADF1BDAA305EC92</vt:lpwstr>
  </property>
</Properties>
</file>