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65" r:id="rId6"/>
    <p:sldId id="266" r:id="rId7"/>
    <p:sldId id="267" r:id="rId8"/>
    <p:sldId id="268" r:id="rId9"/>
  </p:sldIdLst>
  <p:sldSz cx="11430000" cy="64293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 userDrawn="1">
          <p15:clr>
            <a:srgbClr val="A4A3A4"/>
          </p15:clr>
        </p15:guide>
        <p15:guide id="2" pos="36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3E70"/>
    <a:srgbClr val="103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551961-C398-4A17-B3AF-72EABEC38DAF}" v="46" dt="2022-02-02T15:19:54.6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06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-2796" y="-1204"/>
      </p:cViewPr>
      <p:guideLst>
        <p:guide orient="horz" pos="2025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bi, Ishrat" userId="db44991d-eb54-4a95-8bdd-5b964127773e" providerId="ADAL" clId="{0C551961-C398-4A17-B3AF-72EABEC38DAF}"/>
    <pc:docChg chg="custSel addSld delSld modSld">
      <pc:chgData name="Nabi, Ishrat" userId="db44991d-eb54-4a95-8bdd-5b964127773e" providerId="ADAL" clId="{0C551961-C398-4A17-B3AF-72EABEC38DAF}" dt="2022-02-02T15:20:39.138" v="19" actId="47"/>
      <pc:docMkLst>
        <pc:docMk/>
      </pc:docMkLst>
      <pc:sldChg chg="addSp delSp modSp mod">
        <pc:chgData name="Nabi, Ishrat" userId="db44991d-eb54-4a95-8bdd-5b964127773e" providerId="ADAL" clId="{0C551961-C398-4A17-B3AF-72EABEC38DAF}" dt="2022-02-02T15:19:38.797" v="7" actId="478"/>
        <pc:sldMkLst>
          <pc:docMk/>
          <pc:sldMk cId="2357741262" sldId="268"/>
        </pc:sldMkLst>
        <pc:picChg chg="add del mod">
          <ac:chgData name="Nabi, Ishrat" userId="db44991d-eb54-4a95-8bdd-5b964127773e" providerId="ADAL" clId="{0C551961-C398-4A17-B3AF-72EABEC38DAF}" dt="2022-02-02T15:19:38.797" v="7" actId="478"/>
          <ac:picMkLst>
            <pc:docMk/>
            <pc:sldMk cId="2357741262" sldId="268"/>
            <ac:picMk id="18" creationId="{7CA7BC13-EE8F-4D13-9AC0-7ACEA7B9C21A}"/>
          </ac:picMkLst>
        </pc:picChg>
      </pc:sldChg>
      <pc:sldChg chg="addSp delSp modSp new del mod">
        <pc:chgData name="Nabi, Ishrat" userId="db44991d-eb54-4a95-8bdd-5b964127773e" providerId="ADAL" clId="{0C551961-C398-4A17-B3AF-72EABEC38DAF}" dt="2022-02-02T15:20:39.138" v="19" actId="47"/>
        <pc:sldMkLst>
          <pc:docMk/>
          <pc:sldMk cId="764434062" sldId="269"/>
        </pc:sldMkLst>
        <pc:picChg chg="add del mod">
          <ac:chgData name="Nabi, Ishrat" userId="db44991d-eb54-4a95-8bdd-5b964127773e" providerId="ADAL" clId="{0C551961-C398-4A17-B3AF-72EABEC38DAF}" dt="2022-02-02T15:19:53.636" v="12" actId="478"/>
          <ac:picMkLst>
            <pc:docMk/>
            <pc:sldMk cId="764434062" sldId="269"/>
            <ac:picMk id="4" creationId="{1754C59D-E9F0-41BF-9AA2-0076F3CFFFD7}"/>
          </ac:picMkLst>
        </pc:picChg>
        <pc:picChg chg="add mod">
          <ac:chgData name="Nabi, Ishrat" userId="db44991d-eb54-4a95-8bdd-5b964127773e" providerId="ADAL" clId="{0C551961-C398-4A17-B3AF-72EABEC38DAF}" dt="2022-02-02T15:20:25.771" v="18" actId="1076"/>
          <ac:picMkLst>
            <pc:docMk/>
            <pc:sldMk cId="764434062" sldId="269"/>
            <ac:picMk id="5" creationId="{91523BDE-E809-4BEC-968E-48B60625B95A}"/>
          </ac:picMkLst>
        </pc:picChg>
      </pc:sldChg>
      <pc:sldChg chg="delSp modSp add del mod">
        <pc:chgData name="Nabi, Ishrat" userId="db44991d-eb54-4a95-8bdd-5b964127773e" providerId="ADAL" clId="{0C551961-C398-4A17-B3AF-72EABEC38DAF}" dt="2022-02-02T15:19:26.419" v="5" actId="47"/>
        <pc:sldMkLst>
          <pc:docMk/>
          <pc:sldMk cId="1280073657" sldId="269"/>
        </pc:sldMkLst>
        <pc:spChg chg="del">
          <ac:chgData name="Nabi, Ishrat" userId="db44991d-eb54-4a95-8bdd-5b964127773e" providerId="ADAL" clId="{0C551961-C398-4A17-B3AF-72EABEC38DAF}" dt="2022-02-02T15:19:20.042" v="1" actId="478"/>
          <ac:spMkLst>
            <pc:docMk/>
            <pc:sldMk cId="1280073657" sldId="269"/>
            <ac:spMk id="2" creationId="{05A8A3DC-D674-41A0-9288-0B0337D5B893}"/>
          </ac:spMkLst>
        </pc:spChg>
        <pc:spChg chg="del mod">
          <ac:chgData name="Nabi, Ishrat" userId="db44991d-eb54-4a95-8bdd-5b964127773e" providerId="ADAL" clId="{0C551961-C398-4A17-B3AF-72EABEC38DAF}" dt="2022-02-02T15:19:23.239" v="4" actId="478"/>
          <ac:spMkLst>
            <pc:docMk/>
            <pc:sldMk cId="1280073657" sldId="269"/>
            <ac:spMk id="4" creationId="{DE6B5EC1-B468-4421-ADD1-7E71951A2F6C}"/>
          </ac:spMkLst>
        </pc:spChg>
        <pc:spChg chg="mod">
          <ac:chgData name="Nabi, Ishrat" userId="db44991d-eb54-4a95-8bdd-5b964127773e" providerId="ADAL" clId="{0C551961-C398-4A17-B3AF-72EABEC38DAF}" dt="2022-02-02T15:19:21.580" v="2" actId="20577"/>
          <ac:spMkLst>
            <pc:docMk/>
            <pc:sldMk cId="1280073657" sldId="269"/>
            <ac:spMk id="6" creationId="{CC33E45A-F9C7-493C-A2E3-90D88DCDCC4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1052215"/>
            <a:ext cx="8572500" cy="2238375"/>
          </a:xfr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376911"/>
            <a:ext cx="8572500" cy="1552277"/>
          </a:xfr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0EFF3E-600C-4F62-81BD-E026F21F9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"/>
            <a:ext cx="11430000" cy="642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1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96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342305"/>
            <a:ext cx="2464594" cy="5448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342305"/>
            <a:ext cx="7250906" cy="54485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77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15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1602880"/>
            <a:ext cx="9858375" cy="2674441"/>
          </a:xfr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4302622"/>
            <a:ext cx="9858375" cy="1406425"/>
          </a:xfr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98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1711524"/>
            <a:ext cx="4857750" cy="4079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1711524"/>
            <a:ext cx="4857750" cy="4079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815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342305"/>
            <a:ext cx="9858375" cy="12427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1576090"/>
            <a:ext cx="4835425" cy="772418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2348508"/>
            <a:ext cx="4835425" cy="3454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1576090"/>
            <a:ext cx="4859239" cy="772418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2348508"/>
            <a:ext cx="4859239" cy="34543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2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72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29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28625"/>
            <a:ext cx="3686472" cy="1500188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925712"/>
            <a:ext cx="5786438" cy="4569023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928812"/>
            <a:ext cx="3686472" cy="3573364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80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428625"/>
            <a:ext cx="3686472" cy="1500188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925712"/>
            <a:ext cx="5786438" cy="4569023"/>
          </a:xfrm>
        </p:spPr>
        <p:txBody>
          <a:bodyPr anchor="t"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928812"/>
            <a:ext cx="3686472" cy="3573364"/>
          </a:xfr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263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342305"/>
            <a:ext cx="9858375" cy="1242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1711524"/>
            <a:ext cx="9858375" cy="4079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5959078"/>
            <a:ext cx="2571750" cy="34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53C39-F8EC-456F-B652-0AAF7056BD33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5959078"/>
            <a:ext cx="3857625" cy="34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5959078"/>
            <a:ext cx="2571750" cy="342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2051F-0C82-4383-B0BD-958B9E61B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68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6B5EC1-B468-4421-ADD1-7E71951A2F6C}"/>
              </a:ext>
            </a:extLst>
          </p:cNvPr>
          <p:cNvSpPr/>
          <p:nvPr/>
        </p:nvSpPr>
        <p:spPr>
          <a:xfrm>
            <a:off x="4327634" y="0"/>
            <a:ext cx="7102366" cy="6429375"/>
          </a:xfrm>
          <a:prstGeom prst="rect">
            <a:avLst/>
          </a:prstGeom>
          <a:solidFill>
            <a:srgbClr val="14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6" descr="A picture containing text&#10;&#10;Description automatically generated">
            <a:extLst>
              <a:ext uri="{FF2B5EF4-FFF2-40B4-BE49-F238E27FC236}">
                <a16:creationId xmlns:a16="http://schemas.microsoft.com/office/drawing/2014/main" id="{EC600474-C9F9-436B-9090-7C5CFF3F6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0" y="61784"/>
            <a:ext cx="3111500" cy="82221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8BDB0-C6E9-4188-9D8E-76D4BAA05C1A}"/>
              </a:ext>
            </a:extLst>
          </p:cNvPr>
          <p:cNvSpPr txBox="1"/>
          <p:nvPr/>
        </p:nvSpPr>
        <p:spPr>
          <a:xfrm>
            <a:off x="4483318" y="510966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85000"/>
                  </a:schemeClr>
                </a:solidFill>
              </a:rPr>
              <a:t>Name and position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2BCBF0-5FA5-47CC-9F36-0017A888700E}"/>
              </a:ext>
            </a:extLst>
          </p:cNvPr>
          <p:cNvSpPr txBox="1"/>
          <p:nvPr/>
        </p:nvSpPr>
        <p:spPr>
          <a:xfrm>
            <a:off x="4483317" y="563288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Organisation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AF740-DDA9-45E2-A1AA-5D839F8B85E6}"/>
              </a:ext>
            </a:extLst>
          </p:cNvPr>
          <p:cNvSpPr txBox="1"/>
          <p:nvPr/>
        </p:nvSpPr>
        <p:spPr>
          <a:xfrm>
            <a:off x="336877" y="5425630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Can put your org logo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CB83C4-D966-42E7-BBF9-D5D7BF2A2FC2}"/>
              </a:ext>
            </a:extLst>
          </p:cNvPr>
          <p:cNvSpPr txBox="1"/>
          <p:nvPr/>
        </p:nvSpPr>
        <p:spPr>
          <a:xfrm>
            <a:off x="336877" y="406941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Insert portrait photo in this white section</a:t>
            </a:r>
          </a:p>
        </p:txBody>
      </p:sp>
      <p:sp>
        <p:nvSpPr>
          <p:cNvPr id="2" name="Teardrop 1">
            <a:extLst>
              <a:ext uri="{FF2B5EF4-FFF2-40B4-BE49-F238E27FC236}">
                <a16:creationId xmlns:a16="http://schemas.microsoft.com/office/drawing/2014/main" id="{05A8A3DC-D674-41A0-9288-0B0337D5B893}"/>
              </a:ext>
            </a:extLst>
          </p:cNvPr>
          <p:cNvSpPr/>
          <p:nvPr/>
        </p:nvSpPr>
        <p:spPr>
          <a:xfrm rot="10800000">
            <a:off x="3736429" y="784843"/>
            <a:ext cx="6383393" cy="564453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9445D4-15E7-4652-8E6E-6C0EF6B3265D}"/>
              </a:ext>
            </a:extLst>
          </p:cNvPr>
          <p:cNvSpPr/>
          <p:nvPr/>
        </p:nvSpPr>
        <p:spPr>
          <a:xfrm>
            <a:off x="10826" y="0"/>
            <a:ext cx="4327631" cy="6429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3E45A-F9C7-493C-A2E3-90D88DCDCC4F}"/>
              </a:ext>
            </a:extLst>
          </p:cNvPr>
          <p:cNvSpPr txBox="1"/>
          <p:nvPr/>
        </p:nvSpPr>
        <p:spPr>
          <a:xfrm>
            <a:off x="4578904" y="2015350"/>
            <a:ext cx="4078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PANORAMIC antiviral study is recruiting people with COVID-19 symptoms.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DE5F97-2D35-41CB-8F84-25BFD51A5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609" y="2149680"/>
            <a:ext cx="1076426" cy="28570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A23D3EB-9CF3-40BC-8283-8FA54DABACD8}"/>
              </a:ext>
            </a:extLst>
          </p:cNvPr>
          <p:cNvSpPr txBox="1"/>
          <p:nvPr/>
        </p:nvSpPr>
        <p:spPr>
          <a:xfrm>
            <a:off x="4578904" y="4192761"/>
            <a:ext cx="4559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antiviral treatments taken at home could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people with symptoms recover faster.</a:t>
            </a: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eligible to join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BB57031-83DD-4A43-827C-4E94464E1B09}"/>
              </a:ext>
            </a:extLst>
          </p:cNvPr>
          <p:cNvSpPr txBox="1"/>
          <p:nvPr/>
        </p:nvSpPr>
        <p:spPr>
          <a:xfrm>
            <a:off x="4578904" y="5377484"/>
            <a:ext cx="476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now at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www.panoramictrial.org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BB0CC3-1385-4068-B229-99CC5E4DEE41}"/>
              </a:ext>
            </a:extLst>
          </p:cNvPr>
          <p:cNvSpPr/>
          <p:nvPr/>
        </p:nvSpPr>
        <p:spPr>
          <a:xfrm>
            <a:off x="206733" y="213363"/>
            <a:ext cx="3935819" cy="4114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INSERT PORTRAIT PHOTO HERE</a:t>
            </a:r>
          </a:p>
        </p:txBody>
      </p:sp>
      <p:pic>
        <p:nvPicPr>
          <p:cNvPr id="21" name="Picture 4" descr="See the source image">
            <a:extLst>
              <a:ext uri="{FF2B5EF4-FFF2-40B4-BE49-F238E27FC236}">
                <a16:creationId xmlns:a16="http://schemas.microsoft.com/office/drawing/2014/main" id="{6EEFF029-7E7F-428E-A780-FC3B5D3561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83" y="4920490"/>
            <a:ext cx="922096" cy="110194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C06326C1-426E-427F-AFC7-48CA126578DB}"/>
              </a:ext>
            </a:extLst>
          </p:cNvPr>
          <p:cNvSpPr/>
          <p:nvPr/>
        </p:nvSpPr>
        <p:spPr>
          <a:xfrm>
            <a:off x="2906769" y="4994408"/>
            <a:ext cx="955381" cy="9541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ysClr val="windowText" lastClr="000000"/>
                </a:solidFill>
              </a:rPr>
              <a:t>INSERT YOUR LOGO HERE</a:t>
            </a:r>
          </a:p>
        </p:txBody>
      </p:sp>
      <p:pic>
        <p:nvPicPr>
          <p:cNvPr id="23" name="Picture 2" descr="See the source image">
            <a:extLst>
              <a:ext uri="{FF2B5EF4-FFF2-40B4-BE49-F238E27FC236}">
                <a16:creationId xmlns:a16="http://schemas.microsoft.com/office/drawing/2014/main" id="{133D28BD-B47A-4677-960C-5A709E06C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7" y="5006694"/>
            <a:ext cx="922096" cy="78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27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6B5EC1-B468-4421-ADD1-7E71951A2F6C}"/>
              </a:ext>
            </a:extLst>
          </p:cNvPr>
          <p:cNvSpPr/>
          <p:nvPr/>
        </p:nvSpPr>
        <p:spPr>
          <a:xfrm>
            <a:off x="4327634" y="0"/>
            <a:ext cx="7102366" cy="6429375"/>
          </a:xfrm>
          <a:prstGeom prst="rect">
            <a:avLst/>
          </a:prstGeom>
          <a:solidFill>
            <a:srgbClr val="14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6" descr="A picture containing text&#10;&#10;Description automatically generated">
            <a:extLst>
              <a:ext uri="{FF2B5EF4-FFF2-40B4-BE49-F238E27FC236}">
                <a16:creationId xmlns:a16="http://schemas.microsoft.com/office/drawing/2014/main" id="{EC600474-C9F9-436B-9090-7C5CFF3F6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0" y="61784"/>
            <a:ext cx="3111500" cy="82221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8BDB0-C6E9-4188-9D8E-76D4BAA05C1A}"/>
              </a:ext>
            </a:extLst>
          </p:cNvPr>
          <p:cNvSpPr txBox="1"/>
          <p:nvPr/>
        </p:nvSpPr>
        <p:spPr>
          <a:xfrm>
            <a:off x="4483318" y="510966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85000"/>
                  </a:schemeClr>
                </a:solidFill>
              </a:rPr>
              <a:t>Name and position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2BCBF0-5FA5-47CC-9F36-0017A888700E}"/>
              </a:ext>
            </a:extLst>
          </p:cNvPr>
          <p:cNvSpPr txBox="1"/>
          <p:nvPr/>
        </p:nvSpPr>
        <p:spPr>
          <a:xfrm>
            <a:off x="4483317" y="563288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Organisation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AF740-DDA9-45E2-A1AA-5D839F8B85E6}"/>
              </a:ext>
            </a:extLst>
          </p:cNvPr>
          <p:cNvSpPr txBox="1"/>
          <p:nvPr/>
        </p:nvSpPr>
        <p:spPr>
          <a:xfrm>
            <a:off x="336877" y="5425630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Can put your org logo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CB83C4-D966-42E7-BBF9-D5D7BF2A2FC2}"/>
              </a:ext>
            </a:extLst>
          </p:cNvPr>
          <p:cNvSpPr txBox="1"/>
          <p:nvPr/>
        </p:nvSpPr>
        <p:spPr>
          <a:xfrm>
            <a:off x="336877" y="406941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Insert portrait photo in this white section</a:t>
            </a:r>
          </a:p>
        </p:txBody>
      </p:sp>
      <p:sp>
        <p:nvSpPr>
          <p:cNvPr id="2" name="Teardrop 1">
            <a:extLst>
              <a:ext uri="{FF2B5EF4-FFF2-40B4-BE49-F238E27FC236}">
                <a16:creationId xmlns:a16="http://schemas.microsoft.com/office/drawing/2014/main" id="{05A8A3DC-D674-41A0-9288-0B0337D5B893}"/>
              </a:ext>
            </a:extLst>
          </p:cNvPr>
          <p:cNvSpPr/>
          <p:nvPr/>
        </p:nvSpPr>
        <p:spPr>
          <a:xfrm rot="10800000">
            <a:off x="3736429" y="784843"/>
            <a:ext cx="6383393" cy="564453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9445D4-15E7-4652-8E6E-6C0EF6B3265D}"/>
              </a:ext>
            </a:extLst>
          </p:cNvPr>
          <p:cNvSpPr/>
          <p:nvPr/>
        </p:nvSpPr>
        <p:spPr>
          <a:xfrm>
            <a:off x="18531" y="-1"/>
            <a:ext cx="4327631" cy="6429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3E45A-F9C7-493C-A2E3-90D88DCDCC4F}"/>
              </a:ext>
            </a:extLst>
          </p:cNvPr>
          <p:cNvSpPr txBox="1"/>
          <p:nvPr/>
        </p:nvSpPr>
        <p:spPr>
          <a:xfrm>
            <a:off x="4578904" y="1877936"/>
            <a:ext cx="467939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2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are calling on those eligible to consider coming forward for a </a:t>
            </a:r>
            <a:r>
              <a:rPr lang="en-US" sz="26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world-first trial, in the search for early treatment of COVID-19.</a:t>
            </a:r>
            <a:endParaRPr lang="en-GB" sz="2600" b="1" i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DE5F97-2D35-41CB-8F84-25BFD51A5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609" y="2149680"/>
            <a:ext cx="1076426" cy="28570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BB57031-83DD-4A43-827C-4E94464E1B09}"/>
              </a:ext>
            </a:extLst>
          </p:cNvPr>
          <p:cNvSpPr txBox="1"/>
          <p:nvPr/>
        </p:nvSpPr>
        <p:spPr>
          <a:xfrm>
            <a:off x="4578904" y="5525158"/>
            <a:ext cx="476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now at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www.panoramictrial.org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BB0CC3-1385-4068-B229-99CC5E4DEE41}"/>
              </a:ext>
            </a:extLst>
          </p:cNvPr>
          <p:cNvSpPr/>
          <p:nvPr/>
        </p:nvSpPr>
        <p:spPr>
          <a:xfrm>
            <a:off x="206733" y="213363"/>
            <a:ext cx="3935819" cy="4114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INSERT PORTRAIT PHOTO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27FB73-5E0C-49DF-BA89-A377D1DB159B}"/>
              </a:ext>
            </a:extLst>
          </p:cNvPr>
          <p:cNvSpPr txBox="1"/>
          <p:nvPr/>
        </p:nvSpPr>
        <p:spPr>
          <a:xfrm>
            <a:off x="4578904" y="4309371"/>
            <a:ext cx="4559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antiviral treatments taken at home could 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people with symptoms recover faster and reduce hospitalisation.</a:t>
            </a:r>
          </a:p>
          <a:p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are eligible to join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8" name="Picture 4" descr="See the source image">
            <a:extLst>
              <a:ext uri="{FF2B5EF4-FFF2-40B4-BE49-F238E27FC236}">
                <a16:creationId xmlns:a16="http://schemas.microsoft.com/office/drawing/2014/main" id="{61BED28B-E9E1-4D79-930B-2600BA6316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83" y="4920490"/>
            <a:ext cx="922096" cy="110194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9BC12246-C582-4556-9123-1CDB751A441D}"/>
              </a:ext>
            </a:extLst>
          </p:cNvPr>
          <p:cNvSpPr/>
          <p:nvPr/>
        </p:nvSpPr>
        <p:spPr>
          <a:xfrm>
            <a:off x="2906769" y="4994408"/>
            <a:ext cx="955381" cy="9541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ysClr val="windowText" lastClr="000000"/>
                </a:solidFill>
              </a:rPr>
              <a:t>INSERT YOUR LOGO HERE</a:t>
            </a:r>
          </a:p>
        </p:txBody>
      </p:sp>
      <p:pic>
        <p:nvPicPr>
          <p:cNvPr id="21" name="Picture 2" descr="See the source image">
            <a:extLst>
              <a:ext uri="{FF2B5EF4-FFF2-40B4-BE49-F238E27FC236}">
                <a16:creationId xmlns:a16="http://schemas.microsoft.com/office/drawing/2014/main" id="{FB92A7F4-3769-47F0-8B69-E94BFADEF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7" y="5006694"/>
            <a:ext cx="922096" cy="78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343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6B5EC1-B468-4421-ADD1-7E71951A2F6C}"/>
              </a:ext>
            </a:extLst>
          </p:cNvPr>
          <p:cNvSpPr/>
          <p:nvPr/>
        </p:nvSpPr>
        <p:spPr>
          <a:xfrm>
            <a:off x="4327634" y="0"/>
            <a:ext cx="7102366" cy="6429375"/>
          </a:xfrm>
          <a:prstGeom prst="rect">
            <a:avLst/>
          </a:prstGeom>
          <a:solidFill>
            <a:srgbClr val="14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6" descr="A picture containing text&#10;&#10;Description automatically generated">
            <a:extLst>
              <a:ext uri="{FF2B5EF4-FFF2-40B4-BE49-F238E27FC236}">
                <a16:creationId xmlns:a16="http://schemas.microsoft.com/office/drawing/2014/main" id="{EC600474-C9F9-436B-9090-7C5CFF3F6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0" y="61784"/>
            <a:ext cx="3111500" cy="82221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8BDB0-C6E9-4188-9D8E-76D4BAA05C1A}"/>
              </a:ext>
            </a:extLst>
          </p:cNvPr>
          <p:cNvSpPr txBox="1"/>
          <p:nvPr/>
        </p:nvSpPr>
        <p:spPr>
          <a:xfrm>
            <a:off x="4483318" y="510966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85000"/>
                  </a:schemeClr>
                </a:solidFill>
              </a:rPr>
              <a:t>Name and position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2BCBF0-5FA5-47CC-9F36-0017A888700E}"/>
              </a:ext>
            </a:extLst>
          </p:cNvPr>
          <p:cNvSpPr txBox="1"/>
          <p:nvPr/>
        </p:nvSpPr>
        <p:spPr>
          <a:xfrm>
            <a:off x="4483317" y="563288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Organisation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AF740-DDA9-45E2-A1AA-5D839F8B85E6}"/>
              </a:ext>
            </a:extLst>
          </p:cNvPr>
          <p:cNvSpPr txBox="1"/>
          <p:nvPr/>
        </p:nvSpPr>
        <p:spPr>
          <a:xfrm>
            <a:off x="336877" y="5425630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Can put your org logo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CB83C4-D966-42E7-BBF9-D5D7BF2A2FC2}"/>
              </a:ext>
            </a:extLst>
          </p:cNvPr>
          <p:cNvSpPr txBox="1"/>
          <p:nvPr/>
        </p:nvSpPr>
        <p:spPr>
          <a:xfrm>
            <a:off x="336877" y="406941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Insert portrait photo in this white section</a:t>
            </a:r>
          </a:p>
        </p:txBody>
      </p:sp>
      <p:sp>
        <p:nvSpPr>
          <p:cNvPr id="2" name="Teardrop 1">
            <a:extLst>
              <a:ext uri="{FF2B5EF4-FFF2-40B4-BE49-F238E27FC236}">
                <a16:creationId xmlns:a16="http://schemas.microsoft.com/office/drawing/2014/main" id="{05A8A3DC-D674-41A0-9288-0B0337D5B893}"/>
              </a:ext>
            </a:extLst>
          </p:cNvPr>
          <p:cNvSpPr/>
          <p:nvPr/>
        </p:nvSpPr>
        <p:spPr>
          <a:xfrm rot="10800000">
            <a:off x="3736429" y="784843"/>
            <a:ext cx="6383393" cy="564453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9445D4-15E7-4652-8E6E-6C0EF6B3265D}"/>
              </a:ext>
            </a:extLst>
          </p:cNvPr>
          <p:cNvSpPr/>
          <p:nvPr/>
        </p:nvSpPr>
        <p:spPr>
          <a:xfrm>
            <a:off x="0" y="0"/>
            <a:ext cx="4327631" cy="6429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3E45A-F9C7-493C-A2E3-90D88DCDCC4F}"/>
              </a:ext>
            </a:extLst>
          </p:cNvPr>
          <p:cNvSpPr txBox="1"/>
          <p:nvPr/>
        </p:nvSpPr>
        <p:spPr>
          <a:xfrm>
            <a:off x="4609921" y="1740203"/>
            <a:ext cx="4768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you received a </a:t>
            </a:r>
            <a:r>
              <a:rPr lang="en-GB" sz="24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test for COVID-19</a:t>
            </a: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DE5F97-2D35-41CB-8F84-25BFD51A5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609" y="2149680"/>
            <a:ext cx="1076426" cy="28570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BB57031-83DD-4A43-827C-4E94464E1B09}"/>
              </a:ext>
            </a:extLst>
          </p:cNvPr>
          <p:cNvSpPr txBox="1"/>
          <p:nvPr/>
        </p:nvSpPr>
        <p:spPr>
          <a:xfrm>
            <a:off x="4577060" y="5421680"/>
            <a:ext cx="476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now at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www.panoramictrial.org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BB0CC3-1385-4068-B229-99CC5E4DEE41}"/>
              </a:ext>
            </a:extLst>
          </p:cNvPr>
          <p:cNvSpPr/>
          <p:nvPr/>
        </p:nvSpPr>
        <p:spPr>
          <a:xfrm>
            <a:off x="206733" y="213363"/>
            <a:ext cx="3935819" cy="4114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INSERT PORTRAIT PHOTO HERE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77D65A-CEF1-4654-B19E-8D6B1D559AAE}"/>
              </a:ext>
            </a:extLst>
          </p:cNvPr>
          <p:cNvSpPr txBox="1"/>
          <p:nvPr/>
        </p:nvSpPr>
        <p:spPr>
          <a:xfrm>
            <a:off x="4628228" y="1742084"/>
            <a:ext cx="4768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you received a </a:t>
            </a:r>
            <a:r>
              <a:rPr lang="en-GB" sz="24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positive test for COVID-19</a:t>
            </a: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8A719C-67A2-4792-A016-3486CA249A6A}"/>
              </a:ext>
            </a:extLst>
          </p:cNvPr>
          <p:cNvSpPr txBox="1"/>
          <p:nvPr/>
        </p:nvSpPr>
        <p:spPr>
          <a:xfrm>
            <a:off x="4628228" y="2694093"/>
            <a:ext cx="4768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you </a:t>
            </a:r>
            <a:r>
              <a:rPr lang="en-GB" sz="24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feel unwell </a:t>
            </a: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symptoms that started in the </a:t>
            </a:r>
            <a:r>
              <a:rPr lang="en-GB" sz="2400" b="1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 five days</a:t>
            </a: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097CC2-49BC-4C03-B98F-33A08BF8C5AE}"/>
              </a:ext>
            </a:extLst>
          </p:cNvPr>
          <p:cNvSpPr txBox="1"/>
          <p:nvPr/>
        </p:nvSpPr>
        <p:spPr>
          <a:xfrm>
            <a:off x="4628228" y="4017053"/>
            <a:ext cx="4768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you over 50, or 18-49 with an underlyin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 health condition?</a:t>
            </a:r>
            <a:endParaRPr lang="en-GB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4" descr="See the source image">
            <a:extLst>
              <a:ext uri="{FF2B5EF4-FFF2-40B4-BE49-F238E27FC236}">
                <a16:creationId xmlns:a16="http://schemas.microsoft.com/office/drawing/2014/main" id="{C068FEE2-B03D-4B8A-9A8F-B734B7871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83" y="4920490"/>
            <a:ext cx="922096" cy="110194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A986FC5-D9DE-4E17-8F11-7E7726BB90AB}"/>
              </a:ext>
            </a:extLst>
          </p:cNvPr>
          <p:cNvSpPr/>
          <p:nvPr/>
        </p:nvSpPr>
        <p:spPr>
          <a:xfrm>
            <a:off x="2906769" y="4994408"/>
            <a:ext cx="955381" cy="9541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ysClr val="windowText" lastClr="000000"/>
                </a:solidFill>
              </a:rPr>
              <a:t>INSERT YOUR LOGO HERE</a:t>
            </a:r>
          </a:p>
        </p:txBody>
      </p:sp>
      <p:pic>
        <p:nvPicPr>
          <p:cNvPr id="25" name="Picture 2" descr="See the source image">
            <a:extLst>
              <a:ext uri="{FF2B5EF4-FFF2-40B4-BE49-F238E27FC236}">
                <a16:creationId xmlns:a16="http://schemas.microsoft.com/office/drawing/2014/main" id="{7FADFA03-8D29-45AB-B3C8-9DBC6DC9A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7" y="5006694"/>
            <a:ext cx="922096" cy="78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86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6B5EC1-B468-4421-ADD1-7E71951A2F6C}"/>
              </a:ext>
            </a:extLst>
          </p:cNvPr>
          <p:cNvSpPr/>
          <p:nvPr/>
        </p:nvSpPr>
        <p:spPr>
          <a:xfrm>
            <a:off x="4327634" y="0"/>
            <a:ext cx="7102366" cy="6429375"/>
          </a:xfrm>
          <a:prstGeom prst="rect">
            <a:avLst/>
          </a:prstGeom>
          <a:solidFill>
            <a:srgbClr val="14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6" descr="A picture containing text&#10;&#10;Description automatically generated">
            <a:extLst>
              <a:ext uri="{FF2B5EF4-FFF2-40B4-BE49-F238E27FC236}">
                <a16:creationId xmlns:a16="http://schemas.microsoft.com/office/drawing/2014/main" id="{EC600474-C9F9-436B-9090-7C5CFF3F6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0" y="61784"/>
            <a:ext cx="3111500" cy="82221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8BDB0-C6E9-4188-9D8E-76D4BAA05C1A}"/>
              </a:ext>
            </a:extLst>
          </p:cNvPr>
          <p:cNvSpPr txBox="1"/>
          <p:nvPr/>
        </p:nvSpPr>
        <p:spPr>
          <a:xfrm>
            <a:off x="4483318" y="510966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85000"/>
                  </a:schemeClr>
                </a:solidFill>
              </a:rPr>
              <a:t>Name and position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2BCBF0-5FA5-47CC-9F36-0017A888700E}"/>
              </a:ext>
            </a:extLst>
          </p:cNvPr>
          <p:cNvSpPr txBox="1"/>
          <p:nvPr/>
        </p:nvSpPr>
        <p:spPr>
          <a:xfrm>
            <a:off x="4483317" y="563288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Organisation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AF740-DDA9-45E2-A1AA-5D839F8B85E6}"/>
              </a:ext>
            </a:extLst>
          </p:cNvPr>
          <p:cNvSpPr txBox="1"/>
          <p:nvPr/>
        </p:nvSpPr>
        <p:spPr>
          <a:xfrm>
            <a:off x="336877" y="5425630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Can put your org logo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CB83C4-D966-42E7-BBF9-D5D7BF2A2FC2}"/>
              </a:ext>
            </a:extLst>
          </p:cNvPr>
          <p:cNvSpPr txBox="1"/>
          <p:nvPr/>
        </p:nvSpPr>
        <p:spPr>
          <a:xfrm>
            <a:off x="336877" y="406941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Insert portrait photo in this white section</a:t>
            </a:r>
          </a:p>
        </p:txBody>
      </p:sp>
      <p:sp>
        <p:nvSpPr>
          <p:cNvPr id="2" name="Teardrop 1">
            <a:extLst>
              <a:ext uri="{FF2B5EF4-FFF2-40B4-BE49-F238E27FC236}">
                <a16:creationId xmlns:a16="http://schemas.microsoft.com/office/drawing/2014/main" id="{05A8A3DC-D674-41A0-9288-0B0337D5B893}"/>
              </a:ext>
            </a:extLst>
          </p:cNvPr>
          <p:cNvSpPr/>
          <p:nvPr/>
        </p:nvSpPr>
        <p:spPr>
          <a:xfrm rot="10800000">
            <a:off x="3736429" y="784843"/>
            <a:ext cx="6383393" cy="564453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9445D4-15E7-4652-8E6E-6C0EF6B3265D}"/>
              </a:ext>
            </a:extLst>
          </p:cNvPr>
          <p:cNvSpPr/>
          <p:nvPr/>
        </p:nvSpPr>
        <p:spPr>
          <a:xfrm>
            <a:off x="0" y="0"/>
            <a:ext cx="4327631" cy="6429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3E45A-F9C7-493C-A2E3-90D88DCDCC4F}"/>
              </a:ext>
            </a:extLst>
          </p:cNvPr>
          <p:cNvSpPr txBox="1"/>
          <p:nvPr/>
        </p:nvSpPr>
        <p:spPr>
          <a:xfrm>
            <a:off x="4609921" y="1740203"/>
            <a:ext cx="4768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GB" sz="2400" b="1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UK-wide PANORAMIC trial 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looking at new antiviral treatments for COVID-19.</a:t>
            </a:r>
            <a:endParaRPr lang="en-GB" sz="2400" b="1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DE5F97-2D35-41CB-8F84-25BFD51A5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609" y="2149680"/>
            <a:ext cx="1076426" cy="28570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BB57031-83DD-4A43-827C-4E94464E1B09}"/>
              </a:ext>
            </a:extLst>
          </p:cNvPr>
          <p:cNvSpPr txBox="1"/>
          <p:nvPr/>
        </p:nvSpPr>
        <p:spPr>
          <a:xfrm>
            <a:off x="4609920" y="5208812"/>
            <a:ext cx="476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now at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www.panoramictrial.org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BB0CC3-1385-4068-B229-99CC5E4DEE41}"/>
              </a:ext>
            </a:extLst>
          </p:cNvPr>
          <p:cNvSpPr/>
          <p:nvPr/>
        </p:nvSpPr>
        <p:spPr>
          <a:xfrm>
            <a:off x="206733" y="213363"/>
            <a:ext cx="3935819" cy="4114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INSERT PORTRAIT PHOTO HERE</a:t>
            </a:r>
          </a:p>
        </p:txBody>
      </p:sp>
      <p:pic>
        <p:nvPicPr>
          <p:cNvPr id="23" name="Picture 4" descr="See the source image">
            <a:extLst>
              <a:ext uri="{FF2B5EF4-FFF2-40B4-BE49-F238E27FC236}">
                <a16:creationId xmlns:a16="http://schemas.microsoft.com/office/drawing/2014/main" id="{C068FEE2-B03D-4B8A-9A8F-B734B7871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83" y="4920490"/>
            <a:ext cx="922096" cy="110194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A986FC5-D9DE-4E17-8F11-7E7726BB90AB}"/>
              </a:ext>
            </a:extLst>
          </p:cNvPr>
          <p:cNvSpPr/>
          <p:nvPr/>
        </p:nvSpPr>
        <p:spPr>
          <a:xfrm>
            <a:off x="2906769" y="4994408"/>
            <a:ext cx="955381" cy="9541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ysClr val="windowText" lastClr="000000"/>
                </a:solidFill>
              </a:rPr>
              <a:t>INSERT YOUR LOGO HERE</a:t>
            </a:r>
          </a:p>
        </p:txBody>
      </p:sp>
      <p:pic>
        <p:nvPicPr>
          <p:cNvPr id="25" name="Picture 2" descr="See the source image">
            <a:extLst>
              <a:ext uri="{FF2B5EF4-FFF2-40B4-BE49-F238E27FC236}">
                <a16:creationId xmlns:a16="http://schemas.microsoft.com/office/drawing/2014/main" id="{7FADFA03-8D29-45AB-B3C8-9DBC6DC9A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7" y="5006694"/>
            <a:ext cx="922096" cy="78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8637EE7-12D9-4E62-BD6B-60DE899DB5A9}"/>
              </a:ext>
            </a:extLst>
          </p:cNvPr>
          <p:cNvSpPr txBox="1"/>
          <p:nvPr/>
        </p:nvSpPr>
        <p:spPr>
          <a:xfrm>
            <a:off x="4628225" y="3050933"/>
            <a:ext cx="47682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important that this study is accessible to ALL those eligible – irrespective of where they live, what their background is, or their ethnicity. </a:t>
            </a:r>
          </a:p>
        </p:txBody>
      </p:sp>
    </p:spTree>
    <p:extLst>
      <p:ext uri="{BB962C8B-B14F-4D97-AF65-F5344CB8AC3E}">
        <p14:creationId xmlns:p14="http://schemas.microsoft.com/office/powerpoint/2010/main" val="2586850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E6B5EC1-B468-4421-ADD1-7E71951A2F6C}"/>
              </a:ext>
            </a:extLst>
          </p:cNvPr>
          <p:cNvSpPr/>
          <p:nvPr/>
        </p:nvSpPr>
        <p:spPr>
          <a:xfrm>
            <a:off x="4327634" y="0"/>
            <a:ext cx="7102366" cy="6429375"/>
          </a:xfrm>
          <a:prstGeom prst="rect">
            <a:avLst/>
          </a:prstGeom>
          <a:solidFill>
            <a:srgbClr val="143E7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Content Placeholder 6" descr="A picture containing text&#10;&#10;Description automatically generated">
            <a:extLst>
              <a:ext uri="{FF2B5EF4-FFF2-40B4-BE49-F238E27FC236}">
                <a16:creationId xmlns:a16="http://schemas.microsoft.com/office/drawing/2014/main" id="{EC600474-C9F9-436B-9090-7C5CFF3F6E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0" y="61784"/>
            <a:ext cx="3111500" cy="82221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8BDB0-C6E9-4188-9D8E-76D4BAA05C1A}"/>
              </a:ext>
            </a:extLst>
          </p:cNvPr>
          <p:cNvSpPr txBox="1"/>
          <p:nvPr/>
        </p:nvSpPr>
        <p:spPr>
          <a:xfrm>
            <a:off x="4483318" y="510966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>
                    <a:lumMod val="85000"/>
                  </a:schemeClr>
                </a:solidFill>
              </a:rPr>
              <a:t>Name and position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2BCBF0-5FA5-47CC-9F36-0017A888700E}"/>
              </a:ext>
            </a:extLst>
          </p:cNvPr>
          <p:cNvSpPr txBox="1"/>
          <p:nvPr/>
        </p:nvSpPr>
        <p:spPr>
          <a:xfrm>
            <a:off x="4483317" y="5632880"/>
            <a:ext cx="6790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85000"/>
                  </a:schemeClr>
                </a:solidFill>
              </a:rPr>
              <a:t>Organisation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8AF740-DDA9-45E2-A1AA-5D839F8B85E6}"/>
              </a:ext>
            </a:extLst>
          </p:cNvPr>
          <p:cNvSpPr txBox="1"/>
          <p:nvPr/>
        </p:nvSpPr>
        <p:spPr>
          <a:xfrm>
            <a:off x="336877" y="5425630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Can put your org logo here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CB83C4-D966-42E7-BBF9-D5D7BF2A2FC2}"/>
              </a:ext>
            </a:extLst>
          </p:cNvPr>
          <p:cNvSpPr txBox="1"/>
          <p:nvPr/>
        </p:nvSpPr>
        <p:spPr>
          <a:xfrm>
            <a:off x="336877" y="406941"/>
            <a:ext cx="35099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143E70"/>
                </a:solidFill>
              </a:rPr>
              <a:t>Insert portrait photo in this white section</a:t>
            </a:r>
          </a:p>
        </p:txBody>
      </p:sp>
      <p:sp>
        <p:nvSpPr>
          <p:cNvPr id="2" name="Teardrop 1">
            <a:extLst>
              <a:ext uri="{FF2B5EF4-FFF2-40B4-BE49-F238E27FC236}">
                <a16:creationId xmlns:a16="http://schemas.microsoft.com/office/drawing/2014/main" id="{05A8A3DC-D674-41A0-9288-0B0337D5B893}"/>
              </a:ext>
            </a:extLst>
          </p:cNvPr>
          <p:cNvSpPr/>
          <p:nvPr/>
        </p:nvSpPr>
        <p:spPr>
          <a:xfrm rot="10800000">
            <a:off x="3736429" y="784843"/>
            <a:ext cx="6383393" cy="5644532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9445D4-15E7-4652-8E6E-6C0EF6B3265D}"/>
              </a:ext>
            </a:extLst>
          </p:cNvPr>
          <p:cNvSpPr/>
          <p:nvPr/>
        </p:nvSpPr>
        <p:spPr>
          <a:xfrm>
            <a:off x="0" y="0"/>
            <a:ext cx="4327631" cy="6429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33E45A-F9C7-493C-A2E3-90D88DCDCC4F}"/>
              </a:ext>
            </a:extLst>
          </p:cNvPr>
          <p:cNvSpPr txBox="1"/>
          <p:nvPr/>
        </p:nvSpPr>
        <p:spPr>
          <a:xfrm>
            <a:off x="4609921" y="1740203"/>
            <a:ext cx="47682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UK-wide PANORAMIC trial compares how effective new antiviral medicines are against standard care for early treatment of COVID-19.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FDE5F97-2D35-41CB-8F84-25BFD51A5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609" y="2149680"/>
            <a:ext cx="1076426" cy="285701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BB57031-83DD-4A43-827C-4E94464E1B09}"/>
              </a:ext>
            </a:extLst>
          </p:cNvPr>
          <p:cNvSpPr txBox="1"/>
          <p:nvPr/>
        </p:nvSpPr>
        <p:spPr>
          <a:xfrm>
            <a:off x="4609920" y="5208812"/>
            <a:ext cx="476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at 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www.panoramictrial.org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BB0CC3-1385-4068-B229-99CC5E4DEE41}"/>
              </a:ext>
            </a:extLst>
          </p:cNvPr>
          <p:cNvSpPr/>
          <p:nvPr/>
        </p:nvSpPr>
        <p:spPr>
          <a:xfrm>
            <a:off x="206733" y="213363"/>
            <a:ext cx="3935819" cy="41148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ysClr val="windowText" lastClr="000000"/>
                </a:solidFill>
              </a:rPr>
              <a:t>INSERT PORTRAIT PHOTO HERE</a:t>
            </a:r>
          </a:p>
        </p:txBody>
      </p:sp>
      <p:pic>
        <p:nvPicPr>
          <p:cNvPr id="23" name="Picture 4" descr="See the source image">
            <a:extLst>
              <a:ext uri="{FF2B5EF4-FFF2-40B4-BE49-F238E27FC236}">
                <a16:creationId xmlns:a16="http://schemas.microsoft.com/office/drawing/2014/main" id="{C068FEE2-B03D-4B8A-9A8F-B734B7871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83" y="4920490"/>
            <a:ext cx="922096" cy="1101944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5A986FC5-D9DE-4E17-8F11-7E7726BB90AB}"/>
              </a:ext>
            </a:extLst>
          </p:cNvPr>
          <p:cNvSpPr/>
          <p:nvPr/>
        </p:nvSpPr>
        <p:spPr>
          <a:xfrm>
            <a:off x="2906769" y="4994408"/>
            <a:ext cx="955381" cy="9541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ysClr val="windowText" lastClr="000000"/>
                </a:solidFill>
              </a:rPr>
              <a:t>INSERT YOUR LOGO HERE</a:t>
            </a:r>
          </a:p>
        </p:txBody>
      </p:sp>
      <p:pic>
        <p:nvPicPr>
          <p:cNvPr id="25" name="Picture 2" descr="See the source image">
            <a:extLst>
              <a:ext uri="{FF2B5EF4-FFF2-40B4-BE49-F238E27FC236}">
                <a16:creationId xmlns:a16="http://schemas.microsoft.com/office/drawing/2014/main" id="{7FADFA03-8D29-45AB-B3C8-9DBC6DC9A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7" y="5006694"/>
            <a:ext cx="922096" cy="78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96CC8DA-7E7F-4975-BA25-F5B94F98621B}"/>
              </a:ext>
            </a:extLst>
          </p:cNvPr>
          <p:cNvSpPr txBox="1"/>
          <p:nvPr/>
        </p:nvSpPr>
        <p:spPr>
          <a:xfrm>
            <a:off x="4609920" y="3886412"/>
            <a:ext cx="47682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2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symptoms and are eligible, you can help in the search by joining the study.</a:t>
            </a:r>
          </a:p>
        </p:txBody>
      </p:sp>
    </p:spTree>
    <p:extLst>
      <p:ext uri="{BB962C8B-B14F-4D97-AF65-F5344CB8AC3E}">
        <p14:creationId xmlns:p14="http://schemas.microsoft.com/office/powerpoint/2010/main" val="235774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35281B8989A94D9ACD7CB164581155" ma:contentTypeVersion="7" ma:contentTypeDescription="Create a new document." ma:contentTypeScope="" ma:versionID="205966da64bc1f5d035790bce8f26e09">
  <xsd:schema xmlns:xsd="http://www.w3.org/2001/XMLSchema" xmlns:xs="http://www.w3.org/2001/XMLSchema" xmlns:p="http://schemas.microsoft.com/office/2006/metadata/properties" xmlns:ns3="8f30c1d7-d546-431b-8843-f888ef3b12f6" xmlns:ns4="1c32fcd1-ac0d-4d72-9d07-4d0af95853ae" targetNamespace="http://schemas.microsoft.com/office/2006/metadata/properties" ma:root="true" ma:fieldsID="f81a3d57edc3e08911dab6f2b8dd365e" ns3:_="" ns4:_="">
    <xsd:import namespace="8f30c1d7-d546-431b-8843-f888ef3b12f6"/>
    <xsd:import namespace="1c32fcd1-ac0d-4d72-9d07-4d0af95853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30c1d7-d546-431b-8843-f888ef3b12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2fcd1-ac0d-4d72-9d07-4d0af95853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FE8F8C-5A07-4490-8B34-938879FE15A7}">
  <ds:schemaRefs>
    <ds:schemaRef ds:uri="1c32fcd1-ac0d-4d72-9d07-4d0af95853ae"/>
    <ds:schemaRef ds:uri="8f30c1d7-d546-431b-8843-f888ef3b12f6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D7396AC-ACC2-4033-82D6-11F7F60866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55A1D2-63AC-4282-B4C1-B090BA2D4B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30c1d7-d546-431b-8843-f888ef3b12f6"/>
    <ds:schemaRef ds:uri="1c32fcd1-ac0d-4d72-9d07-4d0af95853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4011</TotalTime>
  <Words>374</Words>
  <Application>Microsoft Office PowerPoint</Application>
  <PresentationFormat>Custom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Gavin Hubbard</dc:creator>
  <cp:lastModifiedBy>Nabi, Ishrat</cp:lastModifiedBy>
  <cp:revision>6</cp:revision>
  <dcterms:created xsi:type="dcterms:W3CDTF">2021-11-25T11:12:18Z</dcterms:created>
  <dcterms:modified xsi:type="dcterms:W3CDTF">2022-02-02T15:20:51Z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0x010100E335281B8989A94D9ACD7CB164581155</vt:lpwstr>
  </property>
</Properties>
</file>