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9" r:id="rId5"/>
    <p:sldId id="468" r:id="rId6"/>
    <p:sldId id="293" r:id="rId7"/>
    <p:sldId id="465" r:id="rId8"/>
    <p:sldId id="472" r:id="rId9"/>
    <p:sldId id="466" r:id="rId10"/>
    <p:sldId id="305" r:id="rId11"/>
    <p:sldId id="467" r:id="rId12"/>
    <p:sldId id="510" r:id="rId13"/>
    <p:sldId id="434" r:id="rId14"/>
    <p:sldId id="473" r:id="rId15"/>
    <p:sldId id="494" r:id="rId16"/>
    <p:sldId id="511" r:id="rId17"/>
    <p:sldId id="518" r:id="rId18"/>
    <p:sldId id="519" r:id="rId19"/>
    <p:sldId id="520" r:id="rId20"/>
    <p:sldId id="521" r:id="rId21"/>
    <p:sldId id="522" r:id="rId22"/>
    <p:sldId id="488" r:id="rId23"/>
    <p:sldId id="495" r:id="rId24"/>
    <p:sldId id="490" r:id="rId25"/>
    <p:sldId id="504" r:id="rId26"/>
    <p:sldId id="496" r:id="rId27"/>
    <p:sldId id="476" r:id="rId28"/>
    <p:sldId id="478" r:id="rId29"/>
    <p:sldId id="523" r:id="rId30"/>
    <p:sldId id="486" r:id="rId31"/>
    <p:sldId id="497" r:id="rId32"/>
    <p:sldId id="498" r:id="rId33"/>
    <p:sldId id="487" r:id="rId34"/>
    <p:sldId id="525" r:id="rId35"/>
    <p:sldId id="482" r:id="rId36"/>
    <p:sldId id="492" r:id="rId37"/>
    <p:sldId id="493" r:id="rId38"/>
    <p:sldId id="513" r:id="rId39"/>
    <p:sldId id="528" r:id="rId40"/>
    <p:sldId id="527" r:id="rId41"/>
    <p:sldId id="514" r:id="rId42"/>
    <p:sldId id="501" r:id="rId43"/>
    <p:sldId id="509" r:id="rId44"/>
    <p:sldId id="502" r:id="rId45"/>
    <p:sldId id="505" r:id="rId46"/>
    <p:sldId id="503" r:id="rId47"/>
    <p:sldId id="52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e Long" initials="ZL" lastIdx="2" clrIdx="0">
    <p:extLst>
      <p:ext uri="{19B8F6BF-5375-455C-9EA6-DF929625EA0E}">
        <p15:presenceInfo xmlns:p15="http://schemas.microsoft.com/office/powerpoint/2012/main" userId="S::zoe.long@psnc.org.uk::9c937342-5d40-4b30-a0c4-720be035a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18E"/>
    <a:srgbClr val="595959"/>
    <a:srgbClr val="509680"/>
    <a:srgbClr val="8E4196"/>
    <a:srgbClr val="4E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D1143-AE92-4007-86EA-B14E8213B9EF}" v="1" dt="2022-10-12T17:10:38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e Taylor" userId="d4e67326-a969-4e34-b127-5aa2227bd8bb" providerId="ADAL" clId="{CC9D1143-AE92-4007-86EA-B14E8213B9EF}"/>
    <pc:docChg chg="modSld">
      <pc:chgData name="Rosie Taylor" userId="d4e67326-a969-4e34-b127-5aa2227bd8bb" providerId="ADAL" clId="{CC9D1143-AE92-4007-86EA-B14E8213B9EF}" dt="2022-10-12T17:11:01.825" v="1" actId="6549"/>
      <pc:docMkLst>
        <pc:docMk/>
      </pc:docMkLst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203606829" sldId="259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203606829" sldId="259"/>
            <ac:picMk id="10" creationId="{88C86FF4-C594-F5A3-CBCB-20F08718AB7F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870045288" sldId="293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870045288" sldId="293"/>
            <ac:picMk id="27" creationId="{9D18EDEC-6E87-9D5A-DBE1-700D89DA1ADB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4044125063" sldId="305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4044125063" sldId="305"/>
            <ac:picMk id="23" creationId="{A9858076-D095-702D-638D-C6FD0B41ECBC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029195164" sldId="434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029195164" sldId="434"/>
            <ac:picMk id="17" creationId="{64F823A0-15D3-4E33-5D31-7E744C6565CD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959286237" sldId="465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959286237" sldId="465"/>
            <ac:picMk id="18" creationId="{CF73CB27-C111-2837-EEAA-ECB67AC748D2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705324555" sldId="466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705324555" sldId="466"/>
            <ac:picMk id="13" creationId="{0EC2923A-7BF5-71C0-AE2E-3B33D1E40488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493893247" sldId="467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493893247" sldId="467"/>
            <ac:picMk id="30" creationId="{B6F8D411-DD83-4ECB-1746-DBA43B9D8836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06847102" sldId="468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06847102" sldId="468"/>
            <ac:picMk id="14" creationId="{A860BD0A-2D43-5AB3-A7BE-1C16B8A37E87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718811103" sldId="472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718811103" sldId="472"/>
            <ac:picMk id="33" creationId="{EED97FA9-550F-8415-B03D-080D8C2AB8B3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859099058" sldId="473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859099058" sldId="473"/>
            <ac:picMk id="26" creationId="{6CB61A4A-FF13-4B9E-C77D-8C77D2E2A1F1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022192203" sldId="476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022192203" sldId="476"/>
            <ac:picMk id="9" creationId="{DF11619E-0A0A-3E0E-DD36-E6567A3230B4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266672153" sldId="478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266672153" sldId="478"/>
            <ac:picMk id="23" creationId="{8FBEEFB6-7E5D-A02F-10F2-928FCB4E152F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856498618" sldId="482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856498618" sldId="482"/>
            <ac:picMk id="30" creationId="{127976B0-EEEE-D199-92EB-25EB0A84AE87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011586853" sldId="486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011586853" sldId="486"/>
            <ac:picMk id="21" creationId="{969360C0-8621-F48E-19CC-C8CC9AB28127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292439494" sldId="487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292439494" sldId="487"/>
            <ac:picMk id="16" creationId="{3711C782-648D-BB5E-ECDC-E61B076552E0}"/>
          </ac:picMkLst>
        </pc:picChg>
      </pc:sldChg>
      <pc:sldChg chg="delSp modTransition modAnim modNotesTx">
        <pc:chgData name="Rosie Taylor" userId="d4e67326-a969-4e34-b127-5aa2227bd8bb" providerId="ADAL" clId="{CC9D1143-AE92-4007-86EA-B14E8213B9EF}" dt="2022-10-12T17:11:01.825" v="1" actId="6549"/>
        <pc:sldMkLst>
          <pc:docMk/>
          <pc:sldMk cId="388403983" sldId="488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88403983" sldId="488"/>
            <ac:picMk id="8" creationId="{C0B1E0B5-56BC-4069-C911-19B749D87D97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858258281" sldId="490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858258281" sldId="490"/>
            <ac:picMk id="9" creationId="{C0AB6CE0-5A91-1850-4032-0BE19123A458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507297196" sldId="492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507297196" sldId="492"/>
            <ac:picMk id="9" creationId="{C580DEB8-E318-53DD-C98F-3A7662B68D91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994780904" sldId="493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994780904" sldId="493"/>
            <ac:picMk id="14" creationId="{48334DC6-57EE-D913-6A20-20FCF0B1E170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810517939" sldId="494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810517939" sldId="494"/>
            <ac:picMk id="12" creationId="{ACB7A535-0EFC-1898-F82F-BDDA9F2F63C1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049256407" sldId="495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049256407" sldId="495"/>
            <ac:picMk id="66" creationId="{73B44EBE-7243-2E5A-72A6-B62A06C09F7A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121189705" sldId="496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121189705" sldId="496"/>
            <ac:picMk id="13" creationId="{DF9DDFBC-8C1F-D1A9-8C04-EEA85398A4E8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915734330" sldId="497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915734330" sldId="497"/>
            <ac:picMk id="10" creationId="{530EE14C-6703-8691-B9B1-7BB42504DE05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528154375" sldId="498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528154375" sldId="498"/>
            <ac:picMk id="9" creationId="{0727D60D-0D94-25FF-CA96-78CDC944FEB6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745020680" sldId="501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745020680" sldId="501"/>
            <ac:picMk id="9" creationId="{1ABAA3B5-FFDE-CACB-FED6-77C5B6646B06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674591684" sldId="502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674591684" sldId="502"/>
            <ac:picMk id="8" creationId="{A5E8F391-5741-B295-CB77-884B972D59B9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886104604" sldId="503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886104604" sldId="503"/>
            <ac:picMk id="9" creationId="{502CA1F5-AF72-6820-EEF4-56202DCF5955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560360749" sldId="504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560360749" sldId="504"/>
            <ac:picMk id="8" creationId="{276F2B29-B64A-2781-5839-506EA9DE41FA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490527127" sldId="505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490527127" sldId="505"/>
            <ac:picMk id="17" creationId="{DEA5F0D4-383D-37EE-1B18-E9AEB3740C4D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636336062" sldId="509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636336062" sldId="509"/>
            <ac:picMk id="8" creationId="{FF12D0B1-85C0-2F08-CAA9-7BB04CB963A9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412837429" sldId="510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412837429" sldId="510"/>
            <ac:picMk id="19" creationId="{0C332299-272C-B213-8B9C-36741CED38C8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97532475" sldId="511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97532475" sldId="511"/>
            <ac:picMk id="12" creationId="{83BED574-8AE8-4C5C-9A87-52B7B397A58A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551489341" sldId="513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551489341" sldId="513"/>
            <ac:picMk id="28" creationId="{C3ECDE68-33E3-6F73-A18B-4CC042423D3F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785733889" sldId="514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785733889" sldId="514"/>
            <ac:picMk id="17" creationId="{96B368F3-730B-E0AF-AB58-B3BEA4F1B3B8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269422687" sldId="518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269422687" sldId="518"/>
            <ac:picMk id="10" creationId="{F0EDCC9F-2D0F-51C2-DFCE-6CC86134CF72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011404815" sldId="519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011404815" sldId="519"/>
            <ac:picMk id="8" creationId="{56521634-00D0-0D50-88CC-3FBC6A2FD7D7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1268028341" sldId="520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1268028341" sldId="520"/>
            <ac:picMk id="16" creationId="{3656CC2E-3C51-0A85-0B9F-A731CB15C7CC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704026254" sldId="521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704026254" sldId="521"/>
            <ac:picMk id="35" creationId="{CB68086A-A36E-FC76-DF4E-9C050ACC9C15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936452113" sldId="522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936452113" sldId="522"/>
            <ac:picMk id="7" creationId="{E0B48DA0-0301-1CA9-0D3E-996DA5DBB3D7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946197852" sldId="523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946197852" sldId="523"/>
            <ac:picMk id="18" creationId="{0CD51CC4-05E7-70F3-9124-2D41EA529AF5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849607928" sldId="525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849607928" sldId="525"/>
            <ac:picMk id="18" creationId="{2BCEDB64-E10B-0B08-E73C-668F52E89380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12761190" sldId="527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12761190" sldId="527"/>
            <ac:picMk id="18" creationId="{F9137B46-1D51-787B-C383-1E4B605C965D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3404565114" sldId="528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3404565114" sldId="528"/>
            <ac:picMk id="10" creationId="{D7518E15-E09D-5AF2-B80F-0C0670D49B9C}"/>
          </ac:picMkLst>
        </pc:picChg>
      </pc:sldChg>
      <pc:sldChg chg="delSp modTransition modAnim">
        <pc:chgData name="Rosie Taylor" userId="d4e67326-a969-4e34-b127-5aa2227bd8bb" providerId="ADAL" clId="{CC9D1143-AE92-4007-86EA-B14E8213B9EF}" dt="2022-10-12T17:10:38.006" v="0"/>
        <pc:sldMkLst>
          <pc:docMk/>
          <pc:sldMk cId="211147171" sldId="529"/>
        </pc:sldMkLst>
        <pc:picChg chg="del">
          <ac:chgData name="Rosie Taylor" userId="d4e67326-a969-4e34-b127-5aa2227bd8bb" providerId="ADAL" clId="{CC9D1143-AE92-4007-86EA-B14E8213B9EF}" dt="2022-10-12T17:10:38.006" v="0"/>
          <ac:picMkLst>
            <pc:docMk/>
            <pc:sldMk cId="211147171" sldId="529"/>
            <ac:picMk id="10" creationId="{8F32706A-B7F1-EB74-6486-7901BDC541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165E-5524-49E0-A142-544EAFDBE25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FF72-E60E-4F4C-9E10-77CAE52C8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2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0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9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6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7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4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24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26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0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5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6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80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73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41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6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44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24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65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16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65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31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5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49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94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61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72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30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88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85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6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59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086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6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065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27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72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296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327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0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5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5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1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4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318C-5C17-4B0E-A03D-1BEC9023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10363200" cy="1470025"/>
          </a:xfrm>
        </p:spPr>
        <p:txBody>
          <a:bodyPr/>
          <a:lstStyle/>
          <a:p>
            <a:r>
              <a:rPr lang="en-GB" sz="4400" b="1"/>
              <a:t>Pharmacy Quality Scheme (PQS) 2022/23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3871C-4BD6-479F-9D7F-7F96E56BC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344" y="4009292"/>
            <a:ext cx="8534400" cy="1745983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sz="1800" b="1">
                <a:cs typeface="Calibri"/>
              </a:rPr>
              <a:t>Rosie Taylor</a:t>
            </a:r>
          </a:p>
          <a:p>
            <a:pPr algn="l"/>
            <a:r>
              <a:rPr lang="en-GB" sz="1800" b="1">
                <a:cs typeface="Calibri"/>
              </a:rPr>
              <a:t>Head of Service Development</a:t>
            </a:r>
          </a:p>
          <a:p>
            <a:pPr algn="l"/>
            <a:r>
              <a:rPr lang="en-GB" sz="1800" b="1">
                <a:cs typeface="Calibri"/>
              </a:rPr>
              <a:t>Pharmaceutical Services Negotiating Committee</a:t>
            </a:r>
          </a:p>
          <a:p>
            <a:pPr algn="l"/>
            <a:r>
              <a:rPr lang="en-GB" sz="1800" b="1">
                <a:cs typeface="Calibri"/>
              </a:rPr>
              <a:t>@Rosieanntaylor</a:t>
            </a:r>
          </a:p>
          <a:p>
            <a:pPr algn="l"/>
            <a:r>
              <a:rPr lang="en-GB" sz="1800" b="1">
                <a:cs typeface="Calibri"/>
              </a:rPr>
              <a:t>services.team@psnc.org.uk</a:t>
            </a:r>
          </a:p>
        </p:txBody>
      </p:sp>
    </p:spTree>
    <p:extLst>
      <p:ext uri="{BB962C8B-B14F-4D97-AF65-F5344CB8AC3E}">
        <p14:creationId xmlns:p14="http://schemas.microsoft.com/office/powerpoint/2010/main" val="320360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BF8A-C124-4593-840E-D61F2CB2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Resources to assist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8C0F-0E11-4300-AC7F-BF351270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9666236" cy="46085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Monthly</a:t>
            </a:r>
            <a:r>
              <a:rPr lang="en-GB"/>
              <a:t> template and patient safety report template </a:t>
            </a:r>
            <a:endParaRPr lang="en-GB" b="1">
              <a:solidFill>
                <a:srgbClr val="5B518E"/>
              </a:solidFill>
            </a:endParaRPr>
          </a:p>
          <a:p>
            <a:r>
              <a:rPr lang="en-GB"/>
              <a:t>Community Pharmacy Patient Safety Group guidance – includes examples of a monthly and an annual patient safety report</a:t>
            </a:r>
            <a:endParaRPr lang="en-GB">
              <a:solidFill>
                <a:srgbClr val="595959"/>
              </a:solidFill>
              <a:cs typeface="Calibri"/>
            </a:endParaRPr>
          </a:p>
          <a:p>
            <a:r>
              <a:rPr lang="en-GB">
                <a:solidFill>
                  <a:srgbClr val="595959"/>
                </a:solidFill>
                <a:ea typeface="+mn-lt"/>
                <a:cs typeface="+mn-lt"/>
              </a:rPr>
              <a:t>Above resources available at </a:t>
            </a:r>
            <a:r>
              <a:rPr lang="en-GB" b="1">
                <a:solidFill>
                  <a:srgbClr val="5B518E"/>
                </a:solidFill>
                <a:ea typeface="+mn-lt"/>
                <a:cs typeface="+mn-lt"/>
              </a:rPr>
              <a:t>psnc.org.uk/</a:t>
            </a:r>
            <a:r>
              <a:rPr lang="en-GB" b="1" err="1">
                <a:solidFill>
                  <a:srgbClr val="5B518E"/>
                </a:solidFill>
                <a:ea typeface="+mn-lt"/>
                <a:cs typeface="+mn-lt"/>
              </a:rPr>
              <a:t>pqs</a:t>
            </a:r>
            <a:endParaRPr lang="en-GB">
              <a:solidFill>
                <a:srgbClr val="595959"/>
              </a:solidFill>
              <a:ea typeface="+mn-lt"/>
              <a:cs typeface="+mn-lt"/>
            </a:endParaRPr>
          </a:p>
          <a:p>
            <a:r>
              <a:rPr lang="en-GB">
                <a:solidFill>
                  <a:srgbClr val="595959"/>
                </a:solidFill>
                <a:ea typeface="+mn-lt"/>
                <a:cs typeface="+mn-lt"/>
              </a:rPr>
              <a:t>Info on how to report patient safety incidents through the NRLS/LFPSE available at </a:t>
            </a:r>
            <a:r>
              <a:rPr lang="en-GB" b="1">
                <a:solidFill>
                  <a:srgbClr val="5B518E"/>
                </a:solidFill>
                <a:ea typeface="+mn-lt"/>
                <a:cs typeface="+mn-lt"/>
              </a:rPr>
              <a:t>psnc.org.uk/</a:t>
            </a:r>
            <a:r>
              <a:rPr lang="en-GB" b="1" err="1">
                <a:solidFill>
                  <a:srgbClr val="5B518E"/>
                </a:solidFill>
                <a:ea typeface="+mn-lt"/>
                <a:cs typeface="+mn-lt"/>
              </a:rPr>
              <a:t>patientsafety</a:t>
            </a:r>
            <a:endParaRPr lang="en-GB">
              <a:solidFill>
                <a:srgbClr val="595959"/>
              </a:solidFill>
              <a:cs typeface="Calibri"/>
            </a:endParaRPr>
          </a:p>
          <a:p>
            <a:pPr lvl="1"/>
            <a:endParaRPr lang="en-GB" b="1">
              <a:solidFill>
                <a:srgbClr val="5B518E"/>
              </a:solidFill>
              <a:cs typeface="Calibri"/>
            </a:endParaRPr>
          </a:p>
          <a:p>
            <a:endParaRPr lang="en-GB" b="1">
              <a:solidFill>
                <a:srgbClr val="5B518E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61D54-24EB-4FD7-8D11-1CB5921C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016" y="2923947"/>
            <a:ext cx="1416330" cy="14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FDB20-A29F-4AB7-B6DB-EF48606EA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sz="6000" b="1"/>
            </a:br>
            <a:r>
              <a:rPr lang="en-GB" sz="6000" b="1"/>
              <a:t>Domain 1: Risk management and safeguarding</a:t>
            </a:r>
          </a:p>
        </p:txBody>
      </p:sp>
    </p:spTree>
    <p:extLst>
      <p:ext uri="{BB962C8B-B14F-4D97-AF65-F5344CB8AC3E}">
        <p14:creationId xmlns:p14="http://schemas.microsoft.com/office/powerpoint/2010/main" val="285909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4E06-DB46-4815-B7BA-4E62A297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Risk review update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1CFB-6570-480D-924F-061445AAF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85018"/>
            <a:ext cx="11017224" cy="41044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GB">
              <a:solidFill>
                <a:srgbClr val="595959"/>
              </a:solidFill>
              <a:ea typeface="+mn-lt"/>
              <a:cs typeface="+mn-lt"/>
            </a:endParaRPr>
          </a:p>
          <a:p>
            <a:endParaRPr lang="en-GB" sz="4800">
              <a:solidFill>
                <a:srgbClr val="595959"/>
              </a:solidFill>
            </a:endParaRPr>
          </a:p>
          <a:p>
            <a:r>
              <a:rPr lang="en-US" b="1">
                <a:solidFill>
                  <a:srgbClr val="595959"/>
                </a:solidFill>
                <a:ea typeface="+mn-lt"/>
                <a:cs typeface="+mn-lt"/>
              </a:rPr>
              <a:t>NEW: </a:t>
            </a:r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Need to have completed since </a:t>
            </a:r>
            <a:r>
              <a:rPr lang="en-US" b="1">
                <a:solidFill>
                  <a:srgbClr val="5B518E"/>
                </a:solidFill>
                <a:ea typeface="+mn-lt"/>
                <a:cs typeface="+mn-lt"/>
              </a:rPr>
              <a:t>1st April 2021</a:t>
            </a:r>
            <a:endParaRPr lang="en-GB">
              <a:solidFill>
                <a:srgbClr val="5B518E"/>
              </a:solidFill>
            </a:endParaRPr>
          </a:p>
          <a:p>
            <a:pPr marL="0" indent="0">
              <a:buNone/>
            </a:pPr>
            <a:endParaRPr lang="en-GB"/>
          </a:p>
          <a:p>
            <a:endParaRPr lang="en-GB" sz="3500"/>
          </a:p>
          <a:p>
            <a:r>
              <a:rPr lang="en-GB">
                <a:solidFill>
                  <a:srgbClr val="595959"/>
                </a:solidFill>
              </a:rPr>
              <a:t>No validity period for 2022/23 but four-year requirement introduced in 2023/24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D8359-641C-D37B-5F43-B46A123D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63" y="1974704"/>
            <a:ext cx="10634053" cy="1208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DE963-F068-1725-118E-2B985BA0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63" y="3674350"/>
            <a:ext cx="10634053" cy="13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1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FAAB-C66E-CA62-51F7-7ECBA8FC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Risk review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C18E-6838-0387-F89B-086E7CA9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>
                <a:solidFill>
                  <a:srgbClr val="595959"/>
                </a:solidFill>
              </a:rPr>
              <a:t>Updated risk review (if competed for previous PQS)</a:t>
            </a:r>
          </a:p>
          <a:p>
            <a:pPr lvl="1" algn="just"/>
            <a:r>
              <a:rPr lang="en-US" b="0" i="0">
                <a:solidFill>
                  <a:srgbClr val="595959"/>
                </a:solidFill>
                <a:effectLst/>
              </a:rPr>
              <a:t>managing the risk of missing sepsis identification;</a:t>
            </a:r>
          </a:p>
          <a:p>
            <a:pPr lvl="1" algn="just"/>
            <a:r>
              <a:rPr lang="en-US" b="0" i="0">
                <a:solidFill>
                  <a:srgbClr val="595959"/>
                </a:solidFill>
                <a:effectLst/>
              </a:rPr>
              <a:t>missing red flag symptoms during over the counter (OTC) consultations; and</a:t>
            </a:r>
          </a:p>
          <a:p>
            <a:pPr lvl="1" algn="just"/>
            <a:r>
              <a:rPr lang="en-US" b="0" i="0" err="1">
                <a:solidFill>
                  <a:srgbClr val="595959"/>
                </a:solidFill>
                <a:effectLst/>
              </a:rPr>
              <a:t>minimising</a:t>
            </a:r>
            <a:r>
              <a:rPr lang="en-US" b="0" i="0">
                <a:solidFill>
                  <a:srgbClr val="595959"/>
                </a:solidFill>
                <a:effectLst/>
              </a:rPr>
              <a:t> the risk of transmission of COVID-19</a:t>
            </a:r>
          </a:p>
          <a:p>
            <a:r>
              <a:rPr lang="en-GB">
                <a:solidFill>
                  <a:srgbClr val="595959"/>
                </a:solidFill>
              </a:rPr>
              <a:t>If not claimed previously, need to complete new risk review</a:t>
            </a:r>
          </a:p>
          <a:p>
            <a:r>
              <a:rPr lang="en-GB">
                <a:solidFill>
                  <a:srgbClr val="595959"/>
                </a:solidFill>
              </a:rPr>
              <a:t>Resources available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r>
              <a:rPr lang="en-GB">
                <a:solidFill>
                  <a:srgbClr val="5B518E"/>
                </a:solidFill>
              </a:rPr>
              <a:t>: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Training record sheet; and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Risk review templates</a:t>
            </a:r>
            <a:endParaRPr lang="en-GB" b="1">
              <a:solidFill>
                <a:srgbClr val="5B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45A2-5031-8303-F878-C356C2AA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b) Safeguarding level 3 webinar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C305E1-6674-8313-198E-139685F63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834550"/>
            <a:ext cx="11017224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/>
          </a:p>
          <a:p>
            <a:endParaRPr lang="en-US" sz="4400"/>
          </a:p>
          <a:p>
            <a:r>
              <a:rPr lang="en-US"/>
              <a:t>No e-assessment</a:t>
            </a:r>
          </a:p>
          <a:p>
            <a:r>
              <a:rPr lang="en-US"/>
              <a:t>Do not need to watch again if attended the live event</a:t>
            </a:r>
          </a:p>
          <a:p>
            <a:r>
              <a:rPr lang="en-US"/>
              <a:t>Need certificate of completion if attended live event or watched on </a:t>
            </a:r>
            <a:r>
              <a:rPr lang="en-US" err="1"/>
              <a:t>elfh</a:t>
            </a:r>
            <a:r>
              <a:rPr lang="en-US"/>
              <a:t> website</a:t>
            </a:r>
          </a:p>
          <a:p>
            <a:r>
              <a:rPr lang="en-US"/>
              <a:t>If not received one from the live event, email </a:t>
            </a:r>
            <a:r>
              <a:rPr lang="en-US" b="1">
                <a:solidFill>
                  <a:srgbClr val="5B518E"/>
                </a:solidFill>
              </a:rPr>
              <a:t>ENGLAND.CommunityPharmacy@nhs.net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BFBC4-A439-16A8-B350-E1E91BA3F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24" y="1804311"/>
            <a:ext cx="10356933" cy="12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2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248A-85DA-5F57-FD5B-4322D5AD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b) Safeguarding level 3 webinar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9CBB-1047-531F-C3A6-355ECC984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</a:rPr>
              <a:t>C</a:t>
            </a:r>
            <a:r>
              <a:rPr lang="en-US" b="0" i="0">
                <a:solidFill>
                  <a:srgbClr val="595959"/>
                </a:solidFill>
                <a:effectLst/>
              </a:rPr>
              <a:t>omplete an action plan on how you will manage people who require a safeguarding referral</a:t>
            </a:r>
          </a:p>
          <a:p>
            <a:r>
              <a:rPr lang="en-GB">
                <a:solidFill>
                  <a:srgbClr val="595959"/>
                </a:solidFill>
              </a:rPr>
              <a:t>Resources available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r>
              <a:rPr lang="en-GB">
                <a:solidFill>
                  <a:srgbClr val="5B518E"/>
                </a:solidFill>
              </a:rPr>
              <a:t>: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Training record sheet; and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Action plan template</a:t>
            </a:r>
            <a:endParaRPr lang="en-GB" b="1">
              <a:solidFill>
                <a:srgbClr val="5B518E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E632-1D39-88A8-8E48-B1FDA978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c) Domestic abuse prevention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5B78B-A2FA-5289-D8E5-38466B88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814002"/>
            <a:ext cx="11017224" cy="4104456"/>
          </a:xfrm>
        </p:spPr>
        <p:txBody>
          <a:bodyPr>
            <a:normAutofit/>
          </a:bodyPr>
          <a:lstStyle/>
          <a:p>
            <a:r>
              <a:rPr lang="en-US"/>
              <a:t>Domestic abuse (Safe spaces training) and quiz; and</a:t>
            </a:r>
            <a:br>
              <a:rPr lang="en-US"/>
            </a:br>
            <a:r>
              <a:rPr lang="en-US"/>
              <a:t>Ask for ANI and Safe Spaces scheme: training toolkit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88079-8573-48B8-1B6D-8A8534A0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25" y="2942401"/>
            <a:ext cx="10227550" cy="24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2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FD17-5867-7684-FE86-BDA98853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c) Domestic abuse prevention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8C65-0EC7-D5C7-0EAB-6432CD6CA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Staff members affected by domestic abuse are exempt from the Safe Spaces training if they do not wish to do this</a:t>
            </a:r>
          </a:p>
          <a:p>
            <a:r>
              <a:rPr lang="en-US"/>
              <a:t>One person responsible for the pharmacy – Safe</a:t>
            </a:r>
            <a:br>
              <a:rPr lang="en-US"/>
            </a:br>
            <a:r>
              <a:rPr lang="en-US"/>
              <a:t>Spaces set-up toolkit</a:t>
            </a:r>
          </a:p>
          <a:p>
            <a:r>
              <a:rPr lang="en-US"/>
              <a:t>Not a requirement to register as a Safe Space or </a:t>
            </a:r>
            <a:br>
              <a:rPr lang="en-US"/>
            </a:br>
            <a:r>
              <a:rPr lang="en-US"/>
              <a:t>to register to participate in Ask for ANI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121A1-0195-AF63-9818-DF226F3C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44" y="3118545"/>
            <a:ext cx="2332264" cy="2983617"/>
          </a:xfrm>
          <a:prstGeom prst="rect">
            <a:avLst/>
          </a:prstGeom>
          <a:solidFill>
            <a:srgbClr val="595959"/>
          </a:solidFill>
          <a:ln>
            <a:solidFill>
              <a:srgbClr val="509680"/>
            </a:solidFill>
          </a:ln>
        </p:spPr>
      </p:pic>
    </p:spTree>
    <p:extLst>
      <p:ext uri="{BB962C8B-B14F-4D97-AF65-F5344CB8AC3E}">
        <p14:creationId xmlns:p14="http://schemas.microsoft.com/office/powerpoint/2010/main" val="370402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4F29F0-D7D2-81FE-6796-87F9D373A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/>
              <a:t>Domain 2: Respiratory</a:t>
            </a:r>
          </a:p>
        </p:txBody>
      </p:sp>
    </p:spTree>
    <p:extLst>
      <p:ext uri="{BB962C8B-B14F-4D97-AF65-F5344CB8AC3E}">
        <p14:creationId xmlns:p14="http://schemas.microsoft.com/office/powerpoint/2010/main" val="93645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6017-D2DC-4615-AD9C-30320E7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Inhaler technique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95FD-3511-410E-8073-7DB4EB2F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en-GB" sz="11200" dirty="0"/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endParaRPr lang="en-GB" sz="1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en-GB" sz="11200" dirty="0">
                <a:effectLst/>
                <a:ea typeface="Calibri" panose="020F0502020204030204" pitchFamily="34" charset="0"/>
                <a:cs typeface="Arial"/>
              </a:rPr>
              <a:t>Pharmacists </a:t>
            </a:r>
            <a:r>
              <a:rPr lang="en-GB" sz="11200" dirty="0">
                <a:ea typeface="Calibri" panose="020F0502020204030204" pitchFamily="34" charset="0"/>
                <a:cs typeface="Arial"/>
              </a:rPr>
              <a:t>must have completed </a:t>
            </a:r>
            <a:r>
              <a:rPr lang="en-GB" sz="11200" dirty="0">
                <a:effectLst/>
                <a:ea typeface="Calibri" panose="020F0502020204030204" pitchFamily="34" charset="0"/>
                <a:cs typeface="Arial"/>
              </a:rPr>
              <a:t>this e-learning or </a:t>
            </a:r>
            <a:r>
              <a:rPr lang="en-GB" sz="11200" dirty="0">
                <a:ea typeface="Calibri" panose="020F0502020204030204" pitchFamily="34" charset="0"/>
                <a:cs typeface="Arial"/>
              </a:rPr>
              <a:t>attended</a:t>
            </a:r>
            <a:r>
              <a:rPr lang="en-GB" sz="11200" dirty="0">
                <a:effectLst/>
                <a:ea typeface="Calibri" panose="020F0502020204030204" pitchFamily="34" charset="0"/>
                <a:cs typeface="Arial"/>
              </a:rPr>
              <a:t> a CPPE inhaler technique face-to-face </a:t>
            </a:r>
            <a:r>
              <a:rPr lang="en-GB" sz="11200" dirty="0">
                <a:ea typeface="Calibri" panose="020F0502020204030204" pitchFamily="34" charset="0"/>
                <a:cs typeface="Arial"/>
              </a:rPr>
              <a:t>workshop since </a:t>
            </a:r>
            <a:r>
              <a:rPr lang="en-GB" sz="11200" b="1" dirty="0">
                <a:ea typeface="Calibri" panose="020F0502020204030204" pitchFamily="34" charset="0"/>
                <a:cs typeface="Arial"/>
              </a:rPr>
              <a:t>1st April 2019</a:t>
            </a:r>
            <a:endParaRPr lang="en-GB" sz="11200" b="1" dirty="0">
              <a:effectLst/>
              <a:ea typeface="Calibri" panose="020F0502020204030204" pitchFamily="34" charset="0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en-GB" sz="11200" dirty="0">
                <a:ea typeface="Calibri" panose="020F0502020204030204" pitchFamily="34" charset="0"/>
                <a:cs typeface="Arial"/>
              </a:rPr>
              <a:t>Must also have passed the</a:t>
            </a:r>
            <a:r>
              <a:rPr lang="en-GB" sz="11200" dirty="0">
                <a:effectLst/>
                <a:ea typeface="Calibri" panose="020F0502020204030204" pitchFamily="34" charset="0"/>
                <a:cs typeface="Arial"/>
              </a:rPr>
              <a:t> current version of the e-assessment, </a:t>
            </a:r>
            <a:r>
              <a:rPr lang="en-US" sz="11200" b="1" dirty="0">
                <a:effectLst/>
                <a:ea typeface="MS Mincho"/>
                <a:cs typeface="Arial"/>
              </a:rPr>
              <a:t>Inhaler technique for health professionals</a:t>
            </a:r>
            <a:r>
              <a:rPr lang="en-US" sz="11200" b="1" dirty="0">
                <a:ea typeface="MS Mincho"/>
                <a:cs typeface="Arial"/>
              </a:rPr>
              <a:t>, updated in April 2020</a:t>
            </a:r>
            <a:endParaRPr lang="en-US" sz="11200" b="1" dirty="0">
              <a:effectLst/>
              <a:ea typeface="MS Mincho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70510" algn="l"/>
              </a:tabLst>
            </a:pPr>
            <a:r>
              <a:rPr lang="en-US" sz="11200" dirty="0"/>
              <a:t>Previous version of the CPPE e-assessment, Inhaler technique, does not meet the requirements</a:t>
            </a:r>
            <a:endParaRPr lang="en-GB" sz="11200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61C83-BD62-33E6-E90B-6CD302CE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48" y="1844824"/>
            <a:ext cx="10401141" cy="10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0C4C-A183-4170-A1EF-E770461C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3124-62B7-4A8A-AC7C-CC9ABE6F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44824"/>
            <a:ext cx="11143887" cy="4464496"/>
          </a:xfrm>
        </p:spPr>
        <p:txBody>
          <a:bodyPr>
            <a:normAutofit/>
          </a:bodyPr>
          <a:lstStyle/>
          <a:p>
            <a:r>
              <a:rPr lang="en-GB"/>
              <a:t>Introduction</a:t>
            </a:r>
          </a:p>
          <a:p>
            <a:r>
              <a:rPr lang="en-GB"/>
              <a:t>Training requirements</a:t>
            </a:r>
          </a:p>
          <a:p>
            <a:r>
              <a:rPr lang="en-GB"/>
              <a:t>Gateway criteria</a:t>
            </a:r>
          </a:p>
          <a:p>
            <a:r>
              <a:rPr lang="en-GB"/>
              <a:t>Domains/quality criteria</a:t>
            </a:r>
          </a:p>
          <a:p>
            <a:r>
              <a:rPr lang="en-GB"/>
              <a:t>Funding and Aspiration payment</a:t>
            </a:r>
          </a:p>
          <a:p>
            <a:r>
              <a:rPr lang="en-GB"/>
              <a:t>Further information and guidance on PQS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2A693-D954-459F-89EC-A868E77D7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53" y="2080898"/>
            <a:ext cx="3616985" cy="2410719"/>
          </a:xfrm>
          <a:prstGeom prst="rect">
            <a:avLst/>
          </a:prstGeom>
          <a:ln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30684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7825-AC56-4861-996B-A0E1E0C0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Inhaler technique checks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2A0B-F71B-46B6-B4A5-8C16ADE54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Offer NMS, with the appropriate inhaler technique check, to all patients presenting with a prescription for a new inhaler where patients would benefit from the service</a:t>
            </a:r>
          </a:p>
          <a:p>
            <a:r>
              <a:rPr lang="en-US"/>
              <a:t>Can offer NMS remotely</a:t>
            </a:r>
          </a:p>
          <a:p>
            <a:r>
              <a:rPr lang="en-GB">
                <a:solidFill>
                  <a:srgbClr val="595959"/>
                </a:solidFill>
              </a:rPr>
              <a:t>Training record sheet and data collection form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endParaRPr lang="en-GB" b="1">
              <a:solidFill>
                <a:srgbClr val="5B518E"/>
              </a:solidFill>
            </a:endParaRPr>
          </a:p>
          <a:p>
            <a:r>
              <a:rPr lang="en-GB">
                <a:solidFill>
                  <a:srgbClr val="595959"/>
                </a:solidFill>
              </a:rPr>
              <a:t>More information and resources on NMS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nms</a:t>
            </a:r>
            <a:r>
              <a:rPr lang="en-GB" b="1">
                <a:solidFill>
                  <a:srgbClr val="5B518E"/>
                </a:solidFill>
              </a:rPr>
              <a:t> </a:t>
            </a:r>
          </a:p>
          <a:p>
            <a:r>
              <a:rPr lang="en-GB">
                <a:solidFill>
                  <a:srgbClr val="595959"/>
                </a:solidFill>
              </a:rPr>
              <a:t>Requirement ends on the day of the declaration</a:t>
            </a:r>
            <a:endParaRPr lang="en-US">
              <a:solidFill>
                <a:srgbClr val="595959"/>
              </a:solidFill>
            </a:endParaRPr>
          </a:p>
          <a:p>
            <a:pPr lvl="1"/>
            <a:endParaRPr lang="en-US" b="1"/>
          </a:p>
          <a:p>
            <a:pPr lvl="1"/>
            <a:endParaRPr lang="en-US" b="1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5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6017-D2DC-4615-AD9C-30320E7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b) Inhaler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95FD-3511-410E-8073-7DB4EB2F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0" i="0">
              <a:solidFill>
                <a:srgbClr val="595959"/>
              </a:solidFill>
              <a:effectLst/>
            </a:endParaRPr>
          </a:p>
          <a:p>
            <a:endParaRPr lang="en-US" sz="4800">
              <a:solidFill>
                <a:srgbClr val="595959"/>
              </a:solidFill>
            </a:endParaRPr>
          </a:p>
          <a:p>
            <a:r>
              <a:rPr lang="en-US" sz="2800">
                <a:solidFill>
                  <a:srgbClr val="595959"/>
                </a:solidFill>
              </a:rPr>
              <a:t>There is no set training for this criterion; however, PSNC has produced a short briefing which pharmacy teams can use to meet this training requirement</a:t>
            </a:r>
          </a:p>
          <a:p>
            <a:r>
              <a:rPr lang="en-GB" sz="2800">
                <a:effectLst/>
                <a:ea typeface="Times New Roman" panose="02020603050405020304" pitchFamily="18" charset="0"/>
              </a:rPr>
              <a:t>Contractors may also have other staff that can be identified as having patient-facing roles</a:t>
            </a:r>
            <a:endParaRPr lang="en-US" sz="4400" b="0" i="0">
              <a:solidFill>
                <a:srgbClr val="595959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740F8-BAD4-4B61-9075-57CDD041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09" y="1937249"/>
            <a:ext cx="10418937" cy="11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5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6017-D2DC-4615-AD9C-30320E7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b) Inhaler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95FD-3511-410E-8073-7DB4EB2F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>
                <a:solidFill>
                  <a:srgbClr val="595959"/>
                </a:solidFill>
                <a:effectLst/>
              </a:rPr>
              <a:t>Have conversations </a:t>
            </a:r>
            <a:r>
              <a:rPr lang="en-US">
                <a:solidFill>
                  <a:srgbClr val="595959"/>
                </a:solidFill>
              </a:rPr>
              <a:t>with all patients</a:t>
            </a:r>
            <a:r>
              <a:rPr lang="en-US" b="0" i="0">
                <a:solidFill>
                  <a:srgbClr val="595959"/>
                </a:solidFill>
                <a:effectLst/>
              </a:rPr>
              <a:t>, their </a:t>
            </a:r>
            <a:r>
              <a:rPr lang="en-US" b="0" i="0" err="1">
                <a:solidFill>
                  <a:srgbClr val="595959"/>
                </a:solidFill>
                <a:effectLst/>
              </a:rPr>
              <a:t>carers</a:t>
            </a:r>
            <a:r>
              <a:rPr lang="en-US" b="0" i="0">
                <a:solidFill>
                  <a:srgbClr val="595959"/>
                </a:solidFill>
                <a:effectLst/>
              </a:rPr>
              <a:t> or representatives, for whom they have dispensed an inhaler about the environmental benefits of them returning all unwanted and used inhaler devices to a community pharmacy for disposal</a:t>
            </a:r>
          </a:p>
          <a:p>
            <a:pPr lvl="1"/>
            <a:r>
              <a:rPr lang="en-US" b="0" i="0">
                <a:solidFill>
                  <a:srgbClr val="595959"/>
                </a:solidFill>
                <a:effectLst/>
              </a:rPr>
              <a:t>Discussions can be supplemented with other communication methods such as leaflets, emails and texts</a:t>
            </a:r>
          </a:p>
          <a:p>
            <a:r>
              <a:rPr lang="en-US">
                <a:solidFill>
                  <a:srgbClr val="595959"/>
                </a:solidFill>
              </a:rPr>
              <a:t>Requirement ends on the day of the declaration </a:t>
            </a:r>
            <a:endParaRPr lang="en-US" b="0" i="0">
              <a:solidFill>
                <a:srgbClr val="59595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036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AEB6-FCC2-44C2-AAD8-B9E60F0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b) Inhaler waste management - resources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BF69-87D9-4238-8055-14D66FFB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595959"/>
                </a:solidFill>
              </a:rPr>
              <a:t>PSNC Briefing 030/22: Reducing the climate change impact of inhalers: environmentally safe disposal</a:t>
            </a:r>
          </a:p>
          <a:p>
            <a:r>
              <a:rPr lang="en-GB"/>
              <a:t>Training record sheet</a:t>
            </a:r>
          </a:p>
          <a:p>
            <a:r>
              <a:rPr lang="en-GB"/>
              <a:t>Patient briefing aid on </a:t>
            </a:r>
            <a:br>
              <a:rPr lang="en-GB"/>
            </a:br>
            <a:r>
              <a:rPr lang="en-GB"/>
              <a:t>inhaler disposal</a:t>
            </a:r>
          </a:p>
          <a:p>
            <a:r>
              <a:rPr lang="en-GB"/>
              <a:t>Data collection form</a:t>
            </a:r>
          </a:p>
          <a:p>
            <a:r>
              <a:rPr lang="en-GB"/>
              <a:t>All available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endParaRPr lang="en-GB" b="1">
              <a:solidFill>
                <a:srgbClr val="5B518E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942346-223F-8C31-134E-E1AFA37D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1095">
            <a:off x="7284110" y="2744905"/>
            <a:ext cx="2389832" cy="3421931"/>
          </a:xfrm>
          <a:prstGeom prst="rect">
            <a:avLst/>
          </a:prstGeom>
          <a:ln>
            <a:solidFill>
              <a:srgbClr val="509680"/>
            </a:solidFill>
          </a:ln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AB96D56-99CD-4130-97CE-CB55607A7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7220">
            <a:off x="8846753" y="2869432"/>
            <a:ext cx="2418273" cy="3397880"/>
          </a:xfrm>
          <a:prstGeom prst="rect">
            <a:avLst/>
          </a:prstGeom>
          <a:noFill/>
          <a:ln>
            <a:solidFill>
              <a:srgbClr val="509680"/>
            </a:solidFill>
          </a:ln>
        </p:spPr>
      </p:pic>
    </p:spTree>
    <p:extLst>
      <p:ext uri="{BB962C8B-B14F-4D97-AF65-F5344CB8AC3E}">
        <p14:creationId xmlns:p14="http://schemas.microsoft.com/office/powerpoint/2010/main" val="1121189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6017-D2DC-4615-AD9C-30320E7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c-e) Asthma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95FD-3511-410E-8073-7DB4EB2F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Check all children aged 5 to 15 dispensed inhaled press and breathe </a:t>
            </a:r>
            <a:r>
              <a:rPr lang="en-US" err="1"/>
              <a:t>pMDI</a:t>
            </a:r>
            <a:r>
              <a:rPr lang="en-US"/>
              <a:t> for asthma have a spacer device, where appropriate, in line with NICE TA38; </a:t>
            </a:r>
          </a:p>
          <a:p>
            <a:r>
              <a:rPr lang="en-US"/>
              <a:t>Check all patients, 5 years and above with asthma have a </a:t>
            </a:r>
            <a:r>
              <a:rPr lang="en-US" err="1"/>
              <a:t>personalised</a:t>
            </a:r>
            <a:r>
              <a:rPr lang="en-US"/>
              <a:t> asthma action plan; and</a:t>
            </a:r>
          </a:p>
          <a:p>
            <a:r>
              <a:rPr lang="en-US"/>
              <a:t>Patients who are prescribed three or more short-acting bronchodilator inhalers without a corticosteroid inhaler in six months</a:t>
            </a:r>
          </a:p>
          <a:p>
            <a:pPr lvl="1"/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Refer to an appropriate healthcare </a:t>
            </a:r>
            <a:br>
              <a:rPr lang="en-US">
                <a:solidFill>
                  <a:srgbClr val="595959"/>
                </a:solidFill>
                <a:ea typeface="+mn-lt"/>
                <a:cs typeface="+mn-lt"/>
              </a:rPr>
            </a:br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professional where this is not the case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DAA53-3198-46FC-A5AC-AA1010F9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343" y="4964818"/>
            <a:ext cx="3072064" cy="11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1574-73AA-4D68-A79D-91327BF3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Resources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ECA4C-B228-410D-8743-8396205F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595959"/>
                </a:solidFill>
              </a:rPr>
              <a:t>PSNC Briefing 032/22: PQS – Asthma referrals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Suggested processes for identifying patients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GP referral form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Data collection form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Available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endParaRPr lang="en-GB" b="1">
              <a:solidFill>
                <a:srgbClr val="5B518E"/>
              </a:solidFill>
            </a:endParaRPr>
          </a:p>
          <a:p>
            <a:r>
              <a:rPr lang="en-GB" err="1">
                <a:solidFill>
                  <a:srgbClr val="595959"/>
                </a:solidFill>
              </a:rPr>
              <a:t>PharmOutcomes</a:t>
            </a:r>
            <a:r>
              <a:rPr lang="en-GB">
                <a:solidFill>
                  <a:srgbClr val="595959"/>
                </a:solidFill>
              </a:rPr>
              <a:t> asthma referrals tool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37FDD-7295-1349-57EF-115135F4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32" y="1844824"/>
            <a:ext cx="2668576" cy="3888319"/>
          </a:xfrm>
          <a:prstGeom prst="rect">
            <a:avLst/>
          </a:prstGeom>
          <a:ln>
            <a:solidFill>
              <a:srgbClr val="509680"/>
            </a:solidFill>
          </a:ln>
        </p:spPr>
      </p:pic>
    </p:spTree>
    <p:extLst>
      <p:ext uri="{BB962C8B-B14F-4D97-AF65-F5344CB8AC3E}">
        <p14:creationId xmlns:p14="http://schemas.microsoft.com/office/powerpoint/2010/main" val="126667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B80C3-C05C-74D7-4E03-4DF2B0C71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/>
              <a:t>Domain 3: Healthy </a:t>
            </a:r>
            <a:br>
              <a:rPr lang="en-US" sz="6000" b="1"/>
            </a:br>
            <a:r>
              <a:rPr lang="en-US" sz="6000" b="1"/>
              <a:t>living support</a:t>
            </a:r>
          </a:p>
        </p:txBody>
      </p:sp>
    </p:spTree>
    <p:extLst>
      <p:ext uri="{BB962C8B-B14F-4D97-AF65-F5344CB8AC3E}">
        <p14:creationId xmlns:p14="http://schemas.microsoft.com/office/powerpoint/2010/main" val="94619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55FB-17F7-4B90-8C81-D3A49906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Weight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B4313-2F3C-4BFB-BD0B-2185F1D8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5" y="2065887"/>
            <a:ext cx="11017224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/>
          </a:p>
          <a:p>
            <a:endParaRPr lang="en-GB">
              <a:solidFill>
                <a:srgbClr val="595959"/>
              </a:solidFill>
            </a:endParaRPr>
          </a:p>
          <a:p>
            <a:endParaRPr lang="en-GB">
              <a:solidFill>
                <a:srgbClr val="595959"/>
              </a:solidFill>
            </a:endParaRPr>
          </a:p>
          <a:p>
            <a:endParaRPr lang="en-GB">
              <a:solidFill>
                <a:srgbClr val="595959"/>
              </a:solidFill>
            </a:endParaRPr>
          </a:p>
          <a:p>
            <a:endParaRPr lang="en-GB">
              <a:solidFill>
                <a:srgbClr val="595959"/>
              </a:solidFill>
            </a:endParaRPr>
          </a:p>
          <a:p>
            <a:r>
              <a:rPr lang="en-GB">
                <a:solidFill>
                  <a:srgbClr val="595959"/>
                </a:solidFill>
              </a:rPr>
              <a:t>Completed since </a:t>
            </a:r>
            <a:r>
              <a:rPr lang="en-GB" b="1">
                <a:solidFill>
                  <a:srgbClr val="5B518E"/>
                </a:solidFill>
              </a:rPr>
              <a:t>1st April 2019</a:t>
            </a:r>
          </a:p>
          <a:p>
            <a:r>
              <a:rPr lang="en-GB">
                <a:solidFill>
                  <a:srgbClr val="595959"/>
                </a:solidFill>
              </a:rPr>
              <a:t>Update weight management action plan (if completed for previous PQS)</a:t>
            </a:r>
          </a:p>
          <a:p>
            <a:r>
              <a:rPr lang="en-GB">
                <a:solidFill>
                  <a:srgbClr val="595959"/>
                </a:solidFill>
              </a:rPr>
              <a:t>If not claimed previously, create a weight management action plan</a:t>
            </a:r>
          </a:p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49D24-BEAD-4A62-A7DD-016DAA26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72" y="1915162"/>
            <a:ext cx="10730991" cy="23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8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55FB-17F7-4B90-8C81-D3A49906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Weight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B4313-2F3C-4BFB-BD0B-2185F1D8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7" y="1915162"/>
            <a:ext cx="11017224" cy="4104456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595959"/>
                </a:solidFill>
                <a:latin typeface="+mj-lt"/>
              </a:rPr>
              <a:t>P</a:t>
            </a:r>
            <a:r>
              <a:rPr lang="en-US" b="0" i="0">
                <a:solidFill>
                  <a:srgbClr val="595959"/>
                </a:solidFill>
                <a:effectLst/>
                <a:latin typeface="+mj-lt"/>
              </a:rPr>
              <a:t>roactively discuss weight management with a minimum of 25 patients</a:t>
            </a:r>
          </a:p>
          <a:p>
            <a:r>
              <a:rPr lang="en-GB">
                <a:solidFill>
                  <a:srgbClr val="595959"/>
                </a:solidFill>
                <a:latin typeface="+mj-lt"/>
              </a:rPr>
              <a:t>Be able to measure a patient’s BMI and </a:t>
            </a:r>
            <a:br>
              <a:rPr lang="en-GB">
                <a:solidFill>
                  <a:srgbClr val="595959"/>
                </a:solidFill>
                <a:latin typeface="+mj-lt"/>
              </a:rPr>
            </a:br>
            <a:r>
              <a:rPr lang="en-GB">
                <a:solidFill>
                  <a:srgbClr val="595959"/>
                </a:solidFill>
                <a:latin typeface="+mj-lt"/>
              </a:rPr>
              <a:t>measure waist circumference – therefore </a:t>
            </a:r>
            <a:br>
              <a:rPr lang="en-GB">
                <a:solidFill>
                  <a:srgbClr val="595959"/>
                </a:solidFill>
                <a:latin typeface="+mj-lt"/>
              </a:rPr>
            </a:br>
            <a:r>
              <a:rPr lang="en-GB">
                <a:solidFill>
                  <a:srgbClr val="595959"/>
                </a:solidFill>
                <a:latin typeface="+mj-lt"/>
              </a:rPr>
              <a:t>expected to have equipment to accurately </a:t>
            </a:r>
            <a:br>
              <a:rPr lang="en-GB">
                <a:solidFill>
                  <a:srgbClr val="595959"/>
                </a:solidFill>
                <a:latin typeface="+mj-lt"/>
              </a:rPr>
            </a:br>
            <a:r>
              <a:rPr lang="en-GB">
                <a:solidFill>
                  <a:srgbClr val="595959"/>
                </a:solidFill>
                <a:latin typeface="+mj-lt"/>
              </a:rPr>
              <a:t>do this</a:t>
            </a:r>
          </a:p>
          <a:p>
            <a:r>
              <a:rPr lang="en-GB">
                <a:solidFill>
                  <a:srgbClr val="595959"/>
                </a:solidFill>
                <a:latin typeface="+mj-lt"/>
              </a:rPr>
              <a:t>Refer </a:t>
            </a:r>
            <a:r>
              <a:rPr lang="en-GB" b="1">
                <a:solidFill>
                  <a:srgbClr val="5B518E"/>
                </a:solidFill>
                <a:latin typeface="+mj-lt"/>
              </a:rPr>
              <a:t>FOUR </a:t>
            </a:r>
            <a:r>
              <a:rPr lang="en-GB">
                <a:solidFill>
                  <a:srgbClr val="595959"/>
                </a:solidFill>
                <a:latin typeface="+mj-lt"/>
              </a:rPr>
              <a:t>patients to a Local Authority funded </a:t>
            </a:r>
            <a:br>
              <a:rPr lang="en-GB">
                <a:solidFill>
                  <a:srgbClr val="595959"/>
                </a:solidFill>
                <a:latin typeface="+mj-lt"/>
              </a:rPr>
            </a:br>
            <a:r>
              <a:rPr lang="en-GB">
                <a:solidFill>
                  <a:srgbClr val="595959"/>
                </a:solidFill>
                <a:latin typeface="+mj-lt"/>
              </a:rPr>
              <a:t>tier 2 weight management service or the NHS</a:t>
            </a:r>
            <a:br>
              <a:rPr lang="en-GB">
                <a:solidFill>
                  <a:srgbClr val="595959"/>
                </a:solidFill>
                <a:latin typeface="+mj-lt"/>
              </a:rPr>
            </a:br>
            <a:r>
              <a:rPr lang="en-GB">
                <a:solidFill>
                  <a:srgbClr val="595959"/>
                </a:solidFill>
                <a:latin typeface="+mj-lt"/>
              </a:rPr>
              <a:t>Digital Weight Management Programme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7E248-EA0E-4040-94A2-50C8DAD1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8298">
            <a:off x="8669334" y="2893208"/>
            <a:ext cx="1721491" cy="2452453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74489-C457-4D8F-A4D6-E5D369754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5873">
            <a:off x="9977259" y="2885121"/>
            <a:ext cx="1753863" cy="2452305"/>
          </a:xfrm>
          <a:prstGeom prst="rect">
            <a:avLst/>
          </a:prstGeom>
          <a:ln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3915734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A95B-359A-4DA7-BB7C-6C5F2215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Weight management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EB65-72DD-4EA7-B6BE-0690E7F59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To gain the maximum points, must complete all the previous criteria having referred at least FOUR patients to either of the weight management programmes</a:t>
            </a:r>
          </a:p>
          <a:p>
            <a:r>
              <a:rPr lang="en-GB"/>
              <a:t>If unable to identify four patients for referral, can still claim for the Intervention stage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F493C-F2F1-113D-C295-264AE101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63" y="4426931"/>
            <a:ext cx="5456755" cy="15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9E18-E9F4-4DE8-B8F4-41B94CC0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Introduction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C452-86F6-45F8-8178-B2D27B4F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1016920" cy="410445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b="0" i="0">
                <a:solidFill>
                  <a:srgbClr val="595959"/>
                </a:solidFill>
                <a:effectLst/>
              </a:rPr>
              <a:t>The PQS continues as part of the five-year CPCF for 2019/20 to 2023/24</a:t>
            </a:r>
            <a:endParaRPr lang="en-US" sz="3200" b="0" i="0">
              <a:solidFill>
                <a:srgbClr val="595959"/>
              </a:solidFill>
              <a:effectLst/>
            </a:endParaRPr>
          </a:p>
          <a:p>
            <a:r>
              <a:rPr lang="en-US" b="0" i="0">
                <a:solidFill>
                  <a:srgbClr val="595959"/>
                </a:solidFill>
                <a:effectLst/>
              </a:rPr>
              <a:t>This digital guide is an introduction to the requirements, but contractors should read the NHS England PQS guidance as well</a:t>
            </a:r>
          </a:p>
          <a:p>
            <a:r>
              <a:rPr lang="en-US">
                <a:solidFill>
                  <a:srgbClr val="595959"/>
                </a:solidFill>
                <a:cs typeface="Calibri"/>
              </a:rPr>
              <a:t>Contractors have until the </a:t>
            </a:r>
            <a:r>
              <a:rPr lang="en-US" b="1" u="sng">
                <a:solidFill>
                  <a:srgbClr val="595959"/>
                </a:solidFill>
                <a:cs typeface="Calibri"/>
              </a:rPr>
              <a:t>end of 31st March 2023 </a:t>
            </a:r>
            <a:r>
              <a:rPr lang="en-US">
                <a:solidFill>
                  <a:srgbClr val="595959"/>
                </a:solidFill>
                <a:cs typeface="Calibri"/>
              </a:rPr>
              <a:t>to meet the requirements of the PQS 2022/23 </a:t>
            </a:r>
            <a:r>
              <a:rPr lang="en-US" b="1">
                <a:solidFill>
                  <a:srgbClr val="595959"/>
                </a:solidFill>
                <a:cs typeface="Calibri"/>
              </a:rPr>
              <a:t>but </a:t>
            </a:r>
            <a:r>
              <a:rPr lang="en-US">
                <a:solidFill>
                  <a:srgbClr val="595959"/>
                </a:solidFill>
                <a:cs typeface="Calibri"/>
              </a:rPr>
              <a:t>must make their declaration on MYS between </a:t>
            </a:r>
            <a:r>
              <a:rPr lang="en-US" b="1" i="0">
                <a:solidFill>
                  <a:srgbClr val="595959"/>
                </a:solidFill>
                <a:effectLst/>
              </a:rPr>
              <a:t>9am on Monday 6th February 2023 and 11.59pm on 3rd March 2023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endParaRPr lang="en-US">
              <a:solidFill>
                <a:srgbClr val="59595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04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1C03-48B1-4358-BBF3-1AE70054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Resources to assist you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72CBF-53C9-4982-AB10-1C7041B3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43" y="1844824"/>
            <a:ext cx="11017224" cy="4104456"/>
          </a:xfrm>
        </p:spPr>
        <p:txBody>
          <a:bodyPr>
            <a:normAutofit lnSpcReduction="10000"/>
          </a:bodyPr>
          <a:lstStyle/>
          <a:p>
            <a:r>
              <a:rPr lang="en-GB"/>
              <a:t>Training record sheet</a:t>
            </a:r>
          </a:p>
          <a:p>
            <a:r>
              <a:rPr lang="en-GB"/>
              <a:t>Action plan template</a:t>
            </a:r>
          </a:p>
          <a:p>
            <a:r>
              <a:rPr lang="en-GB"/>
              <a:t>Data collection form</a:t>
            </a:r>
          </a:p>
          <a:p>
            <a:r>
              <a:rPr lang="en-GB"/>
              <a:t>NHS Digital Weight Management </a:t>
            </a:r>
            <a:br>
              <a:rPr lang="en-GB"/>
            </a:br>
            <a:r>
              <a:rPr lang="en-GB"/>
              <a:t>Programme resources:</a:t>
            </a:r>
          </a:p>
          <a:p>
            <a:pPr lvl="1"/>
            <a:r>
              <a:rPr lang="en-GB"/>
              <a:t>Video on how to make a referral</a:t>
            </a:r>
          </a:p>
          <a:p>
            <a:pPr lvl="1"/>
            <a:r>
              <a:rPr lang="en-GB"/>
              <a:t>Screen saver</a:t>
            </a:r>
          </a:p>
          <a:p>
            <a:r>
              <a:rPr lang="en-GB"/>
              <a:t>All available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endParaRPr lang="en-GB" b="1">
              <a:solidFill>
                <a:srgbClr val="5B518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2584C-0625-4A3B-8BA8-7B176620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63" y="2067495"/>
            <a:ext cx="5122775" cy="2385861"/>
          </a:xfrm>
          <a:prstGeom prst="rect">
            <a:avLst/>
          </a:prstGeom>
          <a:ln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1292439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58DD63-1DC6-FEB4-E38B-0C97B27B0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/>
              <a:t>Domain 4: Prevention</a:t>
            </a:r>
          </a:p>
        </p:txBody>
      </p:sp>
    </p:spTree>
    <p:extLst>
      <p:ext uri="{BB962C8B-B14F-4D97-AF65-F5344CB8AC3E}">
        <p14:creationId xmlns:p14="http://schemas.microsoft.com/office/powerpoint/2010/main" val="3849607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6FF6-FC49-4BF4-9E82-5F02F0F3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Antimicrobial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8102-C4C2-4B6D-98D2-5AD4E507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1017224" cy="4403576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Complete the antibiotic review</a:t>
            </a:r>
          </a:p>
          <a:p>
            <a:pPr lvl="1"/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UTI leaflet for women under 65 years</a:t>
            </a:r>
          </a:p>
          <a:p>
            <a:pPr lvl="1"/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Upper RTI leaflet</a:t>
            </a:r>
          </a:p>
          <a:p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Over four weeks with a minimum of 15 patients per leaflet</a:t>
            </a:r>
          </a:p>
          <a:p>
            <a:pPr lvl="1"/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Extend to eight weeks if minimum number of patients not achieved</a:t>
            </a:r>
          </a:p>
          <a:p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Data collection form in NHS England guidance</a:t>
            </a:r>
          </a:p>
          <a:p>
            <a:r>
              <a:rPr lang="en-GB"/>
              <a:t>Required to report data to NHS England using the audit collection tool on MYS</a:t>
            </a:r>
          </a:p>
          <a:p>
            <a:r>
              <a:rPr lang="en-US">
                <a:solidFill>
                  <a:srgbClr val="595959"/>
                </a:solidFill>
                <a:ea typeface="+mn-lt"/>
                <a:cs typeface="+mn-lt"/>
              </a:rPr>
              <a:t>Make a record of the start and end date of the review</a:t>
            </a:r>
          </a:p>
          <a:p>
            <a:endParaRPr lang="en-US">
              <a:solidFill>
                <a:srgbClr val="595959"/>
              </a:solidFill>
              <a:ea typeface="+mn-lt"/>
              <a:cs typeface="+mn-l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4937EF3-6058-C1D0-A821-DBB4446E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35" y="1691942"/>
            <a:ext cx="3374853" cy="13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98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AED3-88C0-4356-9D2B-C05B714D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Antimicrobial stewardship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0384-50F0-43F0-9206-FF80CB82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Need to have been completed since </a:t>
            </a:r>
            <a:r>
              <a:rPr lang="en-GB" b="1">
                <a:solidFill>
                  <a:srgbClr val="5B518E"/>
                </a:solidFill>
              </a:rPr>
              <a:t>1st April 2020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CD0ED-A795-4A69-8C0E-D834DEFE1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96" y="2460477"/>
            <a:ext cx="10592820" cy="28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97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3CC1-A229-450C-B26E-D432AA66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Antimicrobial stewardship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D2EA-8B4E-491E-A28B-2B6ABB0D6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/>
          </a:p>
          <a:p>
            <a:endParaRPr lang="en-GB" sz="4800"/>
          </a:p>
          <a:p>
            <a:endParaRPr lang="en-GB" sz="260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Complete or update AMS action plan for the pharmacy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Principles of AMS into self-care advice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Reinforcing the messages around appropriate use of antibiotics, and uptake of vaccinations, including the flu vaccine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Training record sheet and </a:t>
            </a:r>
            <a:r>
              <a:rPr lang="en-GB">
                <a:solidFill>
                  <a:srgbClr val="595959"/>
                </a:solidFill>
                <a:latin typeface="Calibri" panose="020F0502020204030204" pitchFamily="34" charset="0"/>
              </a:rPr>
              <a:t>t</a:t>
            </a:r>
            <a: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emplate action </a:t>
            </a:r>
            <a:b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</a:br>
            <a: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plan available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at </a:t>
            </a:r>
            <a:r>
              <a:rPr lang="en-GB" b="1" i="0" u="none" strike="noStrike">
                <a:solidFill>
                  <a:srgbClr val="5B518E"/>
                </a:solidFill>
                <a:effectLst/>
                <a:latin typeface="Calibri" panose="020F0502020204030204" pitchFamily="34" charset="0"/>
              </a:rPr>
              <a:t>psnc.org.uk/</a:t>
            </a:r>
            <a:r>
              <a:rPr lang="en-GB" b="1" i="0" u="none" strike="noStrike" err="1">
                <a:solidFill>
                  <a:srgbClr val="5B518E"/>
                </a:solidFill>
                <a:effectLst/>
                <a:latin typeface="Calibri" panose="020F0502020204030204" pitchFamily="34" charset="0"/>
              </a:rPr>
              <a:t>pqs</a:t>
            </a:r>
            <a:r>
              <a:rPr lang="en-GB" b="1" i="0" u="none" strike="noStrike">
                <a:solidFill>
                  <a:srgbClr val="5B518E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85244-B96D-42C0-9354-9E1A04E4A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356" y="5114582"/>
            <a:ext cx="3417587" cy="980171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AD4CA1-B609-8207-C641-3A080DA65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66" y="1430408"/>
            <a:ext cx="7279905" cy="19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80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3AAE-FEEA-47A5-9C75-5950A057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b) Cancer awareness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BD58-707E-405A-98E8-0DC4F7EF3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844824"/>
            <a:ext cx="11017224" cy="4104456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r>
              <a:rPr lang="en-GB"/>
              <a:t>New risk review on minimising the risk of missing </a:t>
            </a:r>
            <a:br>
              <a:rPr lang="en-GB"/>
            </a:br>
            <a:r>
              <a:rPr lang="en-GB"/>
              <a:t>suspected cancer symptoms</a:t>
            </a:r>
          </a:p>
          <a:p>
            <a:r>
              <a:rPr lang="en-GB"/>
              <a:t>Record of how many referrals to GPs are made by the day of the declaration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3E7EB-9C5D-1204-2FA0-EF9B16A05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666" y="3736018"/>
            <a:ext cx="1911272" cy="1000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C60FCA-9F11-B979-1282-8FD29831C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62" y="1707100"/>
            <a:ext cx="9593426" cy="19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89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66C8-87B0-D819-E472-D18D3910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b) Cancer awareness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B574-FFC7-7075-F71A-0C2D959A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Resources available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r>
              <a:rPr lang="en-GB">
                <a:solidFill>
                  <a:srgbClr val="595959"/>
                </a:solidFill>
              </a:rPr>
              <a:t>: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Training record sheet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Data collection form</a:t>
            </a:r>
          </a:p>
          <a:p>
            <a:pPr lvl="1"/>
            <a:r>
              <a:rPr lang="en-GB">
                <a:solidFill>
                  <a:srgbClr val="595959"/>
                </a:solidFill>
              </a:rPr>
              <a:t>Risk review template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65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379C0-E9D7-9388-600F-7ACEA2AD6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/>
              <a:t>Domain 5 – Addressing unwarranted variation in care</a:t>
            </a:r>
          </a:p>
        </p:txBody>
      </p:sp>
    </p:spTree>
    <p:extLst>
      <p:ext uri="{BB962C8B-B14F-4D97-AF65-F5344CB8AC3E}">
        <p14:creationId xmlns:p14="http://schemas.microsoft.com/office/powerpoint/2010/main" val="212761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9F7F-2CCC-4B42-AFDD-CA4546BA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a) Palliative and end of life care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F4FD-0CEE-4AB5-BEBA-43591DD8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After 16th January 2023, contractors must have updated NHS Profile Manager if they </a:t>
            </a:r>
            <a:r>
              <a:rPr lang="en-GB" b="1">
                <a:solidFill>
                  <a:srgbClr val="595959"/>
                </a:solidFill>
              </a:rPr>
              <a:t>routinely </a:t>
            </a:r>
            <a:r>
              <a:rPr lang="en-GB"/>
              <a:t>hold the 16 palliative and end of life critical care medicines (listed in the PQS Drug Tariff Determination) and can support local access to parenteral haloperidol</a:t>
            </a:r>
          </a:p>
          <a:p>
            <a:r>
              <a:rPr lang="en-GB">
                <a:solidFill>
                  <a:srgbClr val="595959"/>
                </a:solidFill>
              </a:rPr>
              <a:t>Action plan to use w</a:t>
            </a:r>
            <a:r>
              <a:rPr lang="en-US" b="0" i="0">
                <a:solidFill>
                  <a:srgbClr val="595959"/>
                </a:solidFill>
                <a:effectLst/>
              </a:rPr>
              <a:t>hen you do not have the required stock of the 16 critical medicines or parenteral haloperidol available for a patient</a:t>
            </a:r>
            <a:endParaRPr lang="en-GB">
              <a:solidFill>
                <a:srgbClr val="595959"/>
              </a:solidFill>
            </a:endParaRPr>
          </a:p>
          <a:p>
            <a:r>
              <a:rPr lang="en-GB">
                <a:solidFill>
                  <a:srgbClr val="595959"/>
                </a:solidFill>
              </a:rPr>
              <a:t>Template action </a:t>
            </a:r>
            <a:r>
              <a:rPr lang="en-GB"/>
              <a:t>plan available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r>
              <a:rPr lang="en-GB" b="1">
                <a:solidFill>
                  <a:srgbClr val="5B518E"/>
                </a:solidFill>
              </a:rPr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33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D2EB-FDCB-4F1B-A894-BAF8B6B7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Funding </a:t>
            </a:r>
            <a:r>
              <a:rPr lang="en-GB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36359-86B5-4276-8340-4B94807F0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Total funding is £75 million</a:t>
            </a:r>
          </a:p>
          <a:p>
            <a:r>
              <a:rPr lang="en-GB"/>
              <a:t>Points allocated to Respiratory domain vary with contractor’s script volume in 2021/22</a:t>
            </a:r>
          </a:p>
          <a:p>
            <a:pPr lvl="1"/>
            <a:r>
              <a:rPr lang="en-GB"/>
              <a:t>This is to better reflect the varying workload of different sized pharmacies</a:t>
            </a:r>
          </a:p>
          <a:p>
            <a:r>
              <a:rPr lang="en-GB"/>
              <a:t>Value of points between £67.50 and £135</a:t>
            </a:r>
          </a:p>
          <a:p>
            <a:r>
              <a:rPr lang="en-GB"/>
              <a:t>Declaration period: </a:t>
            </a:r>
            <a:r>
              <a:rPr lang="en-GB" b="1"/>
              <a:t>9am on 6th February 2023 and 11.59pm on 3rd March 2023 </a:t>
            </a:r>
            <a:r>
              <a:rPr lang="en-GB"/>
              <a:t>(but have until end of 31st March 2023 to complete the work)</a:t>
            </a:r>
          </a:p>
          <a:p>
            <a:r>
              <a:rPr lang="en-GB"/>
              <a:t>Payment will be made by NHSBSA on 3rd April 2023</a:t>
            </a:r>
          </a:p>
        </p:txBody>
      </p:sp>
    </p:spTree>
    <p:extLst>
      <p:ext uri="{BB962C8B-B14F-4D97-AF65-F5344CB8AC3E}">
        <p14:creationId xmlns:p14="http://schemas.microsoft.com/office/powerpoint/2010/main" val="374502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E8F3-FB26-4027-8DE4-ED26B973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546B-46DA-4D56-94D2-B18FFA259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TWO gateway criteria</a:t>
            </a:r>
          </a:p>
          <a:p>
            <a:r>
              <a:rPr lang="en-GB"/>
              <a:t>FIVE domains	</a:t>
            </a:r>
          </a:p>
          <a:p>
            <a:pPr lvl="1"/>
            <a:r>
              <a:rPr lang="en-GB"/>
              <a:t>Need to complete all the elements in a domain to claim a payment – only exception is the Healthy living support domain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286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52AA-9D8C-4626-A1F4-BAC54075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Funding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05AFA-A606-D7E7-6962-AA00BEB4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085" y="324505"/>
            <a:ext cx="7197638" cy="62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36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B46-4B53-4977-89F6-BEBE6013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Aspiration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6473-2EBD-4FA5-8A42-3C8E0E6E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As with previous schemes, an Aspiration payment can be claimed</a:t>
            </a:r>
          </a:p>
          <a:p>
            <a:pPr lvl="1"/>
            <a:r>
              <a:rPr lang="en-GB"/>
              <a:t>It is optional to claim – not claiming will not impact on the PQS payment received</a:t>
            </a:r>
          </a:p>
          <a:p>
            <a:pPr lvl="1"/>
            <a:r>
              <a:rPr lang="en-GB"/>
              <a:t>Can claim 70% of the value of the points you expect to achieve</a:t>
            </a:r>
          </a:p>
          <a:p>
            <a:pPr lvl="1"/>
            <a:r>
              <a:rPr lang="en-GB"/>
              <a:t>Claim period: </a:t>
            </a:r>
            <a:r>
              <a:rPr lang="en-GB" b="1"/>
              <a:t>9am on 10th October to 11.59pm on 4th November 2022</a:t>
            </a:r>
          </a:p>
          <a:p>
            <a:pPr lvl="1"/>
            <a:r>
              <a:rPr lang="en-GB"/>
              <a:t>Payment on 1st December 2022</a:t>
            </a:r>
          </a:p>
        </p:txBody>
      </p:sp>
    </p:spTree>
    <p:extLst>
      <p:ext uri="{BB962C8B-B14F-4D97-AF65-F5344CB8AC3E}">
        <p14:creationId xmlns:p14="http://schemas.microsoft.com/office/powerpoint/2010/main" val="674591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8132-97EC-4FC8-9B2E-59D1BDF5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47DB-BECD-49D1-9300-A02A7885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68509"/>
            <a:ext cx="11017224" cy="459209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595959"/>
                </a:solidFill>
                <a:effectLst/>
              </a:rPr>
              <a:t>PSNC 2022/23 Action and Evidence Portfolio Workbook</a:t>
            </a:r>
          </a:p>
          <a:p>
            <a:r>
              <a:rPr lang="en-US">
                <a:solidFill>
                  <a:srgbClr val="595959"/>
                </a:solidFill>
                <a:effectLst/>
              </a:rPr>
              <a:t>PSNC Briefing on important PQS dates for the diary</a:t>
            </a:r>
          </a:p>
          <a:p>
            <a:r>
              <a:rPr lang="en-US">
                <a:solidFill>
                  <a:srgbClr val="595959"/>
                </a:solidFill>
                <a:effectLst/>
              </a:rPr>
              <a:t>PSNC Briefing for general practice teams – changes to the NHS community pharmacy </a:t>
            </a:r>
          </a:p>
          <a:p>
            <a:r>
              <a:rPr lang="en-US">
                <a:solidFill>
                  <a:srgbClr val="595959"/>
                </a:solidFill>
              </a:rPr>
              <a:t>Coming soon…</a:t>
            </a:r>
          </a:p>
          <a:p>
            <a:pPr lvl="1"/>
            <a:r>
              <a:rPr lang="en-US" err="1">
                <a:solidFill>
                  <a:srgbClr val="595959"/>
                </a:solidFill>
              </a:rPr>
              <a:t>PharmOutcomes</a:t>
            </a:r>
            <a:r>
              <a:rPr lang="en-US">
                <a:solidFill>
                  <a:srgbClr val="595959"/>
                </a:solidFill>
              </a:rPr>
              <a:t> PQS assessment framework</a:t>
            </a:r>
          </a:p>
          <a:p>
            <a:pPr lvl="1"/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7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F562-F006-4551-A49D-DF00BFF3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Further information</a:t>
            </a:r>
            <a:r>
              <a:rPr lang="en-GB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CA44-5023-4C37-9F19-EE871561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Further information and support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</a:t>
            </a:r>
            <a:endParaRPr lang="en-GB" b="1">
              <a:solidFill>
                <a:srgbClr val="5B518E"/>
              </a:solidFill>
            </a:endParaRPr>
          </a:p>
          <a:p>
            <a:r>
              <a:rPr lang="en-GB"/>
              <a:t>Please read the NHS England PQS guidance</a:t>
            </a:r>
          </a:p>
          <a:p>
            <a:r>
              <a:rPr lang="en-GB">
                <a:solidFill>
                  <a:srgbClr val="595959"/>
                </a:solidFill>
              </a:rPr>
              <a:t>PQS FAQs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pqsfaqs</a:t>
            </a:r>
            <a:endParaRPr lang="en-GB" b="1">
              <a:solidFill>
                <a:srgbClr val="5B518E"/>
              </a:solidFill>
            </a:endParaRPr>
          </a:p>
          <a:p>
            <a:r>
              <a:rPr lang="en-GB"/>
              <a:t>Sign up to PSNC email newsletter at </a:t>
            </a:r>
            <a:r>
              <a:rPr lang="en-GB" b="1">
                <a:solidFill>
                  <a:srgbClr val="5B518E"/>
                </a:solidFill>
              </a:rPr>
              <a:t>psnc.org.uk/</a:t>
            </a:r>
            <a:r>
              <a:rPr lang="en-GB" b="1" err="1">
                <a:solidFill>
                  <a:srgbClr val="5B518E"/>
                </a:solidFill>
              </a:rPr>
              <a:t>enews</a:t>
            </a:r>
            <a:endParaRPr lang="en-GB" b="1">
              <a:solidFill>
                <a:srgbClr val="5B518E"/>
              </a:solidFill>
            </a:endParaRPr>
          </a:p>
          <a:p>
            <a:r>
              <a:rPr lang="en-GB">
                <a:solidFill>
                  <a:srgbClr val="595959"/>
                </a:solidFill>
              </a:rPr>
              <a:t>Email: </a:t>
            </a:r>
            <a:r>
              <a:rPr lang="en-GB" b="1">
                <a:solidFill>
                  <a:srgbClr val="5B518E"/>
                </a:solidFill>
              </a:rPr>
              <a:t>services.team@psnc.org.uk </a:t>
            </a:r>
          </a:p>
          <a:p>
            <a:pPr marL="0" indent="0">
              <a:buNone/>
            </a:pPr>
            <a:endParaRPr lang="en-GB" b="1">
              <a:solidFill>
                <a:srgbClr val="5B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04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12F3A-620C-37C8-0DBD-CEC664BFB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6000" b="1"/>
            </a:br>
            <a:br>
              <a:rPr lang="en-US" sz="6000" b="1"/>
            </a:br>
            <a:r>
              <a:rPr lang="en-US" sz="6000" b="1"/>
              <a:t>Thank you for watching</a:t>
            </a:r>
            <a:br>
              <a:rPr lang="en-US" sz="400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B668-7DE4-419C-AEA5-999004DB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0C38-986E-41ED-A20F-F5681289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793453"/>
            <a:ext cx="11017224" cy="44554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Validity of training – </a:t>
            </a:r>
            <a:r>
              <a:rPr lang="en-US" b="1"/>
              <a:t>NEW</a:t>
            </a:r>
          </a:p>
          <a:p>
            <a:r>
              <a:rPr lang="en-US" b="0" i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New staff/staff returning from long term leave</a:t>
            </a:r>
            <a:endParaRPr lang="en-US" b="1">
              <a:cs typeface="Calibri"/>
            </a:endParaRPr>
          </a:p>
          <a:p>
            <a:r>
              <a:rPr lang="en-US"/>
              <a:t>Retain copies of certificates</a:t>
            </a:r>
          </a:p>
          <a:p>
            <a:r>
              <a:rPr lang="en-US">
                <a:solidFill>
                  <a:srgbClr val="595959"/>
                </a:solidFill>
              </a:rPr>
              <a:t>PSNC Briefing 031/22: PQS – Summary </a:t>
            </a:r>
            <a:br>
              <a:rPr lang="en-US">
                <a:solidFill>
                  <a:srgbClr val="595959"/>
                </a:solidFill>
              </a:rPr>
            </a:br>
            <a:r>
              <a:rPr lang="en-US">
                <a:solidFill>
                  <a:srgbClr val="595959"/>
                </a:solidFill>
              </a:rPr>
              <a:t>of the training requirements for the </a:t>
            </a:r>
            <a:br>
              <a:rPr lang="en-US">
                <a:solidFill>
                  <a:srgbClr val="595959"/>
                </a:solidFill>
              </a:rPr>
            </a:br>
            <a:r>
              <a:rPr lang="en-US">
                <a:solidFill>
                  <a:srgbClr val="595959"/>
                </a:solidFill>
              </a:rPr>
              <a:t>2022/23 Scheme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r>
              <a:rPr lang="en-US">
                <a:solidFill>
                  <a:srgbClr val="595959"/>
                </a:solidFill>
              </a:rPr>
              <a:t>Training record sheet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C2CFC-0359-6F2F-0020-22D1B3BE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549" y="2039886"/>
            <a:ext cx="2611548" cy="3736800"/>
          </a:xfrm>
          <a:prstGeom prst="rect">
            <a:avLst/>
          </a:prstGeom>
          <a:ln>
            <a:solidFill>
              <a:srgbClr val="50968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63BFE-402D-0FA0-1DB5-0C415CD7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596" y="3680808"/>
            <a:ext cx="3301461" cy="2332008"/>
          </a:xfrm>
          <a:prstGeom prst="rect">
            <a:avLst/>
          </a:prstGeom>
          <a:ln>
            <a:solidFill>
              <a:srgbClr val="509680"/>
            </a:solidFill>
          </a:ln>
        </p:spPr>
      </p:pic>
    </p:spTree>
    <p:extLst>
      <p:ext uri="{BB962C8B-B14F-4D97-AF65-F5344CB8AC3E}">
        <p14:creationId xmlns:p14="http://schemas.microsoft.com/office/powerpoint/2010/main" val="271881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5F7967-9BF2-40B8-86B4-745C4AF87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sz="6000" b="1"/>
            </a:br>
            <a:r>
              <a:rPr lang="en-GB" sz="6000" b="1"/>
              <a:t>Gateway criteria</a:t>
            </a:r>
          </a:p>
        </p:txBody>
      </p:sp>
    </p:spTree>
    <p:extLst>
      <p:ext uri="{BB962C8B-B14F-4D97-AF65-F5344CB8AC3E}">
        <p14:creationId xmlns:p14="http://schemas.microsoft.com/office/powerpoint/2010/main" val="170532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9A9F-6895-4104-9B94-CE0ABA1D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1. Advanced services – New Medicine Service</a:t>
            </a:r>
            <a:endParaRPr lang="en-US" b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396DAB-63D2-456B-91A3-0F7C55D1F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>
                <a:cs typeface="Calibri"/>
              </a:rPr>
              <a:t>Must have delivered a minimum of 20 NMS between 1st April 2022 and end of 31st March 2023</a:t>
            </a:r>
          </a:p>
          <a:p>
            <a:r>
              <a:rPr lang="en-US">
                <a:cs typeface="Calibri"/>
              </a:rPr>
              <a:t>Remember to claim payment by 5th April 2023 for March’s NMS – otherwise won’t count towards total</a:t>
            </a:r>
          </a:p>
          <a:p>
            <a:r>
              <a:rPr lang="en-US">
                <a:cs typeface="Calibri"/>
              </a:rPr>
              <a:t>NHSBSA has published an NMS spreadsheet so contractors can see if they have met the gateway criterion</a:t>
            </a:r>
          </a:p>
          <a:p>
            <a:r>
              <a:rPr lang="en-US">
                <a:cs typeface="Calibri"/>
              </a:rPr>
              <a:t>Information and resources at</a:t>
            </a:r>
            <a:br>
              <a:rPr lang="en-US" b="1">
                <a:cs typeface="Calibri"/>
              </a:rPr>
            </a:br>
            <a:r>
              <a:rPr lang="en-US" sz="3200" b="1">
                <a:solidFill>
                  <a:srgbClr val="5B518E"/>
                </a:solidFill>
                <a:cs typeface="Calibri"/>
              </a:rPr>
              <a:t>psnc.org.uk/</a:t>
            </a:r>
            <a:r>
              <a:rPr lang="en-US" sz="3200" b="1" err="1">
                <a:solidFill>
                  <a:srgbClr val="5B518E"/>
                </a:solidFill>
                <a:cs typeface="Calibri"/>
              </a:rPr>
              <a:t>nms</a:t>
            </a:r>
            <a:endParaRPr lang="en-US" sz="3200" b="1">
              <a:solidFill>
                <a:srgbClr val="5B518E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78CD8-C7BE-4353-969E-A7A4CC69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28" y="4839253"/>
            <a:ext cx="3706235" cy="14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2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40CB-E598-40B0-8BAB-CEDEB38D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2. Patient safety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E427-FB87-485D-96E9-C839B7DB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New safety report</a:t>
            </a:r>
          </a:p>
          <a:p>
            <a:pPr lvl="1"/>
            <a:r>
              <a:rPr lang="en-GB"/>
              <a:t>New since March 2022; or covering the last two years if not previously claimed; or since the contractor acquired or opened the pharmacy if this time period is less than two years</a:t>
            </a:r>
          </a:p>
          <a:p>
            <a:r>
              <a:rPr lang="en-GB"/>
              <a:t>Must be specific to the individual pharmacy claiming the PQS payment</a:t>
            </a:r>
          </a:p>
          <a:p>
            <a:r>
              <a:rPr lang="en-GB"/>
              <a:t>Does not need to be submitted but should be kept </a:t>
            </a:r>
            <a:br>
              <a:rPr lang="en-GB"/>
            </a:br>
            <a:r>
              <a:rPr lang="en-GB"/>
              <a:t>at the pharmacy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140E4-D092-4B76-ADB9-15760460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301" y="4425033"/>
            <a:ext cx="1644373" cy="16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5FF8-F7D5-47B7-B413-17D9F34D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2.</a:t>
            </a:r>
            <a:r>
              <a:rPr lang="en-GB"/>
              <a:t> </a:t>
            </a:r>
            <a:r>
              <a:rPr lang="en-GB" b="1"/>
              <a:t>Patient safety report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2D7C-A600-4E0F-BB18-42800D4E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new safety report will need to cover: </a:t>
            </a:r>
          </a:p>
          <a:p>
            <a:pPr lvl="1"/>
            <a:r>
              <a:rPr lang="en-US"/>
              <a:t>Analysis of incidents and incident patterns (taken from an ongoing log); </a:t>
            </a:r>
          </a:p>
          <a:p>
            <a:pPr lvl="1"/>
            <a:r>
              <a:rPr lang="en-US"/>
              <a:t>Evidence of sharing learning (both locally and nationally);</a:t>
            </a:r>
          </a:p>
          <a:p>
            <a:pPr lvl="1"/>
            <a:r>
              <a:rPr lang="en-US"/>
              <a:t>Actions taken in response to national patient safety alerts; and</a:t>
            </a:r>
          </a:p>
          <a:p>
            <a:pPr lvl="1"/>
            <a:r>
              <a:rPr lang="en-US"/>
              <a:t>Learnings from a review of all patient safety incidents</a:t>
            </a:r>
          </a:p>
          <a:p>
            <a:r>
              <a:rPr lang="en-US"/>
              <a:t>If claimed for this before, cannot use the same report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37429"/>
      </p:ext>
    </p:extLst>
  </p:cSld>
  <p:clrMapOvr>
    <a:masterClrMapping/>
  </p:clrMapOvr>
</p:sld>
</file>

<file path=ppt/theme/theme1.xml><?xml version="1.0" encoding="utf-8"?>
<a:theme xmlns:a="http://schemas.openxmlformats.org/drawingml/2006/main" name="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8DA43D8-5A82-48D7-8937-4426E3513218}" vid="{2CC5D114-682E-4B79-ABF2-562E39B1BD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753c5-2901-411e-a100-706a3d27800e">
      <Terms xmlns="http://schemas.microsoft.com/office/infopath/2007/PartnerControls"/>
    </lcf76f155ced4ddcb4097134ff3c332f>
    <TaxCatchAll xmlns="1c7d3551-5694-4f12-b35a-d9a7a462ea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035E9C3D2F409AF07E8835ED420A" ma:contentTypeVersion="" ma:contentTypeDescription="Create a new document." ma:contentTypeScope="" ma:versionID="205ee5d3e35f4990f81c74ffcb23d42b">
  <xsd:schema xmlns:xsd="http://www.w3.org/2001/XMLSchema" xmlns:xs="http://www.w3.org/2001/XMLSchema" xmlns:p="http://schemas.microsoft.com/office/2006/metadata/properties" xmlns:ns2="1c7d3551-5694-4f12-b35a-d9a7a462ea4b" xmlns:ns3="e18753c5-2901-411e-a100-706a3d27800e" targetNamespace="http://schemas.microsoft.com/office/2006/metadata/properties" ma:root="true" ma:fieldsID="d97bf895fb82e70409a3315d93379e14" ns2:_="" ns3:_="">
    <xsd:import namespace="1c7d3551-5694-4f12-b35a-d9a7a462ea4b"/>
    <xsd:import namespace="e18753c5-2901-411e-a100-706a3d27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31C42A-C94B-4E04-94AD-A54574F82F3B}" ma:internalName="TaxCatchAll" ma:showField="CatchAllData" ma:web="{041c6c0f-6dd7-469f-ad14-49b8b580d97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53c5-2901-411e-a100-706a3d27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5b3fcf-ce55-45eb-a651-8211b79e8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460E0-6F4D-4967-A65E-B7E97E98B7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76C45-7AA3-4FFF-BAC3-D5A04687916F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e18753c5-2901-411e-a100-706a3d278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c7d3551-5694-4f12-b35a-d9a7a462ea4b"/>
  </ds:schemaRefs>
</ds:datastoreItem>
</file>

<file path=customXml/itemProps3.xml><?xml version="1.0" encoding="utf-8"?>
<ds:datastoreItem xmlns:ds="http://schemas.openxmlformats.org/officeDocument/2006/customXml" ds:itemID="{7932056E-16E7-40BA-9A87-8E50BA580182}">
  <ds:schemaRefs>
    <ds:schemaRef ds:uri="1c7d3551-5694-4f12-b35a-d9a7a462ea4b"/>
    <ds:schemaRef ds:uri="e18753c5-2901-411e-a100-706a3d2780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PSNC 16-9 presentation</Template>
  <TotalTime>0</TotalTime>
  <Words>1925</Words>
  <Application>Microsoft Office PowerPoint</Application>
  <PresentationFormat>Widescreen</PresentationFormat>
  <Paragraphs>261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PSNC template Aug 2013</vt:lpstr>
      <vt:lpstr>Pharmacy Quality Scheme (PQS) 2022/23</vt:lpstr>
      <vt:lpstr>Overview</vt:lpstr>
      <vt:lpstr>Introduction</vt:lpstr>
      <vt:lpstr>Introduction</vt:lpstr>
      <vt:lpstr>Training requirements</vt:lpstr>
      <vt:lpstr> Gateway criteria</vt:lpstr>
      <vt:lpstr>1. Advanced services – New Medicine Service</vt:lpstr>
      <vt:lpstr>2. Patient safety report</vt:lpstr>
      <vt:lpstr>2. Patient safety report</vt:lpstr>
      <vt:lpstr>Resources to assist you</vt:lpstr>
      <vt:lpstr> Domain 1: Risk management and safeguarding</vt:lpstr>
      <vt:lpstr>a) Risk review update</vt:lpstr>
      <vt:lpstr>a) Risk review update</vt:lpstr>
      <vt:lpstr>b) Safeguarding level 3 webinar</vt:lpstr>
      <vt:lpstr>b) Safeguarding level 3 webinar</vt:lpstr>
      <vt:lpstr>c) Domestic abuse prevention</vt:lpstr>
      <vt:lpstr>c) Domestic abuse prevention</vt:lpstr>
      <vt:lpstr>Domain 2: Respiratory</vt:lpstr>
      <vt:lpstr>a) Inhaler technique checks</vt:lpstr>
      <vt:lpstr>a) Inhaler technique checks</vt:lpstr>
      <vt:lpstr>b) Inhaler waste management</vt:lpstr>
      <vt:lpstr>b) Inhaler waste management</vt:lpstr>
      <vt:lpstr>b) Inhaler waste management - resources</vt:lpstr>
      <vt:lpstr>c-e) Asthma referrals</vt:lpstr>
      <vt:lpstr>Resources</vt:lpstr>
      <vt:lpstr>Domain 3: Healthy  living support</vt:lpstr>
      <vt:lpstr>a) Weight management</vt:lpstr>
      <vt:lpstr>a) Weight management</vt:lpstr>
      <vt:lpstr>a) Weight management</vt:lpstr>
      <vt:lpstr>Resources to assist you</vt:lpstr>
      <vt:lpstr>Domain 4: Prevention</vt:lpstr>
      <vt:lpstr>a) Antimicrobial stewardship</vt:lpstr>
      <vt:lpstr>a) Antimicrobial stewardship</vt:lpstr>
      <vt:lpstr>a) Antimicrobial stewardship</vt:lpstr>
      <vt:lpstr>b) Cancer awareness</vt:lpstr>
      <vt:lpstr>b) Cancer awareness</vt:lpstr>
      <vt:lpstr>Domain 5 – Addressing unwarranted variation in care</vt:lpstr>
      <vt:lpstr>a) Palliative and end of life care action plan</vt:lpstr>
      <vt:lpstr>Funding   </vt:lpstr>
      <vt:lpstr>Funding </vt:lpstr>
      <vt:lpstr>Aspiration payment</vt:lpstr>
      <vt:lpstr>Other resources</vt:lpstr>
      <vt:lpstr>Further information </vt:lpstr>
      <vt:lpstr>  Thank you for watching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Community Pharmacy Contractual Framework 2019/20 to 2023/24</dc:title>
  <dc:creator>Melinda Mabbutt</dc:creator>
  <cp:lastModifiedBy>Rosie Taylor</cp:lastModifiedBy>
  <cp:revision>38</cp:revision>
  <dcterms:created xsi:type="dcterms:W3CDTF">2019-07-25T11:22:16Z</dcterms:created>
  <dcterms:modified xsi:type="dcterms:W3CDTF">2022-10-12T17:11:09Z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0x0101006841035E9C3D2F409AF07E8835ED420A</vt:lpwstr>
  </property>
  <property fmtid="{D5CDD505-2E9C-101B-9397-08002B2CF9AE}" pid="3" name="MediaServiceImageTags">
    <vt:lpwstr/>
  </property>
</Properties>
</file>