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076137475" r:id="rId6"/>
    <p:sldId id="2076137488" r:id="rId7"/>
    <p:sldId id="2076137465" r:id="rId8"/>
    <p:sldId id="268" r:id="rId9"/>
    <p:sldId id="2076137473" r:id="rId10"/>
    <p:sldId id="2076137479" r:id="rId11"/>
    <p:sldId id="2076137477" r:id="rId12"/>
    <p:sldId id="2076137489" r:id="rId13"/>
    <p:sldId id="2076137490" r:id="rId14"/>
    <p:sldId id="2076137491" r:id="rId15"/>
    <p:sldId id="2076137469" r:id="rId16"/>
    <p:sldId id="2076137492" r:id="rId1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5B518E"/>
    <a:srgbClr val="4E86C0"/>
    <a:srgbClr val="8E41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8D5A97-C5F5-BCF9-EFEA-E5210238FD9A}" v="120" dt="2022-11-09T12:10:31.775"/>
    <p1510:client id="{CB717D41-772C-4FAC-A832-46EAA4A0AC04}" v="4" dt="2022-11-08T23:34:31.8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55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803259-C294-4837-8115-EA336E108B33}" type="doc">
      <dgm:prSet loTypeId="urn:microsoft.com/office/officeart/2005/8/layout/hProcess9" loCatId="process" qsTypeId="urn:microsoft.com/office/officeart/2005/8/quickstyle/simple1" qsCatId="simple" csTypeId="urn:microsoft.com/office/officeart/2005/8/colors/accent1_2" csCatId="accent1" phldr="1"/>
      <dgm:spPr/>
    </dgm:pt>
    <dgm:pt modelId="{0625BB28-E98A-4DC1-A359-A05811E435B0}">
      <dgm:prSet phldrT="[Text]"/>
      <dgm:spPr/>
      <dgm:t>
        <a:bodyPr/>
        <a:lstStyle/>
        <a:p>
          <a:pPr rtl="0"/>
          <a:r>
            <a:rPr lang="en-GB" b="1" dirty="0"/>
            <a:t>Nuffield Trust </a:t>
          </a:r>
          <a:r>
            <a:rPr lang="en-GB" b="1" dirty="0">
              <a:latin typeface="Calibri"/>
            </a:rPr>
            <a:t>and The</a:t>
          </a:r>
          <a:r>
            <a:rPr lang="en-GB" b="1" dirty="0"/>
            <a:t> </a:t>
          </a:r>
          <a:r>
            <a:rPr lang="en-GB" b="1" dirty="0">
              <a:latin typeface="Calibri"/>
            </a:rPr>
            <a:t>King’s Fund commissioned</a:t>
          </a:r>
          <a:r>
            <a:rPr lang="en-GB" b="1" dirty="0"/>
            <a:t> by PSNC</a:t>
          </a:r>
        </a:p>
      </dgm:t>
    </dgm:pt>
    <dgm:pt modelId="{96AB4EB2-9D30-491D-AFE3-57D2F21378A0}" type="parTrans" cxnId="{51AF6FD5-0BC0-4CC3-BAFB-C08430671035}">
      <dgm:prSet/>
      <dgm:spPr/>
      <dgm:t>
        <a:bodyPr/>
        <a:lstStyle/>
        <a:p>
          <a:endParaRPr lang="en-GB" b="1"/>
        </a:p>
      </dgm:t>
    </dgm:pt>
    <dgm:pt modelId="{F13EEB62-89F2-4F58-9EFC-FC27990ACB4E}" type="sibTrans" cxnId="{51AF6FD5-0BC0-4CC3-BAFB-C08430671035}">
      <dgm:prSet/>
      <dgm:spPr/>
      <dgm:t>
        <a:bodyPr/>
        <a:lstStyle/>
        <a:p>
          <a:endParaRPr lang="en-GB" b="1"/>
        </a:p>
      </dgm:t>
    </dgm:pt>
    <dgm:pt modelId="{05129358-FE34-4E24-82D5-C20202D57119}">
      <dgm:prSet phldrT="[Text]"/>
      <dgm:spPr/>
      <dgm:t>
        <a:bodyPr/>
        <a:lstStyle/>
        <a:p>
          <a:pPr rtl="0"/>
          <a:r>
            <a:rPr lang="en-GB" b="1" dirty="0"/>
            <a:t>Steering Group &amp; Advisory </a:t>
          </a:r>
          <a:r>
            <a:rPr lang="en-GB" b="1" dirty="0">
              <a:latin typeface="Calibri"/>
            </a:rPr>
            <a:t>Panel formed</a:t>
          </a:r>
          <a:endParaRPr lang="en-GB" b="1" dirty="0"/>
        </a:p>
        <a:p>
          <a:r>
            <a:rPr lang="en-GB" b="1" dirty="0"/>
            <a:t>Literature reviews</a:t>
          </a:r>
        </a:p>
        <a:p>
          <a:r>
            <a:rPr lang="en-GB" b="1" dirty="0"/>
            <a:t>Interviews</a:t>
          </a:r>
        </a:p>
      </dgm:t>
    </dgm:pt>
    <dgm:pt modelId="{77D27405-9014-4259-AA5A-21736F765693}" type="parTrans" cxnId="{005AEA84-3742-4498-AD6F-366F0F8CCDEA}">
      <dgm:prSet/>
      <dgm:spPr/>
      <dgm:t>
        <a:bodyPr/>
        <a:lstStyle/>
        <a:p>
          <a:endParaRPr lang="en-GB" b="1"/>
        </a:p>
      </dgm:t>
    </dgm:pt>
    <dgm:pt modelId="{8C285D56-F16D-4C0D-ACC2-B4E5F1E94A73}" type="sibTrans" cxnId="{005AEA84-3742-4498-AD6F-366F0F8CCDEA}">
      <dgm:prSet/>
      <dgm:spPr/>
      <dgm:t>
        <a:bodyPr/>
        <a:lstStyle/>
        <a:p>
          <a:endParaRPr lang="en-GB" b="1"/>
        </a:p>
      </dgm:t>
    </dgm:pt>
    <dgm:pt modelId="{5226BDDA-61AA-4276-9ACB-678C7D722158}">
      <dgm:prSet phldrT="[Text]"/>
      <dgm:spPr/>
      <dgm:t>
        <a:bodyPr/>
        <a:lstStyle/>
        <a:p>
          <a:r>
            <a:rPr lang="en-GB" b="1" dirty="0"/>
            <a:t>Initial consultation with sector &amp; others</a:t>
          </a:r>
        </a:p>
        <a:p>
          <a:r>
            <a:rPr lang="en-GB" b="1" dirty="0"/>
            <a:t>Working group meetings </a:t>
          </a:r>
        </a:p>
      </dgm:t>
    </dgm:pt>
    <dgm:pt modelId="{E2DCCCDE-47C0-44CC-8C9F-EAA00ABC7672}" type="parTrans" cxnId="{83190448-E91B-46E1-BC11-FCB7750A12FE}">
      <dgm:prSet/>
      <dgm:spPr/>
      <dgm:t>
        <a:bodyPr/>
        <a:lstStyle/>
        <a:p>
          <a:endParaRPr lang="en-GB" b="1"/>
        </a:p>
      </dgm:t>
    </dgm:pt>
    <dgm:pt modelId="{BE957C40-A5D2-40A7-BAC9-863D9256BE14}" type="sibTrans" cxnId="{83190448-E91B-46E1-BC11-FCB7750A12FE}">
      <dgm:prSet/>
      <dgm:spPr/>
      <dgm:t>
        <a:bodyPr/>
        <a:lstStyle/>
        <a:p>
          <a:endParaRPr lang="en-GB" b="1"/>
        </a:p>
      </dgm:t>
    </dgm:pt>
    <dgm:pt modelId="{80B171AE-71E2-43C3-A8AA-1AD09D2D9456}">
      <dgm:prSet phldrT="[Text]"/>
      <dgm:spPr/>
      <dgm:t>
        <a:bodyPr/>
        <a:lstStyle/>
        <a:p>
          <a:r>
            <a:rPr lang="en-GB" b="1" dirty="0"/>
            <a:t>Initial report recommendations &amp; second consultation phase</a:t>
          </a:r>
        </a:p>
      </dgm:t>
    </dgm:pt>
    <dgm:pt modelId="{292D96EA-F3A0-4A39-959B-6089E57C2596}" type="parTrans" cxnId="{2C768DC4-7288-4E78-B194-894BD26BA421}">
      <dgm:prSet/>
      <dgm:spPr/>
      <dgm:t>
        <a:bodyPr/>
        <a:lstStyle/>
        <a:p>
          <a:endParaRPr lang="en-GB" b="1"/>
        </a:p>
      </dgm:t>
    </dgm:pt>
    <dgm:pt modelId="{E612A973-B35F-4782-B6CF-AF6EDE16B606}" type="sibTrans" cxnId="{2C768DC4-7288-4E78-B194-894BD26BA421}">
      <dgm:prSet/>
      <dgm:spPr/>
      <dgm:t>
        <a:bodyPr/>
        <a:lstStyle/>
        <a:p>
          <a:endParaRPr lang="en-GB" b="1"/>
        </a:p>
      </dgm:t>
    </dgm:pt>
    <dgm:pt modelId="{406C7A5B-1F23-44B0-8D9A-B3176989771D}">
      <dgm:prSet phldrT="[Text]"/>
      <dgm:spPr/>
      <dgm:t>
        <a:bodyPr/>
        <a:lstStyle/>
        <a:p>
          <a:r>
            <a:rPr lang="en-GB" b="1" dirty="0"/>
            <a:t>Final Vision document</a:t>
          </a:r>
        </a:p>
      </dgm:t>
    </dgm:pt>
    <dgm:pt modelId="{8C84B03B-EC15-433F-83E6-08A3C1E7B3E9}" type="parTrans" cxnId="{5714B934-D208-4A96-8194-DE03064CAF00}">
      <dgm:prSet/>
      <dgm:spPr/>
      <dgm:t>
        <a:bodyPr/>
        <a:lstStyle/>
        <a:p>
          <a:endParaRPr lang="en-GB" b="1"/>
        </a:p>
      </dgm:t>
    </dgm:pt>
    <dgm:pt modelId="{3CF31602-C233-4B34-82FF-EB7DFDDB0A28}" type="sibTrans" cxnId="{5714B934-D208-4A96-8194-DE03064CAF00}">
      <dgm:prSet/>
      <dgm:spPr/>
      <dgm:t>
        <a:bodyPr/>
        <a:lstStyle/>
        <a:p>
          <a:endParaRPr lang="en-GB" b="1"/>
        </a:p>
      </dgm:t>
    </dgm:pt>
    <dgm:pt modelId="{980CD01B-E10C-4144-B8D5-4749339AAA83}" type="pres">
      <dgm:prSet presAssocID="{4E803259-C294-4837-8115-EA336E108B33}" presName="CompostProcess" presStyleCnt="0">
        <dgm:presLayoutVars>
          <dgm:dir/>
          <dgm:resizeHandles val="exact"/>
        </dgm:presLayoutVars>
      </dgm:prSet>
      <dgm:spPr/>
    </dgm:pt>
    <dgm:pt modelId="{D1DA1359-6A63-4E43-91E5-B9E77B547695}" type="pres">
      <dgm:prSet presAssocID="{4E803259-C294-4837-8115-EA336E108B33}" presName="arrow" presStyleLbl="bgShp" presStyleIdx="0" presStyleCnt="1" custLinFactNeighborY="256"/>
      <dgm:spPr/>
    </dgm:pt>
    <dgm:pt modelId="{7BF8BF3D-39EA-4754-A9F7-5C8FB00FCE69}" type="pres">
      <dgm:prSet presAssocID="{4E803259-C294-4837-8115-EA336E108B33}" presName="linearProcess" presStyleCnt="0"/>
      <dgm:spPr/>
    </dgm:pt>
    <dgm:pt modelId="{4C5A242E-216B-4A63-A94C-DECFB421B889}" type="pres">
      <dgm:prSet presAssocID="{0625BB28-E98A-4DC1-A359-A05811E435B0}" presName="textNode" presStyleLbl="node1" presStyleIdx="0" presStyleCnt="5">
        <dgm:presLayoutVars>
          <dgm:bulletEnabled val="1"/>
        </dgm:presLayoutVars>
      </dgm:prSet>
      <dgm:spPr/>
    </dgm:pt>
    <dgm:pt modelId="{1840DB9B-446E-4678-934C-5B8CCF3A7B1B}" type="pres">
      <dgm:prSet presAssocID="{F13EEB62-89F2-4F58-9EFC-FC27990ACB4E}" presName="sibTrans" presStyleCnt="0"/>
      <dgm:spPr/>
    </dgm:pt>
    <dgm:pt modelId="{5A500E58-2492-4FE8-8114-DF48FABA8AB7}" type="pres">
      <dgm:prSet presAssocID="{05129358-FE34-4E24-82D5-C20202D57119}" presName="textNode" presStyleLbl="node1" presStyleIdx="1" presStyleCnt="5">
        <dgm:presLayoutVars>
          <dgm:bulletEnabled val="1"/>
        </dgm:presLayoutVars>
      </dgm:prSet>
      <dgm:spPr/>
    </dgm:pt>
    <dgm:pt modelId="{2393A6A4-BCA4-452E-8D5B-C1CD4444A7B9}" type="pres">
      <dgm:prSet presAssocID="{8C285D56-F16D-4C0D-ACC2-B4E5F1E94A73}" presName="sibTrans" presStyleCnt="0"/>
      <dgm:spPr/>
    </dgm:pt>
    <dgm:pt modelId="{4135C149-4059-4673-AE7F-DDC26BEE53DE}" type="pres">
      <dgm:prSet presAssocID="{5226BDDA-61AA-4276-9ACB-678C7D722158}" presName="textNode" presStyleLbl="node1" presStyleIdx="2" presStyleCnt="5">
        <dgm:presLayoutVars>
          <dgm:bulletEnabled val="1"/>
        </dgm:presLayoutVars>
      </dgm:prSet>
      <dgm:spPr/>
    </dgm:pt>
    <dgm:pt modelId="{F09891A0-F04C-41A3-B3F1-BC3E2515B4B7}" type="pres">
      <dgm:prSet presAssocID="{BE957C40-A5D2-40A7-BAC9-863D9256BE14}" presName="sibTrans" presStyleCnt="0"/>
      <dgm:spPr/>
    </dgm:pt>
    <dgm:pt modelId="{B268CBE1-53A5-4510-99BD-98A051E77F0A}" type="pres">
      <dgm:prSet presAssocID="{80B171AE-71E2-43C3-A8AA-1AD09D2D9456}" presName="textNode" presStyleLbl="node1" presStyleIdx="3" presStyleCnt="5">
        <dgm:presLayoutVars>
          <dgm:bulletEnabled val="1"/>
        </dgm:presLayoutVars>
      </dgm:prSet>
      <dgm:spPr/>
    </dgm:pt>
    <dgm:pt modelId="{804ED4CD-7ABA-4310-9F02-307DD79D3E3E}" type="pres">
      <dgm:prSet presAssocID="{E612A973-B35F-4782-B6CF-AF6EDE16B606}" presName="sibTrans" presStyleCnt="0"/>
      <dgm:spPr/>
    </dgm:pt>
    <dgm:pt modelId="{973E2A7F-0FDF-4159-8000-293BC44FF5DE}" type="pres">
      <dgm:prSet presAssocID="{406C7A5B-1F23-44B0-8D9A-B3176989771D}" presName="textNode" presStyleLbl="node1" presStyleIdx="4" presStyleCnt="5">
        <dgm:presLayoutVars>
          <dgm:bulletEnabled val="1"/>
        </dgm:presLayoutVars>
      </dgm:prSet>
      <dgm:spPr/>
    </dgm:pt>
  </dgm:ptLst>
  <dgm:cxnLst>
    <dgm:cxn modelId="{7EF62915-F935-4E84-B046-0B669E7F7F0C}" type="presOf" srcId="{80B171AE-71E2-43C3-A8AA-1AD09D2D9456}" destId="{B268CBE1-53A5-4510-99BD-98A051E77F0A}" srcOrd="0" destOrd="0" presId="urn:microsoft.com/office/officeart/2005/8/layout/hProcess9"/>
    <dgm:cxn modelId="{5714B934-D208-4A96-8194-DE03064CAF00}" srcId="{4E803259-C294-4837-8115-EA336E108B33}" destId="{406C7A5B-1F23-44B0-8D9A-B3176989771D}" srcOrd="4" destOrd="0" parTransId="{8C84B03B-EC15-433F-83E6-08A3C1E7B3E9}" sibTransId="{3CF31602-C233-4B34-82FF-EB7DFDDB0A28}"/>
    <dgm:cxn modelId="{6D52085C-B68A-4C40-9618-E13F436C6380}" type="presOf" srcId="{0625BB28-E98A-4DC1-A359-A05811E435B0}" destId="{4C5A242E-216B-4A63-A94C-DECFB421B889}" srcOrd="0" destOrd="0" presId="urn:microsoft.com/office/officeart/2005/8/layout/hProcess9"/>
    <dgm:cxn modelId="{F2B32B60-C419-4007-BB3B-C70C0F327D4C}" type="presOf" srcId="{406C7A5B-1F23-44B0-8D9A-B3176989771D}" destId="{973E2A7F-0FDF-4159-8000-293BC44FF5DE}" srcOrd="0" destOrd="0" presId="urn:microsoft.com/office/officeart/2005/8/layout/hProcess9"/>
    <dgm:cxn modelId="{83190448-E91B-46E1-BC11-FCB7750A12FE}" srcId="{4E803259-C294-4837-8115-EA336E108B33}" destId="{5226BDDA-61AA-4276-9ACB-678C7D722158}" srcOrd="2" destOrd="0" parTransId="{E2DCCCDE-47C0-44CC-8C9F-EAA00ABC7672}" sibTransId="{BE957C40-A5D2-40A7-BAC9-863D9256BE14}"/>
    <dgm:cxn modelId="{005AEA84-3742-4498-AD6F-366F0F8CCDEA}" srcId="{4E803259-C294-4837-8115-EA336E108B33}" destId="{05129358-FE34-4E24-82D5-C20202D57119}" srcOrd="1" destOrd="0" parTransId="{77D27405-9014-4259-AA5A-21736F765693}" sibTransId="{8C285D56-F16D-4C0D-ACC2-B4E5F1E94A73}"/>
    <dgm:cxn modelId="{7B4EE9C3-6A19-4FBD-A6E1-892205CE058F}" type="presOf" srcId="{05129358-FE34-4E24-82D5-C20202D57119}" destId="{5A500E58-2492-4FE8-8114-DF48FABA8AB7}" srcOrd="0" destOrd="0" presId="urn:microsoft.com/office/officeart/2005/8/layout/hProcess9"/>
    <dgm:cxn modelId="{2C768DC4-7288-4E78-B194-894BD26BA421}" srcId="{4E803259-C294-4837-8115-EA336E108B33}" destId="{80B171AE-71E2-43C3-A8AA-1AD09D2D9456}" srcOrd="3" destOrd="0" parTransId="{292D96EA-F3A0-4A39-959B-6089E57C2596}" sibTransId="{E612A973-B35F-4782-B6CF-AF6EDE16B606}"/>
    <dgm:cxn modelId="{51AF6FD5-0BC0-4CC3-BAFB-C08430671035}" srcId="{4E803259-C294-4837-8115-EA336E108B33}" destId="{0625BB28-E98A-4DC1-A359-A05811E435B0}" srcOrd="0" destOrd="0" parTransId="{96AB4EB2-9D30-491D-AFE3-57D2F21378A0}" sibTransId="{F13EEB62-89F2-4F58-9EFC-FC27990ACB4E}"/>
    <dgm:cxn modelId="{C3E083D5-94EB-4DA4-BEA4-FC1EC12341E0}" type="presOf" srcId="{4E803259-C294-4837-8115-EA336E108B33}" destId="{980CD01B-E10C-4144-B8D5-4749339AAA83}" srcOrd="0" destOrd="0" presId="urn:microsoft.com/office/officeart/2005/8/layout/hProcess9"/>
    <dgm:cxn modelId="{22191DFC-6DB4-49AB-9479-66FB11DB18C0}" type="presOf" srcId="{5226BDDA-61AA-4276-9ACB-678C7D722158}" destId="{4135C149-4059-4673-AE7F-DDC26BEE53DE}" srcOrd="0" destOrd="0" presId="urn:microsoft.com/office/officeart/2005/8/layout/hProcess9"/>
    <dgm:cxn modelId="{A437D995-92B4-4B02-84C2-3AD76BB70673}" type="presParOf" srcId="{980CD01B-E10C-4144-B8D5-4749339AAA83}" destId="{D1DA1359-6A63-4E43-91E5-B9E77B547695}" srcOrd="0" destOrd="0" presId="urn:microsoft.com/office/officeart/2005/8/layout/hProcess9"/>
    <dgm:cxn modelId="{D9090067-F264-48E7-BDFC-293DE59C57F1}" type="presParOf" srcId="{980CD01B-E10C-4144-B8D5-4749339AAA83}" destId="{7BF8BF3D-39EA-4754-A9F7-5C8FB00FCE69}" srcOrd="1" destOrd="0" presId="urn:microsoft.com/office/officeart/2005/8/layout/hProcess9"/>
    <dgm:cxn modelId="{D1FDC773-BA60-4FFD-BDD6-0B1F7411C00C}" type="presParOf" srcId="{7BF8BF3D-39EA-4754-A9F7-5C8FB00FCE69}" destId="{4C5A242E-216B-4A63-A94C-DECFB421B889}" srcOrd="0" destOrd="0" presId="urn:microsoft.com/office/officeart/2005/8/layout/hProcess9"/>
    <dgm:cxn modelId="{7893A961-9E8F-47B1-B397-307BC589B281}" type="presParOf" srcId="{7BF8BF3D-39EA-4754-A9F7-5C8FB00FCE69}" destId="{1840DB9B-446E-4678-934C-5B8CCF3A7B1B}" srcOrd="1" destOrd="0" presId="urn:microsoft.com/office/officeart/2005/8/layout/hProcess9"/>
    <dgm:cxn modelId="{0DBD0A83-1328-4A25-A37D-2F5496B56D7F}" type="presParOf" srcId="{7BF8BF3D-39EA-4754-A9F7-5C8FB00FCE69}" destId="{5A500E58-2492-4FE8-8114-DF48FABA8AB7}" srcOrd="2" destOrd="0" presId="urn:microsoft.com/office/officeart/2005/8/layout/hProcess9"/>
    <dgm:cxn modelId="{6C29B77D-A56F-42EE-AC09-28762287626D}" type="presParOf" srcId="{7BF8BF3D-39EA-4754-A9F7-5C8FB00FCE69}" destId="{2393A6A4-BCA4-452E-8D5B-C1CD4444A7B9}" srcOrd="3" destOrd="0" presId="urn:microsoft.com/office/officeart/2005/8/layout/hProcess9"/>
    <dgm:cxn modelId="{14C88E4F-F4AF-4087-BCFB-4E38C4A78B91}" type="presParOf" srcId="{7BF8BF3D-39EA-4754-A9F7-5C8FB00FCE69}" destId="{4135C149-4059-4673-AE7F-DDC26BEE53DE}" srcOrd="4" destOrd="0" presId="urn:microsoft.com/office/officeart/2005/8/layout/hProcess9"/>
    <dgm:cxn modelId="{ABCD97C6-B88B-4D75-AC89-13C799BCB291}" type="presParOf" srcId="{7BF8BF3D-39EA-4754-A9F7-5C8FB00FCE69}" destId="{F09891A0-F04C-41A3-B3F1-BC3E2515B4B7}" srcOrd="5" destOrd="0" presId="urn:microsoft.com/office/officeart/2005/8/layout/hProcess9"/>
    <dgm:cxn modelId="{7DE96367-EF45-4199-9B3F-8AB236DDEDB1}" type="presParOf" srcId="{7BF8BF3D-39EA-4754-A9F7-5C8FB00FCE69}" destId="{B268CBE1-53A5-4510-99BD-98A051E77F0A}" srcOrd="6" destOrd="0" presId="urn:microsoft.com/office/officeart/2005/8/layout/hProcess9"/>
    <dgm:cxn modelId="{5057FC8E-D670-4EC6-B979-8CBB39329E7F}" type="presParOf" srcId="{7BF8BF3D-39EA-4754-A9F7-5C8FB00FCE69}" destId="{804ED4CD-7ABA-4310-9F02-307DD79D3E3E}" srcOrd="7" destOrd="0" presId="urn:microsoft.com/office/officeart/2005/8/layout/hProcess9"/>
    <dgm:cxn modelId="{686B8D6E-993F-4780-9A02-5EEDEE1F26E1}" type="presParOf" srcId="{7BF8BF3D-39EA-4754-A9F7-5C8FB00FCE69}" destId="{973E2A7F-0FDF-4159-8000-293BC44FF5DE}"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A1359-6A63-4E43-91E5-B9E77B547695}">
      <dsp:nvSpPr>
        <dsp:cNvPr id="0" name=""/>
        <dsp:cNvSpPr/>
      </dsp:nvSpPr>
      <dsp:spPr>
        <a:xfrm>
          <a:off x="889502" y="0"/>
          <a:ext cx="10081034" cy="45569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5A242E-216B-4A63-A94C-DECFB421B889}">
      <dsp:nvSpPr>
        <dsp:cNvPr id="0" name=""/>
        <dsp:cNvSpPr/>
      </dsp:nvSpPr>
      <dsp:spPr>
        <a:xfrm>
          <a:off x="5211" y="1367092"/>
          <a:ext cx="2278772" cy="18227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1" kern="1200" dirty="0"/>
            <a:t>Nuffield Trust </a:t>
          </a:r>
          <a:r>
            <a:rPr lang="en-GB" sz="1800" b="1" kern="1200" dirty="0">
              <a:latin typeface="Calibri"/>
            </a:rPr>
            <a:t>and The</a:t>
          </a:r>
          <a:r>
            <a:rPr lang="en-GB" sz="1800" b="1" kern="1200" dirty="0"/>
            <a:t> </a:t>
          </a:r>
          <a:r>
            <a:rPr lang="en-GB" sz="1800" b="1" kern="1200" dirty="0">
              <a:latin typeface="Calibri"/>
            </a:rPr>
            <a:t>King’s Fund commissioned</a:t>
          </a:r>
          <a:r>
            <a:rPr lang="en-GB" sz="1800" b="1" kern="1200" dirty="0"/>
            <a:t> by PSNC</a:t>
          </a:r>
        </a:p>
      </dsp:txBody>
      <dsp:txXfrm>
        <a:off x="94192" y="1456073"/>
        <a:ext cx="2100810" cy="1644828"/>
      </dsp:txXfrm>
    </dsp:sp>
    <dsp:sp modelId="{5A500E58-2492-4FE8-8114-DF48FABA8AB7}">
      <dsp:nvSpPr>
        <dsp:cNvPr id="0" name=""/>
        <dsp:cNvSpPr/>
      </dsp:nvSpPr>
      <dsp:spPr>
        <a:xfrm>
          <a:off x="2397922" y="1367092"/>
          <a:ext cx="2278772" cy="18227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1" kern="1200" dirty="0"/>
            <a:t>Steering Group &amp; Advisory </a:t>
          </a:r>
          <a:r>
            <a:rPr lang="en-GB" sz="1800" b="1" kern="1200" dirty="0">
              <a:latin typeface="Calibri"/>
            </a:rPr>
            <a:t>Panel formed</a:t>
          </a:r>
          <a:endParaRPr lang="en-GB" sz="1800" b="1" kern="1200" dirty="0"/>
        </a:p>
        <a:p>
          <a:pPr marL="0" lvl="0" indent="0" algn="ctr" defTabSz="800100">
            <a:lnSpc>
              <a:spcPct val="90000"/>
            </a:lnSpc>
            <a:spcBef>
              <a:spcPct val="0"/>
            </a:spcBef>
            <a:spcAft>
              <a:spcPct val="35000"/>
            </a:spcAft>
            <a:buNone/>
          </a:pPr>
          <a:r>
            <a:rPr lang="en-GB" sz="1800" b="1" kern="1200" dirty="0"/>
            <a:t>Literature reviews</a:t>
          </a:r>
        </a:p>
        <a:p>
          <a:pPr marL="0" lvl="0" indent="0" algn="ctr" defTabSz="800100">
            <a:lnSpc>
              <a:spcPct val="90000"/>
            </a:lnSpc>
            <a:spcBef>
              <a:spcPct val="0"/>
            </a:spcBef>
            <a:spcAft>
              <a:spcPct val="35000"/>
            </a:spcAft>
            <a:buNone/>
          </a:pPr>
          <a:r>
            <a:rPr lang="en-GB" sz="1800" b="1" kern="1200" dirty="0"/>
            <a:t>Interviews</a:t>
          </a:r>
        </a:p>
      </dsp:txBody>
      <dsp:txXfrm>
        <a:off x="2486903" y="1456073"/>
        <a:ext cx="2100810" cy="1644828"/>
      </dsp:txXfrm>
    </dsp:sp>
    <dsp:sp modelId="{4135C149-4059-4673-AE7F-DDC26BEE53DE}">
      <dsp:nvSpPr>
        <dsp:cNvPr id="0" name=""/>
        <dsp:cNvSpPr/>
      </dsp:nvSpPr>
      <dsp:spPr>
        <a:xfrm>
          <a:off x="4790633" y="1367092"/>
          <a:ext cx="2278772" cy="18227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Initial consultation with sector &amp; others</a:t>
          </a:r>
        </a:p>
        <a:p>
          <a:pPr marL="0" lvl="0" indent="0" algn="ctr" defTabSz="800100">
            <a:lnSpc>
              <a:spcPct val="90000"/>
            </a:lnSpc>
            <a:spcBef>
              <a:spcPct val="0"/>
            </a:spcBef>
            <a:spcAft>
              <a:spcPct val="35000"/>
            </a:spcAft>
            <a:buNone/>
          </a:pPr>
          <a:r>
            <a:rPr lang="en-GB" sz="1800" b="1" kern="1200" dirty="0"/>
            <a:t>Working group meetings </a:t>
          </a:r>
        </a:p>
      </dsp:txBody>
      <dsp:txXfrm>
        <a:off x="4879614" y="1456073"/>
        <a:ext cx="2100810" cy="1644828"/>
      </dsp:txXfrm>
    </dsp:sp>
    <dsp:sp modelId="{B268CBE1-53A5-4510-99BD-98A051E77F0A}">
      <dsp:nvSpPr>
        <dsp:cNvPr id="0" name=""/>
        <dsp:cNvSpPr/>
      </dsp:nvSpPr>
      <dsp:spPr>
        <a:xfrm>
          <a:off x="7183344" y="1367092"/>
          <a:ext cx="2278772" cy="18227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Initial report recommendations &amp; second consultation phase</a:t>
          </a:r>
        </a:p>
      </dsp:txBody>
      <dsp:txXfrm>
        <a:off x="7272325" y="1456073"/>
        <a:ext cx="2100810" cy="1644828"/>
      </dsp:txXfrm>
    </dsp:sp>
    <dsp:sp modelId="{973E2A7F-0FDF-4159-8000-293BC44FF5DE}">
      <dsp:nvSpPr>
        <dsp:cNvPr id="0" name=""/>
        <dsp:cNvSpPr/>
      </dsp:nvSpPr>
      <dsp:spPr>
        <a:xfrm>
          <a:off x="9576055" y="1367092"/>
          <a:ext cx="2278772" cy="18227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Final Vision document</a:t>
          </a:r>
        </a:p>
      </dsp:txBody>
      <dsp:txXfrm>
        <a:off x="9665036" y="1456073"/>
        <a:ext cx="2100810" cy="164482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0D9165E-5524-49E0-A142-544EAFDBE258}" type="datetimeFigureOut">
              <a:rPr lang="en-GB" smtClean="0"/>
              <a:t>09/11/2022</a:t>
            </a:fld>
            <a:endParaRPr lang="en-GB"/>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D27FF72-E60E-4F4C-9E10-77CAE52C81A6}" type="slidenum">
              <a:rPr lang="en-GB" smtClean="0"/>
              <a:t>‹#›</a:t>
            </a:fld>
            <a:endParaRPr lang="en-GB"/>
          </a:p>
        </p:txBody>
      </p:sp>
    </p:spTree>
    <p:extLst>
      <p:ext uri="{BB962C8B-B14F-4D97-AF65-F5344CB8AC3E}">
        <p14:creationId xmlns:p14="http://schemas.microsoft.com/office/powerpoint/2010/main" val="3921128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D27FF72-E60E-4F4C-9E10-77CAE52C81A6}" type="slidenum">
              <a:rPr lang="en-GB" smtClean="0"/>
              <a:t>1</a:t>
            </a:fld>
            <a:endParaRPr lang="en-GB"/>
          </a:p>
        </p:txBody>
      </p:sp>
    </p:spTree>
    <p:extLst>
      <p:ext uri="{BB962C8B-B14F-4D97-AF65-F5344CB8AC3E}">
        <p14:creationId xmlns:p14="http://schemas.microsoft.com/office/powerpoint/2010/main" val="893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5B518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052341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265772"/>
            <a:ext cx="7375063" cy="1426170"/>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72246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3392" y="265772"/>
            <a:ext cx="7375063" cy="1426170"/>
          </a:xfrm>
        </p:spPr>
        <p:txBody>
          <a:bodyPr/>
          <a:lstStyle/>
          <a:p>
            <a:r>
              <a:rPr lang="en-US"/>
              <a:t>Click to edit Master title style</a:t>
            </a:r>
            <a:endParaRPr lang="en-GB"/>
          </a:p>
        </p:txBody>
      </p:sp>
    </p:spTree>
    <p:extLst>
      <p:ext uri="{BB962C8B-B14F-4D97-AF65-F5344CB8AC3E}">
        <p14:creationId xmlns:p14="http://schemas.microsoft.com/office/powerpoint/2010/main" val="3581950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258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265772"/>
            <a:ext cx="7375063" cy="1426170"/>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623392" y="1844824"/>
            <a:ext cx="11017224" cy="41044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533258"/>
            <a:ext cx="12192000" cy="311112"/>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04512" y="239201"/>
            <a:ext cx="1122602" cy="802372"/>
          </a:xfrm>
          <a:prstGeom prst="rect">
            <a:avLst/>
          </a:prstGeom>
        </p:spPr>
      </p:pic>
      <p:pic>
        <p:nvPicPr>
          <p:cNvPr id="12" name="Picture 11"/>
          <p:cNvPicPr>
            <a:picLocks noChangeAspect="1"/>
          </p:cNvPicPr>
          <p:nvPr userDrawn="1"/>
        </p:nvPicPr>
        <p:blipFill rotWithShape="1">
          <a:blip r:embed="rId8" cstate="print">
            <a:extLst>
              <a:ext uri="{28A0092B-C50C-407E-A947-70E740481C1C}">
                <a14:useLocalDpi xmlns:a14="http://schemas.microsoft.com/office/drawing/2010/main" val="0"/>
              </a:ext>
            </a:extLst>
          </a:blip>
          <a:srcRect t="1" b="8936"/>
          <a:stretch/>
        </p:blipFill>
        <p:spPr>
          <a:xfrm>
            <a:off x="10624727" y="1041573"/>
            <a:ext cx="1282172" cy="720068"/>
          </a:xfrm>
          <a:prstGeom prst="rect">
            <a:avLst/>
          </a:prstGeom>
        </p:spPr>
      </p:pic>
    </p:spTree>
    <p:extLst>
      <p:ext uri="{BB962C8B-B14F-4D97-AF65-F5344CB8AC3E}">
        <p14:creationId xmlns:p14="http://schemas.microsoft.com/office/powerpoint/2010/main" val="3936579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hf sldNum="0" hdr="0" dt="0"/>
  <p:txStyles>
    <p:titleStyle>
      <a:lvl1pPr algn="l" defTabSz="914400"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Clr>
          <a:srgbClr val="5B518E"/>
        </a:buClr>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Clr>
          <a:srgbClr val="5B518E"/>
        </a:buClr>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5B518E"/>
        </a:buClr>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Clr>
          <a:srgbClr val="5B518E"/>
        </a:buClr>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Clr>
          <a:srgbClr val="5B518E"/>
        </a:buClr>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335138-2057-409B-9864-FBE46E502D54}"/>
              </a:ext>
            </a:extLst>
          </p:cNvPr>
          <p:cNvSpPr>
            <a:spLocks noGrp="1"/>
          </p:cNvSpPr>
          <p:nvPr>
            <p:ph type="ctrTitle"/>
          </p:nvPr>
        </p:nvSpPr>
        <p:spPr>
          <a:xfrm>
            <a:off x="707757" y="2349985"/>
            <a:ext cx="11073538" cy="2910171"/>
          </a:xfrm>
        </p:spPr>
        <p:txBody>
          <a:bodyPr/>
          <a:lstStyle/>
          <a:p>
            <a:r>
              <a:rPr lang="en-GB" sz="4800" b="1" dirty="0"/>
              <a:t>PSNC initial consultation regarding the vision and strategic options for community pharmacy</a:t>
            </a:r>
          </a:p>
        </p:txBody>
      </p:sp>
      <p:sp>
        <p:nvSpPr>
          <p:cNvPr id="2" name="TextBox 1">
            <a:extLst>
              <a:ext uri="{FF2B5EF4-FFF2-40B4-BE49-F238E27FC236}">
                <a16:creationId xmlns:a16="http://schemas.microsoft.com/office/drawing/2014/main" id="{A70EBDA0-02A8-9D13-601C-96651E942C20}"/>
              </a:ext>
            </a:extLst>
          </p:cNvPr>
          <p:cNvSpPr txBox="1"/>
          <p:nvPr/>
        </p:nvSpPr>
        <p:spPr>
          <a:xfrm>
            <a:off x="1057700" y="4384343"/>
            <a:ext cx="180975" cy="361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Tree>
    <p:extLst>
      <p:ext uri="{BB962C8B-B14F-4D97-AF65-F5344CB8AC3E}">
        <p14:creationId xmlns:p14="http://schemas.microsoft.com/office/powerpoint/2010/main" val="1793887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44DB1-CFB2-156A-4D96-91C79CC0E21B}"/>
              </a:ext>
            </a:extLst>
          </p:cNvPr>
          <p:cNvSpPr>
            <a:spLocks noGrp="1"/>
          </p:cNvSpPr>
          <p:nvPr>
            <p:ph type="title"/>
          </p:nvPr>
        </p:nvSpPr>
        <p:spPr/>
        <p:txBody>
          <a:bodyPr/>
          <a:lstStyle/>
          <a:p>
            <a:r>
              <a:rPr lang="en-GB" b="1" dirty="0"/>
              <a:t>Consultation questions</a:t>
            </a:r>
          </a:p>
        </p:txBody>
      </p:sp>
      <p:sp>
        <p:nvSpPr>
          <p:cNvPr id="3" name="Content Placeholder 2">
            <a:extLst>
              <a:ext uri="{FF2B5EF4-FFF2-40B4-BE49-F238E27FC236}">
                <a16:creationId xmlns:a16="http://schemas.microsoft.com/office/drawing/2014/main" id="{5F7CC7F0-0326-3F0C-E395-C77F1D7A39FF}"/>
              </a:ext>
            </a:extLst>
          </p:cNvPr>
          <p:cNvSpPr>
            <a:spLocks noGrp="1"/>
          </p:cNvSpPr>
          <p:nvPr>
            <p:ph idx="1"/>
          </p:nvPr>
        </p:nvSpPr>
        <p:spPr>
          <a:xfrm>
            <a:off x="587388" y="1817662"/>
            <a:ext cx="11017224" cy="4499161"/>
          </a:xfrm>
        </p:spPr>
        <p:txBody>
          <a:bodyPr>
            <a:normAutofit/>
          </a:bodyPr>
          <a:lstStyle/>
          <a:p>
            <a:pPr marL="514350" indent="-514350">
              <a:buFont typeface="+mj-lt"/>
              <a:buAutoNum type="arabicPeriod" startAt="3"/>
            </a:pPr>
            <a:r>
              <a:rPr lang="en-GB" sz="3000" b="1" dirty="0"/>
              <a:t>Thinking about past policies and developments in pharmacy practice and possible future developments, what are the key barriers to change?</a:t>
            </a:r>
          </a:p>
          <a:p>
            <a:pPr marL="536575" indent="0">
              <a:buNone/>
            </a:pPr>
            <a:r>
              <a:rPr lang="en-GB" sz="3000" dirty="0"/>
              <a:t>For example, what has stopped good practice being rolled out further? Are the right incentives in place? Do the views of pharmacy held by the public and other healthcare professionals have an impact? Are the right IT systems and connectivity in place?</a:t>
            </a:r>
          </a:p>
          <a:p>
            <a:pPr marL="514350" indent="-514350">
              <a:buFont typeface="+mj-lt"/>
              <a:buAutoNum type="arabicPeriod" startAt="3"/>
            </a:pPr>
            <a:endParaRPr lang="en-GB" dirty="0"/>
          </a:p>
        </p:txBody>
      </p:sp>
    </p:spTree>
    <p:extLst>
      <p:ext uri="{BB962C8B-B14F-4D97-AF65-F5344CB8AC3E}">
        <p14:creationId xmlns:p14="http://schemas.microsoft.com/office/powerpoint/2010/main" val="3318789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44DB1-CFB2-156A-4D96-91C79CC0E21B}"/>
              </a:ext>
            </a:extLst>
          </p:cNvPr>
          <p:cNvSpPr>
            <a:spLocks noGrp="1"/>
          </p:cNvSpPr>
          <p:nvPr>
            <p:ph type="title"/>
          </p:nvPr>
        </p:nvSpPr>
        <p:spPr/>
        <p:txBody>
          <a:bodyPr/>
          <a:lstStyle/>
          <a:p>
            <a:r>
              <a:rPr lang="en-GB" b="1" dirty="0"/>
              <a:t>Consultation questions</a:t>
            </a:r>
          </a:p>
        </p:txBody>
      </p:sp>
      <p:sp>
        <p:nvSpPr>
          <p:cNvPr id="3" name="Content Placeholder 2">
            <a:extLst>
              <a:ext uri="{FF2B5EF4-FFF2-40B4-BE49-F238E27FC236}">
                <a16:creationId xmlns:a16="http://schemas.microsoft.com/office/drawing/2014/main" id="{5F7CC7F0-0326-3F0C-E395-C77F1D7A39FF}"/>
              </a:ext>
            </a:extLst>
          </p:cNvPr>
          <p:cNvSpPr>
            <a:spLocks noGrp="1"/>
          </p:cNvSpPr>
          <p:nvPr>
            <p:ph idx="1"/>
          </p:nvPr>
        </p:nvSpPr>
        <p:spPr>
          <a:xfrm>
            <a:off x="587388" y="1817662"/>
            <a:ext cx="11017224" cy="4499161"/>
          </a:xfrm>
        </p:spPr>
        <p:txBody>
          <a:bodyPr>
            <a:normAutofit fontScale="92500" lnSpcReduction="20000"/>
          </a:bodyPr>
          <a:lstStyle/>
          <a:p>
            <a:pPr marL="514350" indent="-514350">
              <a:buFont typeface="+mj-lt"/>
              <a:buAutoNum type="arabicPeriod" startAt="4"/>
            </a:pPr>
            <a:r>
              <a:rPr lang="en-GB" b="1" dirty="0"/>
              <a:t>Thinking about past policies and developments in pharmacy practice and possible future developments, what are the key enablers of change? </a:t>
            </a:r>
          </a:p>
          <a:p>
            <a:pPr marL="536575" indent="0">
              <a:buNone/>
            </a:pPr>
            <a:r>
              <a:rPr lang="en-GB" dirty="0"/>
              <a:t>For example, are there past policies that have been successful in progressing the role of community pharmacy to support patients and the wider NHS? What are the potential levers and incentives for commissioners, pharmacies or patients to adopt or utilise new approaches and services?</a:t>
            </a:r>
          </a:p>
          <a:p>
            <a:pPr marL="514350" indent="-514350">
              <a:buFont typeface="+mj-lt"/>
              <a:buAutoNum type="arabicPeriod" startAt="5"/>
            </a:pPr>
            <a:r>
              <a:rPr lang="en-GB" b="1" dirty="0"/>
              <a:t>Are there innovative models of the delivery of community pharmacy services that you are aware of that should be explored during the development of the vision? </a:t>
            </a:r>
          </a:p>
          <a:p>
            <a:pPr marL="514350" indent="-514350">
              <a:buFont typeface="+mj-lt"/>
              <a:buAutoNum type="arabicPeriod" startAt="5"/>
            </a:pPr>
            <a:endParaRPr lang="en-GB" dirty="0"/>
          </a:p>
        </p:txBody>
      </p:sp>
    </p:spTree>
    <p:extLst>
      <p:ext uri="{BB962C8B-B14F-4D97-AF65-F5344CB8AC3E}">
        <p14:creationId xmlns:p14="http://schemas.microsoft.com/office/powerpoint/2010/main" val="1985457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5A0E-7D94-744D-B252-ECBCCF7F928F}"/>
              </a:ext>
            </a:extLst>
          </p:cNvPr>
          <p:cNvSpPr>
            <a:spLocks noGrp="1"/>
          </p:cNvSpPr>
          <p:nvPr>
            <p:ph type="title"/>
          </p:nvPr>
        </p:nvSpPr>
        <p:spPr/>
        <p:txBody>
          <a:bodyPr/>
          <a:lstStyle/>
          <a:p>
            <a:r>
              <a:rPr lang="en-GB" b="1"/>
              <a:t>Learn more</a:t>
            </a:r>
          </a:p>
        </p:txBody>
      </p:sp>
      <p:sp>
        <p:nvSpPr>
          <p:cNvPr id="3" name="Content Placeholder 2">
            <a:extLst>
              <a:ext uri="{FF2B5EF4-FFF2-40B4-BE49-F238E27FC236}">
                <a16:creationId xmlns:a16="http://schemas.microsoft.com/office/drawing/2014/main" id="{BAA7142D-C2C8-F9F2-42E6-12DC5EE3A3AE}"/>
              </a:ext>
            </a:extLst>
          </p:cNvPr>
          <p:cNvSpPr>
            <a:spLocks noGrp="1"/>
          </p:cNvSpPr>
          <p:nvPr>
            <p:ph idx="1"/>
          </p:nvPr>
        </p:nvSpPr>
        <p:spPr/>
        <p:txBody>
          <a:bodyPr vert="horz" lIns="91440" tIns="45720" rIns="91440" bIns="45720" rtlCol="0" anchor="t">
            <a:normAutofit/>
          </a:bodyPr>
          <a:lstStyle/>
          <a:p>
            <a:pPr>
              <a:lnSpc>
                <a:spcPct val="110000"/>
              </a:lnSpc>
            </a:pPr>
            <a:endParaRPr lang="en-GB" dirty="0"/>
          </a:p>
          <a:p>
            <a:pPr marL="0" indent="0">
              <a:lnSpc>
                <a:spcPct val="110000"/>
              </a:lnSpc>
              <a:buNone/>
            </a:pPr>
            <a:r>
              <a:rPr lang="en-GB" sz="3600" dirty="0"/>
              <a:t>For further information visit </a:t>
            </a:r>
            <a:r>
              <a:rPr lang="en-GB" sz="3600" b="1" dirty="0">
                <a:solidFill>
                  <a:srgbClr val="5B518E"/>
                </a:solidFill>
              </a:rPr>
              <a:t>psnc.org.uk/vision</a:t>
            </a:r>
          </a:p>
          <a:p>
            <a:pPr marL="0" indent="0">
              <a:lnSpc>
                <a:spcPct val="110000"/>
              </a:lnSpc>
              <a:buNone/>
            </a:pPr>
            <a:r>
              <a:rPr lang="en-GB" sz="1800" b="1" dirty="0">
                <a:solidFill>
                  <a:srgbClr val="5B518E"/>
                </a:solidFill>
              </a:rPr>
              <a:t> </a:t>
            </a:r>
          </a:p>
          <a:p>
            <a:pPr marL="0" indent="0">
              <a:lnSpc>
                <a:spcPct val="110000"/>
              </a:lnSpc>
              <a:buNone/>
            </a:pPr>
            <a:r>
              <a:rPr lang="en-GB" sz="3600" dirty="0"/>
              <a:t>Email any questions to</a:t>
            </a:r>
            <a:r>
              <a:rPr lang="en-GB" sz="3600" b="1" dirty="0"/>
              <a:t> </a:t>
            </a:r>
            <a:r>
              <a:rPr lang="en-GB" sz="3600" b="1" dirty="0">
                <a:solidFill>
                  <a:srgbClr val="5B518E"/>
                </a:solidFill>
                <a:ea typeface="+mn-lt"/>
                <a:cs typeface="+mn-lt"/>
              </a:rPr>
              <a:t>vision.project@psnc.org.uk</a:t>
            </a:r>
            <a:endParaRPr lang="en-GB" sz="3600" b="1" dirty="0">
              <a:solidFill>
                <a:srgbClr val="5B518E"/>
              </a:solidFill>
            </a:endParaRPr>
          </a:p>
          <a:p>
            <a:pPr marL="0" indent="0">
              <a:lnSpc>
                <a:spcPct val="110000"/>
              </a:lnSpc>
              <a:buNone/>
            </a:pPr>
            <a:endParaRPr lang="en-GB" dirty="0"/>
          </a:p>
        </p:txBody>
      </p:sp>
    </p:spTree>
    <p:extLst>
      <p:ext uri="{BB962C8B-B14F-4D97-AF65-F5344CB8AC3E}">
        <p14:creationId xmlns:p14="http://schemas.microsoft.com/office/powerpoint/2010/main" val="107453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5A0E-7D94-744D-B252-ECBCCF7F928F}"/>
              </a:ext>
            </a:extLst>
          </p:cNvPr>
          <p:cNvSpPr>
            <a:spLocks noGrp="1"/>
          </p:cNvSpPr>
          <p:nvPr>
            <p:ph type="title"/>
          </p:nvPr>
        </p:nvSpPr>
        <p:spPr/>
        <p:txBody>
          <a:bodyPr/>
          <a:lstStyle/>
          <a:p>
            <a:r>
              <a:rPr lang="en-GB" b="1" dirty="0">
                <a:cs typeface="Calibri"/>
              </a:rPr>
              <a:t>Submitting responses</a:t>
            </a:r>
          </a:p>
        </p:txBody>
      </p:sp>
      <p:sp>
        <p:nvSpPr>
          <p:cNvPr id="3" name="Content Placeholder 2">
            <a:extLst>
              <a:ext uri="{FF2B5EF4-FFF2-40B4-BE49-F238E27FC236}">
                <a16:creationId xmlns:a16="http://schemas.microsoft.com/office/drawing/2014/main" id="{BAA7142D-C2C8-F9F2-42E6-12DC5EE3A3AE}"/>
              </a:ext>
            </a:extLst>
          </p:cNvPr>
          <p:cNvSpPr>
            <a:spLocks noGrp="1"/>
          </p:cNvSpPr>
          <p:nvPr>
            <p:ph idx="1"/>
          </p:nvPr>
        </p:nvSpPr>
        <p:spPr/>
        <p:txBody>
          <a:bodyPr vert="horz" lIns="91440" tIns="45720" rIns="91440" bIns="45720" rtlCol="0" anchor="t">
            <a:normAutofit/>
          </a:bodyPr>
          <a:lstStyle/>
          <a:p>
            <a:pPr>
              <a:lnSpc>
                <a:spcPct val="110000"/>
              </a:lnSpc>
            </a:pPr>
            <a:r>
              <a:rPr lang="en-GB" sz="3600" dirty="0">
                <a:ea typeface="+mn-lt"/>
                <a:cs typeface="+mn-lt"/>
              </a:rPr>
              <a:t>The consultation can be completed as an individual or on behalf of the LPC as an organisation</a:t>
            </a:r>
            <a:endParaRPr lang="en-GB" dirty="0">
              <a:ea typeface="+mn-lt"/>
              <a:cs typeface="+mn-lt"/>
            </a:endParaRPr>
          </a:p>
          <a:p>
            <a:pPr>
              <a:lnSpc>
                <a:spcPct val="110000"/>
              </a:lnSpc>
            </a:pPr>
            <a:r>
              <a:rPr lang="en-GB" sz="3600" dirty="0">
                <a:ea typeface="+mn-lt"/>
                <a:cs typeface="+mn-lt"/>
              </a:rPr>
              <a:t>The survey can be completed anonymously if you wish</a:t>
            </a:r>
            <a:endParaRPr lang="en-GB" sz="3600" b="1" dirty="0">
              <a:solidFill>
                <a:srgbClr val="5B518E"/>
              </a:solidFill>
              <a:ea typeface="+mn-lt"/>
              <a:cs typeface="+mn-lt"/>
            </a:endParaRPr>
          </a:p>
          <a:p>
            <a:pPr>
              <a:lnSpc>
                <a:spcPct val="110000"/>
              </a:lnSpc>
            </a:pPr>
            <a:r>
              <a:rPr lang="en-GB" sz="3600" b="1" dirty="0">
                <a:solidFill>
                  <a:srgbClr val="595959"/>
                </a:solidFill>
                <a:ea typeface="+mn-lt"/>
                <a:cs typeface="+mn-lt"/>
              </a:rPr>
              <a:t>Submit responses by 11.59pm on Friday 9</a:t>
            </a:r>
            <a:r>
              <a:rPr lang="en-GB" sz="3600" b="1" baseline="30000" dirty="0">
                <a:solidFill>
                  <a:srgbClr val="595959"/>
                </a:solidFill>
                <a:ea typeface="+mn-lt"/>
                <a:cs typeface="+mn-lt"/>
              </a:rPr>
              <a:t>th</a:t>
            </a:r>
            <a:r>
              <a:rPr lang="en-GB" sz="3600" b="1" dirty="0">
                <a:solidFill>
                  <a:srgbClr val="595959"/>
                </a:solidFill>
                <a:ea typeface="+mn-lt"/>
                <a:cs typeface="+mn-lt"/>
              </a:rPr>
              <a:t> </a:t>
            </a:r>
            <a:r>
              <a:rPr lang="en-GB" sz="3600" b="1">
                <a:solidFill>
                  <a:srgbClr val="595959"/>
                </a:solidFill>
                <a:ea typeface="+mn-lt"/>
                <a:cs typeface="+mn-lt"/>
              </a:rPr>
              <a:t>December electronically </a:t>
            </a:r>
            <a:r>
              <a:rPr lang="en-GB" sz="3600" b="1" dirty="0">
                <a:solidFill>
                  <a:srgbClr val="595959"/>
                </a:solidFill>
                <a:ea typeface="+mn-lt"/>
                <a:cs typeface="+mn-lt"/>
              </a:rPr>
              <a:t>via Microsoft Forms available on </a:t>
            </a:r>
            <a:r>
              <a:rPr lang="en-GB" sz="3600" b="1" dirty="0">
                <a:solidFill>
                  <a:srgbClr val="5B518E"/>
                </a:solidFill>
              </a:rPr>
              <a:t>psnc.org.uk/vision</a:t>
            </a:r>
          </a:p>
          <a:p>
            <a:pPr marL="0" indent="0">
              <a:lnSpc>
                <a:spcPct val="110000"/>
              </a:lnSpc>
              <a:buNone/>
            </a:pPr>
            <a:endParaRPr lang="en-GB" dirty="0"/>
          </a:p>
        </p:txBody>
      </p:sp>
    </p:spTree>
    <p:extLst>
      <p:ext uri="{BB962C8B-B14F-4D97-AF65-F5344CB8AC3E}">
        <p14:creationId xmlns:p14="http://schemas.microsoft.com/office/powerpoint/2010/main" val="3806960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8419D-4970-9D5E-C675-5E64C62785DC}"/>
              </a:ext>
            </a:extLst>
          </p:cNvPr>
          <p:cNvSpPr>
            <a:spLocks noGrp="1"/>
          </p:cNvSpPr>
          <p:nvPr>
            <p:ph type="title"/>
          </p:nvPr>
        </p:nvSpPr>
        <p:spPr/>
        <p:txBody>
          <a:bodyPr/>
          <a:lstStyle/>
          <a:p>
            <a:r>
              <a:rPr lang="en-GB" b="1" dirty="0"/>
              <a:t>This slide deck </a:t>
            </a:r>
          </a:p>
        </p:txBody>
      </p:sp>
      <p:sp>
        <p:nvSpPr>
          <p:cNvPr id="3" name="Content Placeholder 2">
            <a:extLst>
              <a:ext uri="{FF2B5EF4-FFF2-40B4-BE49-F238E27FC236}">
                <a16:creationId xmlns:a16="http://schemas.microsoft.com/office/drawing/2014/main" id="{C9EA1084-D61D-68E9-B0AD-051F65EF6F61}"/>
              </a:ext>
            </a:extLst>
          </p:cNvPr>
          <p:cNvSpPr>
            <a:spLocks noGrp="1"/>
          </p:cNvSpPr>
          <p:nvPr>
            <p:ph idx="1"/>
          </p:nvPr>
        </p:nvSpPr>
        <p:spPr/>
        <p:txBody>
          <a:bodyPr vert="horz" lIns="91440" tIns="45720" rIns="91440" bIns="45720" rtlCol="0" anchor="t">
            <a:normAutofit/>
          </a:bodyPr>
          <a:lstStyle/>
          <a:p>
            <a:pPr marL="514350" indent="-514350">
              <a:buFont typeface="+mj-lt"/>
              <a:buAutoNum type="arabicPeriod"/>
            </a:pPr>
            <a:endParaRPr lang="en-GB" dirty="0"/>
          </a:p>
          <a:p>
            <a:pPr marL="514350" indent="-514350">
              <a:buAutoNum type="arabicPeriod"/>
            </a:pPr>
            <a:r>
              <a:rPr lang="en-GB" dirty="0"/>
              <a:t>Can be used by LPCs at meetings of committee members</a:t>
            </a:r>
          </a:p>
          <a:p>
            <a:pPr marL="514350" indent="-514350">
              <a:buAutoNum type="arabicPeriod"/>
            </a:pPr>
            <a:r>
              <a:rPr lang="en-GB" dirty="0"/>
              <a:t>Can be used at local contractor meetings</a:t>
            </a:r>
          </a:p>
          <a:p>
            <a:pPr marL="514350" indent="-514350">
              <a:buAutoNum type="arabicPeriod"/>
            </a:pPr>
            <a:endParaRPr lang="en-GB" dirty="0"/>
          </a:p>
          <a:p>
            <a:pPr marL="0" indent="0">
              <a:buNone/>
            </a:pPr>
            <a:r>
              <a:rPr lang="en-GB" dirty="0">
                <a:solidFill>
                  <a:srgbClr val="FF0000"/>
                </a:solidFill>
              </a:rPr>
              <a:t>Delete this slide before use, slide 3 (agenda) may need to be edited depending on the purpose of the meeting </a:t>
            </a:r>
          </a:p>
          <a:p>
            <a:pPr marL="514350" indent="-514350">
              <a:buFont typeface="+mj-lt"/>
              <a:buAutoNum type="arabicPeriod"/>
            </a:pPr>
            <a:endParaRPr lang="en-GB" dirty="0"/>
          </a:p>
        </p:txBody>
      </p:sp>
    </p:spTree>
    <p:extLst>
      <p:ext uri="{BB962C8B-B14F-4D97-AF65-F5344CB8AC3E}">
        <p14:creationId xmlns:p14="http://schemas.microsoft.com/office/powerpoint/2010/main" val="2420245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8419D-4970-9D5E-C675-5E64C62785DC}"/>
              </a:ext>
            </a:extLst>
          </p:cNvPr>
          <p:cNvSpPr>
            <a:spLocks noGrp="1"/>
          </p:cNvSpPr>
          <p:nvPr>
            <p:ph type="title"/>
          </p:nvPr>
        </p:nvSpPr>
        <p:spPr/>
        <p:txBody>
          <a:bodyPr/>
          <a:lstStyle/>
          <a:p>
            <a:r>
              <a:rPr lang="en-GB" b="1" dirty="0"/>
              <a:t>Agenda</a:t>
            </a:r>
          </a:p>
        </p:txBody>
      </p:sp>
      <p:sp>
        <p:nvSpPr>
          <p:cNvPr id="3" name="Content Placeholder 2">
            <a:extLst>
              <a:ext uri="{FF2B5EF4-FFF2-40B4-BE49-F238E27FC236}">
                <a16:creationId xmlns:a16="http://schemas.microsoft.com/office/drawing/2014/main" id="{C9EA1084-D61D-68E9-B0AD-051F65EF6F61}"/>
              </a:ext>
            </a:extLst>
          </p:cNvPr>
          <p:cNvSpPr>
            <a:spLocks noGrp="1"/>
          </p:cNvSpPr>
          <p:nvPr>
            <p:ph idx="1"/>
          </p:nvPr>
        </p:nvSpPr>
        <p:spPr/>
        <p:txBody>
          <a:bodyPr vert="horz" lIns="91440" tIns="45720" rIns="91440" bIns="45720" rtlCol="0" anchor="t">
            <a:normAutofit/>
          </a:bodyPr>
          <a:lstStyle/>
          <a:p>
            <a:pPr marL="514350" indent="-514350">
              <a:buFont typeface="+mj-lt"/>
              <a:buAutoNum type="arabicPeriod"/>
            </a:pPr>
            <a:endParaRPr lang="en-GB" dirty="0"/>
          </a:p>
          <a:p>
            <a:pPr marL="514350" indent="-514350">
              <a:buAutoNum type="arabicPeriod"/>
            </a:pPr>
            <a:r>
              <a:rPr lang="en-GB" dirty="0"/>
              <a:t>Re-cap on the aims of the vision exercise</a:t>
            </a:r>
          </a:p>
          <a:p>
            <a:pPr marL="514350" indent="-514350">
              <a:buFont typeface="+mj-lt"/>
              <a:buAutoNum type="arabicPeriod"/>
            </a:pPr>
            <a:r>
              <a:rPr lang="en-GB" dirty="0"/>
              <a:t>Approach and timelines for the project</a:t>
            </a:r>
          </a:p>
          <a:p>
            <a:pPr marL="514350" indent="-514350">
              <a:buAutoNum type="arabicPeriod"/>
            </a:pPr>
            <a:r>
              <a:rPr lang="en-GB" dirty="0"/>
              <a:t>Early consultation exercise – 9th November to 9th December 2022</a:t>
            </a:r>
          </a:p>
          <a:p>
            <a:pPr marL="514350" indent="-514350">
              <a:buAutoNum type="arabicPeriod"/>
            </a:pPr>
            <a:r>
              <a:rPr lang="en-GB" dirty="0"/>
              <a:t>Consultation questions and feedback </a:t>
            </a:r>
          </a:p>
          <a:p>
            <a:pPr marL="514350" indent="-514350">
              <a:buAutoNum type="arabicPeriod"/>
            </a:pPr>
            <a:r>
              <a:rPr lang="en-GB" dirty="0">
                <a:cs typeface="Calibri"/>
              </a:rPr>
              <a:t>Submitted your responses</a:t>
            </a:r>
          </a:p>
          <a:p>
            <a:pPr marL="0" indent="0">
              <a:buNone/>
            </a:pPr>
            <a:endParaRPr lang="en-GB" dirty="0">
              <a:cs typeface="Calibri"/>
            </a:endParaRPr>
          </a:p>
        </p:txBody>
      </p:sp>
    </p:spTree>
    <p:extLst>
      <p:ext uri="{BB962C8B-B14F-4D97-AF65-F5344CB8AC3E}">
        <p14:creationId xmlns:p14="http://schemas.microsoft.com/office/powerpoint/2010/main" val="2942017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0FE81A-DAA3-677B-F791-F490073887E7}"/>
              </a:ext>
            </a:extLst>
          </p:cNvPr>
          <p:cNvSpPr>
            <a:spLocks noGrp="1"/>
          </p:cNvSpPr>
          <p:nvPr>
            <p:ph type="title"/>
          </p:nvPr>
        </p:nvSpPr>
        <p:spPr/>
        <p:txBody>
          <a:bodyPr/>
          <a:lstStyle/>
          <a:p>
            <a:r>
              <a:rPr lang="en-GB" b="1"/>
              <a:t>The premise</a:t>
            </a:r>
          </a:p>
        </p:txBody>
      </p:sp>
      <p:sp>
        <p:nvSpPr>
          <p:cNvPr id="3" name="Content Placeholder 2">
            <a:extLst>
              <a:ext uri="{FF2B5EF4-FFF2-40B4-BE49-F238E27FC236}">
                <a16:creationId xmlns:a16="http://schemas.microsoft.com/office/drawing/2014/main" id="{610D8138-EDC7-D82B-8A10-12F078C13759}"/>
              </a:ext>
            </a:extLst>
          </p:cNvPr>
          <p:cNvSpPr>
            <a:spLocks noGrp="1"/>
          </p:cNvSpPr>
          <p:nvPr>
            <p:ph idx="1"/>
          </p:nvPr>
        </p:nvSpPr>
        <p:spPr>
          <a:xfrm>
            <a:off x="623392" y="1841677"/>
            <a:ext cx="7135216" cy="4378053"/>
          </a:xfrm>
        </p:spPr>
        <p:txBody>
          <a:bodyPr vert="horz" lIns="91440" tIns="45720" rIns="91440" bIns="45720" rtlCol="0" anchor="t">
            <a:normAutofit/>
          </a:bodyPr>
          <a:lstStyle/>
          <a:p>
            <a:pPr>
              <a:lnSpc>
                <a:spcPct val="120000"/>
              </a:lnSpc>
              <a:spcBef>
                <a:spcPts val="768"/>
              </a:spcBef>
            </a:pPr>
            <a:r>
              <a:rPr lang="en-GB" sz="2400" dirty="0"/>
              <a:t>Following on from the Review Steering Group proposals, a new vision and strategic options for the community pharmacy sector will be developed </a:t>
            </a:r>
          </a:p>
          <a:p>
            <a:pPr>
              <a:lnSpc>
                <a:spcPct val="120000"/>
              </a:lnSpc>
              <a:spcBef>
                <a:spcPts val="768"/>
              </a:spcBef>
            </a:pPr>
            <a:r>
              <a:rPr lang="en-GB" sz="2400" dirty="0"/>
              <a:t>PSNC has commissioned Nuffield Trust and The King's Fund to lead this </a:t>
            </a:r>
            <a:endParaRPr lang="en-GB" sz="2400" dirty="0">
              <a:cs typeface="Calibri"/>
            </a:endParaRPr>
          </a:p>
          <a:p>
            <a:pPr>
              <a:lnSpc>
                <a:spcPct val="120000"/>
              </a:lnSpc>
              <a:spcBef>
                <a:spcPts val="768"/>
              </a:spcBef>
            </a:pPr>
            <a:r>
              <a:rPr lang="en-GB" sz="2400" dirty="0"/>
              <a:t>This will be an extensive and collaborative piece of work and it will be used by PSNC to develop a new strategy for community pharmacy as well as support PSNC’s work and negotiations</a:t>
            </a:r>
            <a:endParaRPr lang="en-GB" sz="2400" dirty="0">
              <a:cs typeface="Calibri"/>
            </a:endParaRPr>
          </a:p>
        </p:txBody>
      </p:sp>
      <p:pic>
        <p:nvPicPr>
          <p:cNvPr id="4" name="Picture 3" descr="A sign on a building&#10;&#10;Description automatically generated with medium confidence">
            <a:extLst>
              <a:ext uri="{FF2B5EF4-FFF2-40B4-BE49-F238E27FC236}">
                <a16:creationId xmlns:a16="http://schemas.microsoft.com/office/drawing/2014/main" id="{D85EE8A4-12D9-40E7-7065-8C70104246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8655" y="2112105"/>
            <a:ext cx="2672702" cy="1781801"/>
          </a:xfrm>
          <a:prstGeom prst="rect">
            <a:avLst/>
          </a:prstGeom>
        </p:spPr>
      </p:pic>
      <p:pic>
        <p:nvPicPr>
          <p:cNvPr id="2" name="Picture 1" descr="A black and white sign&#10;&#10;Description automatically generated with low confidence">
            <a:extLst>
              <a:ext uri="{FF2B5EF4-FFF2-40B4-BE49-F238E27FC236}">
                <a16:creationId xmlns:a16="http://schemas.microsoft.com/office/drawing/2014/main" id="{428F856B-8F79-B676-BA6A-B4F5F9046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8655" y="4276278"/>
            <a:ext cx="2169907" cy="604551"/>
          </a:xfrm>
          <a:prstGeom prst="rect">
            <a:avLst/>
          </a:prstGeom>
        </p:spPr>
      </p:pic>
      <p:pic>
        <p:nvPicPr>
          <p:cNvPr id="6" name="Picture 5">
            <a:extLst>
              <a:ext uri="{FF2B5EF4-FFF2-40B4-BE49-F238E27FC236}">
                <a16:creationId xmlns:a16="http://schemas.microsoft.com/office/drawing/2014/main" id="{E2D281D5-7817-672E-137E-8CB889EBD7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8655" y="5138496"/>
            <a:ext cx="2603634" cy="558828"/>
          </a:xfrm>
          <a:prstGeom prst="rect">
            <a:avLst/>
          </a:prstGeom>
        </p:spPr>
      </p:pic>
    </p:spTree>
    <p:extLst>
      <p:ext uri="{BB962C8B-B14F-4D97-AF65-F5344CB8AC3E}">
        <p14:creationId xmlns:p14="http://schemas.microsoft.com/office/powerpoint/2010/main" val="711538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973A-1154-F4AE-BDFD-8F9A1DDE52B2}"/>
              </a:ext>
            </a:extLst>
          </p:cNvPr>
          <p:cNvSpPr>
            <a:spLocks noGrp="1"/>
          </p:cNvSpPr>
          <p:nvPr>
            <p:ph type="title"/>
          </p:nvPr>
        </p:nvSpPr>
        <p:spPr/>
        <p:txBody>
          <a:bodyPr/>
          <a:lstStyle/>
          <a:p>
            <a:r>
              <a:rPr lang="en-GB" b="1" dirty="0"/>
              <a:t>PSNC’s objectives</a:t>
            </a:r>
          </a:p>
        </p:txBody>
      </p:sp>
      <p:sp>
        <p:nvSpPr>
          <p:cNvPr id="4" name="Content Placeholder 2">
            <a:extLst>
              <a:ext uri="{FF2B5EF4-FFF2-40B4-BE49-F238E27FC236}">
                <a16:creationId xmlns:a16="http://schemas.microsoft.com/office/drawing/2014/main" id="{D921588C-BE87-9899-134F-8E9F6336D323}"/>
              </a:ext>
            </a:extLst>
          </p:cNvPr>
          <p:cNvSpPr txBox="1">
            <a:spLocks noGrp="1"/>
          </p:cNvSpPr>
          <p:nvPr>
            <p:ph idx="1"/>
          </p:nvPr>
        </p:nvSpPr>
        <p:spPr>
          <a:xfrm>
            <a:off x="623392" y="1691942"/>
            <a:ext cx="2663800" cy="1389484"/>
          </a:xfrm>
          <a:prstGeom prst="rect">
            <a:avLst/>
          </a:prstGeom>
          <a:solidFill>
            <a:srgbClr val="5B518E"/>
          </a:solidFill>
        </p:spPr>
        <p:txBody>
          <a:bodyPr anchor="ctr">
            <a:normAutofit/>
          </a:bodyPr>
          <a:lstStyle>
            <a:lvl1pPr marL="0" indent="0" algn="l" defTabSz="914400" rtl="0" eaLnBrk="1" latinLnBrk="0" hangingPunct="1">
              <a:spcBef>
                <a:spcPts val="600"/>
              </a:spcBef>
              <a:spcAft>
                <a:spcPts val="0"/>
              </a:spcAft>
              <a:buClr>
                <a:schemeClr val="tx2"/>
              </a:buClr>
              <a:buSzPct val="120000"/>
              <a:buFont typeface="Arial" pitchFamily="34" charset="0"/>
              <a:buNone/>
              <a:defRPr lang="en-US" sz="1400" b="1" kern="1200" dirty="0" smtClean="0">
                <a:solidFill>
                  <a:schemeClr val="tx1"/>
                </a:solidFill>
                <a:latin typeface="+mj-lt"/>
                <a:ea typeface="+mn-ea"/>
                <a:cs typeface="+mn-cs"/>
              </a:defRPr>
            </a:lvl1pPr>
            <a:lvl2pPr marL="0" indent="0" algn="l" defTabSz="914400" rtl="0" eaLnBrk="1" latinLnBrk="0" hangingPunct="1">
              <a:spcBef>
                <a:spcPts val="600"/>
              </a:spcBef>
              <a:buClr>
                <a:schemeClr val="tx2"/>
              </a:buClr>
              <a:buFont typeface="Cambria" pitchFamily="18" charset="0"/>
              <a:buNone/>
              <a:defRPr sz="1200" kern="1200">
                <a:solidFill>
                  <a:schemeClr val="tx1"/>
                </a:solidFill>
                <a:latin typeface="+mj-lt"/>
                <a:ea typeface="+mn-ea"/>
                <a:cs typeface="+mn-cs"/>
              </a:defRPr>
            </a:lvl2pPr>
            <a:lvl3pPr marL="230400" indent="-230400" algn="l" defTabSz="914400" rtl="0" eaLnBrk="1" latinLnBrk="0" hangingPunct="1">
              <a:spcBef>
                <a:spcPts val="600"/>
              </a:spcBef>
              <a:buClr>
                <a:schemeClr val="tx2"/>
              </a:buClr>
              <a:buSzPct val="100000"/>
              <a:buFont typeface="Arial" pitchFamily="34" charset="0"/>
              <a:buChar char="•"/>
              <a:defRPr sz="1200" kern="1200">
                <a:solidFill>
                  <a:schemeClr val="tx1"/>
                </a:solidFill>
                <a:latin typeface="+mj-lt"/>
                <a:ea typeface="+mn-ea"/>
                <a:cs typeface="+mn-cs"/>
              </a:defRPr>
            </a:lvl3pPr>
            <a:lvl4pPr marL="460800" indent="-228600" algn="l" defTabSz="914400" rtl="0" eaLnBrk="1" latinLnBrk="0" hangingPunct="1">
              <a:spcBef>
                <a:spcPts val="0"/>
              </a:spcBef>
              <a:buFont typeface="Arial" pitchFamily="34" charset="0"/>
              <a:buChar char="–"/>
              <a:defRPr sz="1200" kern="1200">
                <a:solidFill>
                  <a:schemeClr val="tx1"/>
                </a:solidFill>
                <a:latin typeface="+mj-lt"/>
                <a:ea typeface="+mn-ea"/>
                <a:cs typeface="+mn-cs"/>
              </a:defRPr>
            </a:lvl4pPr>
            <a:lvl5pPr marL="691200" indent="-228600" algn="l" defTabSz="914400" rtl="0" eaLnBrk="1" latinLnBrk="0" hangingPunct="1">
              <a:spcBef>
                <a:spcPts val="0"/>
              </a:spcBef>
              <a:buFont typeface="Arial"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2000" dirty="0">
                <a:solidFill>
                  <a:schemeClr val="bg1"/>
                </a:solidFill>
              </a:rPr>
              <a:t>Ambition</a:t>
            </a:r>
          </a:p>
        </p:txBody>
      </p:sp>
      <p:sp>
        <p:nvSpPr>
          <p:cNvPr id="5" name="Content Placeholder 2">
            <a:extLst>
              <a:ext uri="{FF2B5EF4-FFF2-40B4-BE49-F238E27FC236}">
                <a16:creationId xmlns:a16="http://schemas.microsoft.com/office/drawing/2014/main" id="{1D30EF83-32C4-3E87-4B0E-82EDBBF71480}"/>
              </a:ext>
            </a:extLst>
          </p:cNvPr>
          <p:cNvSpPr txBox="1">
            <a:spLocks/>
          </p:cNvSpPr>
          <p:nvPr/>
        </p:nvSpPr>
        <p:spPr>
          <a:xfrm>
            <a:off x="623392" y="3296495"/>
            <a:ext cx="2663800" cy="1426170"/>
          </a:xfrm>
          <a:prstGeom prst="rect">
            <a:avLst/>
          </a:prstGeom>
          <a:solidFill>
            <a:srgbClr val="5B518E"/>
          </a:solidFill>
        </p:spPr>
        <p:txBody>
          <a:bodyPr vert="horz" lIns="91440" tIns="45720" rIns="91440" bIns="45720" rtlCol="0" anchor="ctr">
            <a:normAutofit/>
          </a:bodyPr>
          <a:lstStyle>
            <a:lvl1pPr marL="0" indent="0" algn="l" defTabSz="914400" rtl="0" eaLnBrk="1" latinLnBrk="0" hangingPunct="1">
              <a:spcBef>
                <a:spcPts val="600"/>
              </a:spcBef>
              <a:spcAft>
                <a:spcPts val="0"/>
              </a:spcAft>
              <a:buClr>
                <a:schemeClr val="tx2"/>
              </a:buClr>
              <a:buSzPct val="120000"/>
              <a:buFont typeface="Arial" pitchFamily="34" charset="0"/>
              <a:buNone/>
              <a:defRPr lang="en-US" sz="1400" b="1" kern="1200" dirty="0" smtClean="0">
                <a:solidFill>
                  <a:schemeClr val="tx1"/>
                </a:solidFill>
                <a:latin typeface="+mj-lt"/>
                <a:ea typeface="+mn-ea"/>
                <a:cs typeface="+mn-cs"/>
              </a:defRPr>
            </a:lvl1pPr>
            <a:lvl2pPr marL="0" indent="0" algn="l" defTabSz="914400" rtl="0" eaLnBrk="1" latinLnBrk="0" hangingPunct="1">
              <a:spcBef>
                <a:spcPts val="600"/>
              </a:spcBef>
              <a:buClr>
                <a:schemeClr val="tx2"/>
              </a:buClr>
              <a:buFont typeface="Cambria" pitchFamily="18" charset="0"/>
              <a:buNone/>
              <a:defRPr sz="1200" kern="1200">
                <a:solidFill>
                  <a:schemeClr val="tx1"/>
                </a:solidFill>
                <a:latin typeface="+mj-lt"/>
                <a:ea typeface="+mn-ea"/>
                <a:cs typeface="+mn-cs"/>
              </a:defRPr>
            </a:lvl2pPr>
            <a:lvl3pPr marL="230400" indent="-230400" algn="l" defTabSz="914400" rtl="0" eaLnBrk="1" latinLnBrk="0" hangingPunct="1">
              <a:spcBef>
                <a:spcPts val="600"/>
              </a:spcBef>
              <a:buClr>
                <a:schemeClr val="tx2"/>
              </a:buClr>
              <a:buSzPct val="100000"/>
              <a:buFont typeface="Arial" pitchFamily="34" charset="0"/>
              <a:buChar char="•"/>
              <a:defRPr sz="1200" kern="1200">
                <a:solidFill>
                  <a:schemeClr val="tx1"/>
                </a:solidFill>
                <a:latin typeface="+mj-lt"/>
                <a:ea typeface="+mn-ea"/>
                <a:cs typeface="+mn-cs"/>
              </a:defRPr>
            </a:lvl3pPr>
            <a:lvl4pPr marL="460800" indent="-228600" algn="l" defTabSz="914400" rtl="0" eaLnBrk="1" latinLnBrk="0" hangingPunct="1">
              <a:spcBef>
                <a:spcPts val="0"/>
              </a:spcBef>
              <a:buClr>
                <a:srgbClr val="5B518E"/>
              </a:buClr>
              <a:buFont typeface="Arial" pitchFamily="34" charset="0"/>
              <a:buChar char="–"/>
              <a:defRPr sz="1200" kern="1200">
                <a:solidFill>
                  <a:schemeClr val="tx1"/>
                </a:solidFill>
                <a:latin typeface="+mj-lt"/>
                <a:ea typeface="+mn-ea"/>
                <a:cs typeface="+mn-cs"/>
              </a:defRPr>
            </a:lvl4pPr>
            <a:lvl5pPr marL="691200" indent="-228600" algn="l" defTabSz="914400" rtl="0" eaLnBrk="1" latinLnBrk="0" hangingPunct="1">
              <a:spcBef>
                <a:spcPts val="0"/>
              </a:spcBef>
              <a:buClr>
                <a:srgbClr val="5B518E"/>
              </a:buClr>
              <a:buFont typeface="Arial"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800" dirty="0">
                <a:solidFill>
                  <a:schemeClr val="bg1"/>
                </a:solidFill>
              </a:rPr>
              <a:t>Build a shared approach across the sector</a:t>
            </a:r>
          </a:p>
        </p:txBody>
      </p:sp>
      <p:sp>
        <p:nvSpPr>
          <p:cNvPr id="6" name="Content Placeholder 2">
            <a:extLst>
              <a:ext uri="{FF2B5EF4-FFF2-40B4-BE49-F238E27FC236}">
                <a16:creationId xmlns:a16="http://schemas.microsoft.com/office/drawing/2014/main" id="{378724F0-D477-12BA-11BD-1042BA59E8EA}"/>
              </a:ext>
            </a:extLst>
          </p:cNvPr>
          <p:cNvSpPr txBox="1">
            <a:spLocks/>
          </p:cNvSpPr>
          <p:nvPr/>
        </p:nvSpPr>
        <p:spPr>
          <a:xfrm>
            <a:off x="623392" y="4937735"/>
            <a:ext cx="2663800" cy="1426170"/>
          </a:xfrm>
          <a:prstGeom prst="rect">
            <a:avLst/>
          </a:prstGeom>
          <a:solidFill>
            <a:srgbClr val="5B518E"/>
          </a:solidFill>
        </p:spPr>
        <p:txBody>
          <a:bodyPr vert="horz" lIns="91440" tIns="45720" rIns="91440" bIns="45720" rtlCol="0" anchor="ctr">
            <a:normAutofit/>
          </a:bodyPr>
          <a:lstStyle>
            <a:lvl1pPr marL="0" indent="0" algn="l" defTabSz="914400" rtl="0" eaLnBrk="1" latinLnBrk="0" hangingPunct="1">
              <a:spcBef>
                <a:spcPts val="600"/>
              </a:spcBef>
              <a:spcAft>
                <a:spcPts val="0"/>
              </a:spcAft>
              <a:buClr>
                <a:schemeClr val="tx2"/>
              </a:buClr>
              <a:buSzPct val="120000"/>
              <a:buFont typeface="Arial" pitchFamily="34" charset="0"/>
              <a:buNone/>
              <a:defRPr lang="en-US" sz="1400" b="1" kern="1200" dirty="0" smtClean="0">
                <a:solidFill>
                  <a:schemeClr val="tx1"/>
                </a:solidFill>
                <a:latin typeface="+mj-lt"/>
                <a:ea typeface="+mn-ea"/>
                <a:cs typeface="+mn-cs"/>
              </a:defRPr>
            </a:lvl1pPr>
            <a:lvl2pPr marL="0" indent="0" algn="l" defTabSz="914400" rtl="0" eaLnBrk="1" latinLnBrk="0" hangingPunct="1">
              <a:spcBef>
                <a:spcPts val="600"/>
              </a:spcBef>
              <a:buClr>
                <a:schemeClr val="tx2"/>
              </a:buClr>
              <a:buFont typeface="Cambria" pitchFamily="18" charset="0"/>
              <a:buNone/>
              <a:defRPr sz="1200" kern="1200">
                <a:solidFill>
                  <a:schemeClr val="tx1"/>
                </a:solidFill>
                <a:latin typeface="+mj-lt"/>
                <a:ea typeface="+mn-ea"/>
                <a:cs typeface="+mn-cs"/>
              </a:defRPr>
            </a:lvl2pPr>
            <a:lvl3pPr marL="230400" indent="-230400" algn="l" defTabSz="914400" rtl="0" eaLnBrk="1" latinLnBrk="0" hangingPunct="1">
              <a:spcBef>
                <a:spcPts val="600"/>
              </a:spcBef>
              <a:buClr>
                <a:schemeClr val="tx2"/>
              </a:buClr>
              <a:buSzPct val="100000"/>
              <a:buFont typeface="Arial" pitchFamily="34" charset="0"/>
              <a:buChar char="•"/>
              <a:defRPr sz="1200" kern="1200">
                <a:solidFill>
                  <a:schemeClr val="tx1"/>
                </a:solidFill>
                <a:latin typeface="+mj-lt"/>
                <a:ea typeface="+mn-ea"/>
                <a:cs typeface="+mn-cs"/>
              </a:defRPr>
            </a:lvl3pPr>
            <a:lvl4pPr marL="460800" indent="-228600" algn="l" defTabSz="914400" rtl="0" eaLnBrk="1" latinLnBrk="0" hangingPunct="1">
              <a:spcBef>
                <a:spcPts val="0"/>
              </a:spcBef>
              <a:buClr>
                <a:srgbClr val="5B518E"/>
              </a:buClr>
              <a:buFont typeface="Arial" pitchFamily="34" charset="0"/>
              <a:buChar char="–"/>
              <a:defRPr sz="1200" kern="1200">
                <a:solidFill>
                  <a:schemeClr val="tx1"/>
                </a:solidFill>
                <a:latin typeface="+mj-lt"/>
                <a:ea typeface="+mn-ea"/>
                <a:cs typeface="+mn-cs"/>
              </a:defRPr>
            </a:lvl4pPr>
            <a:lvl5pPr marL="691200" indent="-228600" algn="l" defTabSz="914400" rtl="0" eaLnBrk="1" latinLnBrk="0" hangingPunct="1">
              <a:spcBef>
                <a:spcPts val="0"/>
              </a:spcBef>
              <a:buClr>
                <a:srgbClr val="5B518E"/>
              </a:buClr>
              <a:buFont typeface="Arial"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800" dirty="0">
                <a:solidFill>
                  <a:schemeClr val="bg1"/>
                </a:solidFill>
              </a:rPr>
              <a:t>Aligning with the NHS and Health and Social Care Plans and policies</a:t>
            </a:r>
          </a:p>
        </p:txBody>
      </p:sp>
      <p:sp>
        <p:nvSpPr>
          <p:cNvPr id="7" name="Content Placeholder 3">
            <a:extLst>
              <a:ext uri="{FF2B5EF4-FFF2-40B4-BE49-F238E27FC236}">
                <a16:creationId xmlns:a16="http://schemas.microsoft.com/office/drawing/2014/main" id="{38C669CA-609D-BA7E-A7D3-CAEA105A34DB}"/>
              </a:ext>
            </a:extLst>
          </p:cNvPr>
          <p:cNvSpPr txBox="1">
            <a:spLocks/>
          </p:cNvSpPr>
          <p:nvPr/>
        </p:nvSpPr>
        <p:spPr>
          <a:xfrm>
            <a:off x="4137667" y="3542414"/>
            <a:ext cx="5981447" cy="1152128"/>
          </a:xfrm>
          <a:prstGeom prst="rect">
            <a:avLst/>
          </a:prstGeom>
        </p:spPr>
        <p:txBody>
          <a:bodyPr lIns="36000" tIns="36000" rIns="36000" bIns="36000" anchor="ctr"/>
          <a:lstStyle>
            <a:lvl1pPr marL="0" indent="0" algn="l" defTabSz="914400" rtl="0" eaLnBrk="1" latinLnBrk="0" hangingPunct="1">
              <a:spcBef>
                <a:spcPts val="600"/>
              </a:spcBef>
              <a:spcAft>
                <a:spcPts val="0"/>
              </a:spcAft>
              <a:buClr>
                <a:schemeClr val="tx2"/>
              </a:buClr>
              <a:buSzPct val="120000"/>
              <a:buFont typeface="Arial" pitchFamily="34" charset="0"/>
              <a:buNone/>
              <a:defRPr lang="en-US" sz="1400" b="1" kern="1200" dirty="0" smtClean="0">
                <a:solidFill>
                  <a:schemeClr val="tx1"/>
                </a:solidFill>
                <a:latin typeface="+mj-lt"/>
                <a:ea typeface="+mn-ea"/>
                <a:cs typeface="+mn-cs"/>
              </a:defRPr>
            </a:lvl1pPr>
            <a:lvl2pPr marL="0" indent="0" algn="l" defTabSz="914400" rtl="0" eaLnBrk="1" latinLnBrk="0" hangingPunct="1">
              <a:spcBef>
                <a:spcPts val="600"/>
              </a:spcBef>
              <a:buClr>
                <a:schemeClr val="tx2"/>
              </a:buClr>
              <a:buFont typeface="Cambria" pitchFamily="18" charset="0"/>
              <a:buNone/>
              <a:defRPr sz="1200" kern="1200">
                <a:solidFill>
                  <a:schemeClr val="tx1"/>
                </a:solidFill>
                <a:latin typeface="+mj-lt"/>
                <a:ea typeface="+mn-ea"/>
                <a:cs typeface="+mn-cs"/>
              </a:defRPr>
            </a:lvl2pPr>
            <a:lvl3pPr marL="230400" indent="-230400" algn="l" defTabSz="914400" rtl="0" eaLnBrk="1" latinLnBrk="0" hangingPunct="1">
              <a:spcBef>
                <a:spcPts val="600"/>
              </a:spcBef>
              <a:buClr>
                <a:schemeClr val="tx2"/>
              </a:buClr>
              <a:buSzPct val="100000"/>
              <a:buFont typeface="Arial" pitchFamily="34" charset="0"/>
              <a:buChar char="•"/>
              <a:defRPr sz="1200" kern="1200">
                <a:solidFill>
                  <a:schemeClr val="tx1"/>
                </a:solidFill>
                <a:latin typeface="+mj-lt"/>
                <a:ea typeface="+mn-ea"/>
                <a:cs typeface="+mn-cs"/>
              </a:defRPr>
            </a:lvl3pPr>
            <a:lvl4pPr marL="460800" indent="-228600" algn="l" defTabSz="914400" rtl="0" eaLnBrk="1" latinLnBrk="0" hangingPunct="1">
              <a:spcBef>
                <a:spcPts val="0"/>
              </a:spcBef>
              <a:buFont typeface="Arial" pitchFamily="34" charset="0"/>
              <a:buChar char="–"/>
              <a:defRPr sz="1200" kern="1200">
                <a:solidFill>
                  <a:schemeClr val="tx1"/>
                </a:solidFill>
                <a:latin typeface="+mj-lt"/>
                <a:ea typeface="+mn-ea"/>
                <a:cs typeface="+mn-cs"/>
              </a:defRPr>
            </a:lvl4pPr>
            <a:lvl5pPr marL="691200" indent="-228600" algn="l" defTabSz="914400" rtl="0" eaLnBrk="1" latinLnBrk="0" hangingPunct="1">
              <a:spcBef>
                <a:spcPts val="0"/>
              </a:spcBef>
              <a:buFont typeface="Arial"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7000"/>
              </a:lnSpc>
              <a:spcBef>
                <a:spcPts val="600"/>
              </a:spcBef>
              <a:spcAft>
                <a:spcPts val="800"/>
              </a:spcAft>
            </a:pPr>
            <a:r>
              <a:rPr lang="en-GB" sz="2400" b="0" dirty="0">
                <a:solidFill>
                  <a:schemeClr val="tx1">
                    <a:lumMod val="65000"/>
                    <a:lumOff val="35000"/>
                  </a:schemeClr>
                </a:solidFill>
              </a:rPr>
              <a:t>Enable the sector to unite behind shared goals and ambitions</a:t>
            </a:r>
          </a:p>
        </p:txBody>
      </p:sp>
      <p:sp>
        <p:nvSpPr>
          <p:cNvPr id="9" name="Content Placeholder 3">
            <a:extLst>
              <a:ext uri="{FF2B5EF4-FFF2-40B4-BE49-F238E27FC236}">
                <a16:creationId xmlns:a16="http://schemas.microsoft.com/office/drawing/2014/main" id="{78CFA1BC-271F-B3BA-21D1-2E2771E6944E}"/>
              </a:ext>
            </a:extLst>
          </p:cNvPr>
          <p:cNvSpPr txBox="1">
            <a:spLocks/>
          </p:cNvSpPr>
          <p:nvPr/>
        </p:nvSpPr>
        <p:spPr>
          <a:xfrm>
            <a:off x="4137667" y="1755635"/>
            <a:ext cx="5904656" cy="1477166"/>
          </a:xfrm>
          <a:prstGeom prst="rect">
            <a:avLst/>
          </a:prstGeom>
        </p:spPr>
        <p:txBody>
          <a:bodyPr lIns="36000" tIns="36000" rIns="36000" bIns="36000" anchor="ctr"/>
          <a:lstStyle>
            <a:lvl1pPr marL="0" indent="0" algn="l" defTabSz="914400" rtl="0" eaLnBrk="1" latinLnBrk="0" hangingPunct="1">
              <a:spcBef>
                <a:spcPts val="600"/>
              </a:spcBef>
              <a:spcAft>
                <a:spcPts val="0"/>
              </a:spcAft>
              <a:buClr>
                <a:schemeClr val="tx2"/>
              </a:buClr>
              <a:buSzPct val="120000"/>
              <a:buFont typeface="Arial" pitchFamily="34" charset="0"/>
              <a:buNone/>
              <a:defRPr lang="en-US" sz="1400" b="1" kern="1200" dirty="0" smtClean="0">
                <a:solidFill>
                  <a:schemeClr val="tx1"/>
                </a:solidFill>
                <a:latin typeface="+mj-lt"/>
                <a:ea typeface="+mn-ea"/>
                <a:cs typeface="+mn-cs"/>
              </a:defRPr>
            </a:lvl1pPr>
            <a:lvl2pPr marL="0" indent="0" algn="l" defTabSz="914400" rtl="0" eaLnBrk="1" latinLnBrk="0" hangingPunct="1">
              <a:spcBef>
                <a:spcPts val="600"/>
              </a:spcBef>
              <a:buClr>
                <a:schemeClr val="tx2"/>
              </a:buClr>
              <a:buFont typeface="Cambria" pitchFamily="18" charset="0"/>
              <a:buNone/>
              <a:defRPr sz="1200" kern="1200">
                <a:solidFill>
                  <a:schemeClr val="tx1"/>
                </a:solidFill>
                <a:latin typeface="+mj-lt"/>
                <a:ea typeface="+mn-ea"/>
                <a:cs typeface="+mn-cs"/>
              </a:defRPr>
            </a:lvl2pPr>
            <a:lvl3pPr marL="230400" indent="-230400" algn="l" defTabSz="914400" rtl="0" eaLnBrk="1" latinLnBrk="0" hangingPunct="1">
              <a:spcBef>
                <a:spcPts val="600"/>
              </a:spcBef>
              <a:buClr>
                <a:schemeClr val="tx2"/>
              </a:buClr>
              <a:buSzPct val="100000"/>
              <a:buFont typeface="Arial" pitchFamily="34" charset="0"/>
              <a:buChar char="•"/>
              <a:defRPr sz="1200" kern="1200">
                <a:solidFill>
                  <a:schemeClr val="tx1"/>
                </a:solidFill>
                <a:latin typeface="+mj-lt"/>
                <a:ea typeface="+mn-ea"/>
                <a:cs typeface="+mn-cs"/>
              </a:defRPr>
            </a:lvl3pPr>
            <a:lvl4pPr marL="460800" indent="-228600" algn="l" defTabSz="914400" rtl="0" eaLnBrk="1" latinLnBrk="0" hangingPunct="1">
              <a:spcBef>
                <a:spcPts val="0"/>
              </a:spcBef>
              <a:buFont typeface="Arial" pitchFamily="34" charset="0"/>
              <a:buChar char="–"/>
              <a:defRPr sz="1200" kern="1200">
                <a:solidFill>
                  <a:schemeClr val="tx1"/>
                </a:solidFill>
                <a:latin typeface="+mj-lt"/>
                <a:ea typeface="+mn-ea"/>
                <a:cs typeface="+mn-cs"/>
              </a:defRPr>
            </a:lvl4pPr>
            <a:lvl5pPr marL="691200" indent="-228600" algn="l" defTabSz="914400" rtl="0" eaLnBrk="1" latinLnBrk="0" hangingPunct="1">
              <a:spcBef>
                <a:spcPts val="0"/>
              </a:spcBef>
              <a:buFont typeface="Arial"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7000"/>
              </a:lnSpc>
              <a:spcBef>
                <a:spcPts val="600"/>
              </a:spcBef>
              <a:spcAft>
                <a:spcPts val="800"/>
              </a:spcAft>
            </a:pPr>
            <a:r>
              <a:rPr lang="en-GB" sz="2400" b="0" dirty="0">
                <a:solidFill>
                  <a:schemeClr val="tx1">
                    <a:lumMod val="65000"/>
                    <a:lumOff val="35000"/>
                  </a:schemeClr>
                </a:solidFill>
              </a:rPr>
              <a:t>Set out ambitions to demonstrate community pharmacy’s vital and potentially growing role in primary care</a:t>
            </a:r>
          </a:p>
        </p:txBody>
      </p:sp>
      <p:sp>
        <p:nvSpPr>
          <p:cNvPr id="10" name="Content Placeholder 3">
            <a:extLst>
              <a:ext uri="{FF2B5EF4-FFF2-40B4-BE49-F238E27FC236}">
                <a16:creationId xmlns:a16="http://schemas.microsoft.com/office/drawing/2014/main" id="{345A6C1B-9F00-51F1-6150-D9B1EDB04074}"/>
              </a:ext>
            </a:extLst>
          </p:cNvPr>
          <p:cNvSpPr txBox="1">
            <a:spLocks/>
          </p:cNvSpPr>
          <p:nvPr/>
        </p:nvSpPr>
        <p:spPr>
          <a:xfrm>
            <a:off x="4137667" y="5146764"/>
            <a:ext cx="6585740" cy="1008112"/>
          </a:xfrm>
          <a:prstGeom prst="rect">
            <a:avLst/>
          </a:prstGeom>
        </p:spPr>
        <p:txBody>
          <a:bodyPr lIns="36000" tIns="36000" rIns="36000" bIns="36000" anchor="ctr"/>
          <a:lstStyle>
            <a:lvl1pPr marL="0" indent="0" algn="l" defTabSz="914400" rtl="0" eaLnBrk="1" latinLnBrk="0" hangingPunct="1">
              <a:spcBef>
                <a:spcPts val="600"/>
              </a:spcBef>
              <a:spcAft>
                <a:spcPts val="0"/>
              </a:spcAft>
              <a:buClr>
                <a:schemeClr val="tx2"/>
              </a:buClr>
              <a:buSzPct val="120000"/>
              <a:buFont typeface="Arial" pitchFamily="34" charset="0"/>
              <a:buNone/>
              <a:defRPr lang="en-US" sz="1400" b="1" kern="1200" dirty="0" smtClean="0">
                <a:solidFill>
                  <a:schemeClr val="tx1"/>
                </a:solidFill>
                <a:latin typeface="+mj-lt"/>
                <a:ea typeface="+mn-ea"/>
                <a:cs typeface="+mn-cs"/>
              </a:defRPr>
            </a:lvl1pPr>
            <a:lvl2pPr marL="0" indent="0" algn="l" defTabSz="914400" rtl="0" eaLnBrk="1" latinLnBrk="0" hangingPunct="1">
              <a:spcBef>
                <a:spcPts val="600"/>
              </a:spcBef>
              <a:buClr>
                <a:schemeClr val="tx2"/>
              </a:buClr>
              <a:buFont typeface="Cambria" pitchFamily="18" charset="0"/>
              <a:buNone/>
              <a:defRPr sz="1200" kern="1200">
                <a:solidFill>
                  <a:schemeClr val="tx1"/>
                </a:solidFill>
                <a:latin typeface="+mj-lt"/>
                <a:ea typeface="+mn-ea"/>
                <a:cs typeface="+mn-cs"/>
              </a:defRPr>
            </a:lvl2pPr>
            <a:lvl3pPr marL="230400" indent="-230400" algn="l" defTabSz="914400" rtl="0" eaLnBrk="1" latinLnBrk="0" hangingPunct="1">
              <a:spcBef>
                <a:spcPts val="600"/>
              </a:spcBef>
              <a:buClr>
                <a:schemeClr val="tx2"/>
              </a:buClr>
              <a:buSzPct val="100000"/>
              <a:buFont typeface="Arial" pitchFamily="34" charset="0"/>
              <a:buChar char="•"/>
              <a:defRPr sz="1200" kern="1200">
                <a:solidFill>
                  <a:schemeClr val="tx1"/>
                </a:solidFill>
                <a:latin typeface="+mj-lt"/>
                <a:ea typeface="+mn-ea"/>
                <a:cs typeface="+mn-cs"/>
              </a:defRPr>
            </a:lvl3pPr>
            <a:lvl4pPr marL="460800" indent="-228600" algn="l" defTabSz="914400" rtl="0" eaLnBrk="1" latinLnBrk="0" hangingPunct="1">
              <a:spcBef>
                <a:spcPts val="0"/>
              </a:spcBef>
              <a:buFont typeface="Arial" pitchFamily="34" charset="0"/>
              <a:buChar char="–"/>
              <a:defRPr sz="1200" kern="1200">
                <a:solidFill>
                  <a:schemeClr val="tx1"/>
                </a:solidFill>
                <a:latin typeface="+mj-lt"/>
                <a:ea typeface="+mn-ea"/>
                <a:cs typeface="+mn-cs"/>
              </a:defRPr>
            </a:lvl4pPr>
            <a:lvl5pPr marL="691200" indent="-228600" algn="l" defTabSz="914400" rtl="0" eaLnBrk="1" latinLnBrk="0" hangingPunct="1">
              <a:spcBef>
                <a:spcPts val="0"/>
              </a:spcBef>
              <a:buFont typeface="Arial"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7000"/>
              </a:lnSpc>
              <a:spcBef>
                <a:spcPts val="600"/>
              </a:spcBef>
              <a:spcAft>
                <a:spcPts val="800"/>
              </a:spcAft>
            </a:pPr>
            <a:r>
              <a:rPr lang="en-GB" sz="2400" b="0" dirty="0">
                <a:solidFill>
                  <a:schemeClr val="tx1">
                    <a:lumMod val="65000"/>
                    <a:lumOff val="35000"/>
                  </a:schemeClr>
                </a:solidFill>
              </a:rPr>
              <a:t>Develop, with Government and the NHS, a shared agenda and the case for a sustainably funded sector</a:t>
            </a:r>
          </a:p>
        </p:txBody>
      </p:sp>
    </p:spTree>
    <p:extLst>
      <p:ext uri="{BB962C8B-B14F-4D97-AF65-F5344CB8AC3E}">
        <p14:creationId xmlns:p14="http://schemas.microsoft.com/office/powerpoint/2010/main" val="1240594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A1470BD-9689-B822-F5F9-5A5C902D70C7}"/>
              </a:ext>
            </a:extLst>
          </p:cNvPr>
          <p:cNvGraphicFramePr>
            <a:graphicFrameLocks noGrp="1"/>
          </p:cNvGraphicFramePr>
          <p:nvPr>
            <p:ph idx="1"/>
            <p:extLst>
              <p:ext uri="{D42A27DB-BD31-4B8C-83A1-F6EECF244321}">
                <p14:modId xmlns:p14="http://schemas.microsoft.com/office/powerpoint/2010/main" val="2423971590"/>
              </p:ext>
            </p:extLst>
          </p:nvPr>
        </p:nvGraphicFramePr>
        <p:xfrm>
          <a:off x="165979" y="1514885"/>
          <a:ext cx="11860040" cy="4556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24EE9D63-FBB8-F8A5-674B-B29378E7CBA3}"/>
              </a:ext>
            </a:extLst>
          </p:cNvPr>
          <p:cNvSpPr>
            <a:spLocks noGrp="1"/>
          </p:cNvSpPr>
          <p:nvPr>
            <p:ph type="title"/>
          </p:nvPr>
        </p:nvSpPr>
        <p:spPr/>
        <p:txBody>
          <a:bodyPr/>
          <a:lstStyle/>
          <a:p>
            <a:r>
              <a:rPr lang="en-GB" b="1"/>
              <a:t>Our approach</a:t>
            </a:r>
          </a:p>
        </p:txBody>
      </p:sp>
      <p:sp>
        <p:nvSpPr>
          <p:cNvPr id="6" name="Rectangle 5">
            <a:extLst>
              <a:ext uri="{FF2B5EF4-FFF2-40B4-BE49-F238E27FC236}">
                <a16:creationId xmlns:a16="http://schemas.microsoft.com/office/drawing/2014/main" id="{8222A60B-0D00-D9C4-278B-F67E476911D5}"/>
              </a:ext>
            </a:extLst>
          </p:cNvPr>
          <p:cNvSpPr/>
          <p:nvPr/>
        </p:nvSpPr>
        <p:spPr>
          <a:xfrm>
            <a:off x="165979" y="5037835"/>
            <a:ext cx="11860040" cy="549287"/>
          </a:xfrm>
          <a:prstGeom prst="rect">
            <a:avLst/>
          </a:prstGeom>
          <a:solidFill>
            <a:srgbClr val="4E8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mj-lt"/>
              </a:rPr>
              <a:t>Aligning with national and regional health plans and key issues facing primary care and front line services</a:t>
            </a:r>
          </a:p>
        </p:txBody>
      </p:sp>
      <p:sp>
        <p:nvSpPr>
          <p:cNvPr id="7" name="Rectangle 6">
            <a:extLst>
              <a:ext uri="{FF2B5EF4-FFF2-40B4-BE49-F238E27FC236}">
                <a16:creationId xmlns:a16="http://schemas.microsoft.com/office/drawing/2014/main" id="{256A19A6-ABEA-9EC9-3C32-2D31E6DF5EFF}"/>
              </a:ext>
            </a:extLst>
          </p:cNvPr>
          <p:cNvSpPr/>
          <p:nvPr/>
        </p:nvSpPr>
        <p:spPr>
          <a:xfrm>
            <a:off x="165979" y="5806343"/>
            <a:ext cx="11860040" cy="549287"/>
          </a:xfrm>
          <a:prstGeom prst="rect">
            <a:avLst/>
          </a:prstGeom>
          <a:solidFill>
            <a:srgbClr val="4E8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mj-lt"/>
              </a:rPr>
              <a:t>Learning from previous strategies, what is working nationally and internationally, identifying blocks and enablers to build into the strategy</a:t>
            </a:r>
          </a:p>
        </p:txBody>
      </p:sp>
    </p:spTree>
    <p:extLst>
      <p:ext uri="{BB962C8B-B14F-4D97-AF65-F5344CB8AC3E}">
        <p14:creationId xmlns:p14="http://schemas.microsoft.com/office/powerpoint/2010/main" val="3288174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A322-230B-E350-6B24-B310122FC70E}"/>
              </a:ext>
            </a:extLst>
          </p:cNvPr>
          <p:cNvSpPr>
            <a:spLocks noGrp="1"/>
          </p:cNvSpPr>
          <p:nvPr>
            <p:ph type="title"/>
          </p:nvPr>
        </p:nvSpPr>
        <p:spPr>
          <a:xfrm>
            <a:off x="623392" y="265772"/>
            <a:ext cx="9415673" cy="1439085"/>
          </a:xfrm>
        </p:spPr>
        <p:txBody>
          <a:bodyPr/>
          <a:lstStyle/>
          <a:p>
            <a:r>
              <a:rPr lang="en-GB" b="1" dirty="0"/>
              <a:t>How contractors and LPCs can get involved </a:t>
            </a:r>
          </a:p>
        </p:txBody>
      </p:sp>
      <p:sp>
        <p:nvSpPr>
          <p:cNvPr id="3" name="Content Placeholder 2">
            <a:extLst>
              <a:ext uri="{FF2B5EF4-FFF2-40B4-BE49-F238E27FC236}">
                <a16:creationId xmlns:a16="http://schemas.microsoft.com/office/drawing/2014/main" id="{239F21F2-082D-8E3D-5434-DBE949304929}"/>
              </a:ext>
            </a:extLst>
          </p:cNvPr>
          <p:cNvSpPr>
            <a:spLocks noGrp="1"/>
          </p:cNvSpPr>
          <p:nvPr>
            <p:ph idx="1"/>
          </p:nvPr>
        </p:nvSpPr>
        <p:spPr>
          <a:xfrm>
            <a:off x="551473" y="1495502"/>
            <a:ext cx="8274027" cy="4104456"/>
          </a:xfrm>
        </p:spPr>
        <p:txBody>
          <a:bodyPr>
            <a:noAutofit/>
          </a:bodyPr>
          <a:lstStyle/>
          <a:p>
            <a:pPr>
              <a:lnSpc>
                <a:spcPct val="120000"/>
              </a:lnSpc>
              <a:spcBef>
                <a:spcPts val="768"/>
              </a:spcBef>
            </a:pPr>
            <a:r>
              <a:rPr lang="en-GB" sz="2000" dirty="0"/>
              <a:t>Contractors and LPCs are represented on all of the key groups overseeing the project including:</a:t>
            </a:r>
          </a:p>
          <a:p>
            <a:pPr marL="0" indent="0">
              <a:lnSpc>
                <a:spcPct val="120000"/>
              </a:lnSpc>
              <a:spcBef>
                <a:spcPts val="768"/>
              </a:spcBef>
              <a:buNone/>
            </a:pPr>
            <a:r>
              <a:rPr lang="en-GB" sz="2000" dirty="0"/>
              <a:t>	- Steering Group</a:t>
            </a:r>
          </a:p>
          <a:p>
            <a:pPr marL="0" indent="0">
              <a:lnSpc>
                <a:spcPct val="120000"/>
              </a:lnSpc>
              <a:spcBef>
                <a:spcPts val="768"/>
              </a:spcBef>
              <a:buNone/>
            </a:pPr>
            <a:r>
              <a:rPr lang="en-GB" sz="2000" dirty="0"/>
              <a:t>	- Advisory Panel</a:t>
            </a:r>
          </a:p>
          <a:p>
            <a:pPr marL="0" indent="0">
              <a:lnSpc>
                <a:spcPct val="120000"/>
              </a:lnSpc>
              <a:spcBef>
                <a:spcPts val="768"/>
              </a:spcBef>
              <a:buNone/>
            </a:pPr>
            <a:r>
              <a:rPr lang="en-GB" sz="2000" dirty="0"/>
              <a:t>	- Working groups  </a:t>
            </a:r>
          </a:p>
          <a:p>
            <a:pPr>
              <a:lnSpc>
                <a:spcPct val="120000"/>
              </a:lnSpc>
              <a:spcBef>
                <a:spcPts val="768"/>
              </a:spcBef>
            </a:pPr>
            <a:r>
              <a:rPr lang="en-GB" sz="2000" b="1" dirty="0"/>
              <a:t>In addition we are encouraging  all to take part in the initial consultation period starting in November – this will be the time to share ideas </a:t>
            </a:r>
          </a:p>
          <a:p>
            <a:pPr>
              <a:lnSpc>
                <a:spcPct val="120000"/>
              </a:lnSpc>
              <a:spcBef>
                <a:spcPts val="768"/>
              </a:spcBef>
            </a:pPr>
            <a:r>
              <a:rPr lang="en-GB" sz="2000" dirty="0"/>
              <a:t>Individuals can contribute, or LPCs / co-ordinating bodies may wish to hold group discussions to capture wide views.</a:t>
            </a:r>
          </a:p>
        </p:txBody>
      </p:sp>
      <p:pic>
        <p:nvPicPr>
          <p:cNvPr id="5" name="Picture 5" descr="A picture containing text, person, store&#10;&#10;Description automatically generated">
            <a:extLst>
              <a:ext uri="{FF2B5EF4-FFF2-40B4-BE49-F238E27FC236}">
                <a16:creationId xmlns:a16="http://schemas.microsoft.com/office/drawing/2014/main" id="{EA1C87B2-DBC1-5871-8C73-FD17967B53EE}"/>
              </a:ext>
            </a:extLst>
          </p:cNvPr>
          <p:cNvPicPr>
            <a:picLocks noChangeAspect="1"/>
          </p:cNvPicPr>
          <p:nvPr/>
        </p:nvPicPr>
        <p:blipFill>
          <a:blip r:embed="rId2"/>
          <a:stretch>
            <a:fillRect/>
          </a:stretch>
        </p:blipFill>
        <p:spPr>
          <a:xfrm>
            <a:off x="9231823" y="2135062"/>
            <a:ext cx="2097438" cy="3156147"/>
          </a:xfrm>
          <a:prstGeom prst="rect">
            <a:avLst/>
          </a:prstGeom>
        </p:spPr>
      </p:pic>
    </p:spTree>
    <p:extLst>
      <p:ext uri="{BB962C8B-B14F-4D97-AF65-F5344CB8AC3E}">
        <p14:creationId xmlns:p14="http://schemas.microsoft.com/office/powerpoint/2010/main" val="576049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9E108DE-2B25-4350-B5A2-E71A430EEB4C}"/>
              </a:ext>
            </a:extLst>
          </p:cNvPr>
          <p:cNvSpPr txBox="1"/>
          <p:nvPr/>
        </p:nvSpPr>
        <p:spPr>
          <a:xfrm>
            <a:off x="285095" y="367963"/>
            <a:ext cx="12188838" cy="707886"/>
          </a:xfrm>
          <a:prstGeom prst="rect">
            <a:avLst/>
          </a:prstGeom>
          <a:noFill/>
        </p:spPr>
        <p:txBody>
          <a:bodyPr wrap="square" rtlCol="0">
            <a:spAutoFit/>
          </a:bodyPr>
          <a:lstStyle/>
          <a:p>
            <a:r>
              <a:rPr lang="en-GB" sz="4000" b="1" dirty="0">
                <a:solidFill>
                  <a:schemeClr val="tx1">
                    <a:lumMod val="65000"/>
                    <a:lumOff val="35000"/>
                  </a:schemeClr>
                </a:solidFill>
              </a:rPr>
              <a:t>Project Timeline</a:t>
            </a:r>
          </a:p>
        </p:txBody>
      </p:sp>
      <p:grpSp>
        <p:nvGrpSpPr>
          <p:cNvPr id="2" name="Group 1">
            <a:extLst>
              <a:ext uri="{FF2B5EF4-FFF2-40B4-BE49-F238E27FC236}">
                <a16:creationId xmlns:a16="http://schemas.microsoft.com/office/drawing/2014/main" id="{4B01F938-A90E-700D-B4C9-74D668665BE8}"/>
              </a:ext>
            </a:extLst>
          </p:cNvPr>
          <p:cNvGrpSpPr/>
          <p:nvPr/>
        </p:nvGrpSpPr>
        <p:grpSpPr>
          <a:xfrm>
            <a:off x="7915" y="1255534"/>
            <a:ext cx="12192000" cy="4346932"/>
            <a:chOff x="0" y="1236868"/>
            <a:chExt cx="12192000" cy="4346932"/>
          </a:xfrm>
        </p:grpSpPr>
        <p:sp>
          <p:nvSpPr>
            <p:cNvPr id="4" name="Arrow: Right 3">
              <a:extLst>
                <a:ext uri="{FF2B5EF4-FFF2-40B4-BE49-F238E27FC236}">
                  <a16:creationId xmlns:a16="http://schemas.microsoft.com/office/drawing/2014/main" id="{C4FB002C-661C-4F35-88F7-319BF44F069B}"/>
                </a:ext>
              </a:extLst>
            </p:cNvPr>
            <p:cNvSpPr/>
            <p:nvPr/>
          </p:nvSpPr>
          <p:spPr>
            <a:xfrm>
              <a:off x="0" y="3682002"/>
              <a:ext cx="12192000" cy="87818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Speech Bubble: Rectangle with Corners Rounded 28">
              <a:extLst>
                <a:ext uri="{FF2B5EF4-FFF2-40B4-BE49-F238E27FC236}">
                  <a16:creationId xmlns:a16="http://schemas.microsoft.com/office/drawing/2014/main" id="{082E7102-A654-5A7C-77E5-0C097F52E378}"/>
                </a:ext>
              </a:extLst>
            </p:cNvPr>
            <p:cNvSpPr/>
            <p:nvPr/>
          </p:nvSpPr>
          <p:spPr>
            <a:xfrm>
              <a:off x="5522050" y="1236868"/>
              <a:ext cx="1699099" cy="889000"/>
            </a:xfrm>
            <a:prstGeom prst="wedgeRoundRectCallout">
              <a:avLst>
                <a:gd name="adj1" fmla="val 8002"/>
                <a:gd name="adj2" fmla="val 272097"/>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February:</a:t>
              </a:r>
              <a:br>
                <a:rPr lang="en-GB" sz="1600" b="1" dirty="0">
                  <a:ea typeface="Calibri" panose="020F0502020204030204" pitchFamily="34" charset="0"/>
                  <a:cs typeface="Times New Roman" panose="02020603050405020304" pitchFamily="18" charset="0"/>
                </a:rPr>
              </a:br>
              <a:r>
                <a:rPr lang="en-GB" sz="1600" dirty="0">
                  <a:effectLst/>
                  <a:ea typeface="Calibri" panose="020F0502020204030204" pitchFamily="34" charset="0"/>
                  <a:cs typeface="Times New Roman" panose="02020603050405020304" pitchFamily="18" charset="0"/>
                </a:rPr>
                <a:t>Working group meetings</a:t>
              </a:r>
            </a:p>
          </p:txBody>
        </p:sp>
        <p:sp>
          <p:nvSpPr>
            <p:cNvPr id="24" name="Speech Bubble: Rectangle with Corners Rounded 23">
              <a:extLst>
                <a:ext uri="{FF2B5EF4-FFF2-40B4-BE49-F238E27FC236}">
                  <a16:creationId xmlns:a16="http://schemas.microsoft.com/office/drawing/2014/main" id="{1F340D78-58D9-1695-FA54-68A259B8AE0B}"/>
                </a:ext>
              </a:extLst>
            </p:cNvPr>
            <p:cNvSpPr/>
            <p:nvPr/>
          </p:nvSpPr>
          <p:spPr>
            <a:xfrm>
              <a:off x="2703877" y="1236868"/>
              <a:ext cx="1699098" cy="889000"/>
            </a:xfrm>
            <a:prstGeom prst="wedgeRoundRectCallout">
              <a:avLst>
                <a:gd name="adj1" fmla="val 10977"/>
                <a:gd name="adj2" fmla="val 273895"/>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December:</a:t>
              </a:r>
              <a:br>
                <a:rPr lang="en-GB" sz="1600" b="1" dirty="0">
                  <a:ea typeface="Calibri" panose="020F0502020204030204" pitchFamily="34" charset="0"/>
                  <a:cs typeface="Times New Roman" panose="02020603050405020304" pitchFamily="18" charset="0"/>
                </a:rPr>
              </a:br>
              <a:r>
                <a:rPr lang="en-GB" sz="1600" dirty="0">
                  <a:effectLst/>
                  <a:ea typeface="Calibri" panose="020F0502020204030204" pitchFamily="34" charset="0"/>
                  <a:cs typeface="Times New Roman" panose="02020603050405020304" pitchFamily="18" charset="0"/>
                </a:rPr>
                <a:t>Working group meetings</a:t>
              </a:r>
            </a:p>
          </p:txBody>
        </p:sp>
        <p:sp>
          <p:nvSpPr>
            <p:cNvPr id="5" name="TextBox 4">
              <a:extLst>
                <a:ext uri="{FF2B5EF4-FFF2-40B4-BE49-F238E27FC236}">
                  <a16:creationId xmlns:a16="http://schemas.microsoft.com/office/drawing/2014/main" id="{64EBFDD6-3C54-4D1B-9235-22ECB0BE01B0}"/>
                </a:ext>
              </a:extLst>
            </p:cNvPr>
            <p:cNvSpPr txBox="1"/>
            <p:nvPr/>
          </p:nvSpPr>
          <p:spPr>
            <a:xfrm>
              <a:off x="11077" y="3925709"/>
              <a:ext cx="12096101" cy="369332"/>
            </a:xfrm>
            <a:prstGeom prst="rect">
              <a:avLst/>
            </a:prstGeom>
            <a:noFill/>
          </p:spPr>
          <p:txBody>
            <a:bodyPr wrap="square" rtlCol="0">
              <a:spAutoFit/>
            </a:bodyPr>
            <a:lstStyle/>
            <a:p>
              <a:r>
                <a:rPr lang="en-GB" b="1" dirty="0">
                  <a:solidFill>
                    <a:schemeClr val="bg1"/>
                  </a:solidFill>
                </a:rPr>
                <a:t>Oct 2022              Nov                   Dec                   Jan                   Feb                   Mar                   Apr                   May                  Jun 2023</a:t>
              </a:r>
            </a:p>
          </p:txBody>
        </p:sp>
        <p:sp>
          <p:nvSpPr>
            <p:cNvPr id="3" name="Speech Bubble: Rectangle with Corners Rounded 2">
              <a:extLst>
                <a:ext uri="{FF2B5EF4-FFF2-40B4-BE49-F238E27FC236}">
                  <a16:creationId xmlns:a16="http://schemas.microsoft.com/office/drawing/2014/main" id="{E503217E-92E6-7495-D3C4-126C65287D82}"/>
                </a:ext>
              </a:extLst>
            </p:cNvPr>
            <p:cNvSpPr/>
            <p:nvPr/>
          </p:nvSpPr>
          <p:spPr>
            <a:xfrm>
              <a:off x="107372" y="1930830"/>
              <a:ext cx="1499713" cy="627731"/>
            </a:xfrm>
            <a:prstGeom prst="wedgeRoundRectCallout">
              <a:avLst>
                <a:gd name="adj1" fmla="val 47806"/>
                <a:gd name="adj2" fmla="val 304399"/>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31st Oct:</a:t>
              </a:r>
              <a:br>
                <a:rPr lang="en-GB" sz="1600" b="1" dirty="0">
                  <a:effectLst/>
                  <a:ea typeface="Calibri" panose="020F0502020204030204" pitchFamily="34" charset="0"/>
                  <a:cs typeface="Times New Roman" panose="02020603050405020304" pitchFamily="18" charset="0"/>
                </a:rPr>
              </a:br>
              <a:r>
                <a:rPr lang="en-GB" sz="1600" dirty="0">
                  <a:effectLst/>
                  <a:ea typeface="Calibri" panose="020F0502020204030204" pitchFamily="34" charset="0"/>
                  <a:cs typeface="Times New Roman" panose="02020603050405020304" pitchFamily="18" charset="0"/>
                </a:rPr>
                <a:t>Project launch</a:t>
              </a:r>
              <a:endParaRPr lang="en-GB" sz="1200" dirty="0">
                <a:effectLst/>
                <a:ea typeface="Calibri" panose="020F0502020204030204" pitchFamily="34" charset="0"/>
                <a:cs typeface="Times New Roman" panose="02020603050405020304" pitchFamily="18" charset="0"/>
              </a:endParaRPr>
            </a:p>
          </p:txBody>
        </p:sp>
        <p:sp>
          <p:nvSpPr>
            <p:cNvPr id="21" name="Speech Bubble: Rectangle with Corners Rounded 20">
              <a:extLst>
                <a:ext uri="{FF2B5EF4-FFF2-40B4-BE49-F238E27FC236}">
                  <a16:creationId xmlns:a16="http://schemas.microsoft.com/office/drawing/2014/main" id="{333128DB-A620-6CF9-24CE-4AC9CA3468F2}"/>
                </a:ext>
              </a:extLst>
            </p:cNvPr>
            <p:cNvSpPr/>
            <p:nvPr/>
          </p:nvSpPr>
          <p:spPr>
            <a:xfrm>
              <a:off x="1749783" y="2451550"/>
              <a:ext cx="1993900" cy="889000"/>
            </a:xfrm>
            <a:prstGeom prst="wedgeRoundRectCallout">
              <a:avLst>
                <a:gd name="adj1" fmla="val -17651"/>
                <a:gd name="adj2" fmla="val 145767"/>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November:</a:t>
              </a:r>
              <a:br>
                <a:rPr lang="en-GB" sz="1600" b="1" dirty="0">
                  <a:ea typeface="Calibri" panose="020F0502020204030204" pitchFamily="34" charset="0"/>
                  <a:cs typeface="Times New Roman" panose="02020603050405020304" pitchFamily="18" charset="0"/>
                </a:rPr>
              </a:br>
              <a:r>
                <a:rPr lang="en-GB" sz="1600" dirty="0">
                  <a:effectLst/>
                  <a:ea typeface="Calibri" panose="020F0502020204030204" pitchFamily="34" charset="0"/>
                  <a:cs typeface="Times New Roman" panose="02020603050405020304" pitchFamily="18" charset="0"/>
                </a:rPr>
                <a:t>Steering Group and Advisory Panel meet</a:t>
              </a:r>
            </a:p>
          </p:txBody>
        </p:sp>
        <p:sp>
          <p:nvSpPr>
            <p:cNvPr id="23" name="Speech Bubble: Rectangle with Corners Rounded 22">
              <a:extLst>
                <a:ext uri="{FF2B5EF4-FFF2-40B4-BE49-F238E27FC236}">
                  <a16:creationId xmlns:a16="http://schemas.microsoft.com/office/drawing/2014/main" id="{237B5428-15A6-8C4F-78A7-382BCF132A3C}"/>
                </a:ext>
              </a:extLst>
            </p:cNvPr>
            <p:cNvSpPr/>
            <p:nvPr/>
          </p:nvSpPr>
          <p:spPr>
            <a:xfrm>
              <a:off x="3886381" y="2397536"/>
              <a:ext cx="1993900" cy="961820"/>
            </a:xfrm>
            <a:prstGeom prst="wedgeRoundRectCallout">
              <a:avLst>
                <a:gd name="adj1" fmla="val -103939"/>
                <a:gd name="adj2" fmla="val 131666"/>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a typeface="Calibri" panose="020F0502020204030204" pitchFamily="34" charset="0"/>
                  <a:cs typeface="Times New Roman" panose="02020603050405020304" pitchFamily="18" charset="0"/>
                </a:rPr>
                <a:t>9 </a:t>
              </a:r>
              <a:r>
                <a:rPr lang="en-GB" sz="1600" b="1" dirty="0">
                  <a:effectLst/>
                  <a:ea typeface="Calibri" panose="020F0502020204030204" pitchFamily="34" charset="0"/>
                  <a:cs typeface="Times New Roman" panose="02020603050405020304" pitchFamily="18" charset="0"/>
                </a:rPr>
                <a:t>Nov – 9 Dec 2022:</a:t>
              </a:r>
              <a:br>
                <a:rPr lang="en-GB" sz="1600" b="1" dirty="0">
                  <a:ea typeface="Calibri" panose="020F0502020204030204" pitchFamily="34" charset="0"/>
                  <a:cs typeface="Times New Roman" panose="02020603050405020304" pitchFamily="18" charset="0"/>
                </a:rPr>
              </a:br>
              <a:r>
                <a:rPr lang="en-GB" sz="1600" dirty="0">
                  <a:effectLst/>
                  <a:ea typeface="Calibri" panose="020F0502020204030204" pitchFamily="34" charset="0"/>
                  <a:cs typeface="Times New Roman" panose="02020603050405020304" pitchFamily="18" charset="0"/>
                </a:rPr>
                <a:t>Initial consultation period </a:t>
              </a:r>
            </a:p>
          </p:txBody>
        </p:sp>
        <p:sp>
          <p:nvSpPr>
            <p:cNvPr id="25" name="Speech Bubble: Rectangle with Corners Rounded 24">
              <a:extLst>
                <a:ext uri="{FF2B5EF4-FFF2-40B4-BE49-F238E27FC236}">
                  <a16:creationId xmlns:a16="http://schemas.microsoft.com/office/drawing/2014/main" id="{3E2A3AD3-7DD6-04F5-C960-CC992311D8A1}"/>
                </a:ext>
              </a:extLst>
            </p:cNvPr>
            <p:cNvSpPr/>
            <p:nvPr/>
          </p:nvSpPr>
          <p:spPr>
            <a:xfrm>
              <a:off x="6459951" y="2521334"/>
              <a:ext cx="2844879" cy="889000"/>
            </a:xfrm>
            <a:prstGeom prst="wedgeRoundRectCallout">
              <a:avLst>
                <a:gd name="adj1" fmla="val -4596"/>
                <a:gd name="adj2" fmla="val 129975"/>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March/April:</a:t>
              </a:r>
              <a:br>
                <a:rPr lang="en-GB" sz="1600" b="1" dirty="0">
                  <a:ea typeface="Calibri" panose="020F0502020204030204" pitchFamily="34" charset="0"/>
                  <a:cs typeface="Times New Roman" panose="02020603050405020304" pitchFamily="18" charset="0"/>
                </a:rPr>
              </a:br>
              <a:r>
                <a:rPr lang="en-GB" sz="1600" dirty="0">
                  <a:effectLst/>
                  <a:ea typeface="Calibri" panose="020F0502020204030204" pitchFamily="34" charset="0"/>
                  <a:cs typeface="Times New Roman" panose="02020603050405020304" pitchFamily="18" charset="0"/>
                </a:rPr>
                <a:t>Publication of and consultation on the initial report</a:t>
              </a:r>
            </a:p>
          </p:txBody>
        </p:sp>
        <p:sp>
          <p:nvSpPr>
            <p:cNvPr id="30" name="Speech Bubble: Rectangle with Corners Rounded 29">
              <a:extLst>
                <a:ext uri="{FF2B5EF4-FFF2-40B4-BE49-F238E27FC236}">
                  <a16:creationId xmlns:a16="http://schemas.microsoft.com/office/drawing/2014/main" id="{B974AEE6-DC30-C423-E973-95A91FEA55B9}"/>
                </a:ext>
              </a:extLst>
            </p:cNvPr>
            <p:cNvSpPr/>
            <p:nvPr/>
          </p:nvSpPr>
          <p:spPr>
            <a:xfrm>
              <a:off x="10039322" y="1930831"/>
              <a:ext cx="1791683" cy="863600"/>
            </a:xfrm>
            <a:prstGeom prst="wedgeRoundRectCallout">
              <a:avLst>
                <a:gd name="adj1" fmla="val 47693"/>
                <a:gd name="adj2" fmla="val 189521"/>
                <a:gd name="adj3" fmla="val 16667"/>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Early summer:</a:t>
              </a:r>
              <a:br>
                <a:rPr lang="en-GB" sz="1600" b="1" dirty="0">
                  <a:ea typeface="Calibri" panose="020F0502020204030204" pitchFamily="34" charset="0"/>
                  <a:cs typeface="Times New Roman" panose="02020603050405020304" pitchFamily="18" charset="0"/>
                </a:rPr>
              </a:br>
              <a:r>
                <a:rPr lang="en-GB" sz="1600" dirty="0">
                  <a:effectLst/>
                  <a:ea typeface="Calibri" panose="020F0502020204030204" pitchFamily="34" charset="0"/>
                  <a:cs typeface="Times New Roman" panose="02020603050405020304" pitchFamily="18" charset="0"/>
                </a:rPr>
                <a:t>Publication of final vision report</a:t>
              </a:r>
            </a:p>
          </p:txBody>
        </p:sp>
        <p:sp>
          <p:nvSpPr>
            <p:cNvPr id="31" name="Speech Bubble: Rectangle with Corners Rounded 30">
              <a:extLst>
                <a:ext uri="{FF2B5EF4-FFF2-40B4-BE49-F238E27FC236}">
                  <a16:creationId xmlns:a16="http://schemas.microsoft.com/office/drawing/2014/main" id="{96A7201D-ABF5-E5A6-A60A-6E873B4FC583}"/>
                </a:ext>
              </a:extLst>
            </p:cNvPr>
            <p:cNvSpPr/>
            <p:nvPr/>
          </p:nvSpPr>
          <p:spPr>
            <a:xfrm>
              <a:off x="932669" y="4685696"/>
              <a:ext cx="2247867" cy="889000"/>
            </a:xfrm>
            <a:prstGeom prst="wedgeRoundRectCallout">
              <a:avLst>
                <a:gd name="adj1" fmla="val 8566"/>
                <a:gd name="adj2" fmla="val -113216"/>
                <a:gd name="adj3" fmla="val 16667"/>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November:</a:t>
              </a:r>
              <a:br>
                <a:rPr lang="en-GB" sz="1600" b="1" dirty="0">
                  <a:ea typeface="Calibri" panose="020F0502020204030204" pitchFamily="34" charset="0"/>
                  <a:cs typeface="Times New Roman" panose="02020603050405020304" pitchFamily="18" charset="0"/>
                </a:rPr>
              </a:br>
              <a:r>
                <a:rPr lang="en-GB" sz="1600" dirty="0">
                  <a:effectLst/>
                  <a:ea typeface="Calibri" panose="020F0502020204030204" pitchFamily="34" charset="0"/>
                  <a:cs typeface="Times New Roman" panose="02020603050405020304" pitchFamily="18" charset="0"/>
                </a:rPr>
                <a:t>Literature review, interviews and research</a:t>
              </a:r>
            </a:p>
          </p:txBody>
        </p:sp>
        <p:sp>
          <p:nvSpPr>
            <p:cNvPr id="32" name="Speech Bubble: Rectangle with Corners Rounded 31">
              <a:extLst>
                <a:ext uri="{FF2B5EF4-FFF2-40B4-BE49-F238E27FC236}">
                  <a16:creationId xmlns:a16="http://schemas.microsoft.com/office/drawing/2014/main" id="{62E4F4DB-B4CE-6E49-47DA-20688A1750CE}"/>
                </a:ext>
              </a:extLst>
            </p:cNvPr>
            <p:cNvSpPr/>
            <p:nvPr/>
          </p:nvSpPr>
          <p:spPr>
            <a:xfrm>
              <a:off x="3471000" y="4685696"/>
              <a:ext cx="2051050" cy="889000"/>
            </a:xfrm>
            <a:prstGeom prst="wedgeRoundRectCallout">
              <a:avLst>
                <a:gd name="adj1" fmla="val -42464"/>
                <a:gd name="adj2" fmla="val -111497"/>
                <a:gd name="adj3" fmla="val 16667"/>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December:</a:t>
              </a:r>
              <a:br>
                <a:rPr lang="en-GB" sz="1600" b="1" dirty="0">
                  <a:ea typeface="Calibri" panose="020F0502020204030204" pitchFamily="34" charset="0"/>
                  <a:cs typeface="Times New Roman" panose="02020603050405020304" pitchFamily="18" charset="0"/>
                </a:rPr>
              </a:br>
              <a:r>
                <a:rPr lang="en-GB" sz="1600" dirty="0">
                  <a:effectLst/>
                  <a:ea typeface="Calibri" panose="020F0502020204030204" pitchFamily="34" charset="0"/>
                  <a:cs typeface="Times New Roman" panose="02020603050405020304" pitchFamily="18" charset="0"/>
                </a:rPr>
                <a:t>Pulling together the research findings</a:t>
              </a:r>
            </a:p>
          </p:txBody>
        </p:sp>
        <p:sp>
          <p:nvSpPr>
            <p:cNvPr id="33" name="Speech Bubble: Rectangle with Corners Rounded 32">
              <a:extLst>
                <a:ext uri="{FF2B5EF4-FFF2-40B4-BE49-F238E27FC236}">
                  <a16:creationId xmlns:a16="http://schemas.microsoft.com/office/drawing/2014/main" id="{9A8FE7A9-4453-16F0-05DA-3E715E6AD91B}"/>
                </a:ext>
              </a:extLst>
            </p:cNvPr>
            <p:cNvSpPr/>
            <p:nvPr/>
          </p:nvSpPr>
          <p:spPr>
            <a:xfrm>
              <a:off x="6096000" y="4685234"/>
              <a:ext cx="1993900" cy="889000"/>
            </a:xfrm>
            <a:prstGeom prst="wedgeRoundRectCallout">
              <a:avLst>
                <a:gd name="adj1" fmla="val 24799"/>
                <a:gd name="adj2" fmla="val -112720"/>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March/April:</a:t>
              </a:r>
              <a:br>
                <a:rPr lang="en-GB" sz="1600" b="1" dirty="0">
                  <a:ea typeface="Calibri" panose="020F0502020204030204" pitchFamily="34" charset="0"/>
                  <a:cs typeface="Times New Roman" panose="02020603050405020304" pitchFamily="18" charset="0"/>
                </a:rPr>
              </a:br>
              <a:r>
                <a:rPr lang="en-GB" sz="1600" dirty="0">
                  <a:effectLst/>
                  <a:ea typeface="Calibri" panose="020F0502020204030204" pitchFamily="34" charset="0"/>
                  <a:cs typeface="Times New Roman" panose="02020603050405020304" pitchFamily="18" charset="0"/>
                </a:rPr>
                <a:t>Steering Group and Advisory Panel meet</a:t>
              </a:r>
            </a:p>
          </p:txBody>
        </p:sp>
        <p:sp>
          <p:nvSpPr>
            <p:cNvPr id="34" name="Speech Bubble: Rectangle with Corners Rounded 33">
              <a:extLst>
                <a:ext uri="{FF2B5EF4-FFF2-40B4-BE49-F238E27FC236}">
                  <a16:creationId xmlns:a16="http://schemas.microsoft.com/office/drawing/2014/main" id="{F3BA88F0-BEC7-FEA6-5DBB-67A9D3DB6067}"/>
                </a:ext>
              </a:extLst>
            </p:cNvPr>
            <p:cNvSpPr/>
            <p:nvPr/>
          </p:nvSpPr>
          <p:spPr>
            <a:xfrm>
              <a:off x="10235072" y="4721212"/>
              <a:ext cx="1540583" cy="855395"/>
            </a:xfrm>
            <a:prstGeom prst="wedgeRoundRectCallout">
              <a:avLst>
                <a:gd name="adj1" fmla="val -40022"/>
                <a:gd name="adj2" fmla="val -120365"/>
                <a:gd name="adj3" fmla="val 16667"/>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a typeface="Calibri" panose="020F0502020204030204" pitchFamily="34" charset="0"/>
                  <a:cs typeface="Times New Roman"/>
                </a:rPr>
                <a:t>April/May</a:t>
              </a:r>
              <a:r>
                <a:rPr lang="en-GB" sz="1600" b="1" dirty="0">
                  <a:effectLst/>
                  <a:ea typeface="Calibri" panose="020F0502020204030204" pitchFamily="34" charset="0"/>
                  <a:cs typeface="Times New Roman"/>
                </a:rPr>
                <a:t>:</a:t>
              </a:r>
              <a:br>
                <a:rPr lang="en-GB" sz="1600" b="1" dirty="0">
                  <a:ea typeface="Calibri" panose="020F0502020204030204" pitchFamily="34" charset="0"/>
                  <a:cs typeface="Times New Roman" panose="02020603050405020304" pitchFamily="18" charset="0"/>
                </a:rPr>
              </a:br>
              <a:r>
                <a:rPr lang="en-GB" sz="1600" dirty="0">
                  <a:effectLst/>
                  <a:ea typeface="Calibri" panose="020F0502020204030204" pitchFamily="34" charset="0"/>
                  <a:cs typeface="Times New Roman"/>
                </a:rPr>
                <a:t>Drafting of final report</a:t>
              </a:r>
            </a:p>
          </p:txBody>
        </p:sp>
        <p:sp>
          <p:nvSpPr>
            <p:cNvPr id="35" name="Speech Bubble: Rectangle with Corners Rounded 34">
              <a:extLst>
                <a:ext uri="{FF2B5EF4-FFF2-40B4-BE49-F238E27FC236}">
                  <a16:creationId xmlns:a16="http://schemas.microsoft.com/office/drawing/2014/main" id="{1A5990AD-EC8D-CAEB-C2F3-ECCDB0AC1F55}"/>
                </a:ext>
              </a:extLst>
            </p:cNvPr>
            <p:cNvSpPr/>
            <p:nvPr/>
          </p:nvSpPr>
          <p:spPr>
            <a:xfrm>
              <a:off x="8164959" y="4694800"/>
              <a:ext cx="1993900" cy="889000"/>
            </a:xfrm>
            <a:prstGeom prst="wedgeRoundRectCallout">
              <a:avLst>
                <a:gd name="adj1" fmla="val -13825"/>
                <a:gd name="adj2" fmla="val -112469"/>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April/May:</a:t>
              </a:r>
              <a:br>
                <a:rPr lang="en-GB" sz="1600" b="1" dirty="0">
                  <a:ea typeface="Calibri" panose="020F0502020204030204" pitchFamily="34" charset="0"/>
                  <a:cs typeface="Times New Roman" panose="02020603050405020304" pitchFamily="18" charset="0"/>
                </a:rPr>
              </a:br>
              <a:r>
                <a:rPr lang="en-GB" sz="1600" dirty="0">
                  <a:effectLst/>
                  <a:ea typeface="Calibri" panose="020F0502020204030204" pitchFamily="34" charset="0"/>
                  <a:cs typeface="Times New Roman" panose="02020603050405020304" pitchFamily="18" charset="0"/>
                </a:rPr>
                <a:t>Steering Group and Advisory Panel meet</a:t>
              </a:r>
            </a:p>
          </p:txBody>
        </p:sp>
      </p:grpSp>
      <p:sp>
        <p:nvSpPr>
          <p:cNvPr id="7" name="Speech Bubble: Rectangle with Corners Rounded 6">
            <a:extLst>
              <a:ext uri="{FF2B5EF4-FFF2-40B4-BE49-F238E27FC236}">
                <a16:creationId xmlns:a16="http://schemas.microsoft.com/office/drawing/2014/main" id="{7B2DC176-0C45-02BF-5878-17143EDC4601}"/>
              </a:ext>
            </a:extLst>
          </p:cNvPr>
          <p:cNvSpPr/>
          <p:nvPr/>
        </p:nvSpPr>
        <p:spPr>
          <a:xfrm>
            <a:off x="8172874" y="1241168"/>
            <a:ext cx="1699099" cy="889000"/>
          </a:xfrm>
          <a:prstGeom prst="wedgeRoundRectCallout">
            <a:avLst>
              <a:gd name="adj1" fmla="val 8002"/>
              <a:gd name="adj2" fmla="val 272097"/>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A</a:t>
            </a:r>
            <a:r>
              <a:rPr lang="en-GB" sz="1600" b="1" dirty="0">
                <a:ea typeface="Calibri" panose="020F0502020204030204" pitchFamily="34" charset="0"/>
                <a:cs typeface="Times New Roman" panose="02020603050405020304" pitchFamily="18" charset="0"/>
              </a:rPr>
              <a:t>pril</a:t>
            </a:r>
            <a:r>
              <a:rPr lang="en-GB" sz="1600" b="1" dirty="0">
                <a:effectLst/>
                <a:ea typeface="Calibri" panose="020F0502020204030204" pitchFamily="34" charset="0"/>
                <a:cs typeface="Times New Roman" panose="02020603050405020304" pitchFamily="18" charset="0"/>
              </a:rPr>
              <a:t>:</a:t>
            </a:r>
            <a:br>
              <a:rPr lang="en-GB" sz="1600" b="1" dirty="0">
                <a:ea typeface="Calibri" panose="020F0502020204030204" pitchFamily="34" charset="0"/>
                <a:cs typeface="Times New Roman" panose="02020603050405020304" pitchFamily="18" charset="0"/>
              </a:rPr>
            </a:br>
            <a:r>
              <a:rPr lang="en-GB" sz="1600" dirty="0">
                <a:effectLst/>
                <a:ea typeface="Calibri" panose="020F0502020204030204" pitchFamily="34" charset="0"/>
                <a:cs typeface="Times New Roman" panose="02020603050405020304" pitchFamily="18" charset="0"/>
              </a:rPr>
              <a:t>Working group meetings</a:t>
            </a:r>
          </a:p>
        </p:txBody>
      </p:sp>
    </p:spTree>
    <p:extLst>
      <p:ext uri="{BB962C8B-B14F-4D97-AF65-F5344CB8AC3E}">
        <p14:creationId xmlns:p14="http://schemas.microsoft.com/office/powerpoint/2010/main" val="109857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44DB1-CFB2-156A-4D96-91C79CC0E21B}"/>
              </a:ext>
            </a:extLst>
          </p:cNvPr>
          <p:cNvSpPr>
            <a:spLocks noGrp="1"/>
          </p:cNvSpPr>
          <p:nvPr>
            <p:ph type="title"/>
          </p:nvPr>
        </p:nvSpPr>
        <p:spPr/>
        <p:txBody>
          <a:bodyPr/>
          <a:lstStyle/>
          <a:p>
            <a:r>
              <a:rPr lang="en-GB" b="1" dirty="0"/>
              <a:t>Consultation questions</a:t>
            </a:r>
          </a:p>
        </p:txBody>
      </p:sp>
      <p:sp>
        <p:nvSpPr>
          <p:cNvPr id="3" name="Content Placeholder 2">
            <a:extLst>
              <a:ext uri="{FF2B5EF4-FFF2-40B4-BE49-F238E27FC236}">
                <a16:creationId xmlns:a16="http://schemas.microsoft.com/office/drawing/2014/main" id="{5F7CC7F0-0326-3F0C-E395-C77F1D7A39FF}"/>
              </a:ext>
            </a:extLst>
          </p:cNvPr>
          <p:cNvSpPr>
            <a:spLocks noGrp="1"/>
          </p:cNvSpPr>
          <p:nvPr>
            <p:ph idx="1"/>
          </p:nvPr>
        </p:nvSpPr>
        <p:spPr>
          <a:xfrm>
            <a:off x="587388" y="1817662"/>
            <a:ext cx="11017224" cy="4499161"/>
          </a:xfrm>
        </p:spPr>
        <p:txBody>
          <a:bodyPr>
            <a:normAutofit fontScale="92500" lnSpcReduction="10000"/>
          </a:bodyPr>
          <a:lstStyle/>
          <a:p>
            <a:pPr marL="514350" indent="-514350">
              <a:buFont typeface="+mj-lt"/>
              <a:buAutoNum type="arabicPeriod"/>
            </a:pPr>
            <a:r>
              <a:rPr lang="en-GB" b="1" dirty="0"/>
              <a:t>Thinking about the future of community pharmacy, what would “good” look like, from either a community pharmacy, NHS or patient perspective? </a:t>
            </a:r>
          </a:p>
          <a:p>
            <a:pPr marL="514350" indent="-514350">
              <a:buFont typeface="+mj-lt"/>
              <a:buAutoNum type="arabicPeriod"/>
            </a:pPr>
            <a:r>
              <a:rPr lang="en-GB" b="1" dirty="0"/>
              <a:t>What are the key building blocks that need to be in place to achieve that ambition?</a:t>
            </a:r>
          </a:p>
          <a:p>
            <a:pPr marL="536575" indent="0">
              <a:buNone/>
            </a:pPr>
            <a:r>
              <a:rPr lang="en-GB" dirty="0"/>
              <a:t>For example, the approach to commissioning of community pharmacy; the key metrics for pharmacy services;  the approach to the use and development of the workforce, skill mix and technology; the role of remote provision of services and digital engagement with patients and the public.</a:t>
            </a:r>
          </a:p>
          <a:p>
            <a:pPr marL="514350" indent="-514350">
              <a:buFont typeface="+mj-lt"/>
              <a:buAutoNum type="arabicPeriod"/>
            </a:pPr>
            <a:endParaRPr lang="en-GB" dirty="0"/>
          </a:p>
        </p:txBody>
      </p:sp>
    </p:spTree>
    <p:extLst>
      <p:ext uri="{BB962C8B-B14F-4D97-AF65-F5344CB8AC3E}">
        <p14:creationId xmlns:p14="http://schemas.microsoft.com/office/powerpoint/2010/main" val="3167049707"/>
      </p:ext>
    </p:extLst>
  </p:cSld>
  <p:clrMapOvr>
    <a:masterClrMapping/>
  </p:clrMapOvr>
</p:sld>
</file>

<file path=ppt/theme/theme1.xml><?xml version="1.0" encoding="utf-8"?>
<a:theme xmlns:a="http://schemas.openxmlformats.org/drawingml/2006/main" name="PSNC template Aug 2013">
  <a:themeElements>
    <a:clrScheme name="PSNC colours">
      <a:dk1>
        <a:sysClr val="windowText" lastClr="000000"/>
      </a:dk1>
      <a:lt1>
        <a:sysClr val="window" lastClr="FFFFFF"/>
      </a:lt1>
      <a:dk2>
        <a:srgbClr val="D58721"/>
      </a:dk2>
      <a:lt2>
        <a:srgbClr val="5185C0"/>
      </a:lt2>
      <a:accent1>
        <a:srgbClr val="4E3487"/>
      </a:accent1>
      <a:accent2>
        <a:srgbClr val="93378A"/>
      </a:accent2>
      <a:accent3>
        <a:srgbClr val="C3137B"/>
      </a:accent3>
      <a:accent4>
        <a:srgbClr val="F2E634"/>
      </a:accent4>
      <a:accent5>
        <a:srgbClr val="65922E"/>
      </a:accent5>
      <a:accent6>
        <a:srgbClr val="51968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SNC 16-9 PowerPoint template" id="{FB6487E9-20F0-45FC-B9C7-BFE9F8BF1B05}" vid="{A077738D-F144-4739-AD4C-AE66225C55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c7d3551-5694-4f12-b35a-d9a7a462ea4b">
      <UserInfo>
        <DisplayName>Gemma Hackett</DisplayName>
        <AccountId>23</AccountId>
        <AccountType/>
      </UserInfo>
    </SharedWithUsers>
    <lcf76f155ced4ddcb4097134ff3c332f xmlns="5bcc5b67-876a-46c4-84cc-1ae1b89d6c77">
      <Terms xmlns="http://schemas.microsoft.com/office/infopath/2007/PartnerControls"/>
    </lcf76f155ced4ddcb4097134ff3c332f>
    <TaxCatchAll xmlns="1c7d3551-5694-4f12-b35a-d9a7a462ea4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A750B46F331547BD9C710B92DB17D6" ma:contentTypeVersion="" ma:contentTypeDescription="Create a new document." ma:contentTypeScope="" ma:versionID="c89747c313f7345072a5033d5d2cb8c5">
  <xsd:schema xmlns:xsd="http://www.w3.org/2001/XMLSchema" xmlns:xs="http://www.w3.org/2001/XMLSchema" xmlns:p="http://schemas.microsoft.com/office/2006/metadata/properties" xmlns:ns2="1c7d3551-5694-4f12-b35a-d9a7a462ea4b" xmlns:ns3="80bf1ca3-5488-4033-8636-208e15562238" xmlns:ns4="5bcc5b67-876a-46c4-84cc-1ae1b89d6c77" targetNamespace="http://schemas.microsoft.com/office/2006/metadata/properties" ma:root="true" ma:fieldsID="3c9273cb9f44306528d8e35f0e6927bd" ns2:_="" ns3:_="" ns4:_="">
    <xsd:import namespace="1c7d3551-5694-4f12-b35a-d9a7a462ea4b"/>
    <xsd:import namespace="80bf1ca3-5488-4033-8636-208e15562238"/>
    <xsd:import namespace="5bcc5b67-876a-46c4-84cc-1ae1b89d6c77"/>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LengthInSeconds" minOccurs="0"/>
                <xsd:element ref="ns4: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7d3551-5694-4f12-b35a-d9a7a462ea4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4D28F056-94E3-4184-AEB7-EA35B55E0FDE}" ma:internalName="TaxCatchAll" ma:showField="CatchAllData" ma:web="{80bf1ca3-5488-4033-8636-208e1556223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0bf1ca3-5488-4033-8636-208e15562238"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bcc5b67-876a-46c4-84cc-1ae1b89d6c77"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d85b3fcf-ce55-45eb-a651-8211b79e8a4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B460E0-6F4D-4967-A65E-B7E97E98B7E5}">
  <ds:schemaRefs>
    <ds:schemaRef ds:uri="http://schemas.microsoft.com/sharepoint/v3/contenttype/forms"/>
  </ds:schemaRefs>
</ds:datastoreItem>
</file>

<file path=customXml/itemProps2.xml><?xml version="1.0" encoding="utf-8"?>
<ds:datastoreItem xmlns:ds="http://schemas.openxmlformats.org/officeDocument/2006/customXml" ds:itemID="{38976C45-7AA3-4FFF-BAC3-D5A04687916F}">
  <ds:schemaRefs>
    <ds:schemaRef ds:uri="http://purl.org/dc/dcmitype/"/>
    <ds:schemaRef ds:uri="http://purl.org/dc/elements/1.1/"/>
    <ds:schemaRef ds:uri="1c7d3551-5694-4f12-b35a-d9a7a462ea4b"/>
    <ds:schemaRef ds:uri="http://schemas.microsoft.com/office/infopath/2007/PartnerControls"/>
    <ds:schemaRef ds:uri="http://www.w3.org/XML/1998/namespace"/>
    <ds:schemaRef ds:uri="http://schemas.microsoft.com/office/2006/documentManagement/types"/>
    <ds:schemaRef ds:uri="5bcc5b67-876a-46c4-84cc-1ae1b89d6c77"/>
    <ds:schemaRef ds:uri="http://schemas.openxmlformats.org/package/2006/metadata/core-properties"/>
    <ds:schemaRef ds:uri="80bf1ca3-5488-4033-8636-208e15562238"/>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CC30E74D-C221-477B-B5F1-256DCF7B76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7d3551-5694-4f12-b35a-d9a7a462ea4b"/>
    <ds:schemaRef ds:uri="80bf1ca3-5488-4033-8636-208e15562238"/>
    <ds:schemaRef ds:uri="5bcc5b67-876a-46c4-84cc-1ae1b89d6c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PSNC 16-9 PowerPoint template (2)</Template>
  <TotalTime>0</TotalTime>
  <Words>851</Words>
  <Application>Microsoft Office PowerPoint</Application>
  <PresentationFormat>Widescreen</PresentationFormat>
  <Paragraphs>79</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PSNC template Aug 2013</vt:lpstr>
      <vt:lpstr>PSNC initial consultation regarding the vision and strategic options for community pharmacy</vt:lpstr>
      <vt:lpstr>This slide deck </vt:lpstr>
      <vt:lpstr>Agenda</vt:lpstr>
      <vt:lpstr>The premise</vt:lpstr>
      <vt:lpstr>PSNC’s objectives</vt:lpstr>
      <vt:lpstr>Our approach</vt:lpstr>
      <vt:lpstr>How contractors and LPCs can get involved </vt:lpstr>
      <vt:lpstr>PowerPoint Presentation</vt:lpstr>
      <vt:lpstr>Consultation questions</vt:lpstr>
      <vt:lpstr>Consultation questions</vt:lpstr>
      <vt:lpstr>Consultation questions</vt:lpstr>
      <vt:lpstr>Learn more</vt:lpstr>
      <vt:lpstr>Submitting responses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Responding to Funding pressures</dc:title>
  <dc:creator>Janet Morrison</dc:creator>
  <cp:lastModifiedBy>Melinda Mabbutt</cp:lastModifiedBy>
  <cp:revision>49</cp:revision>
  <cp:lastPrinted>2022-09-07T13:08:52Z</cp:lastPrinted>
  <dcterms:created xsi:type="dcterms:W3CDTF">2022-09-05T13:29:37Z</dcterms:created>
  <dcterms:modified xsi:type="dcterms:W3CDTF">2022-11-09T15:18:34Z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0x010100F0A750B46F331547BD9C710B92DB17D6</vt:lpwstr>
  </property>
  <property fmtid="{D5CDD505-2E9C-101B-9397-08002B2CF9AE}" pid="3" name="MediaServiceImageTags">
    <vt:lpwstr/>
  </property>
</Properties>
</file>