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671" r:id="rId6"/>
    <p:sldMasterId id="2147483682" r:id="rId7"/>
  </p:sldMasterIdLst>
  <p:notesMasterIdLst>
    <p:notesMasterId r:id="rId55"/>
  </p:notesMasterIdLst>
  <p:sldIdLst>
    <p:sldId id="551" r:id="rId8"/>
    <p:sldId id="597" r:id="rId9"/>
    <p:sldId id="2145707796" r:id="rId10"/>
    <p:sldId id="582" r:id="rId11"/>
    <p:sldId id="261" r:id="rId12"/>
    <p:sldId id="2145707824" r:id="rId13"/>
    <p:sldId id="586" r:id="rId14"/>
    <p:sldId id="587" r:id="rId15"/>
    <p:sldId id="2145707793" r:id="rId16"/>
    <p:sldId id="588" r:id="rId17"/>
    <p:sldId id="263" r:id="rId18"/>
    <p:sldId id="2145707787" r:id="rId19"/>
    <p:sldId id="576" r:id="rId20"/>
    <p:sldId id="2145707798" r:id="rId21"/>
    <p:sldId id="2145707799" r:id="rId22"/>
    <p:sldId id="2145707802" r:id="rId23"/>
    <p:sldId id="2145707805" r:id="rId24"/>
    <p:sldId id="2145707803" r:id="rId25"/>
    <p:sldId id="2145707804" r:id="rId26"/>
    <p:sldId id="2145707806" r:id="rId27"/>
    <p:sldId id="2145707807" r:id="rId28"/>
    <p:sldId id="2145707808" r:id="rId29"/>
    <p:sldId id="2145707811" r:id="rId30"/>
    <p:sldId id="2145707812" r:id="rId31"/>
    <p:sldId id="2145707813" r:id="rId32"/>
    <p:sldId id="2145707810" r:id="rId33"/>
    <p:sldId id="2145707809" r:id="rId34"/>
    <p:sldId id="2145707833" r:id="rId35"/>
    <p:sldId id="2145707814" r:id="rId36"/>
    <p:sldId id="584" r:id="rId37"/>
    <p:sldId id="2145707784" r:id="rId38"/>
    <p:sldId id="2145707826" r:id="rId39"/>
    <p:sldId id="2145707827" r:id="rId40"/>
    <p:sldId id="2145707831" r:id="rId41"/>
    <p:sldId id="2145707832" r:id="rId42"/>
    <p:sldId id="2145707815" r:id="rId43"/>
    <p:sldId id="2145707816" r:id="rId44"/>
    <p:sldId id="2145707817" r:id="rId45"/>
    <p:sldId id="2145707818" r:id="rId46"/>
    <p:sldId id="2145707819" r:id="rId47"/>
    <p:sldId id="2145707822" r:id="rId48"/>
    <p:sldId id="2145707823" r:id="rId49"/>
    <p:sldId id="2145707828" r:id="rId50"/>
    <p:sldId id="2145707829" r:id="rId51"/>
    <p:sldId id="2145707830" r:id="rId52"/>
    <p:sldId id="2145707820" r:id="rId53"/>
    <p:sldId id="214570782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518E"/>
    <a:srgbClr val="595959"/>
    <a:srgbClr val="EEF5F3"/>
    <a:srgbClr val="5196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CDB21D-24ED-F2C6-31F2-49505328407D}" v="5" dt="2022-12-21T14:40:43.192"/>
    <p1510:client id="{C8F20F88-85DB-451B-AA6A-0815542EA3A2}" v="5" dt="2022-12-21T16:04:56.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561A0-DC31-4F12-B02E-E0662023CF9C}" type="datetimeFigureOut">
              <a:rPr lang="en-GB" smtClean="0"/>
              <a:t>21/12/2022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B617F9-F909-4110-A59B-0F55A9743D9D}" type="slidenum">
              <a:rPr lang="en-GB" smtClean="0"/>
              <a:t>‹#›</a:t>
            </a:fld>
            <a:endParaRPr lang="en-GB"/>
          </a:p>
        </p:txBody>
      </p:sp>
    </p:spTree>
    <p:extLst>
      <p:ext uri="{BB962C8B-B14F-4D97-AF65-F5344CB8AC3E}">
        <p14:creationId xmlns:p14="http://schemas.microsoft.com/office/powerpoint/2010/main" val="3513313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9191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7715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B617F9-F909-4110-A59B-0F55A9743D9D}" type="slidenum">
              <a:rPr lang="en-GB" smtClean="0"/>
              <a:t>16</a:t>
            </a:fld>
            <a:endParaRPr lang="en-GB"/>
          </a:p>
        </p:txBody>
      </p:sp>
    </p:spTree>
    <p:extLst>
      <p:ext uri="{BB962C8B-B14F-4D97-AF65-F5344CB8AC3E}">
        <p14:creationId xmlns:p14="http://schemas.microsoft.com/office/powerpoint/2010/main" val="1562754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B617F9-F909-4110-A59B-0F55A9743D9D}" type="slidenum">
              <a:rPr lang="en-GB" smtClean="0"/>
              <a:t>21</a:t>
            </a:fld>
            <a:endParaRPr lang="en-GB"/>
          </a:p>
        </p:txBody>
      </p:sp>
    </p:spTree>
    <p:extLst>
      <p:ext uri="{BB962C8B-B14F-4D97-AF65-F5344CB8AC3E}">
        <p14:creationId xmlns:p14="http://schemas.microsoft.com/office/powerpoint/2010/main" val="1522753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499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B617F9-F909-4110-A59B-0F55A9743D9D}" type="slidenum">
              <a:rPr lang="en-GB" smtClean="0"/>
              <a:t>32</a:t>
            </a:fld>
            <a:endParaRPr lang="en-GB"/>
          </a:p>
        </p:txBody>
      </p:sp>
    </p:spTree>
    <p:extLst>
      <p:ext uri="{BB962C8B-B14F-4D97-AF65-F5344CB8AC3E}">
        <p14:creationId xmlns:p14="http://schemas.microsoft.com/office/powerpoint/2010/main" val="3056173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B617F9-F909-4110-A59B-0F55A9743D9D}" type="slidenum">
              <a:rPr lang="en-GB" smtClean="0"/>
              <a:t>34</a:t>
            </a:fld>
            <a:endParaRPr lang="en-GB"/>
          </a:p>
        </p:txBody>
      </p:sp>
    </p:spTree>
    <p:extLst>
      <p:ext uri="{BB962C8B-B14F-4D97-AF65-F5344CB8AC3E}">
        <p14:creationId xmlns:p14="http://schemas.microsoft.com/office/powerpoint/2010/main" val="3687064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5902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2015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15000"/>
              </a:lnSpc>
              <a:spcAft>
                <a:spcPts val="300"/>
              </a:spcAft>
              <a:buSzPts val="1100"/>
              <a:buFont typeface="+mj-lt"/>
              <a:buNone/>
            </a:pPr>
            <a:endParaRPr lang="en-GB"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2498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1944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b="0" i="0">
              <a:solidFill>
                <a:srgbClr val="444444"/>
              </a:solidFill>
              <a:effectLst/>
              <a:latin typeface="Helvetica Neue"/>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5116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b="0" i="0">
              <a:solidFill>
                <a:srgbClr val="444444"/>
              </a:solidFill>
              <a:effectLst/>
              <a:latin typeface="Helvetica Neue"/>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9247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6191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27FF72-E60E-4F4C-9E10-77CAE52C81A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3409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599385"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7213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7" y="310"/>
            <a:ext cx="12190867" cy="6857380"/>
          </a:xfrm>
          <a:prstGeom prst="rect">
            <a:avLst/>
          </a:prstGeom>
        </p:spPr>
      </p:pic>
      <p:sp>
        <p:nvSpPr>
          <p:cNvPr id="12" name="Title 1"/>
          <p:cNvSpPr>
            <a:spLocks noGrp="1"/>
          </p:cNvSpPr>
          <p:nvPr>
            <p:ph type="ctrTitle" hasCustomPrompt="1"/>
          </p:nvPr>
        </p:nvSpPr>
        <p:spPr>
          <a:xfrm>
            <a:off x="4673603" y="1337620"/>
            <a:ext cx="6758208" cy="982248"/>
          </a:xfrm>
        </p:spPr>
        <p:txBody>
          <a:bodyPr anchor="b" anchorCtr="0">
            <a:noAutofit/>
          </a:bodyPr>
          <a:lstStyle>
            <a:lvl1pPr>
              <a:defRPr baseline="0">
                <a:solidFill>
                  <a:srgbClr val="2C2825"/>
                </a:solidFill>
              </a:defRPr>
            </a:lvl1pPr>
          </a:lstStyle>
          <a:p>
            <a:r>
              <a:rPr lang="en-GB"/>
              <a:t>Contact</a:t>
            </a:r>
            <a:endParaRPr lang="en-US"/>
          </a:p>
        </p:txBody>
      </p:sp>
      <p:sp>
        <p:nvSpPr>
          <p:cNvPr id="14" name="Text Placeholder 13"/>
          <p:cNvSpPr>
            <a:spLocks noGrp="1"/>
          </p:cNvSpPr>
          <p:nvPr>
            <p:ph type="body" sz="quarter" idx="10"/>
          </p:nvPr>
        </p:nvSpPr>
        <p:spPr>
          <a:xfrm>
            <a:off x="4673601" y="2513811"/>
            <a:ext cx="6758210" cy="3136889"/>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3" name="Slide Number Placeholder 2"/>
          <p:cNvSpPr>
            <a:spLocks noGrp="1"/>
          </p:cNvSpPr>
          <p:nvPr>
            <p:ph type="sldNum" sz="quarter" idx="12"/>
          </p:nvPr>
        </p:nvSpPr>
        <p:spPr/>
        <p:txBody>
          <a:bodyPr/>
          <a:lstStyle/>
          <a:p>
            <a:fld id="{450B0164-1B0E-EC47-A805-AF4E4DD1E6D8}" type="slidenum">
              <a:rPr lang="en-US" smtClean="0"/>
              <a:pPr/>
              <a:t>‹#›</a:t>
            </a:fld>
            <a:endParaRPr lang="en-US"/>
          </a:p>
        </p:txBody>
      </p:sp>
    </p:spTree>
    <p:extLst>
      <p:ext uri="{BB962C8B-B14F-4D97-AF65-F5344CB8AC3E}">
        <p14:creationId xmlns:p14="http://schemas.microsoft.com/office/powerpoint/2010/main" val="3991900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755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021" y="1397001"/>
            <a:ext cx="10995379" cy="431800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GB"/>
              <a:t>Click to edit Master title style</a:t>
            </a:r>
            <a:endParaRPr lang="en-US"/>
          </a:p>
        </p:txBody>
      </p:sp>
      <p:sp>
        <p:nvSpPr>
          <p:cNvPr id="4" name="Footer Placeholder 3"/>
          <p:cNvSpPr>
            <a:spLocks noGrp="1"/>
          </p:cNvSpPr>
          <p:nvPr>
            <p:ph type="ftr" sz="quarter" idx="10"/>
          </p:nvPr>
        </p:nvSpPr>
        <p:spPr/>
        <p:txBody>
          <a:bodyPr/>
          <a:lstStyle/>
          <a:p>
            <a:r>
              <a:rPr lang="en-GB"/>
              <a:t>Hypertension case finding</a:t>
            </a:r>
            <a:endParaRPr lang="en-US"/>
          </a:p>
        </p:txBody>
      </p:sp>
    </p:spTree>
    <p:extLst>
      <p:ext uri="{BB962C8B-B14F-4D97-AF65-F5344CB8AC3E}">
        <p14:creationId xmlns:p14="http://schemas.microsoft.com/office/powerpoint/2010/main" val="4142603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5734" y="457201"/>
            <a:ext cx="8974668" cy="509905"/>
          </a:xfrm>
        </p:spPr>
        <p:txBody>
          <a:bodyPr/>
          <a:lstStyle/>
          <a:p>
            <a:r>
              <a:rPr lang="en-US"/>
              <a:t>Click to edit Master title style</a:t>
            </a:r>
            <a:endParaRPr lang="en-GB"/>
          </a:p>
        </p:txBody>
      </p:sp>
      <p:sp>
        <p:nvSpPr>
          <p:cNvPr id="3" name="Content Placeholder 2"/>
          <p:cNvSpPr>
            <a:spLocks noGrp="1"/>
          </p:cNvSpPr>
          <p:nvPr>
            <p:ph sz="half" idx="1"/>
          </p:nvPr>
        </p:nvSpPr>
        <p:spPr>
          <a:xfrm>
            <a:off x="587020" y="1397001"/>
            <a:ext cx="5280000"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0129" y="1397001"/>
            <a:ext cx="5280000" cy="43180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p>
            <a:r>
              <a:rPr lang="en-GB"/>
              <a:t>Hypertension case finding</a:t>
            </a:r>
            <a:endParaRPr lang="en-US"/>
          </a:p>
        </p:txBody>
      </p:sp>
    </p:spTree>
    <p:extLst>
      <p:ext uri="{BB962C8B-B14F-4D97-AF65-F5344CB8AC3E}">
        <p14:creationId xmlns:p14="http://schemas.microsoft.com/office/powerpoint/2010/main" val="1523698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a:t>Hypertension case finding</a:t>
            </a:r>
            <a:endParaRPr lang="en-US"/>
          </a:p>
        </p:txBody>
      </p:sp>
      <p:sp>
        <p:nvSpPr>
          <p:cNvPr id="5" name="Rectangle 4"/>
          <p:cNvSpPr/>
          <p:nvPr userDrawn="1"/>
        </p:nvSpPr>
        <p:spPr bwMode="auto">
          <a:xfrm>
            <a:off x="0" y="1"/>
            <a:ext cx="12192000" cy="276999"/>
          </a:xfrm>
          <a:prstGeom prst="rect">
            <a:avLst/>
          </a:prstGeom>
          <a:solidFill>
            <a:schemeClr val="bg1"/>
          </a:solidFill>
          <a:ln>
            <a:solidFill>
              <a:schemeClr val="bg1"/>
            </a:solidFill>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44484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5B518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927002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0439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58434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32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GB"/>
              <a:t>Hypertension case finding</a:t>
            </a:r>
            <a:endParaRPr lang="en-US"/>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50418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21EF0-9698-41D6-8A99-44AD66136D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11C732-2C62-4DBC-A706-4372E9D0B893}"/>
              </a:ext>
            </a:extLst>
          </p:cNvPr>
          <p:cNvSpPr>
            <a:spLocks noGrp="1"/>
          </p:cNvSpPr>
          <p:nvPr>
            <p:ph type="dt" sz="half" idx="10"/>
          </p:nvPr>
        </p:nvSpPr>
        <p:spPr/>
        <p:txBody>
          <a:bodyPr/>
          <a:lstStyle/>
          <a:p>
            <a:fld id="{A668A1CB-1284-4BE4-84D6-31C4BCB2D612}" type="datetimeFigureOut">
              <a:rPr lang="en-GB" smtClean="0"/>
              <a:t>21/12/2022</a:t>
            </a:fld>
            <a:endParaRPr lang="en-GB"/>
          </a:p>
        </p:txBody>
      </p:sp>
      <p:sp>
        <p:nvSpPr>
          <p:cNvPr id="4" name="Footer Placeholder 3">
            <a:extLst>
              <a:ext uri="{FF2B5EF4-FFF2-40B4-BE49-F238E27FC236}">
                <a16:creationId xmlns:a16="http://schemas.microsoft.com/office/drawing/2014/main" id="{2F1732F4-E8E3-4918-A325-EF99CF3B97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AC131E-F0CE-4C48-9967-9F033BE32A0E}"/>
              </a:ext>
            </a:extLst>
          </p:cNvPr>
          <p:cNvSpPr>
            <a:spLocks noGrp="1"/>
          </p:cNvSpPr>
          <p:nvPr>
            <p:ph type="sldNum" sz="quarter" idx="12"/>
          </p:nvPr>
        </p:nvSpPr>
        <p:spPr/>
        <p:txBody>
          <a:bodyPr/>
          <a:lstStyle/>
          <a:p>
            <a:fld id="{F556C480-3CEE-42EA-AD76-E839DAEC1271}" type="slidenum">
              <a:rPr lang="en-GB" smtClean="0"/>
              <a:t>‹#›</a:t>
            </a:fld>
            <a:endParaRPr lang="en-GB"/>
          </a:p>
        </p:txBody>
      </p:sp>
    </p:spTree>
    <p:extLst>
      <p:ext uri="{BB962C8B-B14F-4D97-AF65-F5344CB8AC3E}">
        <p14:creationId xmlns:p14="http://schemas.microsoft.com/office/powerpoint/2010/main" val="91558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6378" cy="6855413"/>
          </a:xfrm>
          <a:prstGeom prst="rect">
            <a:avLst/>
          </a:prstGeom>
        </p:spPr>
      </p:pic>
      <p:sp>
        <p:nvSpPr>
          <p:cNvPr id="7" name="Title 1"/>
          <p:cNvSpPr>
            <a:spLocks noGrp="1"/>
          </p:cNvSpPr>
          <p:nvPr>
            <p:ph type="ctrTitle" hasCustomPrompt="1"/>
          </p:nvPr>
        </p:nvSpPr>
        <p:spPr>
          <a:xfrm>
            <a:off x="759335" y="1959101"/>
            <a:ext cx="9029929" cy="2285618"/>
          </a:xfrm>
        </p:spPr>
        <p:txBody>
          <a:bodyPr anchor="b" anchorCtr="0">
            <a:noAutofit/>
          </a:bodyPr>
          <a:lstStyle>
            <a:lvl1pPr>
              <a:defRPr sz="3265" b="1">
                <a:latin typeface="Segoe UI" panose="020B0502040204020203" pitchFamily="34" charset="0"/>
                <a:cs typeface="Segoe UI" panose="020B0502040204020203" pitchFamily="34" charset="0"/>
              </a:defRPr>
            </a:lvl1pPr>
          </a:lstStyle>
          <a:p>
            <a:r>
              <a:rPr lang="en-US"/>
              <a:t>Title</a:t>
            </a:r>
          </a:p>
        </p:txBody>
      </p:sp>
      <p:sp>
        <p:nvSpPr>
          <p:cNvPr id="8" name="Subtitle 2"/>
          <p:cNvSpPr>
            <a:spLocks noGrp="1"/>
          </p:cNvSpPr>
          <p:nvPr>
            <p:ph type="subTitle" idx="1" hasCustomPrompt="1"/>
          </p:nvPr>
        </p:nvSpPr>
        <p:spPr>
          <a:xfrm>
            <a:off x="759335" y="4571236"/>
            <a:ext cx="9029929" cy="1306068"/>
          </a:xfrm>
        </p:spPr>
        <p:txBody>
          <a:bodyPr>
            <a:noAutofit/>
          </a:bodyPr>
          <a:lstStyle>
            <a:lvl1pPr marL="0" indent="0" algn="l">
              <a:buNone/>
              <a:defRPr sz="2177">
                <a:solidFill>
                  <a:schemeClr val="tx1"/>
                </a:solidFill>
                <a:latin typeface="Segoe UI" panose="020B0502040204020203" pitchFamily="34" charset="0"/>
                <a:cs typeface="Segoe UI" panose="020B0502040204020203" pitchFamily="34" charset="0"/>
              </a:defRPr>
            </a:lvl1pPr>
            <a:lvl2pPr marL="472943" indent="0" algn="ctr">
              <a:buNone/>
              <a:defRPr>
                <a:solidFill>
                  <a:schemeClr val="tx1">
                    <a:tint val="75000"/>
                  </a:schemeClr>
                </a:solidFill>
              </a:defRPr>
            </a:lvl2pPr>
            <a:lvl3pPr marL="945886" indent="0" algn="ctr">
              <a:buNone/>
              <a:defRPr>
                <a:solidFill>
                  <a:schemeClr val="tx1">
                    <a:tint val="75000"/>
                  </a:schemeClr>
                </a:solidFill>
              </a:defRPr>
            </a:lvl3pPr>
            <a:lvl4pPr marL="1418829" indent="0" algn="ctr">
              <a:buNone/>
              <a:defRPr>
                <a:solidFill>
                  <a:schemeClr val="tx1">
                    <a:tint val="75000"/>
                  </a:schemeClr>
                </a:solidFill>
              </a:defRPr>
            </a:lvl4pPr>
            <a:lvl5pPr marL="1891772" indent="0" algn="ctr">
              <a:buNone/>
              <a:defRPr>
                <a:solidFill>
                  <a:schemeClr val="tx1">
                    <a:tint val="75000"/>
                  </a:schemeClr>
                </a:solidFill>
              </a:defRPr>
            </a:lvl5pPr>
            <a:lvl6pPr marL="2364715" indent="0" algn="ctr">
              <a:buNone/>
              <a:defRPr>
                <a:solidFill>
                  <a:schemeClr val="tx1">
                    <a:tint val="75000"/>
                  </a:schemeClr>
                </a:solidFill>
              </a:defRPr>
            </a:lvl6pPr>
            <a:lvl7pPr marL="2837658" indent="0" algn="ctr">
              <a:buNone/>
              <a:defRPr>
                <a:solidFill>
                  <a:schemeClr val="tx1">
                    <a:tint val="75000"/>
                  </a:schemeClr>
                </a:solidFill>
              </a:defRPr>
            </a:lvl7pPr>
            <a:lvl8pPr marL="3310601" indent="0" algn="ctr">
              <a:buNone/>
              <a:defRPr>
                <a:solidFill>
                  <a:schemeClr val="tx1">
                    <a:tint val="75000"/>
                  </a:schemeClr>
                </a:solidFill>
              </a:defRPr>
            </a:lvl8pPr>
            <a:lvl9pPr marL="3783544" indent="0" algn="ctr">
              <a:buNone/>
              <a:defRPr>
                <a:solidFill>
                  <a:schemeClr val="tx1">
                    <a:tint val="75000"/>
                  </a:schemeClr>
                </a:solidFill>
              </a:defRPr>
            </a:lvl9pPr>
          </a:lstStyle>
          <a:p>
            <a:r>
              <a:rPr lang="en-US"/>
              <a:t>Subtitle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88187" y="326761"/>
            <a:ext cx="2472509" cy="1662192"/>
          </a:xfrm>
          <a:prstGeom prst="rect">
            <a:avLst/>
          </a:prstGeom>
        </p:spPr>
      </p:pic>
    </p:spTree>
    <p:extLst>
      <p:ext uri="{BB962C8B-B14F-4D97-AF65-F5344CB8AC3E}">
        <p14:creationId xmlns:p14="http://schemas.microsoft.com/office/powerpoint/2010/main" val="286112295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468" cy="6855416"/>
          </a:xfrm>
          <a:prstGeom prst="rect">
            <a:avLst/>
          </a:prstGeom>
        </p:spPr>
      </p:pic>
      <p:sp>
        <p:nvSpPr>
          <p:cNvPr id="7" name="Title 1"/>
          <p:cNvSpPr>
            <a:spLocks noGrp="1"/>
          </p:cNvSpPr>
          <p:nvPr>
            <p:ph type="ctrTitle" hasCustomPrompt="1"/>
          </p:nvPr>
        </p:nvSpPr>
        <p:spPr>
          <a:xfrm>
            <a:off x="759335" y="1959101"/>
            <a:ext cx="9029929" cy="2285618"/>
          </a:xfrm>
        </p:spPr>
        <p:txBody>
          <a:bodyPr anchor="b" anchorCtr="0">
            <a:noAutofit/>
          </a:bodyPr>
          <a:lstStyle>
            <a:lvl1pPr>
              <a:defRPr sz="3265" b="1">
                <a:solidFill>
                  <a:schemeClr val="bg1"/>
                </a:solidFill>
                <a:latin typeface="Segoe UI" panose="020B0502040204020203" pitchFamily="34" charset="0"/>
                <a:cs typeface="Segoe UI" panose="020B0502040204020203" pitchFamily="34" charset="0"/>
              </a:defRPr>
            </a:lvl1pPr>
          </a:lstStyle>
          <a:p>
            <a:r>
              <a:rPr lang="en-US"/>
              <a:t>Chapter title</a:t>
            </a:r>
          </a:p>
        </p:txBody>
      </p:sp>
      <p:sp>
        <p:nvSpPr>
          <p:cNvPr id="8" name="Subtitle 2"/>
          <p:cNvSpPr>
            <a:spLocks noGrp="1"/>
          </p:cNvSpPr>
          <p:nvPr>
            <p:ph type="subTitle" idx="1" hasCustomPrompt="1"/>
          </p:nvPr>
        </p:nvSpPr>
        <p:spPr>
          <a:xfrm>
            <a:off x="759335" y="4571236"/>
            <a:ext cx="9029929" cy="1306068"/>
          </a:xfrm>
        </p:spPr>
        <p:txBody>
          <a:bodyPr>
            <a:noAutofit/>
          </a:bodyPr>
          <a:lstStyle>
            <a:lvl1pPr marL="0" indent="0" algn="l">
              <a:buNone/>
              <a:defRPr sz="2177">
                <a:solidFill>
                  <a:schemeClr val="bg1"/>
                </a:solidFill>
                <a:latin typeface="Segoe UI" panose="020B0502040204020203" pitchFamily="34" charset="0"/>
                <a:cs typeface="Segoe UI" panose="020B0502040204020203" pitchFamily="34" charset="0"/>
              </a:defRPr>
            </a:lvl1pPr>
            <a:lvl2pPr marL="472943" indent="0" algn="ctr">
              <a:buNone/>
              <a:defRPr>
                <a:solidFill>
                  <a:schemeClr val="tx1">
                    <a:tint val="75000"/>
                  </a:schemeClr>
                </a:solidFill>
              </a:defRPr>
            </a:lvl2pPr>
            <a:lvl3pPr marL="945886" indent="0" algn="ctr">
              <a:buNone/>
              <a:defRPr>
                <a:solidFill>
                  <a:schemeClr val="tx1">
                    <a:tint val="75000"/>
                  </a:schemeClr>
                </a:solidFill>
              </a:defRPr>
            </a:lvl3pPr>
            <a:lvl4pPr marL="1418829" indent="0" algn="ctr">
              <a:buNone/>
              <a:defRPr>
                <a:solidFill>
                  <a:schemeClr val="tx1">
                    <a:tint val="75000"/>
                  </a:schemeClr>
                </a:solidFill>
              </a:defRPr>
            </a:lvl4pPr>
            <a:lvl5pPr marL="1891772" indent="0" algn="ctr">
              <a:buNone/>
              <a:defRPr>
                <a:solidFill>
                  <a:schemeClr val="tx1">
                    <a:tint val="75000"/>
                  </a:schemeClr>
                </a:solidFill>
              </a:defRPr>
            </a:lvl5pPr>
            <a:lvl6pPr marL="2364715" indent="0" algn="ctr">
              <a:buNone/>
              <a:defRPr>
                <a:solidFill>
                  <a:schemeClr val="tx1">
                    <a:tint val="75000"/>
                  </a:schemeClr>
                </a:solidFill>
              </a:defRPr>
            </a:lvl6pPr>
            <a:lvl7pPr marL="2837658" indent="0" algn="ctr">
              <a:buNone/>
              <a:defRPr>
                <a:solidFill>
                  <a:schemeClr val="tx1">
                    <a:tint val="75000"/>
                  </a:schemeClr>
                </a:solidFill>
              </a:defRPr>
            </a:lvl7pPr>
            <a:lvl8pPr marL="3310601" indent="0" algn="ctr">
              <a:buNone/>
              <a:defRPr>
                <a:solidFill>
                  <a:schemeClr val="tx1">
                    <a:tint val="75000"/>
                  </a:schemeClr>
                </a:solidFill>
              </a:defRPr>
            </a:lvl8pPr>
            <a:lvl9pPr marL="3783544" indent="0" algn="ctr">
              <a:buNone/>
              <a:defRPr>
                <a:solidFill>
                  <a:schemeClr val="tx1">
                    <a:tint val="75000"/>
                  </a:schemeClr>
                </a:solidFill>
              </a:defRPr>
            </a:lvl9pPr>
          </a:lstStyle>
          <a:p>
            <a:r>
              <a:rPr lang="en-US"/>
              <a:t>Chapter subtitle</a:t>
            </a:r>
          </a:p>
        </p:txBody>
      </p:sp>
      <p:sp>
        <p:nvSpPr>
          <p:cNvPr id="4" name="Slide Number Placeholder 3"/>
          <p:cNvSpPr>
            <a:spLocks noGrp="1"/>
          </p:cNvSpPr>
          <p:nvPr>
            <p:ph type="sldNum" sz="quarter" idx="11"/>
          </p:nvPr>
        </p:nvSpPr>
        <p:spPr/>
        <p:txBody>
          <a:bodyPr/>
          <a:lstStyle/>
          <a:p>
            <a:fld id="{450B0164-1B0E-EC47-A805-AF4E4DD1E6D8}" type="slidenum">
              <a:rPr lang="en-US" smtClean="0"/>
              <a:pPr/>
              <a:t>‹#›</a:t>
            </a:fld>
            <a:endParaRPr lang="en-US"/>
          </a:p>
        </p:txBody>
      </p:sp>
    </p:spTree>
    <p:extLst>
      <p:ext uri="{BB962C8B-B14F-4D97-AF65-F5344CB8AC3E}">
        <p14:creationId xmlns:p14="http://schemas.microsoft.com/office/powerpoint/2010/main" val="1264037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0191" y="359168"/>
            <a:ext cx="10671620" cy="653034"/>
          </a:xfrm>
        </p:spPr>
        <p:txBody>
          <a:bodyPr lIns="72000" tIns="72000" rIns="72000" bIns="72000" anchor="b" anchorCtr="0"/>
          <a:lstStyle>
            <a:lvl1pPr>
              <a:defRPr sz="2540" baseline="0">
                <a:solidFill>
                  <a:srgbClr val="2C2825"/>
                </a:solidFill>
              </a:defRPr>
            </a:lvl1pPr>
          </a:lstStyle>
          <a:p>
            <a:r>
              <a:rPr lang="en-GB"/>
              <a:t>Content-A </a:t>
            </a:r>
            <a:endParaRPr lang="en-US"/>
          </a:p>
        </p:txBody>
      </p:sp>
      <p:sp>
        <p:nvSpPr>
          <p:cNvPr id="13" name="Text Placeholder 4"/>
          <p:cNvSpPr>
            <a:spLocks noGrp="1"/>
          </p:cNvSpPr>
          <p:nvPr>
            <p:ph type="body" sz="quarter" idx="16"/>
          </p:nvPr>
        </p:nvSpPr>
        <p:spPr>
          <a:xfrm>
            <a:off x="760191" y="1338719"/>
            <a:ext cx="10671620" cy="5025412"/>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5" name="Slide Number Placeholder 4"/>
          <p:cNvSpPr>
            <a:spLocks noGrp="1"/>
          </p:cNvSpPr>
          <p:nvPr>
            <p:ph type="sldNum" sz="quarter" idx="18"/>
          </p:nvPr>
        </p:nvSpPr>
        <p:spPr/>
        <p:txBody>
          <a:bodyPr/>
          <a:lstStyle/>
          <a:p>
            <a:fld id="{450B0164-1B0E-EC47-A805-AF4E4DD1E6D8}" type="slidenum">
              <a:rPr lang="en-US" smtClean="0"/>
              <a:pPr/>
              <a:t>‹#›</a:t>
            </a:fld>
            <a:endParaRPr lang="en-US"/>
          </a:p>
        </p:txBody>
      </p:sp>
    </p:spTree>
    <p:extLst>
      <p:ext uri="{BB962C8B-B14F-4D97-AF65-F5344CB8AC3E}">
        <p14:creationId xmlns:p14="http://schemas.microsoft.com/office/powerpoint/2010/main" val="123777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B">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6341473" y="1337620"/>
            <a:ext cx="5087843" cy="50283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13" name="Text Placeholder 4"/>
          <p:cNvSpPr>
            <a:spLocks noGrp="1"/>
          </p:cNvSpPr>
          <p:nvPr>
            <p:ph type="body" sz="quarter" idx="16"/>
          </p:nvPr>
        </p:nvSpPr>
        <p:spPr>
          <a:xfrm>
            <a:off x="760191" y="1337620"/>
            <a:ext cx="5089596" cy="502836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4" name="Slide Number Placeholder 3"/>
          <p:cNvSpPr>
            <a:spLocks noGrp="1"/>
          </p:cNvSpPr>
          <p:nvPr>
            <p:ph type="sldNum" sz="quarter" idx="18"/>
          </p:nvPr>
        </p:nvSpPr>
        <p:spPr/>
        <p:txBody>
          <a:bodyPr/>
          <a:lstStyle/>
          <a:p>
            <a:fld id="{450B0164-1B0E-EC47-A805-AF4E4DD1E6D8}" type="slidenum">
              <a:rPr lang="en-US" smtClean="0"/>
              <a:pPr/>
              <a:t>‹#›</a:t>
            </a:fld>
            <a:endParaRPr lang="en-US"/>
          </a:p>
        </p:txBody>
      </p:sp>
      <p:sp>
        <p:nvSpPr>
          <p:cNvPr id="8" name="Title 1"/>
          <p:cNvSpPr>
            <a:spLocks noGrp="1"/>
          </p:cNvSpPr>
          <p:nvPr>
            <p:ph type="ctrTitle" hasCustomPrompt="1"/>
          </p:nvPr>
        </p:nvSpPr>
        <p:spPr>
          <a:xfrm>
            <a:off x="760191" y="359168"/>
            <a:ext cx="10671620" cy="653034"/>
          </a:xfrm>
        </p:spPr>
        <p:txBody>
          <a:bodyPr lIns="72000" tIns="72000" rIns="72000" bIns="72000" anchor="b" anchorCtr="0"/>
          <a:lstStyle>
            <a:lvl1pPr>
              <a:defRPr sz="2540" baseline="0">
                <a:solidFill>
                  <a:srgbClr val="2C2825"/>
                </a:solidFill>
              </a:defRPr>
            </a:lvl1pPr>
          </a:lstStyle>
          <a:p>
            <a:r>
              <a:rPr lang="en-GB"/>
              <a:t>Content-B</a:t>
            </a:r>
            <a:endParaRPr lang="en-US"/>
          </a:p>
        </p:txBody>
      </p:sp>
    </p:spTree>
    <p:extLst>
      <p:ext uri="{BB962C8B-B14F-4D97-AF65-F5344CB8AC3E}">
        <p14:creationId xmlns:p14="http://schemas.microsoft.com/office/powerpoint/2010/main" val="2888865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YLA">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0191" y="359168"/>
            <a:ext cx="10671620" cy="653034"/>
          </a:xfrm>
        </p:spPr>
        <p:txBody>
          <a:bodyPr lIns="72000" tIns="72000" rIns="72000" bIns="72000" anchor="b" anchorCtr="0"/>
          <a:lstStyle>
            <a:lvl1pPr>
              <a:defRPr sz="2540" baseline="0">
                <a:solidFill>
                  <a:srgbClr val="2C2825"/>
                </a:solidFill>
              </a:defRPr>
            </a:lvl1pPr>
          </a:lstStyle>
          <a:p>
            <a:r>
              <a:rPr lang="en-GB"/>
              <a:t>Content-YL-A</a:t>
            </a:r>
            <a:endParaRPr lang="en-US"/>
          </a:p>
        </p:txBody>
      </p:sp>
      <p:sp>
        <p:nvSpPr>
          <p:cNvPr id="8" name="Text Placeholder 4"/>
          <p:cNvSpPr>
            <a:spLocks noGrp="1"/>
          </p:cNvSpPr>
          <p:nvPr>
            <p:ph type="body" sz="quarter" idx="16"/>
          </p:nvPr>
        </p:nvSpPr>
        <p:spPr>
          <a:xfrm>
            <a:off x="760191" y="1338719"/>
            <a:ext cx="10671620" cy="5025412"/>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3" name="Slide Number Placeholder 2"/>
          <p:cNvSpPr>
            <a:spLocks noGrp="1"/>
          </p:cNvSpPr>
          <p:nvPr>
            <p:ph type="sldNum" sz="quarter" idx="18"/>
          </p:nvPr>
        </p:nvSpPr>
        <p:spPr/>
        <p:txBody>
          <a:bodyPr/>
          <a:lstStyle/>
          <a:p>
            <a:fld id="{450B0164-1B0E-EC47-A805-AF4E4DD1E6D8}" type="slidenum">
              <a:rPr lang="en-US" smtClean="0"/>
              <a:pPr/>
              <a:t>‹#›</a:t>
            </a:fld>
            <a:endParaRPr lang="en-US"/>
          </a:p>
        </p:txBody>
      </p:sp>
    </p:spTree>
    <p:extLst>
      <p:ext uri="{BB962C8B-B14F-4D97-AF65-F5344CB8AC3E}">
        <p14:creationId xmlns:p14="http://schemas.microsoft.com/office/powerpoint/2010/main" val="3034862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BKA">
    <p:bg>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0191" y="359168"/>
            <a:ext cx="10671620" cy="653034"/>
          </a:xfrm>
        </p:spPr>
        <p:txBody>
          <a:bodyPr lIns="72000" tIns="72000" rIns="72000" bIns="72000" anchor="b" anchorCtr="0"/>
          <a:lstStyle>
            <a:lvl1pPr>
              <a:defRPr sz="2540" baseline="0">
                <a:solidFill>
                  <a:schemeClr val="bg1"/>
                </a:solidFill>
              </a:defRPr>
            </a:lvl1pPr>
          </a:lstStyle>
          <a:p>
            <a:r>
              <a:rPr lang="en-GB"/>
              <a:t>Content-BK-A</a:t>
            </a:r>
            <a:endParaRPr lang="en-US"/>
          </a:p>
        </p:txBody>
      </p:sp>
      <p:sp>
        <p:nvSpPr>
          <p:cNvPr id="8" name="Text Placeholder 4"/>
          <p:cNvSpPr>
            <a:spLocks noGrp="1"/>
          </p:cNvSpPr>
          <p:nvPr>
            <p:ph type="body" sz="quarter" idx="16"/>
          </p:nvPr>
        </p:nvSpPr>
        <p:spPr>
          <a:xfrm>
            <a:off x="760191" y="1338719"/>
            <a:ext cx="10671620" cy="5025412"/>
          </a:xfr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a:t>Click to edit Master text styles</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450B0164-1B0E-EC47-A805-AF4E4DD1E6D8}" type="slidenum">
              <a:rPr lang="en-US" smtClean="0"/>
              <a:pPr/>
              <a:t>‹#›</a:t>
            </a:fld>
            <a:endParaRPr lang="en-US"/>
          </a:p>
        </p:txBody>
      </p:sp>
    </p:spTree>
    <p:extLst>
      <p:ext uri="{BB962C8B-B14F-4D97-AF65-F5344CB8AC3E}">
        <p14:creationId xmlns:p14="http://schemas.microsoft.com/office/powerpoint/2010/main" val="2255283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7.jpe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17.xml"/><Relationship Id="rId7" Type="http://schemas.openxmlformats.org/officeDocument/2006/relationships/image" Target="../media/image9.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8.jpeg"/><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GB"/>
              <a:t>Hypertension case finding</a:t>
            </a:r>
            <a:endParaRPr lang="en-US"/>
          </a:p>
        </p:txBody>
      </p:sp>
    </p:spTree>
    <p:extLst>
      <p:ext uri="{BB962C8B-B14F-4D97-AF65-F5344CB8AC3E}">
        <p14:creationId xmlns:p14="http://schemas.microsoft.com/office/powerpoint/2010/main" val="1000547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191" y="359168"/>
            <a:ext cx="10671620" cy="653034"/>
          </a:xfrm>
          <a:prstGeom prst="rect">
            <a:avLst/>
          </a:prstGeom>
        </p:spPr>
        <p:txBody>
          <a:bodyPr vert="horz" lIns="72000" tIns="72000" rIns="72000" bIns="72000" rtlCol="0" anchor="b">
            <a:noAutofit/>
          </a:bodyPr>
          <a:lstStyle/>
          <a:p>
            <a:r>
              <a:rPr lang="en-US"/>
              <a:t>Click to edit Master title style</a:t>
            </a:r>
          </a:p>
        </p:txBody>
      </p:sp>
      <p:sp>
        <p:nvSpPr>
          <p:cNvPr id="3" name="Text Placeholder 2"/>
          <p:cNvSpPr>
            <a:spLocks noGrp="1"/>
          </p:cNvSpPr>
          <p:nvPr>
            <p:ph type="body" idx="1"/>
          </p:nvPr>
        </p:nvSpPr>
        <p:spPr>
          <a:xfrm>
            <a:off x="760190" y="1337620"/>
            <a:ext cx="10671620" cy="5028360"/>
          </a:xfrm>
          <a:prstGeom prst="rect">
            <a:avLst/>
          </a:prstGeom>
        </p:spPr>
        <p:txBody>
          <a:bodyPr vert="horz" lIns="72000" tIns="72000" rIns="72000" bIns="72000" rtlCol="0">
            <a:noAutofit/>
          </a:bodyPr>
          <a:lstStyle/>
          <a:p>
            <a:pPr lvl="0"/>
            <a:r>
              <a:rPr lang="en-US"/>
              <a:t>Click to edit Master text styles</a:t>
            </a:r>
          </a:p>
        </p:txBody>
      </p:sp>
      <p:sp>
        <p:nvSpPr>
          <p:cNvPr id="8" name="Footer Placeholder 4"/>
          <p:cNvSpPr>
            <a:spLocks noGrp="1"/>
          </p:cNvSpPr>
          <p:nvPr>
            <p:ph type="ftr" sz="quarter" idx="3"/>
          </p:nvPr>
        </p:nvSpPr>
        <p:spPr>
          <a:xfrm>
            <a:off x="760191" y="6367079"/>
            <a:ext cx="9029929" cy="327730"/>
          </a:xfrm>
          <a:prstGeom prst="rect">
            <a:avLst/>
          </a:prstGeom>
        </p:spPr>
        <p:txBody>
          <a:bodyPr lIns="72000" tIns="72000" rIns="72000" bIns="72000"/>
          <a:lstStyle>
            <a:lvl1pPr algn="l">
              <a:defRPr sz="907">
                <a:solidFill>
                  <a:srgbClr val="2C2825"/>
                </a:solidFill>
                <a:latin typeface="Segoe UI" panose="020B0502040204020203" pitchFamily="34" charset="0"/>
                <a:ea typeface="Segoe UI" panose="020B0502040204020203" pitchFamily="34" charset="0"/>
                <a:cs typeface="Segoe UI" panose="020B0502040204020203" pitchFamily="34" charset="0"/>
              </a:defRPr>
            </a:lvl1pPr>
          </a:lstStyle>
          <a:p>
            <a:r>
              <a:rPr lang="en-GB"/>
              <a:t>Hypertension case finding</a:t>
            </a:r>
            <a:endParaRPr lang="en-US"/>
          </a:p>
        </p:txBody>
      </p:sp>
      <p:sp>
        <p:nvSpPr>
          <p:cNvPr id="9" name="Slide Number Placeholder 5"/>
          <p:cNvSpPr>
            <a:spLocks noGrp="1"/>
          </p:cNvSpPr>
          <p:nvPr>
            <p:ph type="sldNum" sz="quarter" idx="4"/>
          </p:nvPr>
        </p:nvSpPr>
        <p:spPr>
          <a:xfrm>
            <a:off x="10610166" y="6367567"/>
            <a:ext cx="820903" cy="327730"/>
          </a:xfrm>
          <a:prstGeom prst="rect">
            <a:avLst/>
          </a:prstGeom>
        </p:spPr>
        <p:txBody>
          <a:bodyPr lIns="72000" tIns="72000" rIns="72000" bIns="72000"/>
          <a:lstStyle>
            <a:lvl1pPr algn="r">
              <a:defRPr sz="907">
                <a:solidFill>
                  <a:srgbClr val="2C2825"/>
                </a:solidFill>
                <a:latin typeface="Segoe UI" panose="020B0502040204020203" pitchFamily="34" charset="0"/>
                <a:cs typeface="Segoe UI" panose="020B0502040204020203" pitchFamily="34" charset="0"/>
              </a:defRPr>
            </a:lvl1pPr>
          </a:lstStyle>
          <a:p>
            <a:fld id="{450B0164-1B0E-EC47-A805-AF4E4DD1E6D8}" type="slidenum">
              <a:rPr lang="en-US" smtClean="0"/>
              <a:pPr/>
              <a:t>‹#›</a:t>
            </a:fld>
            <a:endParaRPr lang="en-US"/>
          </a:p>
        </p:txBody>
      </p:sp>
    </p:spTree>
    <p:extLst>
      <p:ext uri="{BB962C8B-B14F-4D97-AF65-F5344CB8AC3E}">
        <p14:creationId xmlns:p14="http://schemas.microsoft.com/office/powerpoint/2010/main" val="195387219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dt="0"/>
  <p:txStyles>
    <p:titleStyle>
      <a:lvl1pPr algn="l" defTabSz="472943" rtl="0" eaLnBrk="1" latinLnBrk="0" hangingPunct="1">
        <a:spcBef>
          <a:spcPct val="0"/>
        </a:spcBef>
        <a:buNone/>
        <a:defRPr sz="2540" b="1" i="0" kern="1200">
          <a:solidFill>
            <a:schemeClr val="tx1"/>
          </a:solidFill>
          <a:latin typeface="Segoe UI" panose="020B0502040204020203" pitchFamily="34" charset="0"/>
          <a:ea typeface="+mj-ea"/>
          <a:cs typeface="Segoe UI" panose="020B0502040204020203" pitchFamily="34" charset="0"/>
        </a:defRPr>
      </a:lvl1pPr>
    </p:titleStyle>
    <p:bodyStyle>
      <a:lvl1pPr marL="0" indent="0" algn="l" defTabSz="472943" rtl="0" eaLnBrk="1" latinLnBrk="0" hangingPunct="1">
        <a:lnSpc>
          <a:spcPct val="120000"/>
        </a:lnSpc>
        <a:spcBef>
          <a:spcPts val="0"/>
        </a:spcBef>
        <a:spcAft>
          <a:spcPts val="907"/>
        </a:spcAft>
        <a:buFont typeface="Arial" panose="020B0604020202020204" pitchFamily="34" charset="0"/>
        <a:buNone/>
        <a:defRPr sz="1814" kern="1200">
          <a:solidFill>
            <a:schemeClr val="tx1"/>
          </a:solidFill>
          <a:latin typeface="Segoe UI" panose="020B0502040204020203" pitchFamily="34" charset="0"/>
          <a:ea typeface="+mn-ea"/>
          <a:cs typeface="Segoe UI" panose="020B0502040204020203" pitchFamily="34" charset="0"/>
        </a:defRPr>
      </a:lvl1pPr>
      <a:lvl2pPr marL="326849" indent="-326849" algn="l" defTabSz="472943" rtl="0" eaLnBrk="1" latinLnBrk="0" hangingPunct="1">
        <a:lnSpc>
          <a:spcPct val="120000"/>
        </a:lnSpc>
        <a:spcBef>
          <a:spcPts val="0"/>
        </a:spcBef>
        <a:spcAft>
          <a:spcPts val="907"/>
        </a:spcAft>
        <a:buFont typeface="Arial" panose="020B0604020202020204" pitchFamily="34" charset="0"/>
        <a:buChar char="•"/>
        <a:defRPr sz="1814" b="0" kern="1200">
          <a:solidFill>
            <a:schemeClr val="tx1"/>
          </a:solidFill>
          <a:latin typeface="Segoe UI" panose="020B0502040204020203" pitchFamily="34" charset="0"/>
          <a:ea typeface="+mn-ea"/>
          <a:cs typeface="Segoe UI" panose="020B0502040204020203" pitchFamily="34" charset="0"/>
        </a:defRPr>
      </a:lvl2pPr>
      <a:lvl3pPr marL="326849" indent="-326849" algn="l" defTabSz="472943" rtl="0" eaLnBrk="1" latinLnBrk="0" hangingPunct="1">
        <a:lnSpc>
          <a:spcPct val="120000"/>
        </a:lnSpc>
        <a:spcBef>
          <a:spcPts val="0"/>
        </a:spcBef>
        <a:spcAft>
          <a:spcPts val="907"/>
        </a:spcAft>
        <a:buFont typeface="Arial" panose="020B0604020202020204" pitchFamily="34" charset="0"/>
        <a:buChar char="•"/>
        <a:defRPr sz="1814" kern="1200">
          <a:solidFill>
            <a:schemeClr val="tx1"/>
          </a:solidFill>
          <a:latin typeface="Segoe UI" panose="020B0502040204020203" pitchFamily="34" charset="0"/>
          <a:ea typeface="+mn-ea"/>
          <a:cs typeface="Segoe UI" panose="020B0502040204020203" pitchFamily="34" charset="0"/>
        </a:defRPr>
      </a:lvl3pPr>
      <a:lvl4pPr marL="326849" indent="-326849" algn="l" defTabSz="472943" rtl="0" eaLnBrk="1" latinLnBrk="0" hangingPunct="1">
        <a:lnSpc>
          <a:spcPct val="120000"/>
        </a:lnSpc>
        <a:spcBef>
          <a:spcPts val="0"/>
        </a:spcBef>
        <a:spcAft>
          <a:spcPts val="907"/>
        </a:spcAft>
        <a:buFont typeface="Arial" panose="020B0604020202020204" pitchFamily="34" charset="0"/>
        <a:buChar char="•"/>
        <a:defRPr sz="1814" kern="1200">
          <a:solidFill>
            <a:schemeClr val="tx1"/>
          </a:solidFill>
          <a:latin typeface="Segoe UI" panose="020B0502040204020203" pitchFamily="34" charset="0"/>
          <a:ea typeface="+mn-ea"/>
          <a:cs typeface="Segoe UI" panose="020B0502040204020203" pitchFamily="34" charset="0"/>
        </a:defRPr>
      </a:lvl4pPr>
      <a:lvl5pPr marL="326849" marR="0" indent="-326849" algn="l" defTabSz="472943" rtl="0" eaLnBrk="1" fontAlgn="auto" latinLnBrk="0" hangingPunct="1">
        <a:lnSpc>
          <a:spcPct val="120000"/>
        </a:lnSpc>
        <a:spcBef>
          <a:spcPts val="0"/>
        </a:spcBef>
        <a:spcAft>
          <a:spcPts val="907"/>
        </a:spcAft>
        <a:buClrTx/>
        <a:buSzTx/>
        <a:buFont typeface="Arial" panose="020B0604020202020204" pitchFamily="34" charset="0"/>
        <a:buChar char="•"/>
        <a:tabLst/>
        <a:defRPr sz="1814" kern="1200">
          <a:solidFill>
            <a:schemeClr val="tx1"/>
          </a:solidFill>
          <a:latin typeface="Segoe UI" panose="020B0502040204020203" pitchFamily="34" charset="0"/>
          <a:ea typeface="+mn-ea"/>
          <a:cs typeface="Segoe UI" panose="020B0502040204020203" pitchFamily="34" charset="0"/>
        </a:defRPr>
      </a:lvl5pPr>
      <a:lvl6pPr marL="326849" indent="-326849" algn="l" defTabSz="472943" rtl="0" eaLnBrk="1" latinLnBrk="0" hangingPunct="1">
        <a:lnSpc>
          <a:spcPct val="120000"/>
        </a:lnSpc>
        <a:spcBef>
          <a:spcPts val="0"/>
        </a:spcBef>
        <a:spcAft>
          <a:spcPts val="907"/>
        </a:spcAft>
        <a:buFont typeface="Arial" panose="020B0604020202020204" pitchFamily="34" charset="0"/>
        <a:buChar char="•"/>
        <a:defRPr sz="1814"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6pPr>
      <a:lvl7pPr marL="326849" indent="-326849" algn="l" defTabSz="472943" rtl="0" eaLnBrk="1" latinLnBrk="0" hangingPunct="1">
        <a:lnSpc>
          <a:spcPct val="120000"/>
        </a:lnSpc>
        <a:spcBef>
          <a:spcPts val="0"/>
        </a:spcBef>
        <a:spcAft>
          <a:spcPts val="907"/>
        </a:spcAft>
        <a:buFont typeface="Arial"/>
        <a:buChar char="•"/>
        <a:defRPr sz="1814" kern="1200">
          <a:solidFill>
            <a:schemeClr val="tx1"/>
          </a:solidFill>
          <a:latin typeface="Segoe UI" panose="020B0502040204020203" pitchFamily="34" charset="0"/>
          <a:ea typeface="Segoe UI" panose="020B0502040204020203" pitchFamily="34" charset="0"/>
          <a:cs typeface="Segoe UI" panose="020B0502040204020203" pitchFamily="34" charset="0"/>
        </a:defRPr>
      </a:lvl7pPr>
      <a:lvl8pPr marL="326849" indent="-326849" algn="l" defTabSz="472943" rtl="0" eaLnBrk="1" latinLnBrk="0" hangingPunct="1">
        <a:lnSpc>
          <a:spcPct val="120000"/>
        </a:lnSpc>
        <a:spcBef>
          <a:spcPts val="0"/>
        </a:spcBef>
        <a:spcAft>
          <a:spcPts val="907"/>
        </a:spcAft>
        <a:buFont typeface="Arial"/>
        <a:buChar char="•"/>
        <a:defRPr sz="1814" kern="1200">
          <a:solidFill>
            <a:schemeClr val="tx1"/>
          </a:solidFill>
          <a:latin typeface="+mn-lt"/>
          <a:ea typeface="+mn-ea"/>
          <a:cs typeface="+mn-cs"/>
        </a:defRPr>
      </a:lvl8pPr>
      <a:lvl9pPr marL="326849" indent="-326849" algn="l" defTabSz="472943" rtl="0" eaLnBrk="1" latinLnBrk="0" hangingPunct="1">
        <a:lnSpc>
          <a:spcPct val="120000"/>
        </a:lnSpc>
        <a:spcBef>
          <a:spcPts val="0"/>
        </a:spcBef>
        <a:spcAft>
          <a:spcPts val="907"/>
        </a:spcAft>
        <a:buFont typeface="Arial"/>
        <a:buChar char="•"/>
        <a:defRPr sz="1814" kern="1200">
          <a:solidFill>
            <a:schemeClr val="tx1"/>
          </a:solidFill>
          <a:latin typeface="+mn-lt"/>
          <a:ea typeface="+mn-ea"/>
          <a:cs typeface="+mn-cs"/>
        </a:defRPr>
      </a:lvl9pPr>
    </p:bodyStyle>
    <p:otherStyle>
      <a:defPPr>
        <a:defRPr lang="en-US"/>
      </a:defPPr>
      <a:lvl1pPr marL="0" algn="l" defTabSz="472943" rtl="0" eaLnBrk="1" latinLnBrk="0" hangingPunct="1">
        <a:defRPr sz="1905" kern="1200">
          <a:solidFill>
            <a:schemeClr val="tx1"/>
          </a:solidFill>
          <a:latin typeface="+mn-lt"/>
          <a:ea typeface="+mn-ea"/>
          <a:cs typeface="+mn-cs"/>
        </a:defRPr>
      </a:lvl1pPr>
      <a:lvl2pPr marL="472943" algn="l" defTabSz="472943" rtl="0" eaLnBrk="1" latinLnBrk="0" hangingPunct="1">
        <a:defRPr sz="1905" kern="1200">
          <a:solidFill>
            <a:schemeClr val="tx1"/>
          </a:solidFill>
          <a:latin typeface="+mn-lt"/>
          <a:ea typeface="+mn-ea"/>
          <a:cs typeface="+mn-cs"/>
        </a:defRPr>
      </a:lvl2pPr>
      <a:lvl3pPr marL="945886" algn="l" defTabSz="472943" rtl="0" eaLnBrk="1" latinLnBrk="0" hangingPunct="1">
        <a:defRPr sz="1905" kern="1200">
          <a:solidFill>
            <a:schemeClr val="tx1"/>
          </a:solidFill>
          <a:latin typeface="+mn-lt"/>
          <a:ea typeface="+mn-ea"/>
          <a:cs typeface="+mn-cs"/>
        </a:defRPr>
      </a:lvl3pPr>
      <a:lvl4pPr marL="1418829" algn="l" defTabSz="472943" rtl="0" eaLnBrk="1" latinLnBrk="0" hangingPunct="1">
        <a:defRPr sz="1905" kern="1200">
          <a:solidFill>
            <a:schemeClr val="tx1"/>
          </a:solidFill>
          <a:latin typeface="+mn-lt"/>
          <a:ea typeface="+mn-ea"/>
          <a:cs typeface="+mn-cs"/>
        </a:defRPr>
      </a:lvl4pPr>
      <a:lvl5pPr marL="1891772" algn="l" defTabSz="472943" rtl="0" eaLnBrk="1" latinLnBrk="0" hangingPunct="1">
        <a:defRPr sz="1905" kern="1200">
          <a:solidFill>
            <a:schemeClr val="tx1"/>
          </a:solidFill>
          <a:latin typeface="+mn-lt"/>
          <a:ea typeface="+mn-ea"/>
          <a:cs typeface="+mn-cs"/>
        </a:defRPr>
      </a:lvl5pPr>
      <a:lvl6pPr marL="2364715" algn="l" defTabSz="472943" rtl="0" eaLnBrk="1" latinLnBrk="0" hangingPunct="1">
        <a:defRPr sz="1905" kern="1200">
          <a:solidFill>
            <a:schemeClr val="tx1"/>
          </a:solidFill>
          <a:latin typeface="+mn-lt"/>
          <a:ea typeface="+mn-ea"/>
          <a:cs typeface="+mn-cs"/>
        </a:defRPr>
      </a:lvl6pPr>
      <a:lvl7pPr marL="2837658" algn="l" defTabSz="472943" rtl="0" eaLnBrk="1" latinLnBrk="0" hangingPunct="1">
        <a:defRPr sz="1905" kern="1200">
          <a:solidFill>
            <a:schemeClr val="tx1"/>
          </a:solidFill>
          <a:latin typeface="+mn-lt"/>
          <a:ea typeface="+mn-ea"/>
          <a:cs typeface="+mn-cs"/>
        </a:defRPr>
      </a:lvl7pPr>
      <a:lvl8pPr marL="3310601" algn="l" defTabSz="472943" rtl="0" eaLnBrk="1" latinLnBrk="0" hangingPunct="1">
        <a:defRPr sz="1905" kern="1200">
          <a:solidFill>
            <a:schemeClr val="tx1"/>
          </a:solidFill>
          <a:latin typeface="+mn-lt"/>
          <a:ea typeface="+mn-ea"/>
          <a:cs typeface="+mn-cs"/>
        </a:defRPr>
      </a:lvl8pPr>
      <a:lvl9pPr marL="3783544" algn="l" defTabSz="472943" rtl="0" eaLnBrk="1" latinLnBrk="0" hangingPunct="1">
        <a:defRPr sz="19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body" idx="1"/>
          </p:nvPr>
        </p:nvSpPr>
        <p:spPr bwMode="auto">
          <a:xfrm>
            <a:off x="587022" y="1407160"/>
            <a:ext cx="1100666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7" name="Rectangle 10"/>
          <p:cNvSpPr>
            <a:spLocks noGrp="1" noChangeArrowheads="1"/>
          </p:cNvSpPr>
          <p:nvPr>
            <p:ph type="title"/>
          </p:nvPr>
        </p:nvSpPr>
        <p:spPr bwMode="auto">
          <a:xfrm>
            <a:off x="575734" y="457201"/>
            <a:ext cx="8974668" cy="50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9" name="Text Box 15"/>
          <p:cNvSpPr txBox="1">
            <a:spLocks noChangeArrowheads="1"/>
          </p:cNvSpPr>
          <p:nvPr/>
        </p:nvSpPr>
        <p:spPr bwMode="auto">
          <a:xfrm>
            <a:off x="336549" y="6248401"/>
            <a:ext cx="719667" cy="50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tIns="0" rIns="0" bIns="0" anchor="ct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eaLnBrk="1" hangingPunct="1">
              <a:spcBef>
                <a:spcPct val="50000"/>
              </a:spcBef>
            </a:pPr>
            <a:fld id="{D51F534E-3A19-43F7-A182-097320033CA7}" type="slidenum">
              <a:rPr lang="en-GB" altLang="en-US" sz="900">
                <a:solidFill>
                  <a:srgbClr val="FFFFFF"/>
                </a:solidFill>
              </a:rPr>
              <a:pPr eaLnBrk="1" hangingPunct="1">
                <a:spcBef>
                  <a:spcPct val="50000"/>
                </a:spcBef>
              </a:pPr>
              <a:t>‹#›</a:t>
            </a:fld>
            <a:endParaRPr lang="en-GB" altLang="en-US" sz="900">
              <a:solidFill>
                <a:srgbClr val="FFFFFF"/>
              </a:solidFill>
            </a:endParaRPr>
          </a:p>
        </p:txBody>
      </p:sp>
      <p:sp>
        <p:nvSpPr>
          <p:cNvPr id="4" name="Footer Placeholder 3"/>
          <p:cNvSpPr>
            <a:spLocks noGrp="1"/>
          </p:cNvSpPr>
          <p:nvPr>
            <p:ph type="ftr" sz="quarter" idx="3"/>
          </p:nvPr>
        </p:nvSpPr>
        <p:spPr>
          <a:xfrm>
            <a:off x="778933" y="6250170"/>
            <a:ext cx="8568267" cy="501014"/>
          </a:xfrm>
          <a:prstGeom prst="rect">
            <a:avLst/>
          </a:prstGeom>
        </p:spPr>
        <p:txBody>
          <a:bodyPr vert="horz" lIns="91440" tIns="45720" rIns="91440" bIns="45720" rtlCol="0" anchor="ctr"/>
          <a:lstStyle>
            <a:lvl1pPr algn="l">
              <a:defRPr sz="900">
                <a:solidFill>
                  <a:srgbClr val="FFFFFF"/>
                </a:solidFill>
              </a:defRPr>
            </a:lvl1pPr>
          </a:lstStyle>
          <a:p>
            <a:r>
              <a:rPr lang="en-GB"/>
              <a:t>Hypertension case finding</a:t>
            </a:r>
            <a:endParaRPr lang="en-US"/>
          </a:p>
        </p:txBody>
      </p:sp>
      <p:sp>
        <p:nvSpPr>
          <p:cNvPr id="6" name="Content Placeholder 5"/>
          <p:cNvSpPr txBox="1">
            <a:spLocks/>
          </p:cNvSpPr>
          <p:nvPr userDrawn="1"/>
        </p:nvSpPr>
        <p:spPr>
          <a:xfrm>
            <a:off x="787026" y="6446521"/>
            <a:ext cx="8661775" cy="318114"/>
          </a:xfrm>
          <a:prstGeom prst="rect">
            <a:avLst/>
          </a:prstGeom>
        </p:spPr>
        <p:txBody>
          <a:bodyPr anchor="b"/>
          <a:lstStyle>
            <a:lvl1pPr marL="342900" indent="-342900" algn="l" rtl="0" eaLnBrk="1" fontAlgn="base" hangingPunct="1">
              <a:spcBef>
                <a:spcPct val="20000"/>
              </a:spcBef>
              <a:spcAft>
                <a:spcPct val="0"/>
              </a:spcAft>
              <a:buClr>
                <a:schemeClr val="tx2"/>
              </a:buClr>
              <a:buChar char="•"/>
              <a:defRPr sz="1200">
                <a:solidFill>
                  <a:srgbClr val="000000"/>
                </a:solidFill>
                <a:latin typeface="+mn-lt"/>
                <a:ea typeface="+mn-ea"/>
                <a:cs typeface="+mn-cs"/>
              </a:defRPr>
            </a:lvl1pPr>
            <a:lvl2pPr marL="358775" indent="-357188" algn="l" rtl="0" eaLnBrk="1" fontAlgn="base" hangingPunct="1">
              <a:spcBef>
                <a:spcPct val="20000"/>
              </a:spcBef>
              <a:spcAft>
                <a:spcPct val="0"/>
              </a:spcAft>
              <a:buClr>
                <a:schemeClr val="tx2"/>
              </a:buClr>
              <a:buAutoNum type="arabicPeriod"/>
              <a:defRPr sz="1200">
                <a:solidFill>
                  <a:srgbClr val="000000"/>
                </a:solidFill>
                <a:latin typeface="+mn-lt"/>
              </a:defRPr>
            </a:lvl2pPr>
            <a:lvl3pPr marL="620713" indent="-260350" algn="l" rtl="0" eaLnBrk="1" fontAlgn="base" hangingPunct="1">
              <a:spcBef>
                <a:spcPct val="20000"/>
              </a:spcBef>
              <a:spcAft>
                <a:spcPct val="0"/>
              </a:spcAft>
              <a:buClr>
                <a:schemeClr val="tx2"/>
              </a:buClr>
              <a:buFont typeface="Arial" charset="0"/>
              <a:buChar char="–"/>
              <a:defRPr sz="1200">
                <a:solidFill>
                  <a:srgbClr val="000000"/>
                </a:solidFill>
                <a:latin typeface="+mn-lt"/>
              </a:defRPr>
            </a:lvl3pPr>
            <a:lvl4pPr marL="881063" indent="-258763" algn="l" rtl="0" eaLnBrk="1" fontAlgn="base" hangingPunct="1">
              <a:spcBef>
                <a:spcPct val="20000"/>
              </a:spcBef>
              <a:spcAft>
                <a:spcPct val="0"/>
              </a:spcAft>
              <a:buClr>
                <a:schemeClr val="tx2"/>
              </a:buClr>
              <a:buFont typeface="Arial" charset="0"/>
              <a:buChar char="–"/>
              <a:defRPr sz="1200">
                <a:solidFill>
                  <a:srgbClr val="000000"/>
                </a:solidFill>
                <a:latin typeface="+mn-lt"/>
              </a:defRPr>
            </a:lvl4pPr>
            <a:lvl5pPr marL="1120775" indent="-238125" algn="l" rtl="0" eaLnBrk="1" fontAlgn="base" hangingPunct="1">
              <a:spcBef>
                <a:spcPct val="20000"/>
              </a:spcBef>
              <a:spcAft>
                <a:spcPct val="0"/>
              </a:spcAft>
              <a:buClr>
                <a:schemeClr val="tx2"/>
              </a:buClr>
              <a:buFont typeface="Arial" charset="0"/>
              <a:buChar char="–"/>
              <a:defRPr sz="1200">
                <a:solidFill>
                  <a:srgbClr val="000000"/>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a:lstStyle>
          <a:p>
            <a:pPr marL="0" indent="0" algn="l">
              <a:buNone/>
            </a:pPr>
            <a:r>
              <a:rPr lang="en-GB" sz="700">
                <a:solidFill>
                  <a:srgbClr val="FFFFFF"/>
                </a:solidFill>
              </a:rPr>
              <a:t>NHS Supply Chain: Diagnostic, Pathology and Therapy Technologies, and Services is provided by </a:t>
            </a:r>
            <a:r>
              <a:rPr lang="en-GB" sz="700" err="1">
                <a:solidFill>
                  <a:srgbClr val="FFFFFF"/>
                </a:solidFill>
              </a:rPr>
              <a:t>Akeso</a:t>
            </a:r>
            <a:r>
              <a:rPr lang="en-GB" sz="700">
                <a:solidFill>
                  <a:srgbClr val="FFFFFF"/>
                </a:solidFill>
              </a:rPr>
              <a:t> &amp; Company</a:t>
            </a:r>
            <a:endParaRPr lang="en-US" sz="700">
              <a:solidFill>
                <a:srgbClr val="FFFFFF"/>
              </a:solidFill>
            </a:endParaRPr>
          </a:p>
        </p:txBody>
      </p:sp>
    </p:spTree>
    <p:extLst>
      <p:ext uri="{BB962C8B-B14F-4D97-AF65-F5344CB8AC3E}">
        <p14:creationId xmlns:p14="http://schemas.microsoft.com/office/powerpoint/2010/main" val="293804567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sldNum="0" hdr="0" dt="0"/>
  <p:txStyles>
    <p:title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1200">
          <a:solidFill>
            <a:srgbClr val="000000"/>
          </a:solidFill>
          <a:latin typeface="+mn-lt"/>
          <a:ea typeface="+mn-ea"/>
          <a:cs typeface="+mn-cs"/>
        </a:defRPr>
      </a:lvl1pPr>
      <a:lvl2pPr marL="358775" indent="-357188" algn="l" rtl="0" eaLnBrk="1" fontAlgn="base" hangingPunct="1">
        <a:spcBef>
          <a:spcPct val="20000"/>
        </a:spcBef>
        <a:spcAft>
          <a:spcPct val="0"/>
        </a:spcAft>
        <a:buClr>
          <a:schemeClr val="tx2"/>
        </a:buClr>
        <a:buAutoNum type="arabicPeriod"/>
        <a:defRPr sz="1200">
          <a:solidFill>
            <a:srgbClr val="000000"/>
          </a:solidFill>
          <a:latin typeface="+mn-lt"/>
        </a:defRPr>
      </a:lvl2pPr>
      <a:lvl3pPr marL="620713" indent="-260350" algn="l" rtl="0" eaLnBrk="1" fontAlgn="base" hangingPunct="1">
        <a:spcBef>
          <a:spcPct val="20000"/>
        </a:spcBef>
        <a:spcAft>
          <a:spcPct val="0"/>
        </a:spcAft>
        <a:buClr>
          <a:schemeClr val="tx2"/>
        </a:buClr>
        <a:buFont typeface="Arial" charset="0"/>
        <a:buChar char="–"/>
        <a:defRPr sz="1200">
          <a:solidFill>
            <a:srgbClr val="000000"/>
          </a:solidFill>
          <a:latin typeface="+mn-lt"/>
        </a:defRPr>
      </a:lvl3pPr>
      <a:lvl4pPr marL="881063" indent="-258763" algn="l" rtl="0" eaLnBrk="1" fontAlgn="base" hangingPunct="1">
        <a:spcBef>
          <a:spcPct val="20000"/>
        </a:spcBef>
        <a:spcAft>
          <a:spcPct val="0"/>
        </a:spcAft>
        <a:buClr>
          <a:schemeClr val="tx2"/>
        </a:buClr>
        <a:buFont typeface="Arial" charset="0"/>
        <a:buChar char="–"/>
        <a:defRPr sz="1200">
          <a:solidFill>
            <a:srgbClr val="000000"/>
          </a:solidFill>
          <a:latin typeface="+mn-lt"/>
        </a:defRPr>
      </a:lvl4pPr>
      <a:lvl5pPr marL="1120775" indent="-238125" algn="l" rtl="0" eaLnBrk="1" fontAlgn="base" hangingPunct="1">
        <a:spcBef>
          <a:spcPct val="20000"/>
        </a:spcBef>
        <a:spcAft>
          <a:spcPct val="0"/>
        </a:spcAft>
        <a:buClr>
          <a:schemeClr val="tx2"/>
        </a:buClr>
        <a:buFont typeface="Arial" charset="0"/>
        <a:buChar char="–"/>
        <a:defRPr sz="1200">
          <a:solidFill>
            <a:srgbClr val="000000"/>
          </a:solidFill>
          <a:latin typeface="+mn-lt"/>
        </a:defRPr>
      </a:lvl5pPr>
      <a:lvl6pPr marL="1577975" indent="-238125" algn="l" rtl="0" eaLnBrk="1" fontAlgn="base" hangingPunct="1">
        <a:spcBef>
          <a:spcPct val="20000"/>
        </a:spcBef>
        <a:spcAft>
          <a:spcPct val="0"/>
        </a:spcAft>
        <a:buFont typeface="Arial" charset="0"/>
        <a:buChar char="–"/>
        <a:defRPr sz="1600">
          <a:solidFill>
            <a:schemeClr val="tx1"/>
          </a:solidFill>
          <a:latin typeface="+mn-lt"/>
        </a:defRPr>
      </a:lvl6pPr>
      <a:lvl7pPr marL="2035175" indent="-238125" algn="l" rtl="0" eaLnBrk="1" fontAlgn="base" hangingPunct="1">
        <a:spcBef>
          <a:spcPct val="20000"/>
        </a:spcBef>
        <a:spcAft>
          <a:spcPct val="0"/>
        </a:spcAft>
        <a:buFont typeface="Arial" charset="0"/>
        <a:buChar char="–"/>
        <a:defRPr sz="1600">
          <a:solidFill>
            <a:schemeClr val="tx1"/>
          </a:solidFill>
          <a:latin typeface="+mn-lt"/>
        </a:defRPr>
      </a:lvl7pPr>
      <a:lvl8pPr marL="2492375" indent="-238125" algn="l" rtl="0" eaLnBrk="1" fontAlgn="base" hangingPunct="1">
        <a:spcBef>
          <a:spcPct val="20000"/>
        </a:spcBef>
        <a:spcAft>
          <a:spcPct val="0"/>
        </a:spcAft>
        <a:buFont typeface="Arial" charset="0"/>
        <a:buChar char="–"/>
        <a:defRPr sz="1600">
          <a:solidFill>
            <a:schemeClr val="tx1"/>
          </a:solidFill>
          <a:latin typeface="+mn-lt"/>
        </a:defRPr>
      </a:lvl8pPr>
      <a:lvl9pPr marL="2949575" indent="-238125" algn="l" rtl="0" eaLnBrk="1" fontAlgn="base" hangingPunct="1">
        <a:spcBef>
          <a:spcPct val="20000"/>
        </a:spcBef>
        <a:spcAft>
          <a:spcPct val="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392" y="265772"/>
            <a:ext cx="9865096" cy="1426170"/>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623392" y="1844824"/>
            <a:ext cx="11017224" cy="41044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533258"/>
            <a:ext cx="12192000" cy="311112"/>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04512" y="239201"/>
            <a:ext cx="1122602" cy="802372"/>
          </a:xfrm>
          <a:prstGeom prst="rect">
            <a:avLst/>
          </a:prstGeom>
        </p:spPr>
      </p:pic>
      <p:pic>
        <p:nvPicPr>
          <p:cNvPr id="12" name="Picture 11"/>
          <p:cNvPicPr>
            <a:picLocks noChangeAspect="1"/>
          </p:cNvPicPr>
          <p:nvPr userDrawn="1"/>
        </p:nvPicPr>
        <p:blipFill rotWithShape="1">
          <a:blip r:embed="rId8" cstate="print">
            <a:extLst>
              <a:ext uri="{28A0092B-C50C-407E-A947-70E740481C1C}">
                <a14:useLocalDpi xmlns:a14="http://schemas.microsoft.com/office/drawing/2010/main" val="0"/>
              </a:ext>
            </a:extLst>
          </a:blip>
          <a:srcRect t="1" b="8936"/>
          <a:stretch/>
        </p:blipFill>
        <p:spPr>
          <a:xfrm>
            <a:off x="10624727" y="1041573"/>
            <a:ext cx="1282172" cy="720068"/>
          </a:xfrm>
          <a:prstGeom prst="rect">
            <a:avLst/>
          </a:prstGeom>
        </p:spPr>
      </p:pic>
    </p:spTree>
    <p:extLst>
      <p:ext uri="{BB962C8B-B14F-4D97-AF65-F5344CB8AC3E}">
        <p14:creationId xmlns:p14="http://schemas.microsoft.com/office/powerpoint/2010/main" val="385198529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sldNum="0" hdr="0" dt="0"/>
  <p:txStyles>
    <p:titleStyle>
      <a:lvl1pPr algn="l" defTabSz="914400" rtl="0" eaLnBrk="1" latinLnBrk="0" hangingPunct="1">
        <a:spcBef>
          <a:spcPct val="0"/>
        </a:spcBef>
        <a:buNone/>
        <a:defRPr sz="40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Clr>
          <a:srgbClr val="5B518E"/>
        </a:buClr>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Clr>
          <a:srgbClr val="5B518E"/>
        </a:buClr>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Clr>
          <a:srgbClr val="5B518E"/>
        </a:buClr>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Clr>
          <a:srgbClr val="5B518E"/>
        </a:buClr>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Clr>
          <a:srgbClr val="5B518E"/>
        </a:buClr>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www.england.nhs.uk/publication/network-contract-directed-enhanced-service-contract-specification-2022-23-pcn-requirements-and-entitlements/" TargetMode="External"/><Relationship Id="rId2" Type="http://schemas.openxmlformats.org/officeDocument/2006/relationships/hyperlink" Target="https://www.england.nhs.uk/primary-care/pharmacy/smr/"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s://www.england.nhs.uk/nhs-standard-contract/cquin/2022-23-cquin/"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england.nhs.uk/2022/10/high-street-pharmacists-treat-thousands-more-people-for-minor-illnesses/" TargetMode="External"/><Relationship Id="rId1" Type="http://schemas.openxmlformats.org/officeDocument/2006/relationships/slideLayout" Target="../slideLayouts/slideLayout16.xml"/><Relationship Id="rId4" Type="http://schemas.openxmlformats.org/officeDocument/2006/relationships/image" Target="../media/image32.sv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16.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hyperlink" Target="https://www.ncsct.co.uk/pub_NHS-pharmacy-SCS.php"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www.ncbi.nlm.nih.gov/pubmed/17557211"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hyperlink" Target="https://www.nottingham.ac.uk/~pazmjb/nm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2204864"/>
            <a:ext cx="10363200" cy="1800200"/>
          </a:xfrm>
        </p:spPr>
        <p:txBody>
          <a:bodyPr/>
          <a:lstStyle/>
          <a:p>
            <a:r>
              <a:rPr lang="en-GB" altLang="en-US" sz="4800" b="1">
                <a:solidFill>
                  <a:srgbClr val="5B518E"/>
                </a:solidFill>
              </a:rPr>
              <a:t>Community Pharmacy</a:t>
            </a:r>
            <a:br>
              <a:rPr lang="en-GB" altLang="en-US" sz="4800" b="1">
                <a:solidFill>
                  <a:srgbClr val="5B518E"/>
                </a:solidFill>
              </a:rPr>
            </a:br>
            <a:r>
              <a:rPr lang="en-GB" altLang="en-US" sz="4800" b="1">
                <a:solidFill>
                  <a:srgbClr val="5B518E"/>
                </a:solidFill>
              </a:rPr>
              <a:t>NHS Advanced Services</a:t>
            </a:r>
            <a:endParaRPr lang="en-GB" sz="4800" b="1">
              <a:solidFill>
                <a:srgbClr val="5B518E"/>
              </a:solidFill>
            </a:endParaRPr>
          </a:p>
        </p:txBody>
      </p:sp>
      <p:pic>
        <p:nvPicPr>
          <p:cNvPr id="3" name="Picture 2">
            <a:extLst>
              <a:ext uri="{FF2B5EF4-FFF2-40B4-BE49-F238E27FC236}">
                <a16:creationId xmlns:a16="http://schemas.microsoft.com/office/drawing/2014/main" id="{2FBB4577-F751-3EB0-2071-6DD4F5655F5C}"/>
              </a:ext>
            </a:extLst>
          </p:cNvPr>
          <p:cNvPicPr>
            <a:picLocks noChangeAspect="1"/>
          </p:cNvPicPr>
          <p:nvPr/>
        </p:nvPicPr>
        <p:blipFill>
          <a:blip r:embed="rId3"/>
          <a:stretch>
            <a:fillRect/>
          </a:stretch>
        </p:blipFill>
        <p:spPr>
          <a:xfrm>
            <a:off x="7063800" y="4191177"/>
            <a:ext cx="3631598" cy="1982467"/>
          </a:xfrm>
          <a:prstGeom prst="rect">
            <a:avLst/>
          </a:prstGeom>
          <a:ln>
            <a:noFill/>
          </a:ln>
        </p:spPr>
      </p:pic>
      <p:pic>
        <p:nvPicPr>
          <p:cNvPr id="6" name="Picture 5">
            <a:extLst>
              <a:ext uri="{FF2B5EF4-FFF2-40B4-BE49-F238E27FC236}">
                <a16:creationId xmlns:a16="http://schemas.microsoft.com/office/drawing/2014/main" id="{9929AB25-B2CE-0BD4-C80F-4C887046A404}"/>
              </a:ext>
            </a:extLst>
          </p:cNvPr>
          <p:cNvPicPr>
            <a:picLocks noChangeAspect="1"/>
          </p:cNvPicPr>
          <p:nvPr/>
        </p:nvPicPr>
        <p:blipFill>
          <a:blip r:embed="rId4"/>
          <a:stretch>
            <a:fillRect/>
          </a:stretch>
        </p:blipFill>
        <p:spPr>
          <a:xfrm>
            <a:off x="1496602" y="4191177"/>
            <a:ext cx="3925547" cy="1982467"/>
          </a:xfrm>
          <a:prstGeom prst="rect">
            <a:avLst/>
          </a:prstGeom>
          <a:ln>
            <a:noFill/>
          </a:ln>
        </p:spPr>
      </p:pic>
    </p:spTree>
    <p:extLst>
      <p:ext uri="{BB962C8B-B14F-4D97-AF65-F5344CB8AC3E}">
        <p14:creationId xmlns:p14="http://schemas.microsoft.com/office/powerpoint/2010/main" val="212081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0FC4A-334C-4AB8-80DA-5A08AE6D8874}"/>
              </a:ext>
            </a:extLst>
          </p:cNvPr>
          <p:cNvSpPr>
            <a:spLocks noGrp="1"/>
          </p:cNvSpPr>
          <p:nvPr>
            <p:ph type="title"/>
          </p:nvPr>
        </p:nvSpPr>
        <p:spPr/>
        <p:txBody>
          <a:bodyPr/>
          <a:lstStyle/>
          <a:p>
            <a:r>
              <a:rPr lang="en-GB" altLang="en-US" b="1">
                <a:solidFill>
                  <a:srgbClr val="5B518E"/>
                </a:solidFill>
              </a:rPr>
              <a:t>Communicating with GP practices</a:t>
            </a:r>
            <a:endParaRPr lang="en-GB">
              <a:solidFill>
                <a:srgbClr val="5B518E"/>
              </a:solidFill>
            </a:endParaRPr>
          </a:p>
        </p:txBody>
      </p:sp>
      <p:sp>
        <p:nvSpPr>
          <p:cNvPr id="3" name="Content Placeholder 2">
            <a:extLst>
              <a:ext uri="{FF2B5EF4-FFF2-40B4-BE49-F238E27FC236}">
                <a16:creationId xmlns:a16="http://schemas.microsoft.com/office/drawing/2014/main" id="{203A6153-787E-40F3-A7F8-E9018C62967A}"/>
              </a:ext>
            </a:extLst>
          </p:cNvPr>
          <p:cNvSpPr>
            <a:spLocks noGrp="1"/>
          </p:cNvSpPr>
          <p:nvPr>
            <p:ph idx="1"/>
          </p:nvPr>
        </p:nvSpPr>
        <p:spPr>
          <a:xfrm>
            <a:off x="623392" y="1810328"/>
            <a:ext cx="8568316" cy="4643008"/>
          </a:xfrm>
        </p:spPr>
        <p:txBody>
          <a:bodyPr vert="horz" lIns="91440" tIns="45720" rIns="91440" bIns="45720" rtlCol="0" anchor="t">
            <a:normAutofit/>
          </a:bodyPr>
          <a:lstStyle/>
          <a:p>
            <a:r>
              <a:rPr lang="en-GB" sz="3000"/>
              <a:t>Pharmacy contractors are required to contact the patient’s GP practice </a:t>
            </a:r>
            <a:r>
              <a:rPr lang="en-GB" sz="3000" b="1" u="sng"/>
              <a:t>only</a:t>
            </a:r>
            <a:r>
              <a:rPr lang="en-GB" sz="3000"/>
              <a:t> if an issue is identified during the NMS where the pharmacist believes the </a:t>
            </a:r>
            <a:br>
              <a:rPr lang="en-GB" sz="3000"/>
            </a:br>
            <a:r>
              <a:rPr lang="en-GB" sz="3000"/>
              <a:t>patient’s prescriber should be informed</a:t>
            </a:r>
          </a:p>
          <a:p>
            <a:r>
              <a:rPr lang="en-GB" sz="3000"/>
              <a:t>National NMS Feedback Form designed by </a:t>
            </a:r>
            <a:br>
              <a:rPr lang="en-GB" sz="3000"/>
            </a:br>
            <a:r>
              <a:rPr lang="en-GB" sz="3000"/>
              <a:t>GPC England/PSNC/NHS Employers</a:t>
            </a:r>
          </a:p>
          <a:p>
            <a:r>
              <a:rPr lang="en-GB" sz="3000"/>
              <a:t>Referrals will only be made when absolutely </a:t>
            </a:r>
            <a:br>
              <a:rPr lang="en-GB" sz="3000"/>
            </a:br>
            <a:r>
              <a:rPr lang="en-GB" sz="3000"/>
              <a:t>necessary</a:t>
            </a:r>
          </a:p>
        </p:txBody>
      </p:sp>
      <p:pic>
        <p:nvPicPr>
          <p:cNvPr id="5" name="Picture 4">
            <a:extLst>
              <a:ext uri="{FF2B5EF4-FFF2-40B4-BE49-F238E27FC236}">
                <a16:creationId xmlns:a16="http://schemas.microsoft.com/office/drawing/2014/main" id="{E9BBB56E-ED73-5F8A-2DE0-20DB8AF5B57F}"/>
              </a:ext>
            </a:extLst>
          </p:cNvPr>
          <p:cNvPicPr>
            <a:picLocks noChangeAspect="1"/>
          </p:cNvPicPr>
          <p:nvPr/>
        </p:nvPicPr>
        <p:blipFill>
          <a:blip r:embed="rId3"/>
          <a:stretch>
            <a:fillRect/>
          </a:stretch>
        </p:blipFill>
        <p:spPr>
          <a:xfrm>
            <a:off x="9270526" y="2219747"/>
            <a:ext cx="2435924" cy="3458410"/>
          </a:xfrm>
          <a:prstGeom prst="rect">
            <a:avLst/>
          </a:prstGeom>
          <a:ln>
            <a:solidFill>
              <a:srgbClr val="595959"/>
            </a:solidFill>
          </a:ln>
        </p:spPr>
      </p:pic>
    </p:spTree>
    <p:extLst>
      <p:ext uri="{BB962C8B-B14F-4D97-AF65-F5344CB8AC3E}">
        <p14:creationId xmlns:p14="http://schemas.microsoft.com/office/powerpoint/2010/main" val="4132989645"/>
      </p:ext>
    </p:extLst>
  </p:cSld>
  <p:clrMapOvr>
    <a:masterClrMapping/>
  </p:clrMapOvr>
  <mc:AlternateContent xmlns:mc="http://schemas.openxmlformats.org/markup-compatibility/2006" xmlns:p14="http://schemas.microsoft.com/office/powerpoint/2010/main">
    <mc:Choice Requires="p14">
      <p:transition spd="slow" p14:dur="2000" advTm="69473"/>
    </mc:Choice>
    <mc:Fallback xmlns="">
      <p:transition spd="slow" advTm="6947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CE2E9-9FA9-4094-8EC6-55A154D39CD2}"/>
              </a:ext>
            </a:extLst>
          </p:cNvPr>
          <p:cNvSpPr>
            <a:spLocks noGrp="1"/>
          </p:cNvSpPr>
          <p:nvPr>
            <p:ph type="title"/>
          </p:nvPr>
        </p:nvSpPr>
        <p:spPr/>
        <p:txBody>
          <a:bodyPr/>
          <a:lstStyle/>
          <a:p>
            <a:r>
              <a:rPr lang="en-GB" altLang="en-US" b="1">
                <a:solidFill>
                  <a:srgbClr val="5B518E"/>
                </a:solidFill>
              </a:rPr>
              <a:t>Communicating with GP practices</a:t>
            </a:r>
            <a:endParaRPr lang="en-GB">
              <a:solidFill>
                <a:srgbClr val="5B518E"/>
              </a:solidFill>
            </a:endParaRPr>
          </a:p>
        </p:txBody>
      </p:sp>
      <p:sp>
        <p:nvSpPr>
          <p:cNvPr id="3" name="Content Placeholder 2">
            <a:extLst>
              <a:ext uri="{FF2B5EF4-FFF2-40B4-BE49-F238E27FC236}">
                <a16:creationId xmlns:a16="http://schemas.microsoft.com/office/drawing/2014/main" id="{EB3F4C61-F993-4A67-9E00-143C5E3C4962}"/>
              </a:ext>
            </a:extLst>
          </p:cNvPr>
          <p:cNvSpPr>
            <a:spLocks noGrp="1"/>
          </p:cNvSpPr>
          <p:nvPr>
            <p:ph idx="1"/>
          </p:nvPr>
        </p:nvSpPr>
        <p:spPr>
          <a:xfrm>
            <a:off x="623392" y="1948873"/>
            <a:ext cx="10770648" cy="4504463"/>
          </a:xfrm>
        </p:spPr>
        <p:txBody>
          <a:bodyPr>
            <a:normAutofit/>
          </a:bodyPr>
          <a:lstStyle/>
          <a:p>
            <a:pPr>
              <a:defRPr/>
            </a:pPr>
            <a:r>
              <a:rPr lang="en-GB" sz="3000">
                <a:solidFill>
                  <a:schemeClr val="tx1">
                    <a:lumMod val="65000"/>
                    <a:lumOff val="35000"/>
                  </a:schemeClr>
                </a:solidFill>
              </a:rPr>
              <a:t>GPC England advised that pharmacists should refer to the practice, rather than suggesting patients make an appointment with their GP</a:t>
            </a:r>
          </a:p>
          <a:p>
            <a:pPr>
              <a:defRPr/>
            </a:pPr>
            <a:r>
              <a:rPr lang="en-GB" sz="3000">
                <a:solidFill>
                  <a:schemeClr val="tx1">
                    <a:lumMod val="65000"/>
                    <a:lumOff val="35000"/>
                  </a:schemeClr>
                </a:solidFill>
              </a:rPr>
              <a:t>This approach allows the GP practice to determine how they want to deal with the issue raised in the Feedback Form</a:t>
            </a:r>
          </a:p>
          <a:p>
            <a:endParaRPr lang="en-GB"/>
          </a:p>
          <a:p>
            <a:endParaRPr lang="en-GB"/>
          </a:p>
        </p:txBody>
      </p:sp>
    </p:spTree>
    <p:extLst>
      <p:ext uri="{BB962C8B-B14F-4D97-AF65-F5344CB8AC3E}">
        <p14:creationId xmlns:p14="http://schemas.microsoft.com/office/powerpoint/2010/main" val="3377495257"/>
      </p:ext>
    </p:extLst>
  </p:cSld>
  <p:clrMapOvr>
    <a:masterClrMapping/>
  </p:clrMapOvr>
  <mc:AlternateContent xmlns:mc="http://schemas.openxmlformats.org/markup-compatibility/2006" xmlns:p14="http://schemas.microsoft.com/office/powerpoint/2010/main">
    <mc:Choice Requires="p14">
      <p:transition spd="slow" p14:dur="2000" advTm="137193"/>
    </mc:Choice>
    <mc:Fallback xmlns="">
      <p:transition spd="slow" advTm="13719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671FF-8855-4345-9FEC-3CFA5604BC99}"/>
              </a:ext>
            </a:extLst>
          </p:cNvPr>
          <p:cNvSpPr>
            <a:spLocks noGrp="1"/>
          </p:cNvSpPr>
          <p:nvPr>
            <p:ph type="title"/>
          </p:nvPr>
        </p:nvSpPr>
        <p:spPr/>
        <p:txBody>
          <a:bodyPr/>
          <a:lstStyle/>
          <a:p>
            <a:r>
              <a:rPr lang="en-GB" b="1">
                <a:solidFill>
                  <a:srgbClr val="5B518E"/>
                </a:solidFill>
              </a:rPr>
              <a:t>Referrals from GP practices</a:t>
            </a:r>
          </a:p>
        </p:txBody>
      </p:sp>
      <p:sp>
        <p:nvSpPr>
          <p:cNvPr id="3" name="Content Placeholder 2">
            <a:extLst>
              <a:ext uri="{FF2B5EF4-FFF2-40B4-BE49-F238E27FC236}">
                <a16:creationId xmlns:a16="http://schemas.microsoft.com/office/drawing/2014/main" id="{6D842DEC-FEB4-48EA-8226-26EAC109E2F2}"/>
              </a:ext>
            </a:extLst>
          </p:cNvPr>
          <p:cNvSpPr>
            <a:spLocks noGrp="1"/>
          </p:cNvSpPr>
          <p:nvPr>
            <p:ph idx="1"/>
          </p:nvPr>
        </p:nvSpPr>
        <p:spPr>
          <a:xfrm>
            <a:off x="623392" y="1844823"/>
            <a:ext cx="11152971" cy="4620631"/>
          </a:xfrm>
        </p:spPr>
        <p:txBody>
          <a:bodyPr>
            <a:normAutofit/>
          </a:bodyPr>
          <a:lstStyle/>
          <a:p>
            <a:pPr algn="just"/>
            <a:r>
              <a:rPr lang="en-GB" sz="2600">
                <a:solidFill>
                  <a:srgbClr val="595959"/>
                </a:solidFill>
                <a:latin typeface="+mj-lt"/>
              </a:rPr>
              <a:t>NHS guidance for Primary Care Networks (PCNs) on the provision of Structured Medication Reviews (SMR) includes referrals being made to the NMS</a:t>
            </a:r>
          </a:p>
          <a:p>
            <a:pPr algn="just"/>
            <a:r>
              <a:rPr lang="en-GB" sz="2600">
                <a:solidFill>
                  <a:srgbClr val="595959"/>
                </a:solidFill>
                <a:latin typeface="+mj-lt"/>
              </a:rPr>
              <a:t>Proactive call in guidance published by NHS England to support PCN clinical pharmacy teams with implementation of the SMR and optimisation service requirements in the Network Contract Directed Enhanced Service Specification for 2022/23 to work with community pharmacies to connect patients appropriately to the NMS</a:t>
            </a:r>
          </a:p>
          <a:p>
            <a:pPr algn="just"/>
            <a:r>
              <a:rPr lang="en-GB" sz="2600">
                <a:solidFill>
                  <a:srgbClr val="595959"/>
                </a:solidFill>
                <a:latin typeface="+mj-lt"/>
              </a:rPr>
              <a:t>Active role for both GPs and PCN clinical pharmacists to promote, refer and set expectation with patients</a:t>
            </a:r>
          </a:p>
          <a:p>
            <a:pPr marL="0" indent="0" algn="just">
              <a:buNone/>
            </a:pPr>
            <a:endParaRPr lang="en-US" sz="1200" b="1" i="0">
              <a:solidFill>
                <a:srgbClr val="5B518E"/>
              </a:solidFill>
              <a:effectLst/>
              <a:hlinkClick r:id="rId2">
                <a:extLst>
                  <a:ext uri="{A12FA001-AC4F-418D-AE19-62706E023703}">
                    <ahyp:hlinkClr xmlns:ahyp="http://schemas.microsoft.com/office/drawing/2018/hyperlinkcolor" val="tx"/>
                  </a:ext>
                </a:extLst>
              </a:hlinkClick>
            </a:endParaRPr>
          </a:p>
          <a:p>
            <a:pPr marL="0" indent="0" algn="just">
              <a:buNone/>
            </a:pPr>
            <a:r>
              <a:rPr lang="en-US" sz="1200" b="1" i="0">
                <a:solidFill>
                  <a:srgbClr val="5B518E"/>
                </a:solidFill>
                <a:effectLst/>
                <a:hlinkClick r:id="rId2">
                  <a:extLst>
                    <a:ext uri="{A12FA001-AC4F-418D-AE19-62706E023703}">
                      <ahyp:hlinkClr xmlns:ahyp="http://schemas.microsoft.com/office/drawing/2018/hyperlinkcolor" val="tx"/>
                    </a:ext>
                  </a:extLst>
                </a:hlinkClick>
              </a:rPr>
              <a:t>Ref: NHS England website, Structured medication reviews and medicines </a:t>
            </a:r>
            <a:r>
              <a:rPr lang="en-GB" sz="1200" b="1" i="0">
                <a:solidFill>
                  <a:srgbClr val="5B518E"/>
                </a:solidFill>
                <a:effectLst/>
                <a:hlinkClick r:id="rId2">
                  <a:extLst>
                    <a:ext uri="{A12FA001-AC4F-418D-AE19-62706E023703}">
                      <ahyp:hlinkClr xmlns:ahyp="http://schemas.microsoft.com/office/drawing/2018/hyperlinkcolor" val="tx"/>
                    </a:ext>
                  </a:extLst>
                </a:hlinkClick>
              </a:rPr>
              <a:t>optimisation</a:t>
            </a:r>
            <a:endParaRPr lang="en-GB" sz="1200" b="1" i="0">
              <a:solidFill>
                <a:srgbClr val="5B518E"/>
              </a:solidFill>
              <a:effectLst/>
            </a:endParaRPr>
          </a:p>
          <a:p>
            <a:pPr marL="0" indent="0" algn="just">
              <a:buNone/>
            </a:pPr>
            <a:r>
              <a:rPr lang="en-US" sz="1200" b="1" i="0">
                <a:solidFill>
                  <a:srgbClr val="5B518E"/>
                </a:solidFill>
                <a:effectLst/>
                <a:hlinkClick r:id="rId3">
                  <a:extLst>
                    <a:ext uri="{A12FA001-AC4F-418D-AE19-62706E023703}">
                      <ahyp:hlinkClr xmlns:ahyp="http://schemas.microsoft.com/office/drawing/2018/hyperlinkcolor" val="tx"/>
                    </a:ext>
                  </a:extLst>
                </a:hlinkClick>
              </a:rPr>
              <a:t>Ref: Network Contract Directed Enhanced Service – contract specification 2022/23 – primary care network requirements and entitlements</a:t>
            </a:r>
            <a:endParaRPr lang="en-US" sz="1200" b="1" i="0">
              <a:solidFill>
                <a:srgbClr val="5B518E"/>
              </a:solidFill>
              <a:effectLst/>
            </a:endParaRPr>
          </a:p>
          <a:p>
            <a:pPr marL="0" indent="0" algn="just">
              <a:buNone/>
            </a:pPr>
            <a:endParaRPr lang="en-US" sz="1200" b="1" i="0">
              <a:solidFill>
                <a:srgbClr val="5B518E"/>
              </a:solidFill>
              <a:effectLst/>
            </a:endParaRPr>
          </a:p>
          <a:p>
            <a:pPr marL="0" indent="0" algn="just">
              <a:buNone/>
            </a:pPr>
            <a:endParaRPr lang="en-GB" sz="2600">
              <a:solidFill>
                <a:srgbClr val="595959"/>
              </a:solidFill>
              <a:latin typeface="+mj-lt"/>
            </a:endParaRPr>
          </a:p>
          <a:p>
            <a:endParaRPr lang="en-GB"/>
          </a:p>
        </p:txBody>
      </p:sp>
    </p:spTree>
    <p:extLst>
      <p:ext uri="{BB962C8B-B14F-4D97-AF65-F5344CB8AC3E}">
        <p14:creationId xmlns:p14="http://schemas.microsoft.com/office/powerpoint/2010/main" val="1709760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D8B37-A323-422E-AF41-5072CA375CE4}"/>
              </a:ext>
            </a:extLst>
          </p:cNvPr>
          <p:cNvSpPr>
            <a:spLocks noGrp="1"/>
          </p:cNvSpPr>
          <p:nvPr>
            <p:ph type="title"/>
          </p:nvPr>
        </p:nvSpPr>
        <p:spPr/>
        <p:txBody>
          <a:bodyPr/>
          <a:lstStyle/>
          <a:p>
            <a:r>
              <a:rPr lang="en-GB" b="1">
                <a:solidFill>
                  <a:srgbClr val="5B518E"/>
                </a:solidFill>
              </a:rPr>
              <a:t>Referrals from hospitals</a:t>
            </a:r>
            <a:endParaRPr lang="en-GB" sz="7200" b="1">
              <a:solidFill>
                <a:srgbClr val="5B518E"/>
              </a:solidFill>
            </a:endParaRPr>
          </a:p>
        </p:txBody>
      </p:sp>
      <p:sp>
        <p:nvSpPr>
          <p:cNvPr id="3" name="Content Placeholder 2">
            <a:extLst>
              <a:ext uri="{FF2B5EF4-FFF2-40B4-BE49-F238E27FC236}">
                <a16:creationId xmlns:a16="http://schemas.microsoft.com/office/drawing/2014/main" id="{229C65A3-7B26-4A6B-939E-8081AD42C612}"/>
              </a:ext>
            </a:extLst>
          </p:cNvPr>
          <p:cNvSpPr>
            <a:spLocks noGrp="1"/>
          </p:cNvSpPr>
          <p:nvPr>
            <p:ph idx="1"/>
          </p:nvPr>
        </p:nvSpPr>
        <p:spPr>
          <a:xfrm>
            <a:off x="623391" y="1844824"/>
            <a:ext cx="11143735" cy="4608512"/>
          </a:xfrm>
        </p:spPr>
        <p:txBody>
          <a:bodyPr>
            <a:noAutofit/>
          </a:bodyPr>
          <a:lstStyle/>
          <a:p>
            <a:r>
              <a:rPr lang="en-US" sz="3000" b="0" i="0">
                <a:solidFill>
                  <a:srgbClr val="595959"/>
                </a:solidFill>
                <a:effectLst/>
              </a:rPr>
              <a:t>The Discharge Medicines Service (DMS) became a new Essential service within the Community Pharmacy Contractual Framework in February 2021</a:t>
            </a:r>
          </a:p>
          <a:p>
            <a:r>
              <a:rPr lang="en-GB" sz="3000"/>
              <a:t>NHS Trusts can refer patients who would benefit from extra guidance around newly prescribed medicines for provision of DMS </a:t>
            </a:r>
          </a:p>
          <a:p>
            <a:r>
              <a:rPr lang="en-GB" sz="3000"/>
              <a:t>There is a 2022/23 </a:t>
            </a:r>
            <a:r>
              <a:rPr lang="en-GB" sz="3000">
                <a:solidFill>
                  <a:srgbClr val="595959"/>
                </a:solidFill>
              </a:rPr>
              <a:t>Commissioning for Quality and Innovation (CQUIN) target </a:t>
            </a:r>
            <a:r>
              <a:rPr lang="en-GB" sz="3000"/>
              <a:t>for hospitals  to encourage referrals for DMS</a:t>
            </a:r>
          </a:p>
          <a:p>
            <a:pPr marL="0" indent="0">
              <a:buNone/>
            </a:pPr>
            <a:endParaRPr lang="en-GB" sz="3000" b="1" i="0">
              <a:solidFill>
                <a:srgbClr val="202A30"/>
              </a:solidFill>
              <a:effectLst/>
              <a:latin typeface="Frutiger LT W01_65 Bold1475746"/>
            </a:endParaRPr>
          </a:p>
          <a:p>
            <a:pPr marL="0" indent="0">
              <a:buNone/>
            </a:pPr>
            <a:endParaRPr lang="en-US" sz="1100" b="1" i="0">
              <a:solidFill>
                <a:srgbClr val="5B518E"/>
              </a:solidFill>
              <a:effectLst/>
              <a:hlinkClick r:id="rId3">
                <a:extLst>
                  <a:ext uri="{A12FA001-AC4F-418D-AE19-62706E023703}">
                    <ahyp:hlinkClr xmlns:ahyp="http://schemas.microsoft.com/office/drawing/2018/hyperlinkcolor" val="tx"/>
                  </a:ext>
                </a:extLst>
              </a:hlinkClick>
            </a:endParaRPr>
          </a:p>
          <a:p>
            <a:pPr marL="0" indent="0">
              <a:buNone/>
            </a:pPr>
            <a:r>
              <a:rPr lang="en-US" sz="1200" b="1" i="0">
                <a:solidFill>
                  <a:srgbClr val="5B518E"/>
                </a:solidFill>
                <a:effectLst/>
                <a:hlinkClick r:id="rId3">
                  <a:extLst>
                    <a:ext uri="{A12FA001-AC4F-418D-AE19-62706E023703}">
                      <ahyp:hlinkClr xmlns:ahyp="http://schemas.microsoft.com/office/drawing/2018/hyperlinkcolor" val="tx"/>
                    </a:ext>
                  </a:extLst>
                </a:hlinkClick>
              </a:rPr>
              <a:t>Ref: 2022/23 </a:t>
            </a:r>
            <a:r>
              <a:rPr lang="en-GB" sz="1200" b="1">
                <a:solidFill>
                  <a:srgbClr val="5B518E"/>
                </a:solidFill>
                <a:hlinkClick r:id="rId3">
                  <a:extLst>
                    <a:ext uri="{A12FA001-AC4F-418D-AE19-62706E023703}">
                      <ahyp:hlinkClr xmlns:ahyp="http://schemas.microsoft.com/office/drawing/2018/hyperlinkcolor" val="tx"/>
                    </a:ext>
                  </a:extLst>
                </a:hlinkClick>
              </a:rPr>
              <a:t>Commissioning for Quality and Innovation</a:t>
            </a:r>
            <a:endParaRPr lang="en-GB" sz="2800" b="1">
              <a:solidFill>
                <a:srgbClr val="5B518E"/>
              </a:solidFill>
            </a:endParaRPr>
          </a:p>
        </p:txBody>
      </p:sp>
    </p:spTree>
    <p:extLst>
      <p:ext uri="{BB962C8B-B14F-4D97-AF65-F5344CB8AC3E}">
        <p14:creationId xmlns:p14="http://schemas.microsoft.com/office/powerpoint/2010/main" val="1369940951"/>
      </p:ext>
    </p:extLst>
  </p:cSld>
  <p:clrMapOvr>
    <a:masterClrMapping/>
  </p:clrMapOvr>
  <mc:AlternateContent xmlns:mc="http://schemas.openxmlformats.org/markup-compatibility/2006" xmlns:p14="http://schemas.microsoft.com/office/powerpoint/2010/main">
    <mc:Choice Requires="p14">
      <p:transition spd="slow" p14:dur="2000" advTm="158045"/>
    </mc:Choice>
    <mc:Fallback xmlns="">
      <p:transition spd="slow" advTm="15804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7102D-45D4-4841-BD54-D35BF404839C}"/>
              </a:ext>
            </a:extLst>
          </p:cNvPr>
          <p:cNvSpPr>
            <a:spLocks noGrp="1"/>
          </p:cNvSpPr>
          <p:nvPr>
            <p:ph type="ctrTitle"/>
          </p:nvPr>
        </p:nvSpPr>
        <p:spPr>
          <a:xfrm>
            <a:off x="914399" y="1788520"/>
            <a:ext cx="10363200" cy="1470025"/>
          </a:xfrm>
        </p:spPr>
        <p:txBody>
          <a:bodyPr/>
          <a:lstStyle/>
          <a:p>
            <a:r>
              <a:rPr lang="en-GB" sz="4800" b="1">
                <a:solidFill>
                  <a:srgbClr val="5B518E"/>
                </a:solidFill>
              </a:rPr>
              <a:t>Flu Vaccination Service</a:t>
            </a:r>
          </a:p>
        </p:txBody>
      </p:sp>
      <p:pic>
        <p:nvPicPr>
          <p:cNvPr id="4" name="Picture 3">
            <a:extLst>
              <a:ext uri="{FF2B5EF4-FFF2-40B4-BE49-F238E27FC236}">
                <a16:creationId xmlns:a16="http://schemas.microsoft.com/office/drawing/2014/main" id="{204DC46D-6485-8778-F975-00F42065A19D}"/>
              </a:ext>
            </a:extLst>
          </p:cNvPr>
          <p:cNvPicPr>
            <a:picLocks noChangeAspect="1"/>
          </p:cNvPicPr>
          <p:nvPr/>
        </p:nvPicPr>
        <p:blipFill>
          <a:blip r:embed="rId2"/>
          <a:stretch>
            <a:fillRect/>
          </a:stretch>
        </p:blipFill>
        <p:spPr>
          <a:xfrm>
            <a:off x="3881436" y="3160480"/>
            <a:ext cx="4429125" cy="2398413"/>
          </a:xfrm>
          <a:prstGeom prst="rect">
            <a:avLst/>
          </a:prstGeom>
        </p:spPr>
      </p:pic>
    </p:spTree>
    <p:extLst>
      <p:ext uri="{BB962C8B-B14F-4D97-AF65-F5344CB8AC3E}">
        <p14:creationId xmlns:p14="http://schemas.microsoft.com/office/powerpoint/2010/main" val="806832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89644-E9C7-4FAE-AE62-B0DDCEBCB1A0}"/>
              </a:ext>
            </a:extLst>
          </p:cNvPr>
          <p:cNvSpPr>
            <a:spLocks noGrp="1"/>
          </p:cNvSpPr>
          <p:nvPr>
            <p:ph type="title"/>
          </p:nvPr>
        </p:nvSpPr>
        <p:spPr/>
        <p:txBody>
          <a:bodyPr/>
          <a:lstStyle/>
          <a:p>
            <a:r>
              <a:rPr lang="en-GB" b="1">
                <a:solidFill>
                  <a:srgbClr val="5B518E"/>
                </a:solidFill>
              </a:rPr>
              <a:t>Flu Vaccination Service</a:t>
            </a:r>
            <a:endParaRPr lang="en-GB">
              <a:solidFill>
                <a:srgbClr val="5B518E"/>
              </a:solidFill>
            </a:endParaRPr>
          </a:p>
        </p:txBody>
      </p:sp>
      <p:sp>
        <p:nvSpPr>
          <p:cNvPr id="3" name="Content Placeholder 2">
            <a:extLst>
              <a:ext uri="{FF2B5EF4-FFF2-40B4-BE49-F238E27FC236}">
                <a16:creationId xmlns:a16="http://schemas.microsoft.com/office/drawing/2014/main" id="{0443FB00-7E8A-4ED6-B011-D0C008F1A062}"/>
              </a:ext>
            </a:extLst>
          </p:cNvPr>
          <p:cNvSpPr>
            <a:spLocks noGrp="1"/>
          </p:cNvSpPr>
          <p:nvPr>
            <p:ph idx="1"/>
          </p:nvPr>
        </p:nvSpPr>
        <p:spPr>
          <a:xfrm>
            <a:off x="721047" y="1835946"/>
            <a:ext cx="11017224" cy="4104456"/>
          </a:xfrm>
        </p:spPr>
        <p:txBody>
          <a:bodyPr/>
          <a:lstStyle/>
          <a:p>
            <a:r>
              <a:rPr lang="en-GB"/>
              <a:t>Anyone aged 18 and over in any of the NHS identified at-risk groups</a:t>
            </a:r>
            <a:r>
              <a:rPr lang="en-US"/>
              <a:t> is eligible to access the service</a:t>
            </a:r>
          </a:p>
          <a:p>
            <a:r>
              <a:rPr lang="EN-US"/>
              <a:t>If patients are not eligible for a free NHS flu </a:t>
            </a:r>
            <a:r>
              <a:rPr lang="en-US"/>
              <a:t>vaccination,</a:t>
            </a:r>
            <a:r>
              <a:rPr lang="EN-US"/>
              <a:t> then many pharmacies also offer a private flu service where the patient can pay for a vaccination </a:t>
            </a:r>
            <a:endParaRPr lang="en-US" sz="3200"/>
          </a:p>
          <a:p>
            <a:pPr>
              <a:buClr>
                <a:srgbClr val="519680"/>
              </a:buClr>
            </a:pPr>
            <a:endParaRPr lang="en-GB"/>
          </a:p>
        </p:txBody>
      </p:sp>
      <p:pic>
        <p:nvPicPr>
          <p:cNvPr id="5" name="Graphic 4" descr="Needle with solid fill">
            <a:extLst>
              <a:ext uri="{FF2B5EF4-FFF2-40B4-BE49-F238E27FC236}">
                <a16:creationId xmlns:a16="http://schemas.microsoft.com/office/drawing/2014/main" id="{2614B506-E693-D1E8-72BB-CCECB90D0F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85681" y="4132799"/>
            <a:ext cx="1969363" cy="1969363"/>
          </a:xfrm>
          <a:prstGeom prst="rect">
            <a:avLst/>
          </a:prstGeom>
        </p:spPr>
      </p:pic>
    </p:spTree>
    <p:extLst>
      <p:ext uri="{BB962C8B-B14F-4D97-AF65-F5344CB8AC3E}">
        <p14:creationId xmlns:p14="http://schemas.microsoft.com/office/powerpoint/2010/main" val="2574096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D1E22-FF35-4020-AD7B-582BA0057D6B}"/>
              </a:ext>
            </a:extLst>
          </p:cNvPr>
          <p:cNvSpPr>
            <a:spLocks noGrp="1"/>
          </p:cNvSpPr>
          <p:nvPr>
            <p:ph type="title"/>
          </p:nvPr>
        </p:nvSpPr>
        <p:spPr/>
        <p:txBody>
          <a:bodyPr/>
          <a:lstStyle/>
          <a:p>
            <a:r>
              <a:rPr lang="en-GB" b="1">
                <a:solidFill>
                  <a:srgbClr val="5B518E"/>
                </a:solidFill>
              </a:rPr>
              <a:t>Communicating with GP practices</a:t>
            </a:r>
            <a:endParaRPr lang="en-GB">
              <a:solidFill>
                <a:srgbClr val="5B518E"/>
              </a:solidFill>
            </a:endParaRPr>
          </a:p>
        </p:txBody>
      </p:sp>
      <p:sp>
        <p:nvSpPr>
          <p:cNvPr id="3" name="Content Placeholder 2">
            <a:extLst>
              <a:ext uri="{FF2B5EF4-FFF2-40B4-BE49-F238E27FC236}">
                <a16:creationId xmlns:a16="http://schemas.microsoft.com/office/drawing/2014/main" id="{70D753F5-FD9B-418C-A6E0-6EFA1D03179A}"/>
              </a:ext>
            </a:extLst>
          </p:cNvPr>
          <p:cNvSpPr>
            <a:spLocks noGrp="1"/>
          </p:cNvSpPr>
          <p:nvPr>
            <p:ph idx="1"/>
          </p:nvPr>
        </p:nvSpPr>
        <p:spPr>
          <a:xfrm>
            <a:off x="623392" y="1844823"/>
            <a:ext cx="8234361" cy="4472849"/>
          </a:xfrm>
        </p:spPr>
        <p:txBody>
          <a:bodyPr>
            <a:normAutofit/>
          </a:bodyPr>
          <a:lstStyle/>
          <a:p>
            <a:r>
              <a:rPr lang="en-US" sz="3000"/>
              <a:t>Pharmacies must send a notification to GP practices of patients who have been vaccinated in the pharmacy, so medical records can be updated</a:t>
            </a:r>
          </a:p>
          <a:p>
            <a:r>
              <a:rPr lang="en-US" sz="3000"/>
              <a:t>Sent on the same day as vaccination or on the following working day</a:t>
            </a:r>
          </a:p>
          <a:p>
            <a:r>
              <a:rPr lang="en-GB" sz="3000"/>
              <a:t>A national GP Practice Notification Form is </a:t>
            </a:r>
            <a:br>
              <a:rPr lang="en-GB" sz="3000"/>
            </a:br>
            <a:r>
              <a:rPr lang="en-GB" sz="3000"/>
              <a:t>available, however, generally electronic </a:t>
            </a:r>
            <a:br>
              <a:rPr lang="en-GB" sz="3000"/>
            </a:br>
            <a:r>
              <a:rPr lang="en-GB" sz="3000"/>
              <a:t>notifications are now sent to the patient’s GP </a:t>
            </a:r>
            <a:br>
              <a:rPr lang="en-GB" sz="3000"/>
            </a:br>
            <a:r>
              <a:rPr lang="en-GB" sz="3000"/>
              <a:t>practice</a:t>
            </a:r>
          </a:p>
          <a:p>
            <a:endParaRPr lang="en-GB"/>
          </a:p>
        </p:txBody>
      </p:sp>
      <p:pic>
        <p:nvPicPr>
          <p:cNvPr id="5" name="Picture 4">
            <a:extLst>
              <a:ext uri="{FF2B5EF4-FFF2-40B4-BE49-F238E27FC236}">
                <a16:creationId xmlns:a16="http://schemas.microsoft.com/office/drawing/2014/main" id="{7A0C27A3-12DB-F0EE-279F-B9C03FA42A22}"/>
              </a:ext>
            </a:extLst>
          </p:cNvPr>
          <p:cNvPicPr>
            <a:picLocks noChangeAspect="1"/>
          </p:cNvPicPr>
          <p:nvPr/>
        </p:nvPicPr>
        <p:blipFill>
          <a:blip r:embed="rId3"/>
          <a:stretch>
            <a:fillRect/>
          </a:stretch>
        </p:blipFill>
        <p:spPr>
          <a:xfrm>
            <a:off x="8952102" y="2010788"/>
            <a:ext cx="2835156" cy="3893416"/>
          </a:xfrm>
          <a:prstGeom prst="rect">
            <a:avLst/>
          </a:prstGeom>
          <a:ln>
            <a:solidFill>
              <a:srgbClr val="595959"/>
            </a:solidFill>
          </a:ln>
        </p:spPr>
      </p:pic>
    </p:spTree>
    <p:extLst>
      <p:ext uri="{BB962C8B-B14F-4D97-AF65-F5344CB8AC3E}">
        <p14:creationId xmlns:p14="http://schemas.microsoft.com/office/powerpoint/2010/main" val="3433279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5CAE0-DA07-4837-8305-C539B4199F5D}"/>
              </a:ext>
            </a:extLst>
          </p:cNvPr>
          <p:cNvSpPr>
            <a:spLocks noGrp="1"/>
          </p:cNvSpPr>
          <p:nvPr>
            <p:ph type="ctrTitle"/>
          </p:nvPr>
        </p:nvSpPr>
        <p:spPr>
          <a:xfrm>
            <a:off x="914399" y="1958975"/>
            <a:ext cx="10363200" cy="1470025"/>
          </a:xfrm>
        </p:spPr>
        <p:txBody>
          <a:bodyPr/>
          <a:lstStyle/>
          <a:p>
            <a:r>
              <a:rPr lang="en-GB" sz="4800" b="1">
                <a:solidFill>
                  <a:srgbClr val="5B518E"/>
                </a:solidFill>
              </a:rPr>
              <a:t>Community Pharmacist </a:t>
            </a:r>
            <a:br>
              <a:rPr lang="en-GB" sz="4800" b="1">
                <a:solidFill>
                  <a:srgbClr val="5B518E"/>
                </a:solidFill>
              </a:rPr>
            </a:br>
            <a:r>
              <a:rPr lang="en-GB" sz="4800" b="1">
                <a:solidFill>
                  <a:srgbClr val="5B518E"/>
                </a:solidFill>
              </a:rPr>
              <a:t>Consultation Service (CPCS)</a:t>
            </a:r>
          </a:p>
        </p:txBody>
      </p:sp>
      <p:pic>
        <p:nvPicPr>
          <p:cNvPr id="4" name="Picture 3">
            <a:extLst>
              <a:ext uri="{FF2B5EF4-FFF2-40B4-BE49-F238E27FC236}">
                <a16:creationId xmlns:a16="http://schemas.microsoft.com/office/drawing/2014/main" id="{B67456B2-B927-ADB2-0E82-404A5A5EC6C8}"/>
              </a:ext>
            </a:extLst>
          </p:cNvPr>
          <p:cNvPicPr>
            <a:picLocks noChangeAspect="1"/>
          </p:cNvPicPr>
          <p:nvPr/>
        </p:nvPicPr>
        <p:blipFill>
          <a:blip r:embed="rId2"/>
          <a:stretch>
            <a:fillRect/>
          </a:stretch>
        </p:blipFill>
        <p:spPr>
          <a:xfrm>
            <a:off x="4251015" y="3527130"/>
            <a:ext cx="3689967" cy="2512692"/>
          </a:xfrm>
          <a:prstGeom prst="rect">
            <a:avLst/>
          </a:prstGeom>
        </p:spPr>
      </p:pic>
    </p:spTree>
    <p:extLst>
      <p:ext uri="{BB962C8B-B14F-4D97-AF65-F5344CB8AC3E}">
        <p14:creationId xmlns:p14="http://schemas.microsoft.com/office/powerpoint/2010/main" val="1283982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1DF9-639F-44D7-9D2F-D8B0AA993C90}"/>
              </a:ext>
            </a:extLst>
          </p:cNvPr>
          <p:cNvSpPr>
            <a:spLocks noGrp="1"/>
          </p:cNvSpPr>
          <p:nvPr>
            <p:ph type="title"/>
          </p:nvPr>
        </p:nvSpPr>
        <p:spPr/>
        <p:txBody>
          <a:bodyPr/>
          <a:lstStyle/>
          <a:p>
            <a:r>
              <a:rPr lang="en-GB" b="1">
                <a:solidFill>
                  <a:srgbClr val="5B518E"/>
                </a:solidFill>
              </a:rPr>
              <a:t>CPCS</a:t>
            </a:r>
            <a:endParaRPr lang="en-GB">
              <a:solidFill>
                <a:srgbClr val="5B518E"/>
              </a:solidFill>
            </a:endParaRPr>
          </a:p>
        </p:txBody>
      </p:sp>
      <p:sp>
        <p:nvSpPr>
          <p:cNvPr id="3" name="Content Placeholder 2">
            <a:extLst>
              <a:ext uri="{FF2B5EF4-FFF2-40B4-BE49-F238E27FC236}">
                <a16:creationId xmlns:a16="http://schemas.microsoft.com/office/drawing/2014/main" id="{2DACDFE0-CBAE-4B00-937E-21EFDC2D526D}"/>
              </a:ext>
            </a:extLst>
          </p:cNvPr>
          <p:cNvSpPr>
            <a:spLocks noGrp="1"/>
          </p:cNvSpPr>
          <p:nvPr>
            <p:ph idx="1"/>
          </p:nvPr>
        </p:nvSpPr>
        <p:spPr>
          <a:xfrm>
            <a:off x="623392" y="1844823"/>
            <a:ext cx="11017224" cy="4537503"/>
          </a:xfrm>
        </p:spPr>
        <p:txBody>
          <a:bodyPr vert="horz" lIns="91440" tIns="45720" rIns="91440" bIns="45720" rtlCol="0" anchor="t">
            <a:normAutofit/>
          </a:bodyPr>
          <a:lstStyle/>
          <a:p>
            <a:r>
              <a:rPr lang="en-GB" sz="3000"/>
              <a:t>The service commenced in October 2019</a:t>
            </a:r>
          </a:p>
          <a:p>
            <a:r>
              <a:rPr lang="en-GB" sz="3000" b="0" i="0">
                <a:effectLst/>
              </a:rPr>
              <a:t>It aims to relieve pressure on the wider NHS by connecting </a:t>
            </a:r>
            <a:br>
              <a:rPr lang="en-GB" sz="3000" b="0" i="0">
                <a:effectLst/>
              </a:rPr>
            </a:br>
            <a:r>
              <a:rPr lang="en-GB" sz="3000" b="0" i="0">
                <a:effectLst/>
              </a:rPr>
              <a:t>patients with community pharmacy</a:t>
            </a:r>
            <a:endParaRPr lang="en-GB" sz="2800"/>
          </a:p>
          <a:p>
            <a:r>
              <a:rPr lang="en-GB" sz="3000"/>
              <a:t>It is part of a series of steps to get the public to view pharmacy as th</a:t>
            </a:r>
            <a:r>
              <a:rPr lang="en-GB" sz="3000" b="0" i="0">
                <a:effectLst/>
              </a:rPr>
              <a:t>eir first port of call for healthcare needs</a:t>
            </a:r>
          </a:p>
          <a:p>
            <a:r>
              <a:rPr lang="en-GB" sz="3000"/>
              <a:t>It c</a:t>
            </a:r>
            <a:r>
              <a:rPr lang="en-GB" sz="3000" b="0" i="0">
                <a:effectLst/>
              </a:rPr>
              <a:t>an deliver a swift, convenient and effective service to meet patient needs</a:t>
            </a:r>
            <a:endParaRPr lang="en-GB" sz="3000"/>
          </a:p>
          <a:p>
            <a:endParaRPr lang="en-GB" sz="3000"/>
          </a:p>
          <a:p>
            <a:endParaRPr lang="en-GB" sz="3000"/>
          </a:p>
          <a:p>
            <a:endParaRPr lang="en-GB"/>
          </a:p>
        </p:txBody>
      </p:sp>
      <p:pic>
        <p:nvPicPr>
          <p:cNvPr id="4" name="Graphic 3" descr="Connected with solid fill">
            <a:extLst>
              <a:ext uri="{FF2B5EF4-FFF2-40B4-BE49-F238E27FC236}">
                <a16:creationId xmlns:a16="http://schemas.microsoft.com/office/drawing/2014/main" id="{1D78863A-12C9-1077-2ADB-AE3D2FE8B9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5681" y="2320291"/>
            <a:ext cx="1108709" cy="1108709"/>
          </a:xfrm>
          <a:prstGeom prst="rect">
            <a:avLst/>
          </a:prstGeom>
        </p:spPr>
      </p:pic>
    </p:spTree>
    <p:extLst>
      <p:ext uri="{BB962C8B-B14F-4D97-AF65-F5344CB8AC3E}">
        <p14:creationId xmlns:p14="http://schemas.microsoft.com/office/powerpoint/2010/main" val="3913409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6247E-0071-4A26-9525-61E3E700AF23}"/>
              </a:ext>
            </a:extLst>
          </p:cNvPr>
          <p:cNvSpPr>
            <a:spLocks noGrp="1"/>
          </p:cNvSpPr>
          <p:nvPr>
            <p:ph type="title"/>
          </p:nvPr>
        </p:nvSpPr>
        <p:spPr/>
        <p:txBody>
          <a:bodyPr/>
          <a:lstStyle/>
          <a:p>
            <a:r>
              <a:rPr lang="en-GB" b="1">
                <a:solidFill>
                  <a:srgbClr val="5B518E"/>
                </a:solidFill>
              </a:rPr>
              <a:t>CPCS</a:t>
            </a:r>
            <a:endParaRPr lang="en-GB">
              <a:solidFill>
                <a:srgbClr val="5B518E"/>
              </a:solidFill>
            </a:endParaRPr>
          </a:p>
        </p:txBody>
      </p:sp>
      <p:sp>
        <p:nvSpPr>
          <p:cNvPr id="3" name="Content Placeholder 2">
            <a:extLst>
              <a:ext uri="{FF2B5EF4-FFF2-40B4-BE49-F238E27FC236}">
                <a16:creationId xmlns:a16="http://schemas.microsoft.com/office/drawing/2014/main" id="{351D0DBF-FD3B-428F-9E6F-7EE1BAEDFCBD}"/>
              </a:ext>
            </a:extLst>
          </p:cNvPr>
          <p:cNvSpPr>
            <a:spLocks noGrp="1"/>
          </p:cNvSpPr>
          <p:nvPr>
            <p:ph idx="1"/>
          </p:nvPr>
        </p:nvSpPr>
        <p:spPr>
          <a:xfrm>
            <a:off x="623392" y="1827068"/>
            <a:ext cx="11017224" cy="4565212"/>
          </a:xfrm>
        </p:spPr>
        <p:txBody>
          <a:bodyPr vert="horz" lIns="91440" tIns="45720" rIns="91440" bIns="45720" rtlCol="0" anchor="t">
            <a:normAutofit lnSpcReduction="10000"/>
          </a:bodyPr>
          <a:lstStyle/>
          <a:p>
            <a:r>
              <a:rPr lang="en-GB" sz="3000"/>
              <a:t>It connects patients who have a minor illness or need an urgent supply of a medicine with a community pharmacy</a:t>
            </a:r>
          </a:p>
          <a:p>
            <a:r>
              <a:rPr lang="en-GB" sz="3000"/>
              <a:t>Referrals come from NHS 111 (telephony and online for requests for urgent supply), Integrated Urgent Care Clinical Assessment Services and in some cases, patients are referred via the 999 service</a:t>
            </a:r>
            <a:endParaRPr lang="en-GB" sz="3000">
              <a:cs typeface="Calibri"/>
            </a:endParaRPr>
          </a:p>
          <a:p>
            <a:pPr lvl="1"/>
            <a:r>
              <a:rPr lang="en-GB" sz="2600">
                <a:cs typeface="Calibri"/>
              </a:rPr>
              <a:t>In March 2023, referrals will also be accepted from Urgent and Emergency Care settings</a:t>
            </a:r>
          </a:p>
          <a:p>
            <a:r>
              <a:rPr lang="en-GB" sz="3000">
                <a:ea typeface="+mn-lt"/>
                <a:cs typeface="+mn-lt"/>
              </a:rPr>
              <a:t>Since November 2020, general practices can refer patients for a minor illness consultation via CPCS, once a local referral pathway has been agreed</a:t>
            </a:r>
            <a:endParaRPr lang="en-GB" sz="3000"/>
          </a:p>
          <a:p>
            <a:endParaRPr lang="en-GB" sz="3000">
              <a:cs typeface="Calibri"/>
            </a:endParaRPr>
          </a:p>
        </p:txBody>
      </p:sp>
    </p:spTree>
    <p:extLst>
      <p:ext uri="{BB962C8B-B14F-4D97-AF65-F5344CB8AC3E}">
        <p14:creationId xmlns:p14="http://schemas.microsoft.com/office/powerpoint/2010/main" val="2234274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20D9-F1EE-4F60-B984-3E29682EFB81}"/>
              </a:ext>
            </a:extLst>
          </p:cNvPr>
          <p:cNvSpPr>
            <a:spLocks noGrp="1"/>
          </p:cNvSpPr>
          <p:nvPr>
            <p:ph type="title"/>
          </p:nvPr>
        </p:nvSpPr>
        <p:spPr/>
        <p:txBody>
          <a:bodyPr/>
          <a:lstStyle/>
          <a:p>
            <a:r>
              <a:rPr lang="en-GB" b="1">
                <a:solidFill>
                  <a:srgbClr val="5B518E"/>
                </a:solidFill>
              </a:rPr>
              <a:t>Overview</a:t>
            </a:r>
          </a:p>
        </p:txBody>
      </p:sp>
      <p:sp>
        <p:nvSpPr>
          <p:cNvPr id="3" name="Content Placeholder 2">
            <a:extLst>
              <a:ext uri="{FF2B5EF4-FFF2-40B4-BE49-F238E27FC236}">
                <a16:creationId xmlns:a16="http://schemas.microsoft.com/office/drawing/2014/main" id="{0A4A2F31-4ED8-4453-9C60-DA498A5E5DDA}"/>
              </a:ext>
            </a:extLst>
          </p:cNvPr>
          <p:cNvSpPr>
            <a:spLocks noGrp="1"/>
          </p:cNvSpPr>
          <p:nvPr>
            <p:ph idx="1"/>
          </p:nvPr>
        </p:nvSpPr>
        <p:spPr>
          <a:xfrm>
            <a:off x="623392" y="1844824"/>
            <a:ext cx="11017224" cy="4536504"/>
          </a:xfrm>
        </p:spPr>
        <p:txBody>
          <a:bodyPr>
            <a:normAutofit fontScale="85000" lnSpcReduction="10000"/>
          </a:bodyPr>
          <a:lstStyle/>
          <a:p>
            <a:r>
              <a:rPr lang="en-GB"/>
              <a:t>New Medicine Service (NMS)</a:t>
            </a:r>
          </a:p>
          <a:p>
            <a:r>
              <a:rPr lang="en-GB"/>
              <a:t>Flu Vaccination Service </a:t>
            </a:r>
          </a:p>
          <a:p>
            <a:r>
              <a:rPr lang="en-GB"/>
              <a:t>Community Pharmacist Consultation Service (CPCS)</a:t>
            </a:r>
          </a:p>
          <a:p>
            <a:r>
              <a:rPr lang="en-GB"/>
              <a:t>Hypertension Case-Finding Service (Blood pressure check service)</a:t>
            </a:r>
          </a:p>
          <a:p>
            <a:r>
              <a:rPr lang="en-GB"/>
              <a:t>Smoking Cessation Service (SCS)</a:t>
            </a:r>
          </a:p>
          <a:p>
            <a:r>
              <a:rPr lang="en-GB"/>
              <a:t>Appliance Use Review (AUR)</a:t>
            </a:r>
          </a:p>
          <a:p>
            <a:r>
              <a:rPr lang="en-GB"/>
              <a:t>Stoma Appliance Customisation (SAC)</a:t>
            </a:r>
          </a:p>
          <a:p>
            <a:r>
              <a:rPr lang="en-GB"/>
              <a:t>Hepatitis C Testing Service</a:t>
            </a:r>
          </a:p>
          <a:p>
            <a:r>
              <a:rPr lang="en-GB"/>
              <a:t>Pharmacy Contraception Service (PCS) – commissioned from early 2023</a:t>
            </a:r>
          </a:p>
          <a:p>
            <a:r>
              <a:rPr lang="en-GB"/>
              <a:t>Questions, comments and next steps</a:t>
            </a:r>
          </a:p>
          <a:p>
            <a:pPr algn="l"/>
            <a:endParaRPr lang="en-GB">
              <a:effectLst/>
              <a:latin typeface="+mj-lt"/>
            </a:endParaRPr>
          </a:p>
        </p:txBody>
      </p:sp>
      <p:pic>
        <p:nvPicPr>
          <p:cNvPr id="5" name="Picture 4">
            <a:extLst>
              <a:ext uri="{FF2B5EF4-FFF2-40B4-BE49-F238E27FC236}">
                <a16:creationId xmlns:a16="http://schemas.microsoft.com/office/drawing/2014/main" id="{2241436A-8185-A1E6-45C1-50BCD66DC6A6}"/>
              </a:ext>
            </a:extLst>
          </p:cNvPr>
          <p:cNvPicPr>
            <a:picLocks noChangeAspect="1"/>
          </p:cNvPicPr>
          <p:nvPr/>
        </p:nvPicPr>
        <p:blipFill>
          <a:blip r:embed="rId3"/>
          <a:stretch>
            <a:fillRect/>
          </a:stretch>
        </p:blipFill>
        <p:spPr>
          <a:xfrm>
            <a:off x="7862824" y="3654725"/>
            <a:ext cx="3418202" cy="1778202"/>
          </a:xfrm>
          <a:prstGeom prst="rect">
            <a:avLst/>
          </a:prstGeom>
          <a:ln>
            <a:noFill/>
          </a:ln>
        </p:spPr>
      </p:pic>
    </p:spTree>
    <p:extLst>
      <p:ext uri="{BB962C8B-B14F-4D97-AF65-F5344CB8AC3E}">
        <p14:creationId xmlns:p14="http://schemas.microsoft.com/office/powerpoint/2010/main" val="1528445051"/>
      </p:ext>
    </p:extLst>
  </p:cSld>
  <p:clrMapOvr>
    <a:masterClrMapping/>
  </p:clrMapOvr>
  <mc:AlternateContent xmlns:mc="http://schemas.openxmlformats.org/markup-compatibility/2006" xmlns:p14="http://schemas.microsoft.com/office/powerpoint/2010/main">
    <mc:Choice Requires="p14">
      <p:transition spd="slow" p14:dur="2000" advTm="55862"/>
    </mc:Choice>
    <mc:Fallback xmlns="">
      <p:transition spd="slow" advTm="5586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2C5A1-A3CE-48B6-B789-AF89DC28AB3F}"/>
              </a:ext>
            </a:extLst>
          </p:cNvPr>
          <p:cNvSpPr>
            <a:spLocks noGrp="1"/>
          </p:cNvSpPr>
          <p:nvPr>
            <p:ph type="title"/>
          </p:nvPr>
        </p:nvSpPr>
        <p:spPr/>
        <p:txBody>
          <a:bodyPr/>
          <a:lstStyle/>
          <a:p>
            <a:r>
              <a:rPr lang="en-GB" b="1">
                <a:solidFill>
                  <a:srgbClr val="5B518E"/>
                </a:solidFill>
              </a:rPr>
              <a:t>CPCS</a:t>
            </a:r>
            <a:endParaRPr lang="en-GB">
              <a:solidFill>
                <a:srgbClr val="5B518E"/>
              </a:solidFill>
            </a:endParaRPr>
          </a:p>
        </p:txBody>
      </p:sp>
      <p:sp>
        <p:nvSpPr>
          <p:cNvPr id="3" name="Content Placeholder 2">
            <a:extLst>
              <a:ext uri="{FF2B5EF4-FFF2-40B4-BE49-F238E27FC236}">
                <a16:creationId xmlns:a16="http://schemas.microsoft.com/office/drawing/2014/main" id="{AA969421-0DE8-4F89-A862-024848CFDC5C}"/>
              </a:ext>
            </a:extLst>
          </p:cNvPr>
          <p:cNvSpPr>
            <a:spLocks noGrp="1"/>
          </p:cNvSpPr>
          <p:nvPr>
            <p:ph idx="1"/>
          </p:nvPr>
        </p:nvSpPr>
        <p:spPr>
          <a:xfrm>
            <a:off x="623392" y="1844823"/>
            <a:ext cx="10007502" cy="4537503"/>
          </a:xfrm>
        </p:spPr>
        <p:txBody>
          <a:bodyPr vert="horz" lIns="91440" tIns="45720" rIns="91440" bIns="45720" rtlCol="0" anchor="t">
            <a:normAutofit lnSpcReduction="10000"/>
          </a:bodyPr>
          <a:lstStyle/>
          <a:p>
            <a:r>
              <a:rPr lang="en-GB" sz="3000" b="1">
                <a:ea typeface="+mn-lt"/>
                <a:cs typeface="+mn-lt"/>
              </a:rPr>
              <a:t>In June 2022, more than 118k people received CPCS</a:t>
            </a:r>
            <a:r>
              <a:rPr lang="en-GB" sz="3000">
                <a:ea typeface="+mn-lt"/>
                <a:cs typeface="+mn-lt"/>
              </a:rPr>
              <a:t>; these are patients who might otherwise have gone to see a GP</a:t>
            </a:r>
            <a:endParaRPr lang="en-US" sz="3000">
              <a:ea typeface="+mn-lt"/>
              <a:cs typeface="+mn-lt"/>
            </a:endParaRPr>
          </a:p>
          <a:p>
            <a:r>
              <a:rPr lang="en-GB" sz="3000" b="0" i="0">
                <a:solidFill>
                  <a:srgbClr val="595959"/>
                </a:solidFill>
                <a:effectLst/>
              </a:rPr>
              <a:t>The CPCS provides the opportunity for community pharmacy </a:t>
            </a:r>
            <a:br>
              <a:rPr lang="en-GB" sz="3000" b="0" i="0">
                <a:solidFill>
                  <a:srgbClr val="595959"/>
                </a:solidFill>
                <a:effectLst/>
              </a:rPr>
            </a:br>
            <a:r>
              <a:rPr lang="en-GB" sz="3000" b="0" i="0">
                <a:solidFill>
                  <a:srgbClr val="595959"/>
                </a:solidFill>
                <a:effectLst/>
              </a:rPr>
              <a:t>to play a bigger role than ever within the urgent care system</a:t>
            </a:r>
            <a:endParaRPr lang="en-GB"/>
          </a:p>
          <a:p>
            <a:r>
              <a:rPr lang="en-GB" sz="3000">
                <a:solidFill>
                  <a:srgbClr val="595959"/>
                </a:solidFill>
              </a:rPr>
              <a:t>Community pharmacy teams are not permitted to actively promote CPCS to patients as NHS England’s intention is that the service is only used by patients for urgent cases </a:t>
            </a:r>
          </a:p>
          <a:p>
            <a:r>
              <a:rPr lang="en-GB" sz="3000">
                <a:solidFill>
                  <a:srgbClr val="595959"/>
                </a:solidFill>
              </a:rPr>
              <a:t>It is therefore unlikely that GP practice teams will see this service being advertised by community pharmacies</a:t>
            </a:r>
          </a:p>
          <a:p>
            <a:endParaRPr lang="en-GB" sz="900">
              <a:solidFill>
                <a:srgbClr val="595959"/>
              </a:solidFill>
            </a:endParaRPr>
          </a:p>
          <a:p>
            <a:pPr marL="0" indent="0">
              <a:buNone/>
            </a:pPr>
            <a:r>
              <a:rPr lang="en-GB" sz="1200" b="1">
                <a:solidFill>
                  <a:srgbClr val="5B518E"/>
                </a:solidFill>
                <a:ea typeface="+mn-lt"/>
                <a:cs typeface="+mn-lt"/>
                <a:hlinkClick r:id="rId2">
                  <a:extLst>
                    <a:ext uri="{A12FA001-AC4F-418D-AE19-62706E023703}">
                      <ahyp:hlinkClr xmlns:ahyp="http://schemas.microsoft.com/office/drawing/2018/hyperlinkcolor" val="tx"/>
                    </a:ext>
                  </a:extLst>
                </a:hlinkClick>
              </a:rPr>
              <a:t>Ref: NHS England website, High street pharmacists treat thousands more people for minor illnesses. 6th October 2022</a:t>
            </a:r>
            <a:endParaRPr lang="en-GB" sz="1200">
              <a:solidFill>
                <a:srgbClr val="5B518E"/>
              </a:solidFill>
            </a:endParaRPr>
          </a:p>
        </p:txBody>
      </p:sp>
      <p:pic>
        <p:nvPicPr>
          <p:cNvPr id="7" name="Graphic 6" descr="Medical with solid fill">
            <a:extLst>
              <a:ext uri="{FF2B5EF4-FFF2-40B4-BE49-F238E27FC236}">
                <a16:creationId xmlns:a16="http://schemas.microsoft.com/office/drawing/2014/main" id="{4E0E7075-20FC-0341-F8FD-6086D196BA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0894" y="2631219"/>
            <a:ext cx="1219200" cy="1219200"/>
          </a:xfrm>
          <a:prstGeom prst="rect">
            <a:avLst/>
          </a:prstGeom>
        </p:spPr>
      </p:pic>
    </p:spTree>
    <p:extLst>
      <p:ext uri="{BB962C8B-B14F-4D97-AF65-F5344CB8AC3E}">
        <p14:creationId xmlns:p14="http://schemas.microsoft.com/office/powerpoint/2010/main" val="2682251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3CC7-82E0-4FC6-A955-43C239B47F9D}"/>
              </a:ext>
            </a:extLst>
          </p:cNvPr>
          <p:cNvSpPr>
            <a:spLocks noGrp="1"/>
          </p:cNvSpPr>
          <p:nvPr>
            <p:ph type="title"/>
          </p:nvPr>
        </p:nvSpPr>
        <p:spPr/>
        <p:txBody>
          <a:bodyPr/>
          <a:lstStyle/>
          <a:p>
            <a:r>
              <a:rPr lang="en-GB" b="1">
                <a:solidFill>
                  <a:srgbClr val="5B518E"/>
                </a:solidFill>
              </a:rPr>
              <a:t>Communicating with GP practices</a:t>
            </a:r>
            <a:endParaRPr lang="en-GB">
              <a:solidFill>
                <a:srgbClr val="5B518E"/>
              </a:solidFill>
            </a:endParaRPr>
          </a:p>
        </p:txBody>
      </p:sp>
      <p:sp>
        <p:nvSpPr>
          <p:cNvPr id="3" name="Content Placeholder 2">
            <a:extLst>
              <a:ext uri="{FF2B5EF4-FFF2-40B4-BE49-F238E27FC236}">
                <a16:creationId xmlns:a16="http://schemas.microsoft.com/office/drawing/2014/main" id="{33556F41-154F-4A73-BD26-52D689EFC72E}"/>
              </a:ext>
            </a:extLst>
          </p:cNvPr>
          <p:cNvSpPr>
            <a:spLocks noGrp="1"/>
          </p:cNvSpPr>
          <p:nvPr>
            <p:ph idx="1"/>
          </p:nvPr>
        </p:nvSpPr>
        <p:spPr>
          <a:xfrm>
            <a:off x="623392" y="1844824"/>
            <a:ext cx="5355990" cy="4104456"/>
          </a:xfrm>
        </p:spPr>
        <p:txBody>
          <a:bodyPr/>
          <a:lstStyle/>
          <a:p>
            <a:r>
              <a:rPr lang="en-GB" sz="3000"/>
              <a:t>If a community pharmacist does make an urgent supply of a medicine or appliance under </a:t>
            </a:r>
            <a:br>
              <a:rPr lang="en-GB" sz="3000"/>
            </a:br>
            <a:r>
              <a:rPr lang="en-GB" sz="3000"/>
              <a:t>the CPCS, they are required to </a:t>
            </a:r>
            <a:br>
              <a:rPr lang="en-GB" sz="3000"/>
            </a:br>
            <a:r>
              <a:rPr lang="en-GB" sz="3000"/>
              <a:t>notify the patient’s GP practice</a:t>
            </a:r>
            <a:br>
              <a:rPr lang="en-GB" sz="3000"/>
            </a:br>
            <a:r>
              <a:rPr lang="en-GB" sz="3000"/>
              <a:t>on the day the supply is made </a:t>
            </a:r>
            <a:br>
              <a:rPr lang="en-GB" sz="3000"/>
            </a:br>
            <a:r>
              <a:rPr lang="en-GB" sz="3000"/>
              <a:t>or on the following working </a:t>
            </a:r>
            <a:br>
              <a:rPr lang="en-GB" sz="3000"/>
            </a:br>
            <a:r>
              <a:rPr lang="en-GB" sz="3000"/>
              <a:t>day</a:t>
            </a:r>
          </a:p>
          <a:p>
            <a:endParaRPr lang="en-GB"/>
          </a:p>
        </p:txBody>
      </p:sp>
      <p:pic>
        <p:nvPicPr>
          <p:cNvPr id="5" name="Picture 4">
            <a:extLst>
              <a:ext uri="{FF2B5EF4-FFF2-40B4-BE49-F238E27FC236}">
                <a16:creationId xmlns:a16="http://schemas.microsoft.com/office/drawing/2014/main" id="{3BFA3213-3D34-1F42-1070-BE137994B2C7}"/>
              </a:ext>
            </a:extLst>
          </p:cNvPr>
          <p:cNvPicPr>
            <a:picLocks noChangeAspect="1"/>
          </p:cNvPicPr>
          <p:nvPr/>
        </p:nvPicPr>
        <p:blipFill>
          <a:blip r:embed="rId3"/>
          <a:stretch>
            <a:fillRect/>
          </a:stretch>
        </p:blipFill>
        <p:spPr>
          <a:xfrm>
            <a:off x="6096000" y="1994870"/>
            <a:ext cx="2492634" cy="3575116"/>
          </a:xfrm>
          <a:prstGeom prst="rect">
            <a:avLst/>
          </a:prstGeom>
          <a:solidFill>
            <a:srgbClr val="595959"/>
          </a:solidFill>
          <a:ln>
            <a:solidFill>
              <a:srgbClr val="5B518E"/>
            </a:solidFill>
          </a:ln>
        </p:spPr>
      </p:pic>
      <p:pic>
        <p:nvPicPr>
          <p:cNvPr id="9" name="Picture 8">
            <a:extLst>
              <a:ext uri="{FF2B5EF4-FFF2-40B4-BE49-F238E27FC236}">
                <a16:creationId xmlns:a16="http://schemas.microsoft.com/office/drawing/2014/main" id="{3D173395-597A-D952-FBFB-95FD5E97F630}"/>
              </a:ext>
            </a:extLst>
          </p:cNvPr>
          <p:cNvPicPr>
            <a:picLocks noChangeAspect="1"/>
          </p:cNvPicPr>
          <p:nvPr/>
        </p:nvPicPr>
        <p:blipFill>
          <a:blip r:embed="rId4"/>
          <a:stretch>
            <a:fillRect/>
          </a:stretch>
        </p:blipFill>
        <p:spPr>
          <a:xfrm>
            <a:off x="8888537" y="2004526"/>
            <a:ext cx="2492635" cy="3564235"/>
          </a:xfrm>
          <a:prstGeom prst="rect">
            <a:avLst/>
          </a:prstGeom>
          <a:solidFill>
            <a:srgbClr val="595959"/>
          </a:solidFill>
          <a:ln>
            <a:solidFill>
              <a:srgbClr val="595959"/>
            </a:solidFill>
          </a:ln>
        </p:spPr>
      </p:pic>
    </p:spTree>
    <p:extLst>
      <p:ext uri="{BB962C8B-B14F-4D97-AF65-F5344CB8AC3E}">
        <p14:creationId xmlns:p14="http://schemas.microsoft.com/office/powerpoint/2010/main" val="837107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EC4FC-E59C-41AE-85BD-71EC84F2A2E4}"/>
              </a:ext>
            </a:extLst>
          </p:cNvPr>
          <p:cNvSpPr>
            <a:spLocks noGrp="1"/>
          </p:cNvSpPr>
          <p:nvPr>
            <p:ph type="title"/>
          </p:nvPr>
        </p:nvSpPr>
        <p:spPr/>
        <p:txBody>
          <a:bodyPr/>
          <a:lstStyle/>
          <a:p>
            <a:r>
              <a:rPr lang="en-GB" b="1">
                <a:solidFill>
                  <a:srgbClr val="5B518E"/>
                </a:solidFill>
              </a:rPr>
              <a:t>GP referral pathway to CPCS</a:t>
            </a:r>
            <a:endParaRPr lang="en-GB">
              <a:solidFill>
                <a:srgbClr val="5B518E"/>
              </a:solidFill>
            </a:endParaRPr>
          </a:p>
        </p:txBody>
      </p:sp>
      <p:sp>
        <p:nvSpPr>
          <p:cNvPr id="3" name="Content Placeholder 2">
            <a:extLst>
              <a:ext uri="{FF2B5EF4-FFF2-40B4-BE49-F238E27FC236}">
                <a16:creationId xmlns:a16="http://schemas.microsoft.com/office/drawing/2014/main" id="{82C9EE59-1B0B-4D03-BD7F-2DBB8193D59D}"/>
              </a:ext>
            </a:extLst>
          </p:cNvPr>
          <p:cNvSpPr>
            <a:spLocks noGrp="1"/>
          </p:cNvSpPr>
          <p:nvPr>
            <p:ph idx="1"/>
          </p:nvPr>
        </p:nvSpPr>
        <p:spPr>
          <a:xfrm>
            <a:off x="623392" y="1844824"/>
            <a:ext cx="11017224" cy="4546740"/>
          </a:xfrm>
        </p:spPr>
        <p:txBody>
          <a:bodyPr vert="horz" lIns="91440" tIns="45720" rIns="91440" bIns="45720" rtlCol="0" anchor="t">
            <a:normAutofit/>
          </a:bodyPr>
          <a:lstStyle/>
          <a:p>
            <a:r>
              <a:rPr lang="en-GB" sz="3000"/>
              <a:t>GPs </a:t>
            </a:r>
            <a:r>
              <a:rPr lang="en-GB" sz="3000" b="0" i="0">
                <a:effectLst/>
              </a:rPr>
              <a:t>can refer patients to community pharmacies to receive a CPCS consultation for minor illness</a:t>
            </a:r>
            <a:r>
              <a:rPr lang="en-GB" sz="3000"/>
              <a:t> </a:t>
            </a:r>
            <a:endParaRPr lang="en-GB" sz="3000" b="0" i="0">
              <a:effectLst/>
            </a:endParaRPr>
          </a:p>
          <a:p>
            <a:r>
              <a:rPr lang="en-GB" sz="3000"/>
              <a:t>U</a:t>
            </a:r>
            <a:r>
              <a:rPr lang="en-GB" sz="3000" b="0" i="0">
                <a:effectLst/>
              </a:rPr>
              <a:t>nlike NHS 111, GPs cannot refer patients for an urgent supply of a medicine or appliance</a:t>
            </a:r>
            <a:endParaRPr lang="en-GB" sz="3000" b="0" i="0">
              <a:effectLst/>
              <a:cs typeface="Calibri"/>
            </a:endParaRPr>
          </a:p>
          <a:p>
            <a:r>
              <a:rPr lang="en-GB" sz="3000" b="0" i="0">
                <a:effectLst/>
              </a:rPr>
              <a:t>There must first be local discussions to agree how the referral pathway will work</a:t>
            </a:r>
            <a:r>
              <a:rPr lang="en-GB" sz="3000"/>
              <a:t> </a:t>
            </a:r>
            <a:endParaRPr lang="en-GB" sz="3000" b="0" i="0">
              <a:effectLst/>
              <a:cs typeface="Calibri"/>
            </a:endParaRPr>
          </a:p>
          <a:p>
            <a:r>
              <a:rPr lang="en-GB" sz="3000"/>
              <a:t>D</a:t>
            </a:r>
            <a:r>
              <a:rPr lang="en-GB" sz="3000" b="0" i="0">
                <a:effectLst/>
              </a:rPr>
              <a:t>iscussions will involve pharmacy owners, the PCN </a:t>
            </a:r>
            <a:br>
              <a:rPr lang="en-GB" sz="3000" b="0" i="0">
                <a:effectLst/>
              </a:rPr>
            </a:br>
            <a:r>
              <a:rPr lang="en-GB" sz="3000" b="0" i="0">
                <a:effectLst/>
              </a:rPr>
              <a:t>and the member general practices, the NHS and </a:t>
            </a:r>
            <a:br>
              <a:rPr lang="en-GB" sz="3000" b="0" i="0">
                <a:effectLst/>
              </a:rPr>
            </a:br>
            <a:r>
              <a:rPr lang="en-GB" sz="3000" b="0" i="0">
                <a:effectLst/>
              </a:rPr>
              <a:t>the Local Pharmaceutical Committee</a:t>
            </a:r>
            <a:endParaRPr lang="en-GB" sz="3000">
              <a:cs typeface="Calibri"/>
            </a:endParaRPr>
          </a:p>
        </p:txBody>
      </p:sp>
      <p:pic>
        <p:nvPicPr>
          <p:cNvPr id="5" name="Graphic 4" descr="Meeting outline">
            <a:extLst>
              <a:ext uri="{FF2B5EF4-FFF2-40B4-BE49-F238E27FC236}">
                <a16:creationId xmlns:a16="http://schemas.microsoft.com/office/drawing/2014/main" id="{957E3904-C1AB-8CDD-ECBA-DE7B12D568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20575" y="4410459"/>
            <a:ext cx="1735826" cy="1735826"/>
          </a:xfrm>
          <a:prstGeom prst="rect">
            <a:avLst/>
          </a:prstGeom>
        </p:spPr>
      </p:pic>
    </p:spTree>
    <p:extLst>
      <p:ext uri="{BB962C8B-B14F-4D97-AF65-F5344CB8AC3E}">
        <p14:creationId xmlns:p14="http://schemas.microsoft.com/office/powerpoint/2010/main" val="1782340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3036EA-8529-4FAD-84ED-E871BE675B58}"/>
              </a:ext>
            </a:extLst>
          </p:cNvPr>
          <p:cNvPicPr>
            <a:picLocks noChangeAspect="1"/>
          </p:cNvPicPr>
          <p:nvPr/>
        </p:nvPicPr>
        <p:blipFill>
          <a:blip r:embed="rId2"/>
          <a:stretch>
            <a:fillRect/>
          </a:stretch>
        </p:blipFill>
        <p:spPr>
          <a:xfrm>
            <a:off x="1037690" y="523386"/>
            <a:ext cx="8209051" cy="5742980"/>
          </a:xfrm>
          <a:prstGeom prst="rect">
            <a:avLst/>
          </a:prstGeom>
        </p:spPr>
      </p:pic>
    </p:spTree>
    <p:extLst>
      <p:ext uri="{BB962C8B-B14F-4D97-AF65-F5344CB8AC3E}">
        <p14:creationId xmlns:p14="http://schemas.microsoft.com/office/powerpoint/2010/main" val="2077756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F299F0-5F0C-4FA8-94EC-132533CC2F15}"/>
              </a:ext>
            </a:extLst>
          </p:cNvPr>
          <p:cNvPicPr>
            <a:picLocks noChangeAspect="1"/>
          </p:cNvPicPr>
          <p:nvPr/>
        </p:nvPicPr>
        <p:blipFill>
          <a:blip r:embed="rId2"/>
          <a:stretch>
            <a:fillRect/>
          </a:stretch>
        </p:blipFill>
        <p:spPr>
          <a:xfrm>
            <a:off x="1011334" y="398730"/>
            <a:ext cx="7855264" cy="5840769"/>
          </a:xfrm>
          <a:prstGeom prst="rect">
            <a:avLst/>
          </a:prstGeom>
        </p:spPr>
      </p:pic>
    </p:spTree>
    <p:extLst>
      <p:ext uri="{BB962C8B-B14F-4D97-AF65-F5344CB8AC3E}">
        <p14:creationId xmlns:p14="http://schemas.microsoft.com/office/powerpoint/2010/main" val="4102113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F57B0-8F6B-4745-9B9B-B61B0D1B482C}"/>
              </a:ext>
            </a:extLst>
          </p:cNvPr>
          <p:cNvSpPr>
            <a:spLocks noGrp="1"/>
          </p:cNvSpPr>
          <p:nvPr>
            <p:ph type="ctrTitle"/>
          </p:nvPr>
        </p:nvSpPr>
        <p:spPr>
          <a:xfrm>
            <a:off x="914399" y="1958975"/>
            <a:ext cx="10363200" cy="1470025"/>
          </a:xfrm>
        </p:spPr>
        <p:txBody>
          <a:bodyPr/>
          <a:lstStyle/>
          <a:p>
            <a:r>
              <a:rPr lang="en-GB" sz="4800" b="1">
                <a:solidFill>
                  <a:srgbClr val="5B518E"/>
                </a:solidFill>
              </a:rPr>
              <a:t>Hypertension Case-Finding Service</a:t>
            </a:r>
            <a:br>
              <a:rPr lang="en-GB" sz="4800" b="1">
                <a:solidFill>
                  <a:srgbClr val="5B518E"/>
                </a:solidFill>
              </a:rPr>
            </a:br>
            <a:r>
              <a:rPr lang="en-GB" sz="4800" b="1">
                <a:solidFill>
                  <a:srgbClr val="5B518E"/>
                </a:solidFill>
              </a:rPr>
              <a:t>(Blood Pressure Checks Service)</a:t>
            </a:r>
          </a:p>
        </p:txBody>
      </p:sp>
      <p:pic>
        <p:nvPicPr>
          <p:cNvPr id="5" name="Picture 4">
            <a:extLst>
              <a:ext uri="{FF2B5EF4-FFF2-40B4-BE49-F238E27FC236}">
                <a16:creationId xmlns:a16="http://schemas.microsoft.com/office/drawing/2014/main" id="{67502DF9-3E95-2334-3B0B-EE7A172A1317}"/>
              </a:ext>
            </a:extLst>
          </p:cNvPr>
          <p:cNvPicPr>
            <a:picLocks noChangeAspect="1"/>
          </p:cNvPicPr>
          <p:nvPr/>
        </p:nvPicPr>
        <p:blipFill>
          <a:blip r:embed="rId2"/>
          <a:stretch>
            <a:fillRect/>
          </a:stretch>
        </p:blipFill>
        <p:spPr>
          <a:xfrm>
            <a:off x="4519611" y="3548962"/>
            <a:ext cx="3152775" cy="2119200"/>
          </a:xfrm>
          <a:prstGeom prst="rect">
            <a:avLst/>
          </a:prstGeom>
        </p:spPr>
      </p:pic>
    </p:spTree>
    <p:extLst>
      <p:ext uri="{BB962C8B-B14F-4D97-AF65-F5344CB8AC3E}">
        <p14:creationId xmlns:p14="http://schemas.microsoft.com/office/powerpoint/2010/main" val="2923988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E377B-0556-4259-A28A-7B3CE414F861}"/>
              </a:ext>
            </a:extLst>
          </p:cNvPr>
          <p:cNvSpPr>
            <a:spLocks noGrp="1"/>
          </p:cNvSpPr>
          <p:nvPr>
            <p:ph type="title"/>
          </p:nvPr>
        </p:nvSpPr>
        <p:spPr/>
        <p:txBody>
          <a:bodyPr/>
          <a:lstStyle/>
          <a:p>
            <a:r>
              <a:rPr kumimoji="0" lang="en-GB" sz="4000" b="1" i="0" u="none" strike="noStrike" kern="1200" cap="none" spc="0" normalizeH="0" baseline="0" noProof="0">
                <a:ln>
                  <a:noFill/>
                </a:ln>
                <a:solidFill>
                  <a:srgbClr val="5B518E"/>
                </a:solidFill>
                <a:effectLst/>
                <a:uLnTx/>
                <a:uFillTx/>
                <a:latin typeface="Calibri"/>
                <a:ea typeface="+mj-ea"/>
                <a:cs typeface="+mj-cs"/>
              </a:rPr>
              <a:t>Hypertension Case-Finding Service </a:t>
            </a:r>
            <a:endParaRPr lang="en-GB" b="1">
              <a:solidFill>
                <a:srgbClr val="5B518E"/>
              </a:solidFill>
            </a:endParaRPr>
          </a:p>
        </p:txBody>
      </p:sp>
      <p:sp>
        <p:nvSpPr>
          <p:cNvPr id="3" name="Content Placeholder 2">
            <a:extLst>
              <a:ext uri="{FF2B5EF4-FFF2-40B4-BE49-F238E27FC236}">
                <a16:creationId xmlns:a16="http://schemas.microsoft.com/office/drawing/2014/main" id="{ADBADD66-AE07-4B67-9689-1303D2165331}"/>
              </a:ext>
            </a:extLst>
          </p:cNvPr>
          <p:cNvSpPr>
            <a:spLocks noGrp="1"/>
          </p:cNvSpPr>
          <p:nvPr>
            <p:ph idx="1"/>
          </p:nvPr>
        </p:nvSpPr>
        <p:spPr>
          <a:xfrm>
            <a:off x="623392" y="1844824"/>
            <a:ext cx="10740025" cy="4546740"/>
          </a:xfrm>
        </p:spPr>
        <p:txBody>
          <a:bodyPr vert="horz" lIns="91440" tIns="45720" rIns="91440" bIns="45720" rtlCol="0" anchor="t">
            <a:normAutofit fontScale="92500" lnSpcReduction="10000"/>
          </a:bodyPr>
          <a:lstStyle/>
          <a:p>
            <a:pPr>
              <a:defRPr/>
            </a:pPr>
            <a:r>
              <a:rPr kumimoji="0" lang="en-GB" sz="3000" b="0" i="0" u="none" strike="noStrike" kern="1200" cap="none" spc="0" normalizeH="0" baseline="0" noProof="0">
                <a:ln>
                  <a:noFill/>
                </a:ln>
                <a:solidFill>
                  <a:prstClr val="black">
                    <a:lumMod val="65000"/>
                    <a:lumOff val="35000"/>
                  </a:prstClr>
                </a:solidFill>
                <a:effectLst/>
                <a:uLnTx/>
                <a:uFillTx/>
                <a:ea typeface="+mn-ea"/>
                <a:cs typeface="+mn-cs"/>
              </a:rPr>
              <a:t>Early detection of hypertension is vital</a:t>
            </a:r>
          </a:p>
          <a:p>
            <a:pPr>
              <a:defRPr/>
            </a:pPr>
            <a:r>
              <a:rPr kumimoji="0" lang="en-GB" sz="3000" b="0" i="0" u="none" strike="noStrike" kern="1200" cap="none" spc="0" normalizeH="0" baseline="0" noProof="0">
                <a:ln>
                  <a:noFill/>
                </a:ln>
                <a:solidFill>
                  <a:prstClr val="black">
                    <a:lumMod val="65000"/>
                    <a:lumOff val="35000"/>
                  </a:prstClr>
                </a:solidFill>
                <a:effectLst/>
                <a:uLnTx/>
                <a:uFillTx/>
                <a:ea typeface="+mn-ea"/>
                <a:cs typeface="+mn-cs"/>
              </a:rPr>
              <a:t>Evidence that community pharmacy can provide a key role in detection and subsequent treatment of hypertension</a:t>
            </a:r>
          </a:p>
          <a:p>
            <a:pPr>
              <a:defRPr/>
            </a:pPr>
            <a:r>
              <a:rPr kumimoji="0" lang="en-US" sz="3000" b="0" i="0" u="none" strike="noStrike" kern="1200" cap="none" spc="0" normalizeH="0" baseline="0" noProof="0">
                <a:ln>
                  <a:noFill/>
                </a:ln>
                <a:solidFill>
                  <a:prstClr val="black">
                    <a:lumMod val="65000"/>
                    <a:lumOff val="35000"/>
                  </a:prstClr>
                </a:solidFill>
                <a:effectLst/>
                <a:uLnTx/>
                <a:uFillTx/>
                <a:ea typeface="+mn-ea"/>
                <a:cs typeface="+mn-cs"/>
              </a:rPr>
              <a:t>Estimated 5.5 million people have undiagnosed hypertension across the country</a:t>
            </a:r>
            <a:endParaRPr kumimoji="0" lang="en-GB" sz="3000" b="0" i="0" u="none" strike="noStrike" kern="1200" cap="none" spc="0" normalizeH="0" baseline="0" noProof="0">
              <a:ln>
                <a:noFill/>
              </a:ln>
              <a:solidFill>
                <a:prstClr val="black">
                  <a:lumMod val="65000"/>
                  <a:lumOff val="35000"/>
                </a:prstClr>
              </a:solidFill>
              <a:effectLst/>
              <a:uLnTx/>
              <a:uFillTx/>
              <a:ea typeface="+mn-ea"/>
              <a:cs typeface="+mn-cs"/>
            </a:endParaRPr>
          </a:p>
          <a:p>
            <a:pPr>
              <a:defRPr/>
            </a:pPr>
            <a:r>
              <a:rPr kumimoji="0" lang="en-GB" sz="3000" b="0" i="0" u="none" strike="noStrike" kern="1200" cap="none" spc="0" normalizeH="0" baseline="0" noProof="0">
                <a:ln>
                  <a:noFill/>
                </a:ln>
                <a:effectLst/>
                <a:uLnTx/>
                <a:uFillTx/>
                <a:ea typeface="+mn-ea"/>
                <a:cs typeface="+mn-cs"/>
              </a:rPr>
              <a:t>Community pharmacy engagement has the potential </a:t>
            </a:r>
            <a:br>
              <a:rPr kumimoji="0" lang="en-GB" sz="3000" b="0" i="0" u="none" strike="noStrike" kern="1200" cap="none" spc="0" normalizeH="0" baseline="0" noProof="0">
                <a:ln>
                  <a:noFill/>
                </a:ln>
                <a:solidFill>
                  <a:prstClr val="black">
                    <a:lumMod val="65000"/>
                    <a:lumOff val="35000"/>
                  </a:prstClr>
                </a:solidFill>
                <a:effectLst/>
                <a:uLnTx/>
                <a:uFillTx/>
                <a:ea typeface="+mn-ea"/>
                <a:cs typeface="+mn-cs"/>
              </a:rPr>
            </a:br>
            <a:r>
              <a:rPr kumimoji="0" lang="en-GB" sz="3000" b="0" i="0" u="none" strike="noStrike" kern="1200" cap="none" spc="0" normalizeH="0" baseline="0" noProof="0">
                <a:ln>
                  <a:noFill/>
                </a:ln>
                <a:effectLst/>
                <a:uLnTx/>
                <a:uFillTx/>
                <a:ea typeface="+mn-ea"/>
                <a:cs typeface="+mn-cs"/>
              </a:rPr>
              <a:t>to improve outcomes and reduce the burden on </a:t>
            </a:r>
            <a:br>
              <a:rPr lang="en-GB" sz="3000">
                <a:solidFill>
                  <a:prstClr val="black">
                    <a:lumMod val="65000"/>
                    <a:lumOff val="35000"/>
                  </a:prstClr>
                </a:solidFill>
              </a:rPr>
            </a:br>
            <a:r>
              <a:rPr kumimoji="0" lang="en-GB" sz="3000" b="0" i="0" u="none" strike="noStrike" kern="1200" cap="none" spc="0" normalizeH="0" baseline="0" noProof="0">
                <a:ln>
                  <a:noFill/>
                </a:ln>
                <a:effectLst/>
                <a:uLnTx/>
                <a:uFillTx/>
                <a:ea typeface="+mn-ea"/>
                <a:cs typeface="+mn-cs"/>
              </a:rPr>
              <a:t>general practices</a:t>
            </a:r>
            <a:endParaRPr lang="en-GB" sz="3000" b="0" i="0" u="none" strike="noStrike" kern="1200" cap="none" spc="0" normalizeH="0" baseline="0" noProof="0">
              <a:ln>
                <a:noFill/>
              </a:ln>
              <a:effectLst/>
              <a:uLnTx/>
              <a:uFillTx/>
              <a:cs typeface="Calibri"/>
            </a:endParaRPr>
          </a:p>
          <a:p>
            <a:pPr>
              <a:defRPr/>
            </a:pPr>
            <a:r>
              <a:rPr kumimoji="0" lang="en-GB" sz="3000" b="0" i="0" u="none" strike="noStrike" kern="1200" cap="none" spc="0" normalizeH="0" baseline="0" noProof="0">
                <a:ln>
                  <a:noFill/>
                </a:ln>
                <a:solidFill>
                  <a:prstClr val="black">
                    <a:lumMod val="65000"/>
                    <a:lumOff val="35000"/>
                  </a:prstClr>
                </a:solidFill>
                <a:effectLst/>
                <a:uLnTx/>
                <a:uFillTx/>
                <a:ea typeface="+mn-ea"/>
                <a:cs typeface="+mn-cs"/>
              </a:rPr>
              <a:t>Levels of detection have fallen over the past few years due to the impact of COVID-19 on routine blood pressure monitoring</a:t>
            </a:r>
          </a:p>
          <a:p>
            <a:endParaRPr lang="en-GB"/>
          </a:p>
        </p:txBody>
      </p:sp>
      <p:pic>
        <p:nvPicPr>
          <p:cNvPr id="7" name="Graphic 6" descr="Heart with pulse with solid fill">
            <a:extLst>
              <a:ext uri="{FF2B5EF4-FFF2-40B4-BE49-F238E27FC236}">
                <a16:creationId xmlns:a16="http://schemas.microsoft.com/office/drawing/2014/main" id="{9300697F-7245-C350-FA6A-06723B34A1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1829" y="3797685"/>
            <a:ext cx="1393318" cy="1393318"/>
          </a:xfrm>
          <a:prstGeom prst="rect">
            <a:avLst/>
          </a:prstGeom>
        </p:spPr>
      </p:pic>
    </p:spTree>
    <p:extLst>
      <p:ext uri="{BB962C8B-B14F-4D97-AF65-F5344CB8AC3E}">
        <p14:creationId xmlns:p14="http://schemas.microsoft.com/office/powerpoint/2010/main" val="3437901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824E4-D75E-4E1C-A2FE-1973BF315D28}"/>
              </a:ext>
            </a:extLst>
          </p:cNvPr>
          <p:cNvSpPr>
            <a:spLocks noGrp="1"/>
          </p:cNvSpPr>
          <p:nvPr>
            <p:ph type="title"/>
          </p:nvPr>
        </p:nvSpPr>
        <p:spPr/>
        <p:txBody>
          <a:bodyPr/>
          <a:lstStyle/>
          <a:p>
            <a:r>
              <a:rPr kumimoji="0" lang="en-GB" sz="4000" b="1" i="0" u="none" strike="noStrike" kern="1200" cap="none" spc="0" normalizeH="0" baseline="0" noProof="0">
                <a:ln>
                  <a:noFill/>
                </a:ln>
                <a:solidFill>
                  <a:srgbClr val="5B518E"/>
                </a:solidFill>
                <a:effectLst/>
                <a:uLnTx/>
                <a:uFillTx/>
                <a:latin typeface="Calibri"/>
                <a:ea typeface="+mj-ea"/>
                <a:cs typeface="+mj-cs"/>
              </a:rPr>
              <a:t>Hypertension Case-Finding Service </a:t>
            </a:r>
            <a:endParaRPr lang="en-GB" b="1">
              <a:solidFill>
                <a:srgbClr val="5B518E"/>
              </a:solidFill>
            </a:endParaRPr>
          </a:p>
        </p:txBody>
      </p:sp>
      <p:sp>
        <p:nvSpPr>
          <p:cNvPr id="3" name="Content Placeholder 2">
            <a:extLst>
              <a:ext uri="{FF2B5EF4-FFF2-40B4-BE49-F238E27FC236}">
                <a16:creationId xmlns:a16="http://schemas.microsoft.com/office/drawing/2014/main" id="{F6E09489-2F6F-4ED9-87C7-1F3D3D8F53EA}"/>
              </a:ext>
            </a:extLst>
          </p:cNvPr>
          <p:cNvSpPr>
            <a:spLocks noGrp="1"/>
          </p:cNvSpPr>
          <p:nvPr>
            <p:ph idx="1"/>
          </p:nvPr>
        </p:nvSpPr>
        <p:spPr/>
        <p:txBody>
          <a:bodyPr>
            <a:normAutofit fontScale="92500" lnSpcReduction="20000"/>
          </a:bodyPr>
          <a:lstStyle/>
          <a:p>
            <a:r>
              <a:rPr lang="en-GB" sz="3000"/>
              <a:t>The service commenced in October 2021</a:t>
            </a:r>
          </a:p>
          <a:p>
            <a:r>
              <a:rPr lang="en-US" sz="3000"/>
              <a:t>The service aims to:</a:t>
            </a:r>
          </a:p>
          <a:p>
            <a:pPr lvl="1"/>
            <a:r>
              <a:rPr lang="en-US" sz="2600"/>
              <a:t>Identify people with high blood pressure aged 40 years or older (who have previously not had a confirmed diagnosis of hypertension), and to refer them to general practice to confirm diagnosis and for appropriate management</a:t>
            </a:r>
          </a:p>
          <a:p>
            <a:pPr lvl="1"/>
            <a:r>
              <a:rPr lang="en-US" sz="2600"/>
              <a:t>At the request of a general practice, undertake ad hoc clinic and ambulatory blood pressure measurements</a:t>
            </a:r>
          </a:p>
          <a:p>
            <a:pPr lvl="1"/>
            <a:r>
              <a:rPr lang="en-US" sz="2600"/>
              <a:t>Provide another opportunity to promote healthy </a:t>
            </a:r>
            <a:r>
              <a:rPr lang="en-US" sz="2600" err="1"/>
              <a:t>behaviours</a:t>
            </a:r>
            <a:r>
              <a:rPr lang="en-US" sz="2600"/>
              <a:t> to patients</a:t>
            </a:r>
          </a:p>
          <a:p>
            <a:r>
              <a:rPr lang="en-GB" sz="3000"/>
              <a:t>Currently, only pharmacists can provide the service, but the service specification is being amended to allow pharmacy technicians to deliver the service to make best use of their skill-mix</a:t>
            </a:r>
          </a:p>
          <a:p>
            <a:endParaRPr lang="en-GB"/>
          </a:p>
        </p:txBody>
      </p:sp>
    </p:spTree>
    <p:extLst>
      <p:ext uri="{BB962C8B-B14F-4D97-AF65-F5344CB8AC3E}">
        <p14:creationId xmlns:p14="http://schemas.microsoft.com/office/powerpoint/2010/main" val="2857012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824E4-D75E-4E1C-A2FE-1973BF315D28}"/>
              </a:ext>
            </a:extLst>
          </p:cNvPr>
          <p:cNvSpPr>
            <a:spLocks noGrp="1"/>
          </p:cNvSpPr>
          <p:nvPr>
            <p:ph type="title"/>
          </p:nvPr>
        </p:nvSpPr>
        <p:spPr/>
        <p:txBody>
          <a:bodyPr/>
          <a:lstStyle/>
          <a:p>
            <a:r>
              <a:rPr kumimoji="0" lang="en-GB" sz="4000" b="1" i="0" u="none" strike="noStrike" kern="1200" cap="none" spc="0" normalizeH="0" baseline="0" noProof="0">
                <a:ln>
                  <a:noFill/>
                </a:ln>
                <a:solidFill>
                  <a:srgbClr val="5B518E"/>
                </a:solidFill>
                <a:effectLst/>
                <a:uLnTx/>
                <a:uFillTx/>
                <a:latin typeface="Calibri"/>
                <a:ea typeface="+mj-ea"/>
                <a:cs typeface="+mj-cs"/>
              </a:rPr>
              <a:t>Hypertension Case-Finding Service</a:t>
            </a:r>
            <a:endParaRPr lang="en-GB" b="1">
              <a:solidFill>
                <a:srgbClr val="5B518E"/>
              </a:solidFill>
            </a:endParaRPr>
          </a:p>
        </p:txBody>
      </p:sp>
      <p:sp>
        <p:nvSpPr>
          <p:cNvPr id="3" name="Content Placeholder 2">
            <a:extLst>
              <a:ext uri="{FF2B5EF4-FFF2-40B4-BE49-F238E27FC236}">
                <a16:creationId xmlns:a16="http://schemas.microsoft.com/office/drawing/2014/main" id="{F6E09489-2F6F-4ED9-87C7-1F3D3D8F53EA}"/>
              </a:ext>
            </a:extLst>
          </p:cNvPr>
          <p:cNvSpPr>
            <a:spLocks noGrp="1"/>
          </p:cNvSpPr>
          <p:nvPr>
            <p:ph idx="1"/>
          </p:nvPr>
        </p:nvSpPr>
        <p:spPr/>
        <p:txBody>
          <a:bodyPr>
            <a:normAutofit/>
          </a:bodyPr>
          <a:lstStyle/>
          <a:p>
            <a:r>
              <a:rPr lang="en-GB" sz="3000"/>
              <a:t>Two stages:</a:t>
            </a:r>
          </a:p>
          <a:p>
            <a:pPr lvl="1">
              <a:buFont typeface="Wingdings" panose="05000000000000000000" pitchFamily="2" charset="2"/>
              <a:buChar char="§"/>
            </a:pPr>
            <a:r>
              <a:rPr lang="en-GB" b="1">
                <a:solidFill>
                  <a:srgbClr val="5B518E"/>
                </a:solidFill>
              </a:rPr>
              <a:t>Stage 1 </a:t>
            </a:r>
            <a:r>
              <a:rPr lang="en-GB">
                <a:solidFill>
                  <a:srgbClr val="595959"/>
                </a:solidFill>
              </a:rPr>
              <a:t>- </a:t>
            </a:r>
            <a:r>
              <a:rPr lang="en-GB"/>
              <a:t>identify people at risk of hypertension – ‘Clinic check’</a:t>
            </a:r>
          </a:p>
          <a:p>
            <a:pPr lvl="1">
              <a:buFont typeface="Wingdings" panose="05000000000000000000" pitchFamily="2" charset="2"/>
              <a:buChar char="§"/>
            </a:pPr>
            <a:r>
              <a:rPr lang="en-GB" b="1">
                <a:solidFill>
                  <a:srgbClr val="5B518E"/>
                </a:solidFill>
              </a:rPr>
              <a:t>Stage 2</a:t>
            </a:r>
            <a:r>
              <a:rPr lang="en-GB">
                <a:solidFill>
                  <a:srgbClr val="5B518E"/>
                </a:solidFill>
              </a:rPr>
              <a:t> </a:t>
            </a:r>
            <a:r>
              <a:rPr lang="en-GB">
                <a:solidFill>
                  <a:srgbClr val="595959"/>
                </a:solidFill>
              </a:rPr>
              <a:t>- </a:t>
            </a:r>
            <a:r>
              <a:rPr lang="en-GB"/>
              <a:t>24-hour ambulatory blood pressure monitoring (ABPM)</a:t>
            </a:r>
          </a:p>
          <a:p>
            <a:pPr marL="0" indent="0">
              <a:buNone/>
            </a:pPr>
            <a:endParaRPr lang="en-GB"/>
          </a:p>
        </p:txBody>
      </p:sp>
      <p:pic>
        <p:nvPicPr>
          <p:cNvPr id="5" name="Picture 4">
            <a:extLst>
              <a:ext uri="{FF2B5EF4-FFF2-40B4-BE49-F238E27FC236}">
                <a16:creationId xmlns:a16="http://schemas.microsoft.com/office/drawing/2014/main" id="{AA32AACA-019F-0470-82EF-5D783D0CAC29}"/>
              </a:ext>
            </a:extLst>
          </p:cNvPr>
          <p:cNvPicPr>
            <a:picLocks noChangeAspect="1"/>
          </p:cNvPicPr>
          <p:nvPr/>
        </p:nvPicPr>
        <p:blipFill>
          <a:blip r:embed="rId2"/>
          <a:stretch>
            <a:fillRect/>
          </a:stretch>
        </p:blipFill>
        <p:spPr>
          <a:xfrm>
            <a:off x="1734875" y="3897052"/>
            <a:ext cx="2933700" cy="1600200"/>
          </a:xfrm>
          <a:prstGeom prst="rect">
            <a:avLst/>
          </a:prstGeom>
        </p:spPr>
      </p:pic>
      <p:pic>
        <p:nvPicPr>
          <p:cNvPr id="7" name="Picture 6">
            <a:extLst>
              <a:ext uri="{FF2B5EF4-FFF2-40B4-BE49-F238E27FC236}">
                <a16:creationId xmlns:a16="http://schemas.microsoft.com/office/drawing/2014/main" id="{DF031DD3-305D-070B-5639-420E5AE90E7B}"/>
              </a:ext>
            </a:extLst>
          </p:cNvPr>
          <p:cNvPicPr>
            <a:picLocks noChangeAspect="1"/>
          </p:cNvPicPr>
          <p:nvPr/>
        </p:nvPicPr>
        <p:blipFill>
          <a:blip r:embed="rId3"/>
          <a:stretch>
            <a:fillRect/>
          </a:stretch>
        </p:blipFill>
        <p:spPr>
          <a:xfrm>
            <a:off x="6644883" y="3897052"/>
            <a:ext cx="3019425" cy="1600200"/>
          </a:xfrm>
          <a:prstGeom prst="rect">
            <a:avLst/>
          </a:prstGeom>
        </p:spPr>
      </p:pic>
    </p:spTree>
    <p:extLst>
      <p:ext uri="{BB962C8B-B14F-4D97-AF65-F5344CB8AC3E}">
        <p14:creationId xmlns:p14="http://schemas.microsoft.com/office/powerpoint/2010/main" val="721485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0AC3-FABD-4F0D-BF79-F245228F9E9E}"/>
              </a:ext>
            </a:extLst>
          </p:cNvPr>
          <p:cNvSpPr>
            <a:spLocks noGrp="1"/>
          </p:cNvSpPr>
          <p:nvPr>
            <p:ph type="title"/>
          </p:nvPr>
        </p:nvSpPr>
        <p:spPr/>
        <p:txBody>
          <a:bodyPr/>
          <a:lstStyle/>
          <a:p>
            <a:r>
              <a:rPr kumimoji="0" lang="en-GB" sz="4000" b="1" i="0" u="none" strike="noStrike" kern="1200" cap="none" spc="0" normalizeH="0" baseline="0" noProof="0">
                <a:ln>
                  <a:noFill/>
                </a:ln>
                <a:solidFill>
                  <a:srgbClr val="5B518E"/>
                </a:solidFill>
                <a:effectLst/>
                <a:uLnTx/>
                <a:uFillTx/>
                <a:ea typeface="+mn-ea"/>
                <a:cs typeface="+mn-cs"/>
              </a:rPr>
              <a:t>GP practice referrals</a:t>
            </a:r>
            <a:endParaRPr lang="en-GB" b="1">
              <a:solidFill>
                <a:srgbClr val="5B518E"/>
              </a:solidFill>
            </a:endParaRPr>
          </a:p>
        </p:txBody>
      </p:sp>
      <p:sp>
        <p:nvSpPr>
          <p:cNvPr id="3" name="Content Placeholder 2">
            <a:extLst>
              <a:ext uri="{FF2B5EF4-FFF2-40B4-BE49-F238E27FC236}">
                <a16:creationId xmlns:a16="http://schemas.microsoft.com/office/drawing/2014/main" id="{7EACE7FC-82C6-4276-931B-16530BFF44FE}"/>
              </a:ext>
            </a:extLst>
          </p:cNvPr>
          <p:cNvSpPr>
            <a:spLocks noGrp="1"/>
          </p:cNvSpPr>
          <p:nvPr>
            <p:ph idx="1"/>
          </p:nvPr>
        </p:nvSpPr>
        <p:spPr>
          <a:xfrm>
            <a:off x="623392" y="1844824"/>
            <a:ext cx="8849381" cy="4104456"/>
          </a:xfrm>
        </p:spPr>
        <p:txBody>
          <a:bodyPr/>
          <a:lstStyle/>
          <a:p>
            <a:pPr marR="0" lvl="0" algn="l" defTabSz="914400" rtl="0" eaLnBrk="1" fontAlgn="auto" latinLnBrk="0" hangingPunct="1">
              <a:lnSpc>
                <a:spcPct val="100000"/>
              </a:lnSpc>
              <a:spcBef>
                <a:spcPct val="20000"/>
              </a:spcBef>
              <a:spcAft>
                <a:spcPts val="0"/>
              </a:spcAft>
              <a:buSzTx/>
              <a:tabLst/>
              <a:defRPr/>
            </a:pPr>
            <a:r>
              <a:rPr kumimoji="0" lang="en-US" sz="3000" b="0" i="0" u="none" strike="noStrike" kern="1200" cap="none" spc="0" normalizeH="0" baseline="0" noProof="0">
                <a:ln>
                  <a:noFill/>
                </a:ln>
                <a:solidFill>
                  <a:prstClr val="black">
                    <a:lumMod val="65000"/>
                    <a:lumOff val="35000"/>
                  </a:prstClr>
                </a:solidFill>
                <a:effectLst/>
                <a:uLnTx/>
                <a:uFillTx/>
                <a:ea typeface="+mn-ea"/>
                <a:cs typeface="+mn-cs"/>
              </a:rPr>
              <a:t>Can refer patients for both normal BP checks </a:t>
            </a:r>
            <a:br>
              <a:rPr kumimoji="0" lang="en-US" sz="3000" b="0" i="0" u="none" strike="noStrike" kern="1200" cap="none" spc="0" normalizeH="0" baseline="0" noProof="0">
                <a:ln>
                  <a:noFill/>
                </a:ln>
                <a:solidFill>
                  <a:prstClr val="black">
                    <a:lumMod val="65000"/>
                    <a:lumOff val="35000"/>
                  </a:prstClr>
                </a:solidFill>
                <a:effectLst/>
                <a:uLnTx/>
                <a:uFillTx/>
                <a:ea typeface="+mn-ea"/>
                <a:cs typeface="+mn-cs"/>
              </a:rPr>
            </a:br>
            <a:r>
              <a:rPr kumimoji="0" lang="en-US" sz="3000" b="0" i="0" u="none" strike="noStrike" kern="1200" cap="none" spc="0" normalizeH="0" baseline="0" noProof="0">
                <a:ln>
                  <a:noFill/>
                </a:ln>
                <a:solidFill>
                  <a:prstClr val="black">
                    <a:lumMod val="65000"/>
                    <a:lumOff val="35000"/>
                  </a:prstClr>
                </a:solidFill>
                <a:effectLst/>
                <a:uLnTx/>
                <a:uFillTx/>
                <a:ea typeface="+mn-ea"/>
                <a:cs typeface="+mn-cs"/>
              </a:rPr>
              <a:t>and ABPM</a:t>
            </a:r>
          </a:p>
          <a:p>
            <a:pPr>
              <a:defRPr/>
            </a:pPr>
            <a:r>
              <a:rPr kumimoji="0" lang="en-US" sz="3000" b="0" i="0" u="none" strike="noStrike" kern="1200" cap="none" spc="0" normalizeH="0" baseline="0" noProof="0">
                <a:ln>
                  <a:noFill/>
                </a:ln>
                <a:solidFill>
                  <a:prstClr val="black">
                    <a:lumMod val="65000"/>
                    <a:lumOff val="35000"/>
                  </a:prstClr>
                </a:solidFill>
                <a:effectLst/>
                <a:uLnTx/>
                <a:uFillTx/>
                <a:ea typeface="+mn-ea"/>
                <a:cs typeface="+mn-cs"/>
              </a:rPr>
              <a:t>Need a locally agreed process</a:t>
            </a:r>
          </a:p>
          <a:p>
            <a:pPr>
              <a:defRPr/>
            </a:pPr>
            <a:r>
              <a:rPr kumimoji="0" lang="en-US" sz="3000" b="0" i="0" u="none" strike="noStrike" kern="1200" cap="none" spc="0" normalizeH="0" baseline="0" noProof="0">
                <a:ln>
                  <a:noFill/>
                </a:ln>
                <a:solidFill>
                  <a:prstClr val="black">
                    <a:lumMod val="65000"/>
                    <a:lumOff val="35000"/>
                  </a:prstClr>
                </a:solidFill>
                <a:effectLst/>
                <a:uLnTx/>
                <a:uFillTx/>
                <a:ea typeface="+mn-ea"/>
                <a:cs typeface="+mn-cs"/>
              </a:rPr>
              <a:t>No specific requirements for the process</a:t>
            </a:r>
          </a:p>
          <a:p>
            <a:pPr>
              <a:defRPr/>
            </a:pPr>
            <a:r>
              <a:rPr kumimoji="0" lang="en-US" sz="3000" b="0" i="0" u="none" strike="noStrike" kern="1200" cap="none" spc="0" normalizeH="0" baseline="0" noProof="0">
                <a:ln>
                  <a:noFill/>
                </a:ln>
                <a:solidFill>
                  <a:prstClr val="black">
                    <a:lumMod val="65000"/>
                    <a:lumOff val="35000"/>
                  </a:prstClr>
                </a:solidFill>
                <a:effectLst/>
                <a:uLnTx/>
                <a:uFillTx/>
                <a:ea typeface="+mn-ea"/>
                <a:cs typeface="+mn-cs"/>
              </a:rPr>
              <a:t>ABPM referrals best done electronically</a:t>
            </a:r>
          </a:p>
          <a:p>
            <a:pPr>
              <a:defRPr/>
            </a:pPr>
            <a:r>
              <a:rPr kumimoji="0" lang="en-US" sz="3000" b="0" i="0" u="none" strike="noStrike" kern="1200" cap="none" spc="0" normalizeH="0" baseline="0" noProof="0">
                <a:ln>
                  <a:noFill/>
                </a:ln>
                <a:solidFill>
                  <a:prstClr val="black">
                    <a:lumMod val="65000"/>
                    <a:lumOff val="35000"/>
                  </a:prstClr>
                </a:solidFill>
                <a:effectLst/>
                <a:uLnTx/>
                <a:uFillTx/>
                <a:ea typeface="+mn-ea"/>
                <a:cs typeface="+mn-cs"/>
              </a:rPr>
              <a:t>Template referral form available</a:t>
            </a:r>
          </a:p>
          <a:p>
            <a:endParaRPr lang="en-GB"/>
          </a:p>
        </p:txBody>
      </p:sp>
      <p:pic>
        <p:nvPicPr>
          <p:cNvPr id="4" name="Picture 3">
            <a:extLst>
              <a:ext uri="{FF2B5EF4-FFF2-40B4-BE49-F238E27FC236}">
                <a16:creationId xmlns:a16="http://schemas.microsoft.com/office/drawing/2014/main" id="{333B1437-DC7A-4CF1-ADAB-69D6F4D3D933}"/>
              </a:ext>
            </a:extLst>
          </p:cNvPr>
          <p:cNvPicPr>
            <a:picLocks noChangeAspect="1"/>
          </p:cNvPicPr>
          <p:nvPr/>
        </p:nvPicPr>
        <p:blipFill>
          <a:blip r:embed="rId2"/>
          <a:stretch>
            <a:fillRect/>
          </a:stretch>
        </p:blipFill>
        <p:spPr>
          <a:xfrm>
            <a:off x="8305800" y="1844824"/>
            <a:ext cx="2961251" cy="4295987"/>
          </a:xfrm>
          <a:prstGeom prst="rect">
            <a:avLst/>
          </a:prstGeom>
          <a:ln w="3175">
            <a:solidFill>
              <a:srgbClr val="595959"/>
            </a:solidFill>
          </a:ln>
        </p:spPr>
      </p:pic>
    </p:spTree>
    <p:extLst>
      <p:ext uri="{BB962C8B-B14F-4D97-AF65-F5344CB8AC3E}">
        <p14:creationId xmlns:p14="http://schemas.microsoft.com/office/powerpoint/2010/main" val="3339533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52C1-5DD5-4112-9B1D-6A0C6CB348CC}"/>
              </a:ext>
            </a:extLst>
          </p:cNvPr>
          <p:cNvSpPr>
            <a:spLocks noGrp="1"/>
          </p:cNvSpPr>
          <p:nvPr>
            <p:ph type="ctrTitle"/>
          </p:nvPr>
        </p:nvSpPr>
        <p:spPr>
          <a:xfrm>
            <a:off x="914399" y="1893960"/>
            <a:ext cx="10363200" cy="1470025"/>
          </a:xfrm>
        </p:spPr>
        <p:txBody>
          <a:bodyPr/>
          <a:lstStyle/>
          <a:p>
            <a:r>
              <a:rPr lang="en-GB" sz="4800" b="1">
                <a:solidFill>
                  <a:srgbClr val="5B518E"/>
                </a:solidFill>
              </a:rPr>
              <a:t>New Medicine Service (NMS)</a:t>
            </a:r>
          </a:p>
        </p:txBody>
      </p:sp>
      <p:pic>
        <p:nvPicPr>
          <p:cNvPr id="5" name="Picture 4">
            <a:extLst>
              <a:ext uri="{FF2B5EF4-FFF2-40B4-BE49-F238E27FC236}">
                <a16:creationId xmlns:a16="http://schemas.microsoft.com/office/drawing/2014/main" id="{661C1029-06C6-6B85-A593-A8F7B2748013}"/>
              </a:ext>
            </a:extLst>
          </p:cNvPr>
          <p:cNvPicPr>
            <a:picLocks noChangeAspect="1"/>
          </p:cNvPicPr>
          <p:nvPr/>
        </p:nvPicPr>
        <p:blipFill>
          <a:blip r:embed="rId2"/>
          <a:stretch>
            <a:fillRect/>
          </a:stretch>
        </p:blipFill>
        <p:spPr>
          <a:xfrm>
            <a:off x="4469231" y="3363985"/>
            <a:ext cx="3253537" cy="1883627"/>
          </a:xfrm>
          <a:prstGeom prst="rect">
            <a:avLst/>
          </a:prstGeom>
          <a:ln>
            <a:noFill/>
          </a:ln>
        </p:spPr>
      </p:pic>
    </p:spTree>
    <p:extLst>
      <p:ext uri="{BB962C8B-B14F-4D97-AF65-F5344CB8AC3E}">
        <p14:creationId xmlns:p14="http://schemas.microsoft.com/office/powerpoint/2010/main" val="3904556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B863E-E905-43DD-AF7F-CD69A1AD4FA9}"/>
              </a:ext>
            </a:extLst>
          </p:cNvPr>
          <p:cNvSpPr>
            <a:spLocks noGrp="1"/>
          </p:cNvSpPr>
          <p:nvPr>
            <p:ph type="title"/>
          </p:nvPr>
        </p:nvSpPr>
        <p:spPr>
          <a:xfrm>
            <a:off x="509092" y="280555"/>
            <a:ext cx="9865096" cy="1099660"/>
          </a:xfrm>
        </p:spPr>
        <p:txBody>
          <a:bodyPr/>
          <a:lstStyle/>
          <a:p>
            <a:r>
              <a:rPr lang="en-GB" b="1">
                <a:solidFill>
                  <a:srgbClr val="5B518E"/>
                </a:solidFill>
              </a:rPr>
              <a:t>Service pathway</a:t>
            </a:r>
          </a:p>
        </p:txBody>
      </p:sp>
      <p:pic>
        <p:nvPicPr>
          <p:cNvPr id="5" name="Picture 4">
            <a:extLst>
              <a:ext uri="{FF2B5EF4-FFF2-40B4-BE49-F238E27FC236}">
                <a16:creationId xmlns:a16="http://schemas.microsoft.com/office/drawing/2014/main" id="{33FB5C0B-5633-4938-9DDE-2931444DE0F1}"/>
              </a:ext>
            </a:extLst>
          </p:cNvPr>
          <p:cNvPicPr>
            <a:picLocks noChangeAspect="1"/>
          </p:cNvPicPr>
          <p:nvPr/>
        </p:nvPicPr>
        <p:blipFill>
          <a:blip r:embed="rId3"/>
          <a:stretch>
            <a:fillRect/>
          </a:stretch>
        </p:blipFill>
        <p:spPr>
          <a:xfrm>
            <a:off x="1127448" y="1536155"/>
            <a:ext cx="9649072" cy="4896544"/>
          </a:xfrm>
          <a:prstGeom prst="rect">
            <a:avLst/>
          </a:prstGeom>
        </p:spPr>
      </p:pic>
    </p:spTree>
    <p:extLst>
      <p:ext uri="{BB962C8B-B14F-4D97-AF65-F5344CB8AC3E}">
        <p14:creationId xmlns:p14="http://schemas.microsoft.com/office/powerpoint/2010/main" val="309373867"/>
      </p:ext>
    </p:extLst>
  </p:cSld>
  <p:clrMapOvr>
    <a:masterClrMapping/>
  </p:clrMapOvr>
  <mc:AlternateContent xmlns:mc="http://schemas.openxmlformats.org/markup-compatibility/2006" xmlns:p14="http://schemas.microsoft.com/office/powerpoint/2010/main">
    <mc:Choice Requires="p14">
      <p:transition spd="slow" p14:dur="2000" advTm="52579"/>
    </mc:Choice>
    <mc:Fallback xmlns="">
      <p:transition spd="slow" advTm="52579"/>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 name="Straight Arrow Connector 113">
            <a:extLst>
              <a:ext uri="{FF2B5EF4-FFF2-40B4-BE49-F238E27FC236}">
                <a16:creationId xmlns:a16="http://schemas.microsoft.com/office/drawing/2014/main" id="{869A90EC-141C-45B6-B1C4-F07AD064BAD2}"/>
              </a:ext>
            </a:extLst>
          </p:cNvPr>
          <p:cNvCxnSpPr>
            <a:cxnSpLocks/>
            <a:stCxn id="30" idx="5"/>
          </p:cNvCxnSpPr>
          <p:nvPr/>
        </p:nvCxnSpPr>
        <p:spPr>
          <a:xfrm flipV="1">
            <a:off x="6550448" y="1600577"/>
            <a:ext cx="394825" cy="4523"/>
          </a:xfrm>
          <a:prstGeom prst="straightConnector1">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C4E169D9-CF9E-4F8E-96C5-2ED1845C3783}"/>
              </a:ext>
            </a:extLst>
          </p:cNvPr>
          <p:cNvGrpSpPr/>
          <p:nvPr/>
        </p:nvGrpSpPr>
        <p:grpSpPr>
          <a:xfrm>
            <a:off x="139760" y="163333"/>
            <a:ext cx="11945990" cy="6426280"/>
            <a:chOff x="152332" y="192194"/>
            <a:chExt cx="11945990" cy="6426280"/>
          </a:xfrm>
        </p:grpSpPr>
        <p:grpSp>
          <p:nvGrpSpPr>
            <p:cNvPr id="85" name="Group 84">
              <a:extLst>
                <a:ext uri="{FF2B5EF4-FFF2-40B4-BE49-F238E27FC236}">
                  <a16:creationId xmlns:a16="http://schemas.microsoft.com/office/drawing/2014/main" id="{37EF067E-4762-4F42-AEA1-A8A87491D624}"/>
                </a:ext>
              </a:extLst>
            </p:cNvPr>
            <p:cNvGrpSpPr/>
            <p:nvPr/>
          </p:nvGrpSpPr>
          <p:grpSpPr>
            <a:xfrm>
              <a:off x="152332" y="192194"/>
              <a:ext cx="11707470" cy="6426280"/>
              <a:chOff x="162492" y="335069"/>
              <a:chExt cx="11707470" cy="6426280"/>
            </a:xfrm>
          </p:grpSpPr>
          <p:cxnSp>
            <p:nvCxnSpPr>
              <p:cNvPr id="12" name="Straight Arrow Connector 11"/>
              <p:cNvCxnSpPr>
                <a:cxnSpLocks/>
              </p:cNvCxnSpPr>
              <p:nvPr/>
            </p:nvCxnSpPr>
            <p:spPr>
              <a:xfrm>
                <a:off x="3697150" y="841546"/>
                <a:ext cx="1248053" cy="4231"/>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2B79C43D-B81C-43F2-9F12-E3744D3E0D8D}"/>
                  </a:ext>
                </a:extLst>
              </p:cNvPr>
              <p:cNvCxnSpPr>
                <a:cxnSpLocks/>
              </p:cNvCxnSpPr>
              <p:nvPr/>
            </p:nvCxnSpPr>
            <p:spPr>
              <a:xfrm>
                <a:off x="9000975" y="4568023"/>
                <a:ext cx="0" cy="53416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C3FA6E56-7DF0-4808-AD59-9EA0BB09CEA9}"/>
                  </a:ext>
                </a:extLst>
              </p:cNvPr>
              <p:cNvCxnSpPr>
                <a:cxnSpLocks/>
              </p:cNvCxnSpPr>
              <p:nvPr/>
            </p:nvCxnSpPr>
            <p:spPr>
              <a:xfrm flipV="1">
                <a:off x="9356001" y="4293404"/>
                <a:ext cx="225732" cy="1"/>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6EFDC088-DEB2-41B4-8DE7-848259F2AE66}"/>
                  </a:ext>
                </a:extLst>
              </p:cNvPr>
              <p:cNvCxnSpPr>
                <a:cxnSpLocks/>
              </p:cNvCxnSpPr>
              <p:nvPr/>
            </p:nvCxnSpPr>
            <p:spPr>
              <a:xfrm flipV="1">
                <a:off x="9372790" y="3352006"/>
                <a:ext cx="225732" cy="1"/>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cxnSpLocks/>
              </p:cNvCxnSpPr>
              <p:nvPr/>
            </p:nvCxnSpPr>
            <p:spPr>
              <a:xfrm>
                <a:off x="7378055" y="4548898"/>
                <a:ext cx="0" cy="168353"/>
              </a:xfrm>
              <a:prstGeom prst="straightConnector1">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8" name="Group 147">
                <a:extLst>
                  <a:ext uri="{FF2B5EF4-FFF2-40B4-BE49-F238E27FC236}">
                    <a16:creationId xmlns:a16="http://schemas.microsoft.com/office/drawing/2014/main" id="{B89DBE2E-C65B-46B0-8681-6A198F271AA2}"/>
                  </a:ext>
                </a:extLst>
              </p:cNvPr>
              <p:cNvGrpSpPr/>
              <p:nvPr/>
            </p:nvGrpSpPr>
            <p:grpSpPr>
              <a:xfrm>
                <a:off x="491391" y="5206717"/>
                <a:ext cx="2866491" cy="1554632"/>
                <a:chOff x="927585" y="5153365"/>
                <a:chExt cx="2225046" cy="1554632"/>
              </a:xfrm>
            </p:grpSpPr>
            <p:sp>
              <p:nvSpPr>
                <p:cNvPr id="119" name="TextBox 118"/>
                <p:cNvSpPr txBox="1"/>
                <p:nvPr/>
              </p:nvSpPr>
              <p:spPr>
                <a:xfrm>
                  <a:off x="1039037" y="5550014"/>
                  <a:ext cx="2113594" cy="369332"/>
                </a:xfrm>
                <a:prstGeom prst="rect">
                  <a:avLst/>
                </a:prstGeom>
                <a:solidFill>
                  <a:srgbClr val="00B050"/>
                </a:solidFill>
                <a:ln>
                  <a:solidFill>
                    <a:srgbClr val="00B050"/>
                  </a:solidFill>
                </a:ln>
              </p:spPr>
              <p:txBody>
                <a:bodyPr wrap="square" rtlCol="0">
                  <a:spAutoFit/>
                </a:bodyPr>
                <a:lstStyle/>
                <a:p>
                  <a:pPr algn="ctr"/>
                  <a:r>
                    <a:rPr lang="en-GB" sz="900" b="1">
                      <a:latin typeface="Arial" panose="020B0604020202020204" pitchFamily="34" charset="0"/>
                      <a:cs typeface="Arial" panose="020B0604020202020204" pitchFamily="34" charset="0"/>
                    </a:rPr>
                    <a:t>Normal blood pressure: </a:t>
                  </a:r>
                </a:p>
                <a:p>
                  <a:pPr algn="ctr"/>
                  <a:r>
                    <a:rPr lang="en-GB" sz="900">
                      <a:latin typeface="Arial" panose="020B0604020202020204" pitchFamily="34" charset="0"/>
                      <a:cs typeface="Arial" panose="020B0604020202020204" pitchFamily="34" charset="0"/>
                    </a:rPr>
                    <a:t>between 90/60mmHg &amp; 139/89mmHg  </a:t>
                  </a:r>
                </a:p>
              </p:txBody>
            </p:sp>
            <p:sp>
              <p:nvSpPr>
                <p:cNvPr id="121" name="TextBox 120"/>
                <p:cNvSpPr txBox="1"/>
                <p:nvPr/>
              </p:nvSpPr>
              <p:spPr>
                <a:xfrm>
                  <a:off x="1039037" y="5175720"/>
                  <a:ext cx="2113594" cy="369332"/>
                </a:xfrm>
                <a:prstGeom prst="rect">
                  <a:avLst/>
                </a:prstGeom>
                <a:solidFill>
                  <a:srgbClr val="FFFF00"/>
                </a:solidFill>
                <a:ln>
                  <a:solidFill>
                    <a:srgbClr val="FFFF00"/>
                  </a:solidFill>
                </a:ln>
              </p:spPr>
              <p:txBody>
                <a:bodyPr wrap="square" rtlCol="0">
                  <a:spAutoFit/>
                </a:bodyPr>
                <a:lstStyle/>
                <a:p>
                  <a:pPr algn="ctr"/>
                  <a:r>
                    <a:rPr lang="en-GB" sz="900" b="1">
                      <a:latin typeface="Arial" panose="020B0604020202020204" pitchFamily="34" charset="0"/>
                      <a:cs typeface="Arial" panose="020B0604020202020204" pitchFamily="34" charset="0"/>
                    </a:rPr>
                    <a:t>Low blood pressure: </a:t>
                  </a:r>
                </a:p>
                <a:p>
                  <a:pPr algn="ctr"/>
                  <a:r>
                    <a:rPr lang="en-GB" sz="900">
                      <a:latin typeface="Arial" panose="020B0604020202020204" pitchFamily="34" charset="0"/>
                      <a:cs typeface="Arial" panose="020B0604020202020204" pitchFamily="34" charset="0"/>
                    </a:rPr>
                    <a:t>90/60mmHg or lower</a:t>
                  </a:r>
                </a:p>
              </p:txBody>
            </p:sp>
            <p:sp>
              <p:nvSpPr>
                <p:cNvPr id="126" name="TextBox 125"/>
                <p:cNvSpPr txBox="1"/>
                <p:nvPr/>
              </p:nvSpPr>
              <p:spPr>
                <a:xfrm>
                  <a:off x="1039036" y="5930681"/>
                  <a:ext cx="2113595" cy="646331"/>
                </a:xfrm>
                <a:prstGeom prst="rect">
                  <a:avLst/>
                </a:prstGeom>
                <a:solidFill>
                  <a:srgbClr val="FFC000"/>
                </a:solidFill>
                <a:ln>
                  <a:solidFill>
                    <a:srgbClr val="FFC000"/>
                  </a:solidFill>
                </a:ln>
              </p:spPr>
              <p:txBody>
                <a:bodyPr wrap="square" rtlCol="0">
                  <a:spAutoFit/>
                </a:bodyPr>
                <a:lstStyle/>
                <a:p>
                  <a:pPr algn="ctr"/>
                  <a:r>
                    <a:rPr lang="en-GB" sz="900" b="1">
                      <a:latin typeface="Arial" panose="020B0604020202020204" pitchFamily="34" charset="0"/>
                      <a:cs typeface="Arial" panose="020B0604020202020204" pitchFamily="34" charset="0"/>
                    </a:rPr>
                    <a:t>High blood pressure: </a:t>
                  </a:r>
                </a:p>
                <a:p>
                  <a:pPr algn="ctr"/>
                  <a:r>
                    <a:rPr lang="en-GB" sz="900">
                      <a:latin typeface="Arial" panose="020B0604020202020204" pitchFamily="34" charset="0"/>
                      <a:cs typeface="Arial" panose="020B0604020202020204" pitchFamily="34" charset="0"/>
                    </a:rPr>
                    <a:t>between 140/90mmHg &amp; 179/119mmHg</a:t>
                  </a:r>
                </a:p>
                <a:p>
                  <a:pPr algn="ctr"/>
                  <a:endParaRPr lang="en-GB" sz="900">
                    <a:latin typeface="Arial" panose="020B0604020202020204" pitchFamily="34" charset="0"/>
                    <a:cs typeface="Arial" panose="020B0604020202020204" pitchFamily="34" charset="0"/>
                  </a:endParaRPr>
                </a:p>
              </p:txBody>
            </p:sp>
            <p:sp>
              <p:nvSpPr>
                <p:cNvPr id="132" name="TextBox 131"/>
                <p:cNvSpPr txBox="1"/>
                <p:nvPr/>
              </p:nvSpPr>
              <p:spPr>
                <a:xfrm>
                  <a:off x="1039037" y="6324972"/>
                  <a:ext cx="2113594" cy="369332"/>
                </a:xfrm>
                <a:prstGeom prst="rect">
                  <a:avLst/>
                </a:prstGeom>
                <a:solidFill>
                  <a:srgbClr val="FF0000"/>
                </a:solidFill>
                <a:ln>
                  <a:solidFill>
                    <a:srgbClr val="FF0000"/>
                  </a:solidFill>
                </a:ln>
              </p:spPr>
              <p:txBody>
                <a:bodyPr wrap="square" rtlCol="0">
                  <a:spAutoFit/>
                </a:bodyPr>
                <a:lstStyle/>
                <a:p>
                  <a:pPr algn="ctr"/>
                  <a:r>
                    <a:rPr lang="en-GB" sz="900" b="1">
                      <a:latin typeface="Arial" panose="020B0604020202020204" pitchFamily="34" charset="0"/>
                      <a:cs typeface="Arial" panose="020B0604020202020204" pitchFamily="34" charset="0"/>
                    </a:rPr>
                    <a:t>Very high blood pressure: </a:t>
                  </a:r>
                </a:p>
                <a:p>
                  <a:pPr algn="ctr"/>
                  <a:r>
                    <a:rPr lang="en-GB" sz="900">
                      <a:latin typeface="Arial" panose="020B0604020202020204" pitchFamily="34" charset="0"/>
                      <a:cs typeface="Arial" panose="020B0604020202020204" pitchFamily="34" charset="0"/>
                    </a:rPr>
                    <a:t>180/120mmHg or higher</a:t>
                  </a:r>
                </a:p>
              </p:txBody>
            </p:sp>
            <p:sp>
              <p:nvSpPr>
                <p:cNvPr id="133" name="TextBox 132"/>
                <p:cNvSpPr txBox="1"/>
                <p:nvPr/>
              </p:nvSpPr>
              <p:spPr>
                <a:xfrm>
                  <a:off x="927585" y="5153365"/>
                  <a:ext cx="274740" cy="1554632"/>
                </a:xfrm>
                <a:prstGeom prst="rect">
                  <a:avLst/>
                </a:prstGeom>
                <a:solidFill>
                  <a:schemeClr val="bg1">
                    <a:lumMod val="75000"/>
                  </a:schemeClr>
                </a:solidFill>
              </p:spPr>
              <p:txBody>
                <a:bodyPr vert="vert270" wrap="square" rtlCol="0">
                  <a:spAutoFit/>
                </a:bodyPr>
                <a:lstStyle/>
                <a:p>
                  <a:pPr algn="ctr"/>
                  <a:r>
                    <a:rPr lang="en-GB" sz="1100" b="1">
                      <a:latin typeface="Arial" panose="020B0604020202020204" pitchFamily="34" charset="0"/>
                      <a:cs typeface="Arial" panose="020B0604020202020204" pitchFamily="34" charset="0"/>
                    </a:rPr>
                    <a:t>Clinic Blood Pressure</a:t>
                  </a:r>
                </a:p>
              </p:txBody>
            </p:sp>
          </p:grpSp>
          <p:grpSp>
            <p:nvGrpSpPr>
              <p:cNvPr id="164" name="Group 163">
                <a:extLst>
                  <a:ext uri="{FF2B5EF4-FFF2-40B4-BE49-F238E27FC236}">
                    <a16:creationId xmlns:a16="http://schemas.microsoft.com/office/drawing/2014/main" id="{8525C29C-7939-42A4-B21E-7D93D83295A9}"/>
                  </a:ext>
                </a:extLst>
              </p:cNvPr>
              <p:cNvGrpSpPr/>
              <p:nvPr/>
            </p:nvGrpSpPr>
            <p:grpSpPr>
              <a:xfrm>
                <a:off x="3886303" y="4018025"/>
                <a:ext cx="253840" cy="1972534"/>
                <a:chOff x="3941719" y="4018025"/>
                <a:chExt cx="253840" cy="1972534"/>
              </a:xfrm>
            </p:grpSpPr>
            <p:cxnSp>
              <p:nvCxnSpPr>
                <p:cNvPr id="116" name="Straight Arrow Connector 115"/>
                <p:cNvCxnSpPr>
                  <a:cxnSpLocks/>
                </p:cNvCxnSpPr>
                <p:nvPr/>
              </p:nvCxnSpPr>
              <p:spPr>
                <a:xfrm>
                  <a:off x="3949335" y="4026405"/>
                  <a:ext cx="246224" cy="0"/>
                </a:xfrm>
                <a:prstGeom prst="straightConnector1">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cxnSpLocks/>
                  <a:endCxn id="86" idx="1"/>
                </p:cNvCxnSpPr>
                <p:nvPr/>
              </p:nvCxnSpPr>
              <p:spPr>
                <a:xfrm>
                  <a:off x="3941719" y="5975319"/>
                  <a:ext cx="246934"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cxnSpLocks/>
                </p:cNvCxnSpPr>
                <p:nvPr/>
              </p:nvCxnSpPr>
              <p:spPr>
                <a:xfrm flipH="1">
                  <a:off x="3949335" y="4018025"/>
                  <a:ext cx="8960" cy="197253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70" name="Straight Arrow Connector 169">
                <a:extLst>
                  <a:ext uri="{FF2B5EF4-FFF2-40B4-BE49-F238E27FC236}">
                    <a16:creationId xmlns:a16="http://schemas.microsoft.com/office/drawing/2014/main" id="{90B2305B-1304-4C74-B17F-EECC964A534E}"/>
                  </a:ext>
                </a:extLst>
              </p:cNvPr>
              <p:cNvCxnSpPr>
                <a:cxnSpLocks/>
              </p:cNvCxnSpPr>
              <p:nvPr/>
            </p:nvCxnSpPr>
            <p:spPr>
              <a:xfrm>
                <a:off x="3697150" y="1076270"/>
                <a:ext cx="173296" cy="0"/>
              </a:xfrm>
              <a:prstGeom prst="straightConnector1">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cxnSpLocks/>
              </p:cNvCxnSpPr>
              <p:nvPr/>
            </p:nvCxnSpPr>
            <p:spPr>
              <a:xfrm flipV="1">
                <a:off x="4856732" y="5102183"/>
                <a:ext cx="222313" cy="1"/>
              </a:xfrm>
              <a:prstGeom prst="straightConnector1">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48054" y="964035"/>
                <a:ext cx="207034"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3D3F59A-F0C3-4753-ADE8-61D7DD45470A}"/>
                  </a:ext>
                </a:extLst>
              </p:cNvPr>
              <p:cNvCxnSpPr>
                <a:cxnSpLocks/>
              </p:cNvCxnSpPr>
              <p:nvPr/>
            </p:nvCxnSpPr>
            <p:spPr>
              <a:xfrm>
                <a:off x="9652656" y="5333680"/>
                <a:ext cx="0" cy="864236"/>
              </a:xfrm>
              <a:prstGeom prst="line">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cxnSpLocks/>
              </p:cNvCxnSpPr>
              <p:nvPr/>
            </p:nvCxnSpPr>
            <p:spPr>
              <a:xfrm flipH="1">
                <a:off x="5998853" y="5672834"/>
                <a:ext cx="2288" cy="369654"/>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cxnSpLocks/>
              </p:cNvCxnSpPr>
              <p:nvPr/>
            </p:nvCxnSpPr>
            <p:spPr>
              <a:xfrm>
                <a:off x="6015436" y="4018025"/>
                <a:ext cx="0" cy="447441"/>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4326" y="1639565"/>
                <a:ext cx="3473707" cy="3416320"/>
              </a:xfrm>
              <a:prstGeom prst="rect">
                <a:avLst/>
              </a:prstGeom>
              <a:noFill/>
              <a:ln w="28575">
                <a:solidFill>
                  <a:srgbClr val="FF0000"/>
                </a:solidFill>
              </a:ln>
            </p:spPr>
            <p:txBody>
              <a:bodyPr wrap="square" rtlCol="0">
                <a:spAutoFit/>
              </a:bodyPr>
              <a:lstStyle/>
              <a:p>
                <a:r>
                  <a:rPr lang="en-GB" sz="900" b="1">
                    <a:latin typeface="Arial" panose="020B0604020202020204" pitchFamily="34" charset="0"/>
                    <a:cs typeface="Arial" panose="020B0604020202020204" pitchFamily="34" charset="0"/>
                  </a:rPr>
                  <a:t>Inclusion criteria:</a:t>
                </a:r>
              </a:p>
              <a:p>
                <a:pPr marL="171450" lvl="0" indent="-171450">
                  <a:buFont typeface="Arial" panose="020B0604020202020204" pitchFamily="34" charset="0"/>
                  <a:buChar char="•"/>
                </a:pPr>
                <a:r>
                  <a:rPr lang="en-GB" sz="900">
                    <a:latin typeface="Arial" panose="020B0604020202020204" pitchFamily="34" charset="0"/>
                    <a:cs typeface="Arial" panose="020B0604020202020204" pitchFamily="34" charset="0"/>
                  </a:rPr>
                  <a:t>Adults who are </a:t>
                </a:r>
                <a:r>
                  <a:rPr lang="en-GB" sz="900" u="sng">
                    <a:latin typeface="Arial" panose="020B0604020202020204" pitchFamily="34" charset="0"/>
                    <a:cs typeface="Arial" panose="020B0604020202020204" pitchFamily="34" charset="0"/>
                  </a:rPr>
                  <a:t>40 years old or over</a:t>
                </a:r>
                <a:r>
                  <a:rPr lang="en-GB" sz="900">
                    <a:latin typeface="Arial" panose="020B0604020202020204" pitchFamily="34" charset="0"/>
                    <a:cs typeface="Arial" panose="020B0604020202020204" pitchFamily="34" charset="0"/>
                  </a:rPr>
                  <a:t>, who do not have a current diagnosis of hypertension or a related condition</a:t>
                </a:r>
              </a:p>
              <a:p>
                <a:pPr marL="171450" lvl="0" indent="-171450">
                  <a:buFont typeface="Arial" panose="020B0604020202020204" pitchFamily="34" charset="0"/>
                  <a:buChar char="•"/>
                </a:pPr>
                <a:r>
                  <a:rPr lang="en-GB" sz="900">
                    <a:latin typeface="Arial" panose="020B0604020202020204" pitchFamily="34" charset="0"/>
                    <a:cs typeface="Arial" panose="020B0604020202020204" pitchFamily="34" charset="0"/>
                  </a:rPr>
                  <a:t>Any patient under the age of 40 who requests the service because they have a </a:t>
                </a:r>
                <a:r>
                  <a:rPr lang="en-GB" sz="900" u="sng">
                    <a:latin typeface="Arial" panose="020B0604020202020204" pitchFamily="34" charset="0"/>
                    <a:cs typeface="Arial" panose="020B0604020202020204" pitchFamily="34" charset="0"/>
                  </a:rPr>
                  <a:t>recognised family history </a:t>
                </a:r>
                <a:r>
                  <a:rPr lang="en-GB" sz="900">
                    <a:latin typeface="Arial" panose="020B0604020202020204" pitchFamily="34" charset="0"/>
                    <a:cs typeface="Arial" panose="020B0604020202020204" pitchFamily="34" charset="0"/>
                  </a:rPr>
                  <a:t>of hypertension may be seen under this service (with notes provided in the information sent to the general practice to this effect) if the pharmacist thinks this is appropriate</a:t>
                </a:r>
              </a:p>
              <a:p>
                <a:pPr marL="171450" lvl="0" indent="-171450">
                  <a:buFont typeface="Arial" panose="020B0604020202020204" pitchFamily="34" charset="0"/>
                  <a:buChar char="•"/>
                </a:pPr>
                <a:r>
                  <a:rPr lang="en-GB" sz="900">
                    <a:latin typeface="Arial" panose="020B0604020202020204" pitchFamily="34" charset="0"/>
                    <a:cs typeface="Arial" panose="020B0604020202020204" pitchFamily="34" charset="0"/>
                  </a:rPr>
                  <a:t>Adults between </a:t>
                </a:r>
                <a:r>
                  <a:rPr lang="en-GB" sz="900" u="sng">
                    <a:latin typeface="Arial" panose="020B0604020202020204" pitchFamily="34" charset="0"/>
                    <a:cs typeface="Arial" panose="020B0604020202020204" pitchFamily="34" charset="0"/>
                  </a:rPr>
                  <a:t>35 and 39 years old</a:t>
                </a:r>
                <a:r>
                  <a:rPr lang="en-GB" sz="900">
                    <a:latin typeface="Arial" panose="020B0604020202020204" pitchFamily="34" charset="0"/>
                    <a:cs typeface="Arial" panose="020B0604020202020204" pitchFamily="34" charset="0"/>
                  </a:rPr>
                  <a:t> who are approached about or request the service may be tested at the pharmacist’s discretion</a:t>
                </a:r>
              </a:p>
              <a:p>
                <a:pPr marL="171450" lvl="0" indent="-171450">
                  <a:buFont typeface="Arial" panose="020B0604020202020204" pitchFamily="34" charset="0"/>
                  <a:buChar char="•"/>
                </a:pPr>
                <a:r>
                  <a:rPr lang="en-GB" sz="900">
                    <a:latin typeface="Arial" panose="020B0604020202020204" pitchFamily="34" charset="0"/>
                    <a:cs typeface="Arial" panose="020B0604020202020204" pitchFamily="34" charset="0"/>
                  </a:rPr>
                  <a:t>Adults </a:t>
                </a:r>
                <a:r>
                  <a:rPr lang="en-GB" sz="900" u="sng">
                    <a:latin typeface="Arial" panose="020B0604020202020204" pitchFamily="34" charset="0"/>
                    <a:cs typeface="Arial" panose="020B0604020202020204" pitchFamily="34" charset="0"/>
                  </a:rPr>
                  <a:t>specified by a local GP practice </a:t>
                </a:r>
                <a:r>
                  <a:rPr lang="en-GB" sz="900">
                    <a:latin typeface="Arial" panose="020B0604020202020204" pitchFamily="34" charset="0"/>
                    <a:cs typeface="Arial" panose="020B0604020202020204" pitchFamily="34" charset="0"/>
                  </a:rPr>
                  <a:t>for the measurement of blood pressure</a:t>
                </a:r>
              </a:p>
              <a:p>
                <a:pPr marL="171450" lvl="0" indent="-171450">
                  <a:buFont typeface="Arial" panose="020B0604020202020204" pitchFamily="34" charset="0"/>
                  <a:buChar char="•"/>
                </a:pPr>
                <a:endParaRPr lang="en-GB" sz="900">
                  <a:latin typeface="Arial" panose="020B0604020202020204" pitchFamily="34" charset="0"/>
                  <a:cs typeface="Arial" panose="020B0604020202020204" pitchFamily="34" charset="0"/>
                </a:endParaRPr>
              </a:p>
              <a:p>
                <a:r>
                  <a:rPr lang="en-US" sz="900" b="1">
                    <a:latin typeface="Arial" panose="020B0604020202020204" pitchFamily="34" charset="0"/>
                    <a:cs typeface="Arial" panose="020B0604020202020204" pitchFamily="34" charset="0"/>
                  </a:rPr>
                  <a:t>Exclusion criteria:</a:t>
                </a:r>
                <a:endParaRPr lang="en-GB" sz="900" b="1">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900">
                    <a:latin typeface="Arial" panose="020B0604020202020204" pitchFamily="34" charset="0"/>
                    <a:cs typeface="Arial" panose="020B0604020202020204" pitchFamily="34" charset="0"/>
                  </a:rPr>
                  <a:t>People who are </a:t>
                </a:r>
                <a:r>
                  <a:rPr lang="en-US" sz="900" u="sng">
                    <a:latin typeface="Arial" panose="020B0604020202020204" pitchFamily="34" charset="0"/>
                    <a:cs typeface="Arial" panose="020B0604020202020204" pitchFamily="34" charset="0"/>
                  </a:rPr>
                  <a:t>unable to give consent </a:t>
                </a:r>
                <a:r>
                  <a:rPr lang="en-US" sz="900">
                    <a:latin typeface="Arial" panose="020B0604020202020204" pitchFamily="34" charset="0"/>
                    <a:cs typeface="Arial" panose="020B0604020202020204" pitchFamily="34" charset="0"/>
                  </a:rPr>
                  <a:t>to participate</a:t>
                </a:r>
                <a:endParaRPr lang="en-GB" sz="90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900">
                    <a:latin typeface="Arial" panose="020B0604020202020204" pitchFamily="34" charset="0"/>
                    <a:cs typeface="Arial" panose="020B0604020202020204" pitchFamily="34" charset="0"/>
                  </a:rPr>
                  <a:t>People </a:t>
                </a:r>
                <a:r>
                  <a:rPr lang="en-US" sz="900" u="sng">
                    <a:latin typeface="Arial" panose="020B0604020202020204" pitchFamily="34" charset="0"/>
                    <a:cs typeface="Arial" panose="020B0604020202020204" pitchFamily="34" charset="0"/>
                  </a:rPr>
                  <a:t>under the age of 40 years old</a:t>
                </a:r>
                <a:r>
                  <a:rPr lang="en-US" sz="900">
                    <a:latin typeface="Arial" panose="020B0604020202020204" pitchFamily="34" charset="0"/>
                    <a:cs typeface="Arial" panose="020B0604020202020204" pitchFamily="34" charset="0"/>
                  </a:rPr>
                  <a:t>, unless at the discretion of the Pharmacist</a:t>
                </a:r>
                <a:endParaRPr lang="en-GB" sz="90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900">
                    <a:latin typeface="Arial" panose="020B0604020202020204" pitchFamily="34" charset="0"/>
                    <a:cs typeface="Arial" panose="020B0604020202020204" pitchFamily="34" charset="0"/>
                  </a:rPr>
                  <a:t>People who have their blood pressure </a:t>
                </a:r>
                <a:r>
                  <a:rPr lang="en-US" sz="900" u="sng">
                    <a:latin typeface="Arial" panose="020B0604020202020204" pitchFamily="34" charset="0"/>
                    <a:cs typeface="Arial" panose="020B0604020202020204" pitchFamily="34" charset="0"/>
                  </a:rPr>
                  <a:t>regularly monitored by a healthcare professional</a:t>
                </a:r>
                <a:r>
                  <a:rPr lang="en-US" sz="900">
                    <a:latin typeface="Arial" panose="020B0604020202020204" pitchFamily="34" charset="0"/>
                    <a:cs typeface="Arial" panose="020B0604020202020204" pitchFamily="34" charset="0"/>
                  </a:rPr>
                  <a:t>, unless at the request of a local GP practice</a:t>
                </a:r>
              </a:p>
              <a:p>
                <a:pPr marL="171450" lvl="0" indent="-171450">
                  <a:buFont typeface="Arial" panose="020B0604020202020204" pitchFamily="34" charset="0"/>
                  <a:buChar char="•"/>
                </a:pPr>
                <a:r>
                  <a:rPr lang="en-GB" sz="900">
                    <a:latin typeface="Arial" panose="020B0604020202020204" pitchFamily="34" charset="0"/>
                    <a:cs typeface="Arial" panose="020B0604020202020204" pitchFamily="34" charset="0"/>
                  </a:rPr>
                  <a:t>Any person who is identified as suitable to be included under the criteria but where the </a:t>
                </a:r>
                <a:r>
                  <a:rPr lang="en-GB" sz="900" u="sng">
                    <a:latin typeface="Arial" panose="020B0604020202020204" pitchFamily="34" charset="0"/>
                    <a:cs typeface="Arial" panose="020B0604020202020204" pitchFamily="34" charset="0"/>
                  </a:rPr>
                  <a:t>smallest / largest cuff available does not fit</a:t>
                </a:r>
              </a:p>
            </p:txBody>
          </p:sp>
          <p:sp>
            <p:nvSpPr>
              <p:cNvPr id="7" name="Flowchart: Decision 6"/>
              <p:cNvSpPr/>
              <p:nvPr/>
            </p:nvSpPr>
            <p:spPr>
              <a:xfrm>
                <a:off x="2732163" y="494398"/>
                <a:ext cx="1148256" cy="913046"/>
              </a:xfrm>
              <a:prstGeom prst="flowChartDecision">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latin typeface="Arial" panose="020B0604020202020204" pitchFamily="34" charset="0"/>
                    <a:cs typeface="Arial" panose="020B0604020202020204" pitchFamily="34" charset="0"/>
                  </a:rPr>
                  <a:t>Is potential patient eligible?</a:t>
                </a:r>
              </a:p>
            </p:txBody>
          </p:sp>
          <p:sp>
            <p:nvSpPr>
              <p:cNvPr id="8" name="Rectangle 7"/>
              <p:cNvSpPr/>
              <p:nvPr/>
            </p:nvSpPr>
            <p:spPr>
              <a:xfrm>
                <a:off x="1086733" y="547426"/>
                <a:ext cx="1461321" cy="88319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latin typeface="Arial" panose="020B0604020202020204" pitchFamily="34" charset="0"/>
                    <a:cs typeface="Arial" panose="020B0604020202020204" pitchFamily="34" charset="0"/>
                  </a:rPr>
                  <a:t>Pharmacy team member approaches person, inviting them </a:t>
                </a:r>
                <a:r>
                  <a:rPr lang="en-GB" sz="800">
                    <a:solidFill>
                      <a:schemeClr val="bg1"/>
                    </a:solidFill>
                    <a:latin typeface="Arial" panose="020B0604020202020204" pitchFamily="34" charset="0"/>
                    <a:cs typeface="Arial" panose="020B0604020202020204" pitchFamily="34" charset="0"/>
                  </a:rPr>
                  <a:t>or their relative, friend, or person they care for/ represent </a:t>
                </a:r>
                <a:r>
                  <a:rPr lang="en-GB" sz="800">
                    <a:latin typeface="Arial" panose="020B0604020202020204" pitchFamily="34" charset="0"/>
                    <a:cs typeface="Arial" panose="020B0604020202020204" pitchFamily="34" charset="0"/>
                  </a:rPr>
                  <a:t>to have the BP check, subject to eligibility</a:t>
                </a:r>
              </a:p>
            </p:txBody>
          </p:sp>
          <p:cxnSp>
            <p:nvCxnSpPr>
              <p:cNvPr id="13" name="Straight Arrow Connector 12"/>
              <p:cNvCxnSpPr>
                <a:cxnSpLocks/>
                <a:endCxn id="23" idx="1"/>
              </p:cNvCxnSpPr>
              <p:nvPr/>
            </p:nvCxnSpPr>
            <p:spPr>
              <a:xfrm>
                <a:off x="3879953" y="1929354"/>
                <a:ext cx="262596" cy="4254"/>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68592" y="981966"/>
                <a:ext cx="207034"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84872" y="600774"/>
                <a:ext cx="439700" cy="261610"/>
              </a:xfrm>
              <a:prstGeom prst="rect">
                <a:avLst/>
              </a:prstGeom>
              <a:noFill/>
            </p:spPr>
            <p:txBody>
              <a:bodyPr wrap="square" rtlCol="0">
                <a:spAutoFit/>
              </a:bodyPr>
              <a:lstStyle/>
              <a:p>
                <a:pPr algn="ctr"/>
                <a:r>
                  <a:rPr lang="en-GB" sz="1100" b="1">
                    <a:solidFill>
                      <a:srgbClr val="FF0000"/>
                    </a:solidFill>
                    <a:latin typeface="Arial" panose="020B0604020202020204" pitchFamily="34" charset="0"/>
                    <a:cs typeface="Arial" panose="020B0604020202020204" pitchFamily="34" charset="0"/>
                  </a:rPr>
                  <a:t>NO</a:t>
                </a:r>
              </a:p>
            </p:txBody>
          </p:sp>
          <p:sp>
            <p:nvSpPr>
              <p:cNvPr id="21" name="TextBox 20"/>
              <p:cNvSpPr txBox="1"/>
              <p:nvPr/>
            </p:nvSpPr>
            <p:spPr>
              <a:xfrm>
                <a:off x="3901539" y="1278621"/>
                <a:ext cx="465936" cy="261610"/>
              </a:xfrm>
              <a:prstGeom prst="rect">
                <a:avLst/>
              </a:prstGeom>
              <a:noFill/>
            </p:spPr>
            <p:txBody>
              <a:bodyPr wrap="square" rtlCol="0">
                <a:spAutoFit/>
              </a:bodyPr>
              <a:lstStyle/>
              <a:p>
                <a:pPr algn="ctr"/>
                <a:r>
                  <a:rPr lang="en-GB" sz="1100" b="1">
                    <a:solidFill>
                      <a:srgbClr val="00B050"/>
                    </a:solidFill>
                    <a:latin typeface="Arial" panose="020B0604020202020204" pitchFamily="34" charset="0"/>
                    <a:cs typeface="Arial" panose="020B0604020202020204" pitchFamily="34" charset="0"/>
                  </a:rPr>
                  <a:t>YES</a:t>
                </a:r>
              </a:p>
            </p:txBody>
          </p:sp>
          <p:sp>
            <p:nvSpPr>
              <p:cNvPr id="23" name="Rectangle 22"/>
              <p:cNvSpPr/>
              <p:nvPr/>
            </p:nvSpPr>
            <p:spPr>
              <a:xfrm>
                <a:off x="4142549" y="1674369"/>
                <a:ext cx="782633" cy="518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latin typeface="Arial" panose="020B0604020202020204" pitchFamily="34" charset="0"/>
                    <a:cs typeface="Arial" panose="020B0604020202020204" pitchFamily="34" charset="0"/>
                  </a:rPr>
                  <a:t>Obtain consent</a:t>
                </a:r>
              </a:p>
            </p:txBody>
          </p:sp>
          <p:sp>
            <p:nvSpPr>
              <p:cNvPr id="29" name="Flowchart: Data 28"/>
              <p:cNvSpPr/>
              <p:nvPr/>
            </p:nvSpPr>
            <p:spPr>
              <a:xfrm>
                <a:off x="4141878" y="4954238"/>
                <a:ext cx="836762" cy="348402"/>
              </a:xfrm>
              <a:prstGeom prst="flowChartInputOutp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latin typeface="Arial" panose="020B0604020202020204" pitchFamily="34" charset="0"/>
                    <a:cs typeface="Arial" panose="020B0604020202020204" pitchFamily="34" charset="0"/>
                  </a:rPr>
                  <a:t>BP result</a:t>
                </a:r>
              </a:p>
            </p:txBody>
          </p:sp>
          <p:sp>
            <p:nvSpPr>
              <p:cNvPr id="32" name="Flowchart: Data 31"/>
              <p:cNvSpPr/>
              <p:nvPr/>
            </p:nvSpPr>
            <p:spPr>
              <a:xfrm>
                <a:off x="5564112" y="3704544"/>
                <a:ext cx="1147297" cy="447441"/>
              </a:xfrm>
              <a:prstGeom prst="flowChartInputOutp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latin typeface="Arial" panose="020B0604020202020204" pitchFamily="34" charset="0"/>
                    <a:cs typeface="Arial" panose="020B0604020202020204" pitchFamily="34" charset="0"/>
                  </a:rPr>
                  <a:t>NORMAL BP</a:t>
                </a:r>
              </a:p>
            </p:txBody>
          </p:sp>
          <p:sp>
            <p:nvSpPr>
              <p:cNvPr id="36" name="Flowchart: Decision 35"/>
              <p:cNvSpPr/>
              <p:nvPr/>
            </p:nvSpPr>
            <p:spPr>
              <a:xfrm>
                <a:off x="6656819" y="3676335"/>
                <a:ext cx="1416761" cy="905807"/>
              </a:xfrm>
              <a:prstGeom prst="flowChartDecision">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solidFill>
                      <a:srgbClr val="FFFF00"/>
                    </a:solidFill>
                    <a:latin typeface="Arial" panose="020B0604020202020204" pitchFamily="34" charset="0"/>
                    <a:cs typeface="Arial" panose="020B0604020202020204" pitchFamily="34" charset="0"/>
                  </a:rPr>
                  <a:t>Does patient experience symptoms?</a:t>
                </a:r>
              </a:p>
            </p:txBody>
          </p:sp>
          <p:sp>
            <p:nvSpPr>
              <p:cNvPr id="41" name="TextBox 40"/>
              <p:cNvSpPr txBox="1"/>
              <p:nvPr/>
            </p:nvSpPr>
            <p:spPr>
              <a:xfrm>
                <a:off x="6838995" y="4717251"/>
                <a:ext cx="506094" cy="246221"/>
              </a:xfrm>
              <a:prstGeom prst="rect">
                <a:avLst/>
              </a:prstGeom>
              <a:noFill/>
            </p:spPr>
            <p:txBody>
              <a:bodyPr wrap="square" rtlCol="0">
                <a:spAutoFit/>
              </a:bodyPr>
              <a:lstStyle/>
              <a:p>
                <a:pPr algn="ctr"/>
                <a:r>
                  <a:rPr lang="en-GB" sz="1000" b="1">
                    <a:solidFill>
                      <a:srgbClr val="FF0000"/>
                    </a:solidFill>
                    <a:latin typeface="Arial" panose="020B0604020202020204" pitchFamily="34" charset="0"/>
                    <a:cs typeface="Arial" panose="020B0604020202020204" pitchFamily="34" charset="0"/>
                  </a:rPr>
                  <a:t>NO</a:t>
                </a:r>
              </a:p>
            </p:txBody>
          </p:sp>
          <p:sp>
            <p:nvSpPr>
              <p:cNvPr id="42" name="TextBox 41"/>
              <p:cNvSpPr txBox="1"/>
              <p:nvPr/>
            </p:nvSpPr>
            <p:spPr>
              <a:xfrm>
                <a:off x="7603137" y="4707116"/>
                <a:ext cx="506094" cy="246221"/>
              </a:xfrm>
              <a:prstGeom prst="rect">
                <a:avLst/>
              </a:prstGeom>
              <a:noFill/>
            </p:spPr>
            <p:txBody>
              <a:bodyPr wrap="square" rtlCol="0">
                <a:spAutoFit/>
              </a:bodyPr>
              <a:lstStyle/>
              <a:p>
                <a:pPr algn="ctr"/>
                <a:r>
                  <a:rPr lang="en-GB" sz="1000" b="1">
                    <a:solidFill>
                      <a:srgbClr val="00B050"/>
                    </a:solidFill>
                    <a:latin typeface="Arial" panose="020B0604020202020204" pitchFamily="34" charset="0"/>
                    <a:cs typeface="Arial" panose="020B0604020202020204" pitchFamily="34" charset="0"/>
                  </a:rPr>
                  <a:t>YES</a:t>
                </a:r>
              </a:p>
            </p:txBody>
          </p:sp>
          <p:sp>
            <p:nvSpPr>
              <p:cNvPr id="48" name="Rectangle 47"/>
              <p:cNvSpPr/>
              <p:nvPr/>
            </p:nvSpPr>
            <p:spPr>
              <a:xfrm>
                <a:off x="7215511" y="834816"/>
                <a:ext cx="1181453" cy="97835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latin typeface="Arial" panose="020B0604020202020204" pitchFamily="34" charset="0"/>
                    <a:cs typeface="Arial" panose="020B0604020202020204" pitchFamily="34" charset="0"/>
                  </a:rPr>
                  <a:t>Refer to registered GP for same day appointment or </a:t>
                </a:r>
              </a:p>
              <a:p>
                <a:pPr algn="ctr"/>
                <a:r>
                  <a:rPr lang="en-GB" sz="800">
                    <a:latin typeface="Arial" panose="020B0604020202020204" pitchFamily="34" charset="0"/>
                    <a:cs typeface="Arial" panose="020B0604020202020204" pitchFamily="34" charset="0"/>
                  </a:rPr>
                  <a:t>local same day follow-up pathway</a:t>
                </a:r>
              </a:p>
              <a:p>
                <a:pPr algn="ctr"/>
                <a:r>
                  <a:rPr lang="en-GB" sz="800">
                    <a:latin typeface="Arial" panose="020B0604020202020204" pitchFamily="34" charset="0"/>
                    <a:cs typeface="Arial" panose="020B0604020202020204" pitchFamily="34" charset="0"/>
                  </a:rPr>
                  <a:t>If no other option refer to A&amp;E</a:t>
                </a:r>
              </a:p>
            </p:txBody>
          </p:sp>
          <p:cxnSp>
            <p:nvCxnSpPr>
              <p:cNvPr id="50" name="Straight Arrow Connector 49"/>
              <p:cNvCxnSpPr>
                <a:cxnSpLocks/>
                <a:endCxn id="34" idx="2"/>
              </p:cNvCxnSpPr>
              <p:nvPr/>
            </p:nvCxnSpPr>
            <p:spPr>
              <a:xfrm>
                <a:off x="5087253" y="2495284"/>
                <a:ext cx="590089" cy="4675"/>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cxnSpLocks/>
                <a:endCxn id="35" idx="2"/>
              </p:cNvCxnSpPr>
              <p:nvPr/>
            </p:nvCxnSpPr>
            <p:spPr>
              <a:xfrm flipV="1">
                <a:off x="5091873" y="3227604"/>
                <a:ext cx="589258" cy="1828"/>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cxnSpLocks/>
                <a:stCxn id="34" idx="5"/>
                <a:endCxn id="94" idx="1"/>
              </p:cNvCxnSpPr>
              <p:nvPr/>
            </p:nvCxnSpPr>
            <p:spPr>
              <a:xfrm flipV="1">
                <a:off x="6583181" y="2498604"/>
                <a:ext cx="638500" cy="1355"/>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a:endCxn id="30" idx="2"/>
              </p:cNvCxnSpPr>
              <p:nvPr/>
            </p:nvCxnSpPr>
            <p:spPr>
              <a:xfrm>
                <a:off x="5087253" y="1776836"/>
                <a:ext cx="604476"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cxnSpLocks/>
                <a:endCxn id="32" idx="2"/>
              </p:cNvCxnSpPr>
              <p:nvPr/>
            </p:nvCxnSpPr>
            <p:spPr>
              <a:xfrm>
                <a:off x="5079045" y="3928265"/>
                <a:ext cx="599797"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cxnSpLocks/>
              </p:cNvCxnSpPr>
              <p:nvPr/>
            </p:nvCxnSpPr>
            <p:spPr>
              <a:xfrm flipH="1">
                <a:off x="5079691" y="1776836"/>
                <a:ext cx="10505" cy="333297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5305870" y="4473846"/>
                <a:ext cx="1390541" cy="1205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latin typeface="Arial" panose="020B0604020202020204" pitchFamily="34" charset="0"/>
                    <a:cs typeface="Arial" panose="020B0604020202020204" pitchFamily="34" charset="0"/>
                  </a:rPr>
                  <a:t>Give advice on healthy behaviours</a:t>
                </a:r>
              </a:p>
              <a:p>
                <a:pPr algn="ctr"/>
                <a:r>
                  <a:rPr lang="en-GB" sz="800">
                    <a:latin typeface="Arial" panose="020B0604020202020204" pitchFamily="34" charset="0"/>
                    <a:cs typeface="Arial" panose="020B0604020202020204" pitchFamily="34" charset="0"/>
                  </a:rPr>
                  <a:t>Provide BP reading to patient</a:t>
                </a:r>
              </a:p>
              <a:p>
                <a:pPr algn="ctr"/>
                <a:r>
                  <a:rPr lang="en-GB" sz="800">
                    <a:latin typeface="Arial" panose="020B0604020202020204" pitchFamily="34" charset="0"/>
                    <a:cs typeface="Arial" panose="020B0604020202020204" pitchFamily="34" charset="0"/>
                  </a:rPr>
                  <a:t>Recommend further blood pressure check within 5 years, </a:t>
                </a:r>
              </a:p>
              <a:p>
                <a:pPr algn="ctr"/>
                <a:r>
                  <a:rPr lang="en-GB" sz="800">
                    <a:solidFill>
                      <a:srgbClr val="FFFF00"/>
                    </a:solidFill>
                    <a:latin typeface="Arial" panose="020B0604020202020204" pitchFamily="34" charset="0"/>
                    <a:cs typeface="Arial" panose="020B0604020202020204" pitchFamily="34" charset="0"/>
                  </a:rPr>
                  <a:t>or 1 year if low BP or borderline</a:t>
                </a:r>
              </a:p>
            </p:txBody>
          </p:sp>
          <p:cxnSp>
            <p:nvCxnSpPr>
              <p:cNvPr id="77" name="Straight Arrow Connector 76"/>
              <p:cNvCxnSpPr>
                <a:cxnSpLocks/>
              </p:cNvCxnSpPr>
              <p:nvPr/>
            </p:nvCxnSpPr>
            <p:spPr>
              <a:xfrm>
                <a:off x="7341303" y="3232272"/>
                <a:ext cx="13304" cy="438328"/>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cxnSpLocks/>
              </p:cNvCxnSpPr>
              <p:nvPr/>
            </p:nvCxnSpPr>
            <p:spPr>
              <a:xfrm>
                <a:off x="10287237" y="3367605"/>
                <a:ext cx="194420" cy="0"/>
              </a:xfrm>
              <a:prstGeom prst="line">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cxnSpLocks/>
              </p:cNvCxnSpPr>
              <p:nvPr/>
            </p:nvCxnSpPr>
            <p:spPr>
              <a:xfrm>
                <a:off x="10503626" y="3829182"/>
                <a:ext cx="9168" cy="104725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cxnSpLocks/>
              </p:cNvCxnSpPr>
              <p:nvPr/>
            </p:nvCxnSpPr>
            <p:spPr>
              <a:xfrm flipV="1">
                <a:off x="10493412" y="3829182"/>
                <a:ext cx="200951" cy="3616"/>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2" name="Flowchart: Terminator 121"/>
              <p:cNvSpPr/>
              <p:nvPr/>
            </p:nvSpPr>
            <p:spPr>
              <a:xfrm rot="5400000">
                <a:off x="6111471" y="748192"/>
                <a:ext cx="474145" cy="210689"/>
              </a:xfrm>
              <a:prstGeom prst="flowChartTerminator">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800" b="1">
                    <a:solidFill>
                      <a:srgbClr val="FF0000"/>
                    </a:solidFill>
                    <a:latin typeface="Arial" panose="020B0604020202020204" pitchFamily="34" charset="0"/>
                    <a:cs typeface="Arial" panose="020B0604020202020204" pitchFamily="34" charset="0"/>
                  </a:rPr>
                  <a:t>END</a:t>
                </a:r>
              </a:p>
            </p:txBody>
          </p:sp>
          <p:sp>
            <p:nvSpPr>
              <p:cNvPr id="123" name="Flowchart: Terminator 122"/>
              <p:cNvSpPr/>
              <p:nvPr/>
            </p:nvSpPr>
            <p:spPr>
              <a:xfrm>
                <a:off x="11048385" y="6263068"/>
                <a:ext cx="474145" cy="210689"/>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rgbClr val="0070C0"/>
                    </a:solidFill>
                    <a:latin typeface="Arial" panose="020B0604020202020204" pitchFamily="34" charset="0"/>
                    <a:cs typeface="Arial" panose="020B0604020202020204" pitchFamily="34" charset="0"/>
                  </a:rPr>
                  <a:t>END</a:t>
                </a:r>
              </a:p>
            </p:txBody>
          </p:sp>
          <p:sp>
            <p:nvSpPr>
              <p:cNvPr id="70" name="Rectangle 69"/>
              <p:cNvSpPr/>
              <p:nvPr/>
            </p:nvSpPr>
            <p:spPr>
              <a:xfrm>
                <a:off x="10710008" y="5599290"/>
                <a:ext cx="1151266" cy="61183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solidFill>
                      <a:schemeClr val="bg1"/>
                    </a:solidFill>
                    <a:latin typeface="Arial" panose="020B0604020202020204" pitchFamily="34" charset="0"/>
                    <a:cs typeface="Arial" panose="020B0604020202020204" pitchFamily="34" charset="0"/>
                  </a:rPr>
                  <a:t>Provide information on how to register with a GP practice</a:t>
                </a:r>
              </a:p>
            </p:txBody>
          </p:sp>
          <p:cxnSp>
            <p:nvCxnSpPr>
              <p:cNvPr id="72" name="Straight Arrow Connector 71"/>
              <p:cNvCxnSpPr>
                <a:cxnSpLocks/>
                <a:stCxn id="70" idx="0"/>
                <a:endCxn id="118" idx="2"/>
              </p:cNvCxnSpPr>
              <p:nvPr/>
            </p:nvCxnSpPr>
            <p:spPr>
              <a:xfrm flipV="1">
                <a:off x="11285641" y="5365137"/>
                <a:ext cx="0" cy="234153"/>
              </a:xfrm>
              <a:prstGeom prst="straightConnector1">
                <a:avLst/>
              </a:prstGeom>
              <a:ln w="28575">
                <a:solidFill>
                  <a:schemeClr val="bg1">
                    <a:lumMod val="6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a:stCxn id="23" idx="2"/>
                <a:endCxn id="29" idx="1"/>
              </p:cNvCxnSpPr>
              <p:nvPr/>
            </p:nvCxnSpPr>
            <p:spPr>
              <a:xfrm>
                <a:off x="4533866" y="2192846"/>
                <a:ext cx="26393" cy="2761392"/>
              </a:xfrm>
              <a:prstGeom prst="line">
                <a:avLst/>
              </a:prstGeom>
              <a:ln w="28575">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Flowchart: Document 25"/>
              <p:cNvSpPr/>
              <p:nvPr/>
            </p:nvSpPr>
            <p:spPr>
              <a:xfrm>
                <a:off x="4148129" y="2620628"/>
                <a:ext cx="782633" cy="64803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latin typeface="Arial" panose="020B0604020202020204" pitchFamily="34" charset="0"/>
                    <a:cs typeface="Arial" panose="020B0604020202020204" pitchFamily="34" charset="0"/>
                  </a:rPr>
                  <a:t>Record consent</a:t>
                </a:r>
              </a:p>
            </p:txBody>
          </p:sp>
          <p:sp>
            <p:nvSpPr>
              <p:cNvPr id="86" name="Rectangle 85"/>
              <p:cNvSpPr/>
              <p:nvPr/>
            </p:nvSpPr>
            <p:spPr>
              <a:xfrm>
                <a:off x="4133237" y="5566675"/>
                <a:ext cx="978629" cy="81728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solidFill>
                      <a:srgbClr val="FF0000"/>
                    </a:solidFill>
                    <a:latin typeface="Arial" panose="020B0604020202020204" pitchFamily="34" charset="0"/>
                    <a:cs typeface="Arial" panose="020B0604020202020204" pitchFamily="34" charset="0"/>
                  </a:rPr>
                  <a:t>If BP monitor indicates irregular pulse refer directly to registered GP</a:t>
                </a:r>
              </a:p>
            </p:txBody>
          </p:sp>
          <p:cxnSp>
            <p:nvCxnSpPr>
              <p:cNvPr id="78" name="Straight Arrow Connector 77"/>
              <p:cNvCxnSpPr>
                <a:cxnSpLocks/>
              </p:cNvCxnSpPr>
              <p:nvPr/>
            </p:nvCxnSpPr>
            <p:spPr>
              <a:xfrm>
                <a:off x="10520943" y="4862614"/>
                <a:ext cx="195021"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141878" y="3696445"/>
                <a:ext cx="786640" cy="696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latin typeface="Arial" panose="020B0604020202020204" pitchFamily="34" charset="0"/>
                    <a:cs typeface="Arial" panose="020B0604020202020204" pitchFamily="34" charset="0"/>
                  </a:rPr>
                  <a:t>Measure BP in line with NICE guidance</a:t>
                </a:r>
              </a:p>
            </p:txBody>
          </p:sp>
          <p:sp>
            <p:nvSpPr>
              <p:cNvPr id="3" name="Rectangle 2"/>
              <p:cNvSpPr/>
              <p:nvPr/>
            </p:nvSpPr>
            <p:spPr>
              <a:xfrm>
                <a:off x="162492" y="693756"/>
                <a:ext cx="706100" cy="535205"/>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rgbClr val="0070C0"/>
                    </a:solidFill>
                    <a:latin typeface="Arial" panose="020B0604020202020204" pitchFamily="34" charset="0"/>
                    <a:cs typeface="Arial" panose="020B0604020202020204" pitchFamily="34" charset="0"/>
                  </a:rPr>
                  <a:t>Person visits Pharmacy</a:t>
                </a:r>
              </a:p>
            </p:txBody>
          </p:sp>
          <p:sp>
            <p:nvSpPr>
              <p:cNvPr id="75" name="Flowchart: Data 74"/>
              <p:cNvSpPr/>
              <p:nvPr/>
            </p:nvSpPr>
            <p:spPr>
              <a:xfrm>
                <a:off x="9130735" y="4939165"/>
                <a:ext cx="1150991" cy="394515"/>
              </a:xfrm>
              <a:prstGeom prst="flowChartInputOutp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latin typeface="Arial" panose="020B0604020202020204" pitchFamily="34" charset="0"/>
                    <a:cs typeface="Arial" panose="020B0604020202020204" pitchFamily="34" charset="0"/>
                  </a:rPr>
                  <a:t>NORMAL BP confirmed</a:t>
                </a:r>
              </a:p>
            </p:txBody>
          </p:sp>
          <p:sp>
            <p:nvSpPr>
              <p:cNvPr id="82" name="Rectangle 81"/>
              <p:cNvSpPr/>
              <p:nvPr/>
            </p:nvSpPr>
            <p:spPr>
              <a:xfrm>
                <a:off x="10707342" y="4489050"/>
                <a:ext cx="1162256" cy="414422"/>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rgbClr val="FFFF00"/>
                    </a:solidFill>
                    <a:latin typeface="Arial" panose="020B0604020202020204" pitchFamily="34" charset="0"/>
                    <a:cs typeface="Arial" panose="020B0604020202020204" pitchFamily="34" charset="0"/>
                  </a:rPr>
                  <a:t>Unregistered:</a:t>
                </a:r>
              </a:p>
              <a:p>
                <a:pPr algn="ctr"/>
                <a:r>
                  <a:rPr lang="en-GB" sz="800">
                    <a:solidFill>
                      <a:schemeClr val="bg1"/>
                    </a:solidFill>
                    <a:latin typeface="Arial" panose="020B0604020202020204" pitchFamily="34" charset="0"/>
                    <a:cs typeface="Arial" panose="020B0604020202020204" pitchFamily="34" charset="0"/>
                  </a:rPr>
                  <a:t>Blood pressure result given to patient</a:t>
                </a:r>
              </a:p>
            </p:txBody>
          </p:sp>
          <p:sp>
            <p:nvSpPr>
              <p:cNvPr id="34" name="Flowchart: Data 33"/>
              <p:cNvSpPr/>
              <p:nvPr/>
            </p:nvSpPr>
            <p:spPr>
              <a:xfrm>
                <a:off x="5564112" y="2275474"/>
                <a:ext cx="1132299" cy="448969"/>
              </a:xfrm>
              <a:prstGeom prst="flowChartInputOutpu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latin typeface="Arial" panose="020B0604020202020204" pitchFamily="34" charset="0"/>
                    <a:cs typeface="Arial" panose="020B0604020202020204" pitchFamily="34" charset="0"/>
                  </a:rPr>
                  <a:t>HIGH BP</a:t>
                </a:r>
              </a:p>
            </p:txBody>
          </p:sp>
          <p:sp>
            <p:nvSpPr>
              <p:cNvPr id="30" name="Flowchart: Data 29"/>
              <p:cNvSpPr/>
              <p:nvPr/>
            </p:nvSpPr>
            <p:spPr>
              <a:xfrm>
                <a:off x="5581548" y="1536563"/>
                <a:ext cx="1101813" cy="480546"/>
              </a:xfrm>
              <a:prstGeom prst="flowChartInputOutp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latin typeface="Arial" panose="020B0604020202020204" pitchFamily="34" charset="0"/>
                    <a:cs typeface="Arial" panose="020B0604020202020204" pitchFamily="34" charset="0"/>
                  </a:rPr>
                  <a:t>VERY HIGH BP</a:t>
                </a:r>
              </a:p>
            </p:txBody>
          </p:sp>
          <p:cxnSp>
            <p:nvCxnSpPr>
              <p:cNvPr id="100" name="Straight Connector 99"/>
              <p:cNvCxnSpPr>
                <a:cxnSpLocks/>
              </p:cNvCxnSpPr>
              <p:nvPr/>
            </p:nvCxnSpPr>
            <p:spPr>
              <a:xfrm>
                <a:off x="10253622" y="4317354"/>
                <a:ext cx="259172" cy="0"/>
              </a:xfrm>
              <a:prstGeom prst="line">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cxnSpLocks/>
                <a:endCxn id="106" idx="1"/>
              </p:cNvCxnSpPr>
              <p:nvPr/>
            </p:nvCxnSpPr>
            <p:spPr>
              <a:xfrm>
                <a:off x="8411187" y="2271540"/>
                <a:ext cx="706801" cy="0"/>
              </a:xfrm>
              <a:prstGeom prst="line">
                <a:avLst/>
              </a:prstGeom>
              <a:ln w="28575">
                <a:solidFill>
                  <a:schemeClr val="bg1">
                    <a:lumMod val="6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8193142" y="3072406"/>
                <a:ext cx="1190800" cy="150044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i="1">
                    <a:solidFill>
                      <a:schemeClr val="bg1"/>
                    </a:solidFill>
                    <a:latin typeface="Arial" panose="020B0604020202020204" pitchFamily="34" charset="0"/>
                    <a:cs typeface="Arial" panose="020B0604020202020204" pitchFamily="34" charset="0"/>
                  </a:rPr>
                  <a:t>When providing </a:t>
                </a:r>
                <a:r>
                  <a:rPr lang="en-GB" sz="800" b="1" i="1">
                    <a:solidFill>
                      <a:schemeClr val="bg1"/>
                    </a:solidFill>
                    <a:latin typeface="Arial" panose="020B0604020202020204" pitchFamily="34" charset="0"/>
                    <a:cs typeface="Arial" panose="020B0604020202020204" pitchFamily="34" charset="0"/>
                  </a:rPr>
                  <a:t>ABPM</a:t>
                </a:r>
                <a:r>
                  <a:rPr lang="en-GB" sz="800" i="1">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GB" sz="800" i="1">
                    <a:solidFill>
                      <a:schemeClr val="bg1"/>
                    </a:solidFill>
                    <a:latin typeface="Arial" panose="020B0604020202020204" pitchFamily="34" charset="0"/>
                    <a:cs typeface="Arial" panose="020B0604020202020204" pitchFamily="34" charset="0"/>
                  </a:rPr>
                  <a:t>Obtain consent</a:t>
                </a:r>
              </a:p>
              <a:p>
                <a:pPr marL="171450" indent="-171450">
                  <a:buFont typeface="Arial" panose="020B0604020202020204" pitchFamily="34" charset="0"/>
                  <a:buChar char="•"/>
                </a:pPr>
                <a:r>
                  <a:rPr lang="en-GB" sz="800" i="1">
                    <a:solidFill>
                      <a:schemeClr val="bg1"/>
                    </a:solidFill>
                    <a:latin typeface="Arial" panose="020B0604020202020204" pitchFamily="34" charset="0"/>
                    <a:cs typeface="Arial" panose="020B0604020202020204" pitchFamily="34" charset="0"/>
                  </a:rPr>
                  <a:t>Provide &amp; fit monitor</a:t>
                </a:r>
              </a:p>
              <a:p>
                <a:pPr marL="171450" indent="-171450">
                  <a:buFont typeface="Arial" panose="020B0604020202020204" pitchFamily="34" charset="0"/>
                  <a:buChar char="•"/>
                </a:pPr>
                <a:r>
                  <a:rPr lang="en-GB" sz="800" i="1">
                    <a:solidFill>
                      <a:schemeClr val="bg1"/>
                    </a:solidFill>
                    <a:latin typeface="Arial" panose="020B0604020202020204" pitchFamily="34" charset="0"/>
                    <a:cs typeface="Arial" panose="020B0604020202020204" pitchFamily="34" charset="0"/>
                  </a:rPr>
                  <a:t>Explain how it works &amp; provide instructions</a:t>
                </a:r>
              </a:p>
              <a:p>
                <a:r>
                  <a:rPr lang="en-GB" sz="800">
                    <a:latin typeface="Arial" panose="020B0604020202020204" pitchFamily="34" charset="0"/>
                    <a:cs typeface="Arial" panose="020B0604020202020204" pitchFamily="34" charset="0"/>
                  </a:rPr>
                  <a:t>Patient leaves</a:t>
                </a:r>
              </a:p>
              <a:p>
                <a:r>
                  <a:rPr lang="en-GB" sz="800">
                    <a:latin typeface="Arial" panose="020B0604020202020204" pitchFamily="34" charset="0"/>
                    <a:cs typeface="Arial" panose="020B0604020202020204" pitchFamily="34" charset="0"/>
                  </a:rPr>
                  <a:t>Patient returns</a:t>
                </a:r>
              </a:p>
              <a:p>
                <a:r>
                  <a:rPr lang="en-GB" sz="800">
                    <a:latin typeface="Arial" panose="020B0604020202020204" pitchFamily="34" charset="0"/>
                    <a:cs typeface="Arial" panose="020B0604020202020204" pitchFamily="34" charset="0"/>
                  </a:rPr>
                  <a:t>Review measurements</a:t>
                </a:r>
              </a:p>
            </p:txBody>
          </p:sp>
          <p:cxnSp>
            <p:nvCxnSpPr>
              <p:cNvPr id="110" name="Straight Connector 109"/>
              <p:cNvCxnSpPr>
                <a:cxnSpLocks/>
              </p:cNvCxnSpPr>
              <p:nvPr/>
            </p:nvCxnSpPr>
            <p:spPr>
              <a:xfrm>
                <a:off x="8768222" y="2724443"/>
                <a:ext cx="0" cy="347963"/>
              </a:xfrm>
              <a:prstGeom prst="line">
                <a:avLst/>
              </a:prstGeom>
              <a:ln w="28575">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DAE25438-A908-4860-A485-6419B236C228}"/>
                  </a:ext>
                </a:extLst>
              </p:cNvPr>
              <p:cNvGrpSpPr/>
              <p:nvPr/>
            </p:nvGrpSpPr>
            <p:grpSpPr>
              <a:xfrm>
                <a:off x="8879034" y="335069"/>
                <a:ext cx="2957519" cy="1470943"/>
                <a:chOff x="8431196" y="316948"/>
                <a:chExt cx="2957519" cy="1470943"/>
              </a:xfrm>
            </p:grpSpPr>
            <p:sp>
              <p:nvSpPr>
                <p:cNvPr id="89" name="TextBox 88"/>
                <p:cNvSpPr txBox="1"/>
                <p:nvPr/>
              </p:nvSpPr>
              <p:spPr>
                <a:xfrm>
                  <a:off x="8903230" y="1034792"/>
                  <a:ext cx="2476332" cy="369332"/>
                </a:xfrm>
                <a:prstGeom prst="rect">
                  <a:avLst/>
                </a:prstGeom>
                <a:solidFill>
                  <a:srgbClr val="FFC000"/>
                </a:solidFill>
                <a:ln>
                  <a:solidFill>
                    <a:srgbClr val="FFC000"/>
                  </a:solidFill>
                </a:ln>
              </p:spPr>
              <p:txBody>
                <a:bodyPr wrap="square" rtlCol="0">
                  <a:spAutoFit/>
                </a:bodyPr>
                <a:lstStyle/>
                <a:p>
                  <a:pPr algn="ctr"/>
                  <a:r>
                    <a:rPr lang="en-GB" sz="900" b="1">
                      <a:latin typeface="Arial" panose="020B0604020202020204" pitchFamily="34" charset="0"/>
                      <a:cs typeface="Arial" panose="020B0604020202020204" pitchFamily="34" charset="0"/>
                    </a:rPr>
                    <a:t>Stage 1 Hypertension: </a:t>
                  </a:r>
                </a:p>
                <a:p>
                  <a:pPr algn="ctr"/>
                  <a:r>
                    <a:rPr lang="en-GB" sz="900">
                      <a:latin typeface="Arial" panose="020B0604020202020204" pitchFamily="34" charset="0"/>
                      <a:cs typeface="Arial" panose="020B0604020202020204" pitchFamily="34" charset="0"/>
                    </a:rPr>
                    <a:t>Between 135/85mmHg and 149/94mmHg</a:t>
                  </a:r>
                </a:p>
              </p:txBody>
            </p:sp>
            <p:sp>
              <p:nvSpPr>
                <p:cNvPr id="87" name="TextBox 86"/>
                <p:cNvSpPr txBox="1"/>
                <p:nvPr/>
              </p:nvSpPr>
              <p:spPr>
                <a:xfrm>
                  <a:off x="8908310" y="659177"/>
                  <a:ext cx="2474055" cy="369332"/>
                </a:xfrm>
                <a:prstGeom prst="rect">
                  <a:avLst/>
                </a:prstGeom>
                <a:solidFill>
                  <a:srgbClr val="00B050"/>
                </a:solidFill>
                <a:ln>
                  <a:solidFill>
                    <a:srgbClr val="00B050"/>
                  </a:solidFill>
                </a:ln>
              </p:spPr>
              <p:txBody>
                <a:bodyPr wrap="square" rtlCol="0">
                  <a:spAutoFit/>
                </a:bodyPr>
                <a:lstStyle/>
                <a:p>
                  <a:pPr algn="ctr"/>
                  <a:r>
                    <a:rPr lang="en-GB" sz="900" b="1">
                      <a:latin typeface="Arial" panose="020B0604020202020204" pitchFamily="34" charset="0"/>
                      <a:cs typeface="Arial" panose="020B0604020202020204" pitchFamily="34" charset="0"/>
                    </a:rPr>
                    <a:t>Normal blood pressure: </a:t>
                  </a:r>
                </a:p>
                <a:p>
                  <a:pPr algn="ctr"/>
                  <a:r>
                    <a:rPr lang="en-GB" sz="900">
                      <a:latin typeface="Arial" panose="020B0604020202020204" pitchFamily="34" charset="0"/>
                      <a:cs typeface="Arial" panose="020B0604020202020204" pitchFamily="34" charset="0"/>
                    </a:rPr>
                    <a:t>between 90/60mmHg and 134/84mmHg </a:t>
                  </a:r>
                </a:p>
              </p:txBody>
            </p:sp>
            <p:sp>
              <p:nvSpPr>
                <p:cNvPr id="88" name="TextBox 87"/>
                <p:cNvSpPr txBox="1"/>
                <p:nvPr/>
              </p:nvSpPr>
              <p:spPr>
                <a:xfrm>
                  <a:off x="8914660" y="320115"/>
                  <a:ext cx="2474055" cy="369332"/>
                </a:xfrm>
                <a:prstGeom prst="rect">
                  <a:avLst/>
                </a:prstGeom>
                <a:solidFill>
                  <a:srgbClr val="FFFF00"/>
                </a:solidFill>
                <a:ln>
                  <a:solidFill>
                    <a:srgbClr val="FFFF00"/>
                  </a:solidFill>
                </a:ln>
              </p:spPr>
              <p:txBody>
                <a:bodyPr wrap="square" rtlCol="0">
                  <a:spAutoFit/>
                </a:bodyPr>
                <a:lstStyle/>
                <a:p>
                  <a:pPr algn="ctr"/>
                  <a:r>
                    <a:rPr lang="en-GB" sz="900" b="1">
                      <a:latin typeface="Arial" panose="020B0604020202020204" pitchFamily="34" charset="0"/>
                      <a:cs typeface="Arial" panose="020B0604020202020204" pitchFamily="34" charset="0"/>
                    </a:rPr>
                    <a:t>Low blood pressure: </a:t>
                  </a:r>
                </a:p>
                <a:p>
                  <a:pPr algn="ctr"/>
                  <a:r>
                    <a:rPr lang="en-GB" sz="900">
                      <a:latin typeface="Arial" panose="020B0604020202020204" pitchFamily="34" charset="0"/>
                      <a:cs typeface="Arial" panose="020B0604020202020204" pitchFamily="34" charset="0"/>
                    </a:rPr>
                    <a:t>90/60mmHg or lower</a:t>
                  </a:r>
                </a:p>
              </p:txBody>
            </p:sp>
            <p:sp>
              <p:nvSpPr>
                <p:cNvPr id="90" name="TextBox 89"/>
                <p:cNvSpPr txBox="1"/>
                <p:nvPr/>
              </p:nvSpPr>
              <p:spPr>
                <a:xfrm>
                  <a:off x="8905193" y="1411083"/>
                  <a:ext cx="2474055" cy="369332"/>
                </a:xfrm>
                <a:prstGeom prst="rect">
                  <a:avLst/>
                </a:prstGeom>
                <a:solidFill>
                  <a:srgbClr val="FF0000"/>
                </a:solidFill>
                <a:ln>
                  <a:solidFill>
                    <a:srgbClr val="FF0000"/>
                  </a:solidFill>
                </a:ln>
              </p:spPr>
              <p:txBody>
                <a:bodyPr wrap="square" rtlCol="0">
                  <a:spAutoFit/>
                </a:bodyPr>
                <a:lstStyle/>
                <a:p>
                  <a:pPr algn="ctr"/>
                  <a:r>
                    <a:rPr lang="en-GB" sz="900" b="1">
                      <a:latin typeface="Arial" panose="020B0604020202020204" pitchFamily="34" charset="0"/>
                      <a:cs typeface="Arial" panose="020B0604020202020204" pitchFamily="34" charset="0"/>
                    </a:rPr>
                    <a:t>Stage 2 Hypertension: </a:t>
                  </a:r>
                </a:p>
                <a:p>
                  <a:pPr algn="ctr"/>
                  <a:r>
                    <a:rPr lang="en-GB" sz="900">
                      <a:latin typeface="Arial" panose="020B0604020202020204" pitchFamily="34" charset="0"/>
                      <a:cs typeface="Arial" panose="020B0604020202020204" pitchFamily="34" charset="0"/>
                    </a:rPr>
                    <a:t>150/95mmHg or higher</a:t>
                  </a:r>
                </a:p>
              </p:txBody>
            </p:sp>
            <p:sp>
              <p:nvSpPr>
                <p:cNvPr id="91" name="TextBox 90"/>
                <p:cNvSpPr txBox="1"/>
                <p:nvPr/>
              </p:nvSpPr>
              <p:spPr>
                <a:xfrm>
                  <a:off x="8431196" y="316948"/>
                  <a:ext cx="523220" cy="1470943"/>
                </a:xfrm>
                <a:prstGeom prst="rect">
                  <a:avLst/>
                </a:prstGeom>
                <a:solidFill>
                  <a:schemeClr val="bg1">
                    <a:lumMod val="75000"/>
                  </a:schemeClr>
                </a:solidFill>
              </p:spPr>
              <p:txBody>
                <a:bodyPr vert="vert270" wrap="square" rtlCol="0">
                  <a:spAutoFit/>
                </a:bodyPr>
                <a:lstStyle/>
                <a:p>
                  <a:pPr algn="ctr"/>
                  <a:r>
                    <a:rPr lang="en-GB" sz="1100" b="1">
                      <a:latin typeface="Arial" panose="020B0604020202020204" pitchFamily="34" charset="0"/>
                      <a:cs typeface="Arial" panose="020B0604020202020204" pitchFamily="34" charset="0"/>
                    </a:rPr>
                    <a:t>Average Ambulatory Blood Pressure</a:t>
                  </a:r>
                </a:p>
              </p:txBody>
            </p:sp>
          </p:grpSp>
          <p:sp>
            <p:nvSpPr>
              <p:cNvPr id="94" name="Rectangle 93"/>
              <p:cNvSpPr/>
              <p:nvPr/>
            </p:nvSpPr>
            <p:spPr>
              <a:xfrm>
                <a:off x="7221681" y="2111946"/>
                <a:ext cx="1190800" cy="77331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a:solidFill>
                      <a:schemeClr val="tx1"/>
                    </a:solidFill>
                    <a:latin typeface="Arial" panose="020B0604020202020204" pitchFamily="34" charset="0"/>
                    <a:cs typeface="Arial" panose="020B0604020202020204" pitchFamily="34" charset="0"/>
                  </a:rPr>
                  <a:t>Provide advice on healthy behaviours.</a:t>
                </a:r>
              </a:p>
              <a:p>
                <a:r>
                  <a:rPr lang="en-GB" sz="800" i="1">
                    <a:solidFill>
                      <a:schemeClr val="tx1"/>
                    </a:solidFill>
                    <a:latin typeface="Arial" panose="020B0604020202020204" pitchFamily="34" charset="0"/>
                    <a:cs typeface="Arial" panose="020B0604020202020204" pitchFamily="34" charset="0"/>
                  </a:rPr>
                  <a:t>Carry out </a:t>
                </a:r>
                <a:r>
                  <a:rPr lang="en-GB" sz="800" b="1" i="1">
                    <a:solidFill>
                      <a:schemeClr val="tx1"/>
                    </a:solidFill>
                    <a:latin typeface="Arial" panose="020B0604020202020204" pitchFamily="34" charset="0"/>
                    <a:cs typeface="Arial" panose="020B0604020202020204" pitchFamily="34" charset="0"/>
                  </a:rPr>
                  <a:t>ABPM</a:t>
                </a:r>
                <a:r>
                  <a:rPr lang="en-GB" sz="800" i="1">
                    <a:solidFill>
                      <a:schemeClr val="tx1"/>
                    </a:solidFill>
                    <a:latin typeface="Arial" panose="020B0604020202020204" pitchFamily="34" charset="0"/>
                    <a:cs typeface="Arial" panose="020B0604020202020204" pitchFamily="34" charset="0"/>
                  </a:rPr>
                  <a:t> (Ambulatory Blood Pressure Monitoring)</a:t>
                </a:r>
                <a:endParaRPr lang="en-GB" sz="800" b="1" i="1">
                  <a:solidFill>
                    <a:schemeClr val="tx1"/>
                  </a:solidFill>
                  <a:latin typeface="Arial" panose="020B0604020202020204" pitchFamily="34" charset="0"/>
                  <a:cs typeface="Arial" panose="020B0604020202020204" pitchFamily="34" charset="0"/>
                </a:endParaRPr>
              </a:p>
            </p:txBody>
          </p:sp>
          <p:sp>
            <p:nvSpPr>
              <p:cNvPr id="80" name="Rectangle 79"/>
              <p:cNvSpPr/>
              <p:nvPr/>
            </p:nvSpPr>
            <p:spPr>
              <a:xfrm>
                <a:off x="10687186" y="2604115"/>
                <a:ext cx="1123292" cy="32526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solidFill>
                      <a:schemeClr val="bg1"/>
                    </a:solidFill>
                    <a:latin typeface="Arial" panose="020B0604020202020204" pitchFamily="34" charset="0"/>
                    <a:cs typeface="Arial" panose="020B0604020202020204" pitchFamily="34" charset="0"/>
                  </a:rPr>
                  <a:t>Email results  / referral to GP</a:t>
                </a:r>
              </a:p>
            </p:txBody>
          </p:sp>
          <p:sp>
            <p:nvSpPr>
              <p:cNvPr id="120" name="Flowchart: Terminator 119"/>
              <p:cNvSpPr/>
              <p:nvPr/>
            </p:nvSpPr>
            <p:spPr>
              <a:xfrm>
                <a:off x="4381445" y="6441313"/>
                <a:ext cx="474145" cy="210689"/>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rgbClr val="0070C0"/>
                    </a:solidFill>
                    <a:latin typeface="Arial" panose="020B0604020202020204" pitchFamily="34" charset="0"/>
                    <a:cs typeface="Arial" panose="020B0604020202020204" pitchFamily="34" charset="0"/>
                  </a:rPr>
                  <a:t>END</a:t>
                </a:r>
              </a:p>
            </p:txBody>
          </p:sp>
          <p:sp>
            <p:nvSpPr>
              <p:cNvPr id="130" name="Rectangle 129"/>
              <p:cNvSpPr/>
              <p:nvPr/>
            </p:nvSpPr>
            <p:spPr>
              <a:xfrm>
                <a:off x="7052491" y="4970931"/>
                <a:ext cx="1820424" cy="817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solidFill>
                      <a:srgbClr val="FFFF00"/>
                    </a:solidFill>
                    <a:latin typeface="Arial" panose="020B0604020202020204" pitchFamily="34" charset="0"/>
                    <a:cs typeface="Arial" panose="020B0604020202020204" pitchFamily="34" charset="0"/>
                  </a:rPr>
                  <a:t>If patient is fainting or regularly feeling like they will faint, refer for same day GP appointment. </a:t>
                </a:r>
              </a:p>
              <a:p>
                <a:pPr algn="ctr"/>
                <a:r>
                  <a:rPr lang="en-GB" sz="800">
                    <a:solidFill>
                      <a:srgbClr val="FFFF00"/>
                    </a:solidFill>
                    <a:latin typeface="Arial" panose="020B0604020202020204" pitchFamily="34" charset="0"/>
                    <a:cs typeface="Arial" panose="020B0604020202020204" pitchFamily="34" charset="0"/>
                  </a:rPr>
                  <a:t>If experiencing dizziness, nausea, or fatigue, advise  patient to see GP within 3 weeks. </a:t>
                </a:r>
              </a:p>
            </p:txBody>
          </p:sp>
          <p:cxnSp>
            <p:nvCxnSpPr>
              <p:cNvPr id="138" name="Straight Connector 137"/>
              <p:cNvCxnSpPr>
                <a:cxnSpLocks/>
              </p:cNvCxnSpPr>
              <p:nvPr/>
            </p:nvCxnSpPr>
            <p:spPr>
              <a:xfrm flipH="1">
                <a:off x="7029633" y="4712689"/>
                <a:ext cx="1142926" cy="1629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cxnSpLocks/>
              </p:cNvCxnSpPr>
              <p:nvPr/>
            </p:nvCxnSpPr>
            <p:spPr>
              <a:xfrm flipH="1">
                <a:off x="6696411" y="4726401"/>
                <a:ext cx="384561" cy="2586"/>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5" name="Flowchart: Terminator 104"/>
              <p:cNvSpPr/>
              <p:nvPr/>
            </p:nvSpPr>
            <p:spPr>
              <a:xfrm>
                <a:off x="7860516" y="5846728"/>
                <a:ext cx="474145" cy="210689"/>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rgbClr val="0070C0"/>
                    </a:solidFill>
                    <a:latin typeface="Arial" panose="020B0604020202020204" pitchFamily="34" charset="0"/>
                    <a:cs typeface="Arial" panose="020B0604020202020204" pitchFamily="34" charset="0"/>
                  </a:rPr>
                  <a:t>END</a:t>
                </a:r>
              </a:p>
            </p:txBody>
          </p:sp>
          <p:cxnSp>
            <p:nvCxnSpPr>
              <p:cNvPr id="108" name="Straight Connector 107"/>
              <p:cNvCxnSpPr>
                <a:cxnSpLocks/>
              </p:cNvCxnSpPr>
              <p:nvPr/>
            </p:nvCxnSpPr>
            <p:spPr>
              <a:xfrm flipH="1">
                <a:off x="6709267" y="6186298"/>
                <a:ext cx="2943389" cy="11618"/>
              </a:xfrm>
              <a:prstGeom prst="line">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Flowchart: Data 34"/>
              <p:cNvSpPr/>
              <p:nvPr/>
            </p:nvSpPr>
            <p:spPr>
              <a:xfrm>
                <a:off x="5567111" y="3003119"/>
                <a:ext cx="1140199" cy="448969"/>
              </a:xfrm>
              <a:prstGeom prst="flowChartInputOutpu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chemeClr val="tx1"/>
                    </a:solidFill>
                    <a:latin typeface="Arial" panose="020B0604020202020204" pitchFamily="34" charset="0"/>
                    <a:cs typeface="Arial" panose="020B0604020202020204" pitchFamily="34" charset="0"/>
                  </a:rPr>
                  <a:t>LOW BP</a:t>
                </a:r>
              </a:p>
            </p:txBody>
          </p:sp>
          <p:sp>
            <p:nvSpPr>
              <p:cNvPr id="39" name="TextBox 38">
                <a:extLst>
                  <a:ext uri="{FF2B5EF4-FFF2-40B4-BE49-F238E27FC236}">
                    <a16:creationId xmlns:a16="http://schemas.microsoft.com/office/drawing/2014/main" id="{2E0C5DA5-A7EB-4D32-8020-418C59F1BA28}"/>
                  </a:ext>
                </a:extLst>
              </p:cNvPr>
              <p:cNvSpPr txBox="1"/>
              <p:nvPr/>
            </p:nvSpPr>
            <p:spPr>
              <a:xfrm>
                <a:off x="10687186" y="2014497"/>
                <a:ext cx="1129654" cy="584775"/>
              </a:xfrm>
              <a:prstGeom prst="rect">
                <a:avLst/>
              </a:prstGeom>
              <a:solidFill>
                <a:srgbClr val="FFC000"/>
              </a:solidFill>
              <a:ln>
                <a:solidFill>
                  <a:schemeClr val="accent1"/>
                </a:solidFill>
              </a:ln>
            </p:spPr>
            <p:txBody>
              <a:bodyPr wrap="square" rtlCol="0">
                <a:spAutoFit/>
              </a:bodyPr>
              <a:lstStyle/>
              <a:p>
                <a:pPr algn="ctr"/>
                <a:r>
                  <a:rPr lang="en-GB" sz="800" i="1">
                    <a:latin typeface="Arial" panose="020B0604020202020204" pitchFamily="34" charset="0"/>
                    <a:cs typeface="Arial" panose="020B0604020202020204" pitchFamily="34" charset="0"/>
                  </a:rPr>
                  <a:t>If Stage 1 indicated, refer for appointment within 3 weeks</a:t>
                </a:r>
              </a:p>
            </p:txBody>
          </p:sp>
          <p:sp>
            <p:nvSpPr>
              <p:cNvPr id="117" name="TextBox 116">
                <a:extLst>
                  <a:ext uri="{FF2B5EF4-FFF2-40B4-BE49-F238E27FC236}">
                    <a16:creationId xmlns:a16="http://schemas.microsoft.com/office/drawing/2014/main" id="{2C859119-26F2-481F-ABD3-EAC5E5D72D71}"/>
                  </a:ext>
                </a:extLst>
              </p:cNvPr>
              <p:cNvSpPr txBox="1"/>
              <p:nvPr/>
            </p:nvSpPr>
            <p:spPr>
              <a:xfrm>
                <a:off x="10707342" y="3368234"/>
                <a:ext cx="1138165" cy="461665"/>
              </a:xfrm>
              <a:prstGeom prst="rect">
                <a:avLst/>
              </a:prstGeom>
              <a:solidFill>
                <a:srgbClr val="FF0000"/>
              </a:solidFill>
              <a:ln>
                <a:solidFill>
                  <a:srgbClr val="FF0000"/>
                </a:solidFill>
              </a:ln>
            </p:spPr>
            <p:txBody>
              <a:bodyPr wrap="square" rtlCol="0">
                <a:spAutoFit/>
              </a:bodyPr>
              <a:lstStyle/>
              <a:p>
                <a:pPr algn="ctr"/>
                <a:r>
                  <a:rPr lang="en-GB" sz="800" i="1">
                    <a:solidFill>
                      <a:schemeClr val="bg1"/>
                    </a:solidFill>
                    <a:latin typeface="Arial" panose="020B0604020202020204" pitchFamily="34" charset="0"/>
                    <a:cs typeface="Arial" panose="020B0604020202020204" pitchFamily="34" charset="0"/>
                  </a:rPr>
                  <a:t>If Stage 2 indicated, refer for same day appointment  or A&amp;E</a:t>
                </a:r>
              </a:p>
            </p:txBody>
          </p:sp>
          <p:sp>
            <p:nvSpPr>
              <p:cNvPr id="118" name="TextBox 117">
                <a:extLst>
                  <a:ext uri="{FF2B5EF4-FFF2-40B4-BE49-F238E27FC236}">
                    <a16:creationId xmlns:a16="http://schemas.microsoft.com/office/drawing/2014/main" id="{B36024F1-D6C3-44A9-BF5F-21A124C15D4B}"/>
                  </a:ext>
                </a:extLst>
              </p:cNvPr>
              <p:cNvSpPr txBox="1"/>
              <p:nvPr/>
            </p:nvSpPr>
            <p:spPr>
              <a:xfrm>
                <a:off x="10701319" y="4903472"/>
                <a:ext cx="1168643" cy="461665"/>
              </a:xfrm>
              <a:prstGeom prst="rect">
                <a:avLst/>
              </a:prstGeom>
              <a:solidFill>
                <a:srgbClr val="FF0000"/>
              </a:solidFill>
              <a:ln>
                <a:solidFill>
                  <a:srgbClr val="FF0000"/>
                </a:solidFill>
              </a:ln>
            </p:spPr>
            <p:txBody>
              <a:bodyPr wrap="square" rtlCol="0">
                <a:spAutoFit/>
              </a:bodyPr>
              <a:lstStyle/>
              <a:p>
                <a:pPr algn="ctr"/>
                <a:r>
                  <a:rPr lang="en-GB" sz="800" i="1">
                    <a:solidFill>
                      <a:schemeClr val="bg1"/>
                    </a:solidFill>
                    <a:latin typeface="Arial" panose="020B0604020202020204" pitchFamily="34" charset="0"/>
                    <a:cs typeface="Arial" panose="020B0604020202020204" pitchFamily="34" charset="0"/>
                  </a:rPr>
                  <a:t>If Stage 2 indicated, refer for same day appointment  or A&amp;E</a:t>
                </a:r>
              </a:p>
            </p:txBody>
          </p:sp>
          <p:sp>
            <p:nvSpPr>
              <p:cNvPr id="135" name="Rectangle 134"/>
              <p:cNvSpPr/>
              <p:nvPr/>
            </p:nvSpPr>
            <p:spPr>
              <a:xfrm>
                <a:off x="10710007" y="3826526"/>
                <a:ext cx="1139203" cy="4144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solidFill>
                      <a:schemeClr val="bg1"/>
                    </a:solidFill>
                    <a:latin typeface="Arial" panose="020B0604020202020204" pitchFamily="34" charset="0"/>
                    <a:cs typeface="Arial" panose="020B0604020202020204" pitchFamily="34" charset="0"/>
                  </a:rPr>
                  <a:t>Call to book appointment and</a:t>
                </a:r>
              </a:p>
              <a:p>
                <a:pPr algn="ctr"/>
                <a:r>
                  <a:rPr lang="en-GB" sz="800">
                    <a:solidFill>
                      <a:schemeClr val="bg1"/>
                    </a:solidFill>
                    <a:latin typeface="Arial" panose="020B0604020202020204" pitchFamily="34" charset="0"/>
                    <a:cs typeface="Arial" panose="020B0604020202020204" pitchFamily="34" charset="0"/>
                  </a:rPr>
                  <a:t>email results to GP. </a:t>
                </a:r>
              </a:p>
            </p:txBody>
          </p:sp>
          <p:cxnSp>
            <p:nvCxnSpPr>
              <p:cNvPr id="136" name="Straight Arrow Connector 135"/>
              <p:cNvCxnSpPr>
                <a:cxnSpLocks/>
              </p:cNvCxnSpPr>
              <p:nvPr/>
            </p:nvCxnSpPr>
            <p:spPr>
              <a:xfrm>
                <a:off x="10464117" y="2447974"/>
                <a:ext cx="206108"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9" name="Flowchart: Terminator 138">
                <a:extLst>
                  <a:ext uri="{FF2B5EF4-FFF2-40B4-BE49-F238E27FC236}">
                    <a16:creationId xmlns:a16="http://schemas.microsoft.com/office/drawing/2014/main" id="{76AFC00D-C29D-447D-A964-D6F01D65C12B}"/>
                  </a:ext>
                </a:extLst>
              </p:cNvPr>
              <p:cNvSpPr/>
              <p:nvPr/>
            </p:nvSpPr>
            <p:spPr>
              <a:xfrm rot="5400000">
                <a:off x="8328690" y="1222337"/>
                <a:ext cx="474145" cy="210689"/>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rgbClr val="0070C0"/>
                    </a:solidFill>
                    <a:latin typeface="Arial" panose="020B0604020202020204" pitchFamily="34" charset="0"/>
                    <a:cs typeface="Arial" panose="020B0604020202020204" pitchFamily="34" charset="0"/>
                  </a:rPr>
                  <a:t>END</a:t>
                </a:r>
              </a:p>
            </p:txBody>
          </p:sp>
          <p:sp>
            <p:nvSpPr>
              <p:cNvPr id="124" name="Flowchart: Terminator 123"/>
              <p:cNvSpPr/>
              <p:nvPr/>
            </p:nvSpPr>
            <p:spPr>
              <a:xfrm>
                <a:off x="5761779" y="6434963"/>
                <a:ext cx="474145" cy="210689"/>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solidFill>
                      <a:srgbClr val="0070C0"/>
                    </a:solidFill>
                    <a:latin typeface="Arial" panose="020B0604020202020204" pitchFamily="34" charset="0"/>
                    <a:cs typeface="Arial" panose="020B0604020202020204" pitchFamily="34" charset="0"/>
                  </a:rPr>
                  <a:t>END</a:t>
                </a:r>
              </a:p>
            </p:txBody>
          </p:sp>
          <p:sp>
            <p:nvSpPr>
              <p:cNvPr id="127" name="Rectangle 126"/>
              <p:cNvSpPr/>
              <p:nvPr/>
            </p:nvSpPr>
            <p:spPr>
              <a:xfrm>
                <a:off x="5297416" y="6048838"/>
                <a:ext cx="1402873" cy="32447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solidFill>
                      <a:schemeClr val="bg1"/>
                    </a:solidFill>
                    <a:latin typeface="Arial" panose="020B0604020202020204" pitchFamily="34" charset="0"/>
                    <a:cs typeface="Arial" panose="020B0604020202020204" pitchFamily="34" charset="0"/>
                  </a:rPr>
                  <a:t>Email results to GP in Weekly Summary email</a:t>
                </a:r>
              </a:p>
            </p:txBody>
          </p:sp>
          <p:sp>
            <p:nvSpPr>
              <p:cNvPr id="106" name="Rectangle 105"/>
              <p:cNvSpPr/>
              <p:nvPr/>
            </p:nvSpPr>
            <p:spPr>
              <a:xfrm>
                <a:off x="9117988" y="1943008"/>
                <a:ext cx="1190800" cy="657064"/>
              </a:xfrm>
              <a:prstGeom prst="rect">
                <a:avLst/>
              </a:prstGeom>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i="1">
                    <a:solidFill>
                      <a:schemeClr val="bg1"/>
                    </a:solidFill>
                    <a:latin typeface="Arial" panose="020B0604020202020204" pitchFamily="34" charset="0"/>
                    <a:cs typeface="Arial" panose="020B0604020202020204" pitchFamily="34" charset="0"/>
                  </a:rPr>
                  <a:t>If ABPM declined advise patient to see GP within 3 weeks</a:t>
                </a:r>
              </a:p>
              <a:p>
                <a:pPr algn="ctr"/>
                <a:r>
                  <a:rPr lang="en-GB" sz="800" i="1">
                    <a:solidFill>
                      <a:schemeClr val="bg1"/>
                    </a:solidFill>
                    <a:latin typeface="Arial" panose="020B0604020202020204" pitchFamily="34" charset="0"/>
                    <a:cs typeface="Arial" panose="020B0604020202020204" pitchFamily="34" charset="0"/>
                  </a:rPr>
                  <a:t>Email results to GP </a:t>
                </a:r>
              </a:p>
            </p:txBody>
          </p:sp>
          <p:cxnSp>
            <p:nvCxnSpPr>
              <p:cNvPr id="125" name="Straight Arrow Connector 124">
                <a:extLst>
                  <a:ext uri="{FF2B5EF4-FFF2-40B4-BE49-F238E27FC236}">
                    <a16:creationId xmlns:a16="http://schemas.microsoft.com/office/drawing/2014/main" id="{C0CF91AF-303B-460D-8C17-20DBF32264B9}"/>
                  </a:ext>
                </a:extLst>
              </p:cNvPr>
              <p:cNvCxnSpPr>
                <a:cxnSpLocks/>
              </p:cNvCxnSpPr>
              <p:nvPr/>
            </p:nvCxnSpPr>
            <p:spPr>
              <a:xfrm>
                <a:off x="8172559" y="4697493"/>
                <a:ext cx="0" cy="273438"/>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27EB7F9-24EA-460C-8B4E-C5D79E476FA7}"/>
                  </a:ext>
                </a:extLst>
              </p:cNvPr>
              <p:cNvCxnSpPr>
                <a:cxnSpLocks/>
              </p:cNvCxnSpPr>
              <p:nvPr/>
            </p:nvCxnSpPr>
            <p:spPr>
              <a:xfrm flipH="1">
                <a:off x="3870446" y="1057884"/>
                <a:ext cx="9507" cy="88163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1" name="Flowchart: Data 130">
                <a:extLst>
                  <a:ext uri="{FF2B5EF4-FFF2-40B4-BE49-F238E27FC236}">
                    <a16:creationId xmlns:a16="http://schemas.microsoft.com/office/drawing/2014/main" id="{C397D9E3-E671-4D9A-894B-3B16918549BB}"/>
                  </a:ext>
                </a:extLst>
              </p:cNvPr>
              <p:cNvSpPr/>
              <p:nvPr/>
            </p:nvSpPr>
            <p:spPr>
              <a:xfrm>
                <a:off x="9527164" y="3205625"/>
                <a:ext cx="855622" cy="32396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576"/>
                  <a:gd name="connsiteY0" fmla="*/ 10000 h 10000"/>
                  <a:gd name="connsiteX1" fmla="*/ 2000 w 9576"/>
                  <a:gd name="connsiteY1" fmla="*/ 0 h 10000"/>
                  <a:gd name="connsiteX2" fmla="*/ 9576 w 9576"/>
                  <a:gd name="connsiteY2" fmla="*/ 0 h 10000"/>
                  <a:gd name="connsiteX3" fmla="*/ 8000 w 9576"/>
                  <a:gd name="connsiteY3" fmla="*/ 10000 h 10000"/>
                  <a:gd name="connsiteX4" fmla="*/ 0 w 9576"/>
                  <a:gd name="connsiteY4" fmla="*/ 10000 h 10000"/>
                  <a:gd name="connsiteX0" fmla="*/ 0 w 9410"/>
                  <a:gd name="connsiteY0" fmla="*/ 9786 h 10000"/>
                  <a:gd name="connsiteX1" fmla="*/ 1499 w 9410"/>
                  <a:gd name="connsiteY1" fmla="*/ 0 h 10000"/>
                  <a:gd name="connsiteX2" fmla="*/ 9410 w 9410"/>
                  <a:gd name="connsiteY2" fmla="*/ 0 h 10000"/>
                  <a:gd name="connsiteX3" fmla="*/ 7764 w 9410"/>
                  <a:gd name="connsiteY3" fmla="*/ 10000 h 10000"/>
                  <a:gd name="connsiteX4" fmla="*/ 0 w 9410"/>
                  <a:gd name="connsiteY4" fmla="*/ 9786 h 10000"/>
                  <a:gd name="connsiteX0" fmla="*/ 0 w 9686"/>
                  <a:gd name="connsiteY0" fmla="*/ 9786 h 10000"/>
                  <a:gd name="connsiteX1" fmla="*/ 1593 w 9686"/>
                  <a:gd name="connsiteY1" fmla="*/ 0 h 10000"/>
                  <a:gd name="connsiteX2" fmla="*/ 9686 w 9686"/>
                  <a:gd name="connsiteY2" fmla="*/ 0 h 10000"/>
                  <a:gd name="connsiteX3" fmla="*/ 8251 w 9686"/>
                  <a:gd name="connsiteY3" fmla="*/ 10000 h 10000"/>
                  <a:gd name="connsiteX4" fmla="*/ 0 w 9686"/>
                  <a:gd name="connsiteY4" fmla="*/ 978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6" h="10000">
                    <a:moveTo>
                      <a:pt x="0" y="9786"/>
                    </a:moveTo>
                    <a:lnTo>
                      <a:pt x="1593" y="0"/>
                    </a:lnTo>
                    <a:lnTo>
                      <a:pt x="9686" y="0"/>
                    </a:lnTo>
                    <a:lnTo>
                      <a:pt x="8251" y="10000"/>
                    </a:lnTo>
                    <a:lnTo>
                      <a:pt x="0" y="9786"/>
                    </a:ln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a:solidFill>
                      <a:schemeClr val="tx1"/>
                    </a:solidFill>
                    <a:latin typeface="Arial" panose="020B0604020202020204" pitchFamily="34" charset="0"/>
                    <a:cs typeface="Arial" panose="020B0604020202020204" pitchFamily="34" charset="0"/>
                  </a:rPr>
                  <a:t>STAGE 1 indicated</a:t>
                </a:r>
              </a:p>
            </p:txBody>
          </p:sp>
          <p:sp>
            <p:nvSpPr>
              <p:cNvPr id="140" name="Flowchart: Data 130">
                <a:extLst>
                  <a:ext uri="{FF2B5EF4-FFF2-40B4-BE49-F238E27FC236}">
                    <a16:creationId xmlns:a16="http://schemas.microsoft.com/office/drawing/2014/main" id="{E85CE5E9-3677-47DD-B530-3B6699B36F6E}"/>
                  </a:ext>
                </a:extLst>
              </p:cNvPr>
              <p:cNvSpPr/>
              <p:nvPr/>
            </p:nvSpPr>
            <p:spPr>
              <a:xfrm>
                <a:off x="9527164" y="4129564"/>
                <a:ext cx="855622" cy="32396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576"/>
                  <a:gd name="connsiteY0" fmla="*/ 10000 h 10000"/>
                  <a:gd name="connsiteX1" fmla="*/ 2000 w 9576"/>
                  <a:gd name="connsiteY1" fmla="*/ 0 h 10000"/>
                  <a:gd name="connsiteX2" fmla="*/ 9576 w 9576"/>
                  <a:gd name="connsiteY2" fmla="*/ 0 h 10000"/>
                  <a:gd name="connsiteX3" fmla="*/ 8000 w 9576"/>
                  <a:gd name="connsiteY3" fmla="*/ 10000 h 10000"/>
                  <a:gd name="connsiteX4" fmla="*/ 0 w 9576"/>
                  <a:gd name="connsiteY4" fmla="*/ 10000 h 10000"/>
                  <a:gd name="connsiteX0" fmla="*/ 0 w 9410"/>
                  <a:gd name="connsiteY0" fmla="*/ 9786 h 10000"/>
                  <a:gd name="connsiteX1" fmla="*/ 1499 w 9410"/>
                  <a:gd name="connsiteY1" fmla="*/ 0 h 10000"/>
                  <a:gd name="connsiteX2" fmla="*/ 9410 w 9410"/>
                  <a:gd name="connsiteY2" fmla="*/ 0 h 10000"/>
                  <a:gd name="connsiteX3" fmla="*/ 7764 w 9410"/>
                  <a:gd name="connsiteY3" fmla="*/ 10000 h 10000"/>
                  <a:gd name="connsiteX4" fmla="*/ 0 w 9410"/>
                  <a:gd name="connsiteY4" fmla="*/ 9786 h 10000"/>
                  <a:gd name="connsiteX0" fmla="*/ 0 w 9686"/>
                  <a:gd name="connsiteY0" fmla="*/ 9786 h 10000"/>
                  <a:gd name="connsiteX1" fmla="*/ 1593 w 9686"/>
                  <a:gd name="connsiteY1" fmla="*/ 0 h 10000"/>
                  <a:gd name="connsiteX2" fmla="*/ 9686 w 9686"/>
                  <a:gd name="connsiteY2" fmla="*/ 0 h 10000"/>
                  <a:gd name="connsiteX3" fmla="*/ 8251 w 9686"/>
                  <a:gd name="connsiteY3" fmla="*/ 10000 h 10000"/>
                  <a:gd name="connsiteX4" fmla="*/ 0 w 9686"/>
                  <a:gd name="connsiteY4" fmla="*/ 978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6" h="10000">
                    <a:moveTo>
                      <a:pt x="0" y="9786"/>
                    </a:moveTo>
                    <a:lnTo>
                      <a:pt x="1593" y="0"/>
                    </a:lnTo>
                    <a:lnTo>
                      <a:pt x="9686" y="0"/>
                    </a:lnTo>
                    <a:lnTo>
                      <a:pt x="8251" y="10000"/>
                    </a:lnTo>
                    <a:lnTo>
                      <a:pt x="0" y="9786"/>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a:solidFill>
                      <a:schemeClr val="bg1"/>
                    </a:solidFill>
                    <a:latin typeface="Arial" panose="020B0604020202020204" pitchFamily="34" charset="0"/>
                    <a:cs typeface="Arial" panose="020B0604020202020204" pitchFamily="34" charset="0"/>
                  </a:rPr>
                  <a:t>STAGE 2 indicated</a:t>
                </a:r>
              </a:p>
            </p:txBody>
          </p:sp>
          <p:cxnSp>
            <p:nvCxnSpPr>
              <p:cNvPr id="147" name="Straight Arrow Connector 146">
                <a:extLst>
                  <a:ext uri="{FF2B5EF4-FFF2-40B4-BE49-F238E27FC236}">
                    <a16:creationId xmlns:a16="http://schemas.microsoft.com/office/drawing/2014/main" id="{190351A7-4B94-42B9-9551-54C7BEA69974}"/>
                  </a:ext>
                </a:extLst>
              </p:cNvPr>
              <p:cNvCxnSpPr>
                <a:cxnSpLocks/>
              </p:cNvCxnSpPr>
              <p:nvPr/>
            </p:nvCxnSpPr>
            <p:spPr>
              <a:xfrm>
                <a:off x="8986428" y="5087636"/>
                <a:ext cx="270383" cy="2644"/>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3DA57A4E-90E2-48C9-BD2B-7C4A81B13B31}"/>
                </a:ext>
              </a:extLst>
            </p:cNvPr>
            <p:cNvGrpSpPr/>
            <p:nvPr/>
          </p:nvGrpSpPr>
          <p:grpSpPr>
            <a:xfrm>
              <a:off x="4969667" y="199074"/>
              <a:ext cx="7128655" cy="3717752"/>
              <a:chOff x="4969667" y="199074"/>
              <a:chExt cx="7128655" cy="3717752"/>
            </a:xfrm>
          </p:grpSpPr>
          <p:sp>
            <p:nvSpPr>
              <p:cNvPr id="137" name="Flowchart: Terminator 136">
                <a:extLst>
                  <a:ext uri="{FF2B5EF4-FFF2-40B4-BE49-F238E27FC236}">
                    <a16:creationId xmlns:a16="http://schemas.microsoft.com/office/drawing/2014/main" id="{76AFC00D-C29D-447D-A964-D6F01D65C12B}"/>
                  </a:ext>
                </a:extLst>
              </p:cNvPr>
              <p:cNvSpPr/>
              <p:nvPr/>
            </p:nvSpPr>
            <p:spPr>
              <a:xfrm rot="5400000">
                <a:off x="11731275" y="2185323"/>
                <a:ext cx="474145" cy="210689"/>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rgbClr val="0070C0"/>
                    </a:solidFill>
                    <a:latin typeface="Arial" panose="020B0604020202020204" pitchFamily="34" charset="0"/>
                    <a:cs typeface="Arial" panose="020B0604020202020204" pitchFamily="34" charset="0"/>
                  </a:rPr>
                  <a:t>END</a:t>
                </a:r>
              </a:p>
            </p:txBody>
          </p:sp>
          <p:sp>
            <p:nvSpPr>
              <p:cNvPr id="24" name="Rectangle 23"/>
              <p:cNvSpPr/>
              <p:nvPr/>
            </p:nvSpPr>
            <p:spPr>
              <a:xfrm>
                <a:off x="4969667" y="199074"/>
                <a:ext cx="1195043" cy="985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latin typeface="Arial" panose="020B0604020202020204" pitchFamily="34" charset="0"/>
                    <a:cs typeface="Arial" panose="020B0604020202020204" pitchFamily="34" charset="0"/>
                  </a:rPr>
                  <a:t>Advice on healthy behaviours offered as appropriate, and/or signposts to GP/ other services as appropriate</a:t>
                </a:r>
              </a:p>
            </p:txBody>
          </p:sp>
          <p:sp>
            <p:nvSpPr>
              <p:cNvPr id="151" name="Flowchart: Terminator 150">
                <a:extLst>
                  <a:ext uri="{FF2B5EF4-FFF2-40B4-BE49-F238E27FC236}">
                    <a16:creationId xmlns:a16="http://schemas.microsoft.com/office/drawing/2014/main" id="{FD2C954C-1753-4C15-A09C-AAE0E9710336}"/>
                  </a:ext>
                </a:extLst>
              </p:cNvPr>
              <p:cNvSpPr/>
              <p:nvPr/>
            </p:nvSpPr>
            <p:spPr>
              <a:xfrm rot="5400000">
                <a:off x="11755905" y="3574409"/>
                <a:ext cx="474145" cy="210689"/>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rgbClr val="0070C0"/>
                    </a:solidFill>
                    <a:latin typeface="Arial" panose="020B0604020202020204" pitchFamily="34" charset="0"/>
                    <a:cs typeface="Arial" panose="020B0604020202020204" pitchFamily="34" charset="0"/>
                  </a:rPr>
                  <a:t>END</a:t>
                </a:r>
              </a:p>
            </p:txBody>
          </p:sp>
        </p:grpSp>
      </p:grpSp>
      <p:cxnSp>
        <p:nvCxnSpPr>
          <p:cNvPr id="128" name="Straight Arrow Connector 127">
            <a:extLst>
              <a:ext uri="{FF2B5EF4-FFF2-40B4-BE49-F238E27FC236}">
                <a16:creationId xmlns:a16="http://schemas.microsoft.com/office/drawing/2014/main" id="{C9684B16-F5A2-45F4-98D4-71E3DA7CCD53}"/>
              </a:ext>
            </a:extLst>
          </p:cNvPr>
          <p:cNvCxnSpPr>
            <a:cxnSpLocks/>
          </p:cNvCxnSpPr>
          <p:nvPr/>
        </p:nvCxnSpPr>
        <p:spPr>
          <a:xfrm flipV="1">
            <a:off x="6551539" y="3118104"/>
            <a:ext cx="755388" cy="8444"/>
          </a:xfrm>
          <a:prstGeom prst="straightConnector1">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9E758227-4CF3-4951-A96E-D481C00D4DCB}"/>
              </a:ext>
            </a:extLst>
          </p:cNvPr>
          <p:cNvCxnSpPr>
            <a:cxnSpLocks/>
          </p:cNvCxnSpPr>
          <p:nvPr/>
        </p:nvCxnSpPr>
        <p:spPr>
          <a:xfrm>
            <a:off x="8388455" y="2594316"/>
            <a:ext cx="371160" cy="0"/>
          </a:xfrm>
          <a:prstGeom prst="straightConnector1">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C382E2D4-1DD7-4DF8-BC0B-C20096F40BC2}"/>
              </a:ext>
            </a:extLst>
          </p:cNvPr>
          <p:cNvCxnSpPr>
            <a:cxnSpLocks/>
          </p:cNvCxnSpPr>
          <p:nvPr/>
        </p:nvCxnSpPr>
        <p:spPr>
          <a:xfrm flipV="1">
            <a:off x="6929233" y="1185897"/>
            <a:ext cx="3450" cy="455779"/>
          </a:xfrm>
          <a:prstGeom prst="straightConnector1">
            <a:avLst/>
          </a:prstGeom>
          <a:ln w="2857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C1ED35AA-EB41-41F7-8604-64D3F742BAB8}"/>
              </a:ext>
            </a:extLst>
          </p:cNvPr>
          <p:cNvCxnSpPr>
            <a:cxnSpLocks/>
            <a:endCxn id="48" idx="1"/>
          </p:cNvCxnSpPr>
          <p:nvPr/>
        </p:nvCxnSpPr>
        <p:spPr>
          <a:xfrm>
            <a:off x="6920331" y="1152259"/>
            <a:ext cx="272448" cy="0"/>
          </a:xfrm>
          <a:prstGeom prst="straightConnector1">
            <a:avLst/>
          </a:prstGeom>
          <a:ln w="285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6C33CD6-4704-43F0-8B18-94AFAB43D42C}"/>
              </a:ext>
            </a:extLst>
          </p:cNvPr>
          <p:cNvCxnSpPr>
            <a:cxnSpLocks/>
          </p:cNvCxnSpPr>
          <p:nvPr/>
        </p:nvCxnSpPr>
        <p:spPr>
          <a:xfrm>
            <a:off x="10450661" y="2317335"/>
            <a:ext cx="21243" cy="93406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964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F57B0-8F6B-4745-9B9B-B61B0D1B482C}"/>
              </a:ext>
            </a:extLst>
          </p:cNvPr>
          <p:cNvSpPr>
            <a:spLocks noGrp="1"/>
          </p:cNvSpPr>
          <p:nvPr>
            <p:ph type="ctrTitle"/>
          </p:nvPr>
        </p:nvSpPr>
        <p:spPr>
          <a:xfrm>
            <a:off x="914398" y="1736338"/>
            <a:ext cx="10363200" cy="1470025"/>
          </a:xfrm>
        </p:spPr>
        <p:txBody>
          <a:bodyPr/>
          <a:lstStyle/>
          <a:p>
            <a:r>
              <a:rPr lang="en-GB" sz="4800" b="1">
                <a:solidFill>
                  <a:srgbClr val="5B518E"/>
                </a:solidFill>
              </a:rPr>
              <a:t>Smoking Cessation Service (SCS)</a:t>
            </a:r>
          </a:p>
        </p:txBody>
      </p:sp>
      <p:pic>
        <p:nvPicPr>
          <p:cNvPr id="8" name="Picture 7">
            <a:extLst>
              <a:ext uri="{FF2B5EF4-FFF2-40B4-BE49-F238E27FC236}">
                <a16:creationId xmlns:a16="http://schemas.microsoft.com/office/drawing/2014/main" id="{31070179-B45D-4E87-0CF8-419BAE977811}"/>
              </a:ext>
            </a:extLst>
          </p:cNvPr>
          <p:cNvPicPr>
            <a:picLocks noChangeAspect="1"/>
          </p:cNvPicPr>
          <p:nvPr/>
        </p:nvPicPr>
        <p:blipFill>
          <a:blip r:embed="rId3"/>
          <a:stretch>
            <a:fillRect/>
          </a:stretch>
        </p:blipFill>
        <p:spPr>
          <a:xfrm>
            <a:off x="3729677" y="3096789"/>
            <a:ext cx="4732641" cy="2838450"/>
          </a:xfrm>
          <a:prstGeom prst="rect">
            <a:avLst/>
          </a:prstGeom>
        </p:spPr>
      </p:pic>
    </p:spTree>
    <p:extLst>
      <p:ext uri="{BB962C8B-B14F-4D97-AF65-F5344CB8AC3E}">
        <p14:creationId xmlns:p14="http://schemas.microsoft.com/office/powerpoint/2010/main" val="3063596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0AC3-FABD-4F0D-BF79-F245228F9E9E}"/>
              </a:ext>
            </a:extLst>
          </p:cNvPr>
          <p:cNvSpPr>
            <a:spLocks noGrp="1"/>
          </p:cNvSpPr>
          <p:nvPr>
            <p:ph type="title"/>
          </p:nvPr>
        </p:nvSpPr>
        <p:spPr/>
        <p:txBody>
          <a:bodyPr/>
          <a:lstStyle/>
          <a:p>
            <a:r>
              <a:rPr lang="en-GB" b="1">
                <a:solidFill>
                  <a:srgbClr val="5B518E"/>
                </a:solidFill>
              </a:rPr>
              <a:t>SCS</a:t>
            </a:r>
          </a:p>
        </p:txBody>
      </p:sp>
      <p:sp>
        <p:nvSpPr>
          <p:cNvPr id="3" name="Content Placeholder 2">
            <a:extLst>
              <a:ext uri="{FF2B5EF4-FFF2-40B4-BE49-F238E27FC236}">
                <a16:creationId xmlns:a16="http://schemas.microsoft.com/office/drawing/2014/main" id="{7EACE7FC-82C6-4276-931B-16530BFF44FE}"/>
              </a:ext>
            </a:extLst>
          </p:cNvPr>
          <p:cNvSpPr>
            <a:spLocks noGrp="1"/>
          </p:cNvSpPr>
          <p:nvPr>
            <p:ph idx="1"/>
          </p:nvPr>
        </p:nvSpPr>
        <p:spPr>
          <a:xfrm>
            <a:off x="623392" y="1749287"/>
            <a:ext cx="10013077" cy="4693554"/>
          </a:xfrm>
        </p:spPr>
        <p:txBody>
          <a:bodyPr>
            <a:normAutofit fontScale="92500" lnSpcReduction="20000"/>
          </a:bodyPr>
          <a:lstStyle/>
          <a:p>
            <a:r>
              <a:rPr lang="en-GB"/>
              <a:t>Commissioned from March 2022</a:t>
            </a:r>
          </a:p>
          <a:p>
            <a:r>
              <a:rPr lang="en-US" b="0" i="0">
                <a:solidFill>
                  <a:srgbClr val="595959"/>
                </a:solidFill>
                <a:effectLst/>
              </a:rPr>
              <a:t>Allows NHS trusts to undertake a transfer of care on patient discharge, referring patients (where they consent) to a community pharmacy of their choice to continue their smoking cessation treatment, including providing medication and support as required</a:t>
            </a:r>
          </a:p>
          <a:p>
            <a:r>
              <a:rPr lang="en-GB">
                <a:solidFill>
                  <a:srgbClr val="595959"/>
                </a:solidFill>
              </a:rPr>
              <a:t>Based on the Ottawa Model of Smoking Cessation</a:t>
            </a:r>
          </a:p>
          <a:p>
            <a:r>
              <a:rPr lang="en-GB"/>
              <a:t>Currently, only pharmacists can provide the service, but the service specification is being amended to allow pharmacy technicians to deliver the service to make best use of their skill-mix</a:t>
            </a:r>
          </a:p>
          <a:p>
            <a:endParaRPr lang="en-GB"/>
          </a:p>
          <a:p>
            <a:endParaRPr lang="en-GB"/>
          </a:p>
        </p:txBody>
      </p:sp>
      <p:pic>
        <p:nvPicPr>
          <p:cNvPr id="5" name="Graphic 4" descr="No smoking with solid fill">
            <a:extLst>
              <a:ext uri="{FF2B5EF4-FFF2-40B4-BE49-F238E27FC236}">
                <a16:creationId xmlns:a16="http://schemas.microsoft.com/office/drawing/2014/main" id="{C9DB7730-3BBF-6463-DB4C-8C4A0FE23C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43912" y="1749287"/>
            <a:ext cx="1158411" cy="1158411"/>
          </a:xfrm>
          <a:prstGeom prst="rect">
            <a:avLst/>
          </a:prstGeom>
        </p:spPr>
      </p:pic>
      <p:pic>
        <p:nvPicPr>
          <p:cNvPr id="4" name="Picture 3">
            <a:extLst>
              <a:ext uri="{FF2B5EF4-FFF2-40B4-BE49-F238E27FC236}">
                <a16:creationId xmlns:a16="http://schemas.microsoft.com/office/drawing/2014/main" id="{1FCC780A-F685-916F-70A7-E7C7DE60A2D3}"/>
              </a:ext>
            </a:extLst>
          </p:cNvPr>
          <p:cNvPicPr>
            <a:picLocks noChangeAspect="1"/>
          </p:cNvPicPr>
          <p:nvPr/>
        </p:nvPicPr>
        <p:blipFill>
          <a:blip r:embed="rId4"/>
          <a:stretch>
            <a:fillRect/>
          </a:stretch>
        </p:blipFill>
        <p:spPr>
          <a:xfrm>
            <a:off x="10920746" y="3849283"/>
            <a:ext cx="804742" cy="804742"/>
          </a:xfrm>
          <a:prstGeom prst="rect">
            <a:avLst/>
          </a:prstGeom>
        </p:spPr>
      </p:pic>
    </p:spTree>
    <p:extLst>
      <p:ext uri="{BB962C8B-B14F-4D97-AF65-F5344CB8AC3E}">
        <p14:creationId xmlns:p14="http://schemas.microsoft.com/office/powerpoint/2010/main" val="1343793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CDFE-C226-2797-1334-E01F1D20784E}"/>
              </a:ext>
            </a:extLst>
          </p:cNvPr>
          <p:cNvSpPr>
            <a:spLocks noGrp="1"/>
          </p:cNvSpPr>
          <p:nvPr>
            <p:ph type="title"/>
          </p:nvPr>
        </p:nvSpPr>
        <p:spPr/>
        <p:txBody>
          <a:bodyPr/>
          <a:lstStyle/>
          <a:p>
            <a:r>
              <a:rPr lang="en-US" b="1">
                <a:solidFill>
                  <a:srgbClr val="5B518E"/>
                </a:solidFill>
              </a:rPr>
              <a:t>SCS</a:t>
            </a:r>
          </a:p>
        </p:txBody>
      </p:sp>
      <p:sp>
        <p:nvSpPr>
          <p:cNvPr id="3" name="Content Placeholder 2">
            <a:extLst>
              <a:ext uri="{FF2B5EF4-FFF2-40B4-BE49-F238E27FC236}">
                <a16:creationId xmlns:a16="http://schemas.microsoft.com/office/drawing/2014/main" id="{AAEBE079-2FB2-D5A7-8C3A-7B2071578FA7}"/>
              </a:ext>
            </a:extLst>
          </p:cNvPr>
          <p:cNvSpPr>
            <a:spLocks noGrp="1"/>
          </p:cNvSpPr>
          <p:nvPr>
            <p:ph idx="1"/>
          </p:nvPr>
        </p:nvSpPr>
        <p:spPr>
          <a:xfrm>
            <a:off x="623392" y="1844823"/>
            <a:ext cx="11017224" cy="4473783"/>
          </a:xfrm>
        </p:spPr>
        <p:txBody>
          <a:bodyPr>
            <a:normAutofit fontScale="85000" lnSpcReduction="20000"/>
          </a:bodyPr>
          <a:lstStyle/>
          <a:p>
            <a:r>
              <a:rPr lang="en-US"/>
              <a:t>Pharmacists should follow the consultation structure within the </a:t>
            </a:r>
            <a:r>
              <a:rPr lang="en-US">
                <a:solidFill>
                  <a:srgbClr val="595959"/>
                </a:solidFill>
              </a:rPr>
              <a:t>NCSCT Standard Treatment Protocol for SCS, which includes:</a:t>
            </a:r>
          </a:p>
          <a:p>
            <a:pPr lvl="1">
              <a:buFont typeface="Wingdings" panose="05000000000000000000" pitchFamily="2" charset="2"/>
              <a:buChar char="§"/>
            </a:pPr>
            <a:r>
              <a:rPr lang="en-US" sz="3000">
                <a:solidFill>
                  <a:srgbClr val="595959"/>
                </a:solidFill>
              </a:rPr>
              <a:t>Undertaking a CO test</a:t>
            </a:r>
          </a:p>
          <a:p>
            <a:pPr lvl="1">
              <a:buFont typeface="Wingdings" panose="05000000000000000000" pitchFamily="2" charset="2"/>
              <a:buChar char="§"/>
            </a:pPr>
            <a:r>
              <a:rPr lang="en-US" sz="3000">
                <a:solidFill>
                  <a:srgbClr val="595959"/>
                </a:solidFill>
              </a:rPr>
              <a:t>Provision of </a:t>
            </a:r>
            <a:r>
              <a:rPr lang="en-US" sz="3000" err="1">
                <a:solidFill>
                  <a:srgbClr val="595959"/>
                </a:solidFill>
              </a:rPr>
              <a:t>behavioural</a:t>
            </a:r>
            <a:r>
              <a:rPr lang="en-US" sz="3000">
                <a:solidFill>
                  <a:srgbClr val="595959"/>
                </a:solidFill>
              </a:rPr>
              <a:t> support</a:t>
            </a:r>
          </a:p>
          <a:p>
            <a:pPr lvl="1">
              <a:buFont typeface="Wingdings" panose="05000000000000000000" pitchFamily="2" charset="2"/>
              <a:buChar char="§"/>
            </a:pPr>
            <a:r>
              <a:rPr lang="en-US" sz="3000">
                <a:solidFill>
                  <a:srgbClr val="595959"/>
                </a:solidFill>
              </a:rPr>
              <a:t>Supply of nicotine replacement therapy (NRT) </a:t>
            </a:r>
          </a:p>
          <a:p>
            <a:pPr lvl="2">
              <a:buFont typeface="Courier New" panose="02070309020205020404" pitchFamily="49" charset="0"/>
              <a:buChar char="o"/>
            </a:pPr>
            <a:r>
              <a:rPr lang="en-US" sz="2800">
                <a:solidFill>
                  <a:srgbClr val="595959"/>
                </a:solidFill>
              </a:rPr>
              <a:t>T</a:t>
            </a:r>
            <a:r>
              <a:rPr lang="en-US" sz="2800" b="0" i="0">
                <a:solidFill>
                  <a:srgbClr val="595959"/>
                </a:solidFill>
                <a:effectLst/>
              </a:rPr>
              <a:t>his will be initially determined by the details of NRT supplied at discharge from hospital</a:t>
            </a:r>
          </a:p>
          <a:p>
            <a:pPr lvl="2">
              <a:buFont typeface="Courier New" panose="02070309020205020404" pitchFamily="49" charset="0"/>
              <a:buChar char="o"/>
            </a:pPr>
            <a:r>
              <a:rPr lang="en-US" sz="2800" b="0" i="0">
                <a:solidFill>
                  <a:srgbClr val="595959"/>
                </a:solidFill>
                <a:effectLst/>
              </a:rPr>
              <a:t>The pharmacy will supply a maximum of two weeks NRT at a time</a:t>
            </a:r>
          </a:p>
          <a:p>
            <a:pPr lvl="2">
              <a:buFont typeface="Courier New" panose="02070309020205020404" pitchFamily="49" charset="0"/>
              <a:buChar char="o"/>
            </a:pPr>
            <a:r>
              <a:rPr lang="en-US" sz="2800" b="0" i="0">
                <a:solidFill>
                  <a:srgbClr val="595959"/>
                </a:solidFill>
                <a:effectLst/>
              </a:rPr>
              <a:t>The course length should not exceed 12 weeks treatment from the defined quit date – </a:t>
            </a:r>
            <a:r>
              <a:rPr lang="en-US" sz="2800">
                <a:solidFill>
                  <a:srgbClr val="595959"/>
                </a:solidFill>
              </a:rPr>
              <a:t>this </a:t>
            </a:r>
            <a:r>
              <a:rPr lang="en-US" sz="2800" b="0" i="0">
                <a:solidFill>
                  <a:srgbClr val="595959"/>
                </a:solidFill>
                <a:effectLst/>
              </a:rPr>
              <a:t>includes any treatment supplied to the patient while in hospital and at the point of discharge</a:t>
            </a:r>
          </a:p>
          <a:p>
            <a:pPr marL="914400" lvl="2" indent="0">
              <a:buNone/>
            </a:pPr>
            <a:endParaRPr lang="en-US" sz="2100" b="0" i="0">
              <a:solidFill>
                <a:srgbClr val="595959"/>
              </a:solidFill>
              <a:effectLst/>
            </a:endParaRPr>
          </a:p>
          <a:p>
            <a:pPr marL="0" indent="0">
              <a:buNone/>
            </a:pPr>
            <a:r>
              <a:rPr lang="en-US" sz="1300" b="1">
                <a:solidFill>
                  <a:srgbClr val="5B518E"/>
                </a:solidFill>
                <a:hlinkClick r:id="rId3">
                  <a:extLst>
                    <a:ext uri="{A12FA001-AC4F-418D-AE19-62706E023703}">
                      <ahyp:hlinkClr xmlns:ahyp="http://schemas.microsoft.com/office/drawing/2018/hyperlinkcolor" val="tx"/>
                    </a:ext>
                  </a:extLst>
                </a:hlinkClick>
              </a:rPr>
              <a:t>Ref: NCSCT Standard Treatment Protocol for SCS</a:t>
            </a:r>
            <a:endParaRPr lang="en-US" sz="1300" b="1" i="0">
              <a:solidFill>
                <a:srgbClr val="5B518E"/>
              </a:solidFill>
              <a:effectLst/>
            </a:endParaRPr>
          </a:p>
          <a:p>
            <a:pPr marL="0" indent="0">
              <a:buNone/>
            </a:pPr>
            <a:endParaRPr lang="en-US" b="0" i="0">
              <a:solidFill>
                <a:srgbClr val="595959"/>
              </a:solidFill>
              <a:effectLst/>
            </a:endParaRPr>
          </a:p>
        </p:txBody>
      </p:sp>
      <p:pic>
        <p:nvPicPr>
          <p:cNvPr id="5" name="Picture 4">
            <a:extLst>
              <a:ext uri="{FF2B5EF4-FFF2-40B4-BE49-F238E27FC236}">
                <a16:creationId xmlns:a16="http://schemas.microsoft.com/office/drawing/2014/main" id="{21F0C85A-756A-FC44-92DD-A6A2C4B1D891}"/>
              </a:ext>
            </a:extLst>
          </p:cNvPr>
          <p:cNvPicPr>
            <a:picLocks noChangeAspect="1"/>
          </p:cNvPicPr>
          <p:nvPr/>
        </p:nvPicPr>
        <p:blipFill>
          <a:blip r:embed="rId4"/>
          <a:stretch>
            <a:fillRect/>
          </a:stretch>
        </p:blipFill>
        <p:spPr>
          <a:xfrm>
            <a:off x="6132004" y="2801652"/>
            <a:ext cx="5581650" cy="552450"/>
          </a:xfrm>
          <a:prstGeom prst="rect">
            <a:avLst/>
          </a:prstGeom>
        </p:spPr>
      </p:pic>
    </p:spTree>
    <p:extLst>
      <p:ext uri="{BB962C8B-B14F-4D97-AF65-F5344CB8AC3E}">
        <p14:creationId xmlns:p14="http://schemas.microsoft.com/office/powerpoint/2010/main" val="1377255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BC797-9EB3-DF35-B0EC-A5EB402399C9}"/>
              </a:ext>
            </a:extLst>
          </p:cNvPr>
          <p:cNvSpPr>
            <a:spLocks noGrp="1"/>
          </p:cNvSpPr>
          <p:nvPr>
            <p:ph type="title"/>
          </p:nvPr>
        </p:nvSpPr>
        <p:spPr/>
        <p:txBody>
          <a:bodyPr/>
          <a:lstStyle/>
          <a:p>
            <a:r>
              <a:rPr lang="en-US" b="1">
                <a:solidFill>
                  <a:srgbClr val="5B518E"/>
                </a:solidFill>
              </a:rPr>
              <a:t>SCS – communicating with GP practices</a:t>
            </a:r>
          </a:p>
        </p:txBody>
      </p:sp>
      <p:sp>
        <p:nvSpPr>
          <p:cNvPr id="3" name="Content Placeholder 2">
            <a:extLst>
              <a:ext uri="{FF2B5EF4-FFF2-40B4-BE49-F238E27FC236}">
                <a16:creationId xmlns:a16="http://schemas.microsoft.com/office/drawing/2014/main" id="{60128DE1-E5FB-4E2B-DF2E-EC6A5CEDBB00}"/>
              </a:ext>
            </a:extLst>
          </p:cNvPr>
          <p:cNvSpPr>
            <a:spLocks noGrp="1"/>
          </p:cNvSpPr>
          <p:nvPr>
            <p:ph idx="1"/>
          </p:nvPr>
        </p:nvSpPr>
        <p:spPr>
          <a:xfrm>
            <a:off x="623392" y="1844824"/>
            <a:ext cx="7553656" cy="4104456"/>
          </a:xfrm>
        </p:spPr>
        <p:txBody>
          <a:bodyPr/>
          <a:lstStyle/>
          <a:p>
            <a:r>
              <a:rPr lang="en-US" b="0" i="0">
                <a:solidFill>
                  <a:srgbClr val="595959"/>
                </a:solidFill>
                <a:effectLst/>
              </a:rPr>
              <a:t>The patient’s GP practice must be notified of the outcome of the service provision </a:t>
            </a:r>
          </a:p>
          <a:p>
            <a:r>
              <a:rPr lang="en-US">
                <a:solidFill>
                  <a:srgbClr val="595959"/>
                </a:solidFill>
              </a:rPr>
              <a:t>The template outlines the data to be shared with a patient’s GP practice when they are discharged from the service</a:t>
            </a:r>
          </a:p>
        </p:txBody>
      </p:sp>
      <p:pic>
        <p:nvPicPr>
          <p:cNvPr id="5" name="Picture 4">
            <a:extLst>
              <a:ext uri="{FF2B5EF4-FFF2-40B4-BE49-F238E27FC236}">
                <a16:creationId xmlns:a16="http://schemas.microsoft.com/office/drawing/2014/main" id="{8F8D66EE-98AB-6472-A986-CA15A566027C}"/>
              </a:ext>
            </a:extLst>
          </p:cNvPr>
          <p:cNvPicPr>
            <a:picLocks noChangeAspect="1"/>
          </p:cNvPicPr>
          <p:nvPr/>
        </p:nvPicPr>
        <p:blipFill>
          <a:blip r:embed="rId2"/>
          <a:stretch>
            <a:fillRect/>
          </a:stretch>
        </p:blipFill>
        <p:spPr>
          <a:xfrm>
            <a:off x="8502876" y="2494756"/>
            <a:ext cx="3095857" cy="3454524"/>
          </a:xfrm>
          <a:prstGeom prst="rect">
            <a:avLst/>
          </a:prstGeom>
          <a:ln>
            <a:solidFill>
              <a:schemeClr val="tx1"/>
            </a:solidFill>
          </a:ln>
        </p:spPr>
      </p:pic>
    </p:spTree>
    <p:extLst>
      <p:ext uri="{BB962C8B-B14F-4D97-AF65-F5344CB8AC3E}">
        <p14:creationId xmlns:p14="http://schemas.microsoft.com/office/powerpoint/2010/main" val="139361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9959D-FDB2-491B-9435-0C7D220564AF}"/>
              </a:ext>
            </a:extLst>
          </p:cNvPr>
          <p:cNvSpPr>
            <a:spLocks noGrp="1"/>
          </p:cNvSpPr>
          <p:nvPr>
            <p:ph type="ctrTitle"/>
          </p:nvPr>
        </p:nvSpPr>
        <p:spPr/>
        <p:txBody>
          <a:bodyPr/>
          <a:lstStyle/>
          <a:p>
            <a:r>
              <a:rPr lang="en-GB" sz="4800" b="1">
                <a:solidFill>
                  <a:srgbClr val="5B518E"/>
                </a:solidFill>
              </a:rPr>
              <a:t>Appliance Use Reviews (AURs)</a:t>
            </a:r>
          </a:p>
        </p:txBody>
      </p:sp>
    </p:spTree>
    <p:extLst>
      <p:ext uri="{BB962C8B-B14F-4D97-AF65-F5344CB8AC3E}">
        <p14:creationId xmlns:p14="http://schemas.microsoft.com/office/powerpoint/2010/main" val="2829861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BADB-1B41-4A1C-BD67-7CAABB4B578C}"/>
              </a:ext>
            </a:extLst>
          </p:cNvPr>
          <p:cNvSpPr>
            <a:spLocks noGrp="1"/>
          </p:cNvSpPr>
          <p:nvPr>
            <p:ph type="title"/>
          </p:nvPr>
        </p:nvSpPr>
        <p:spPr/>
        <p:txBody>
          <a:bodyPr/>
          <a:lstStyle/>
          <a:p>
            <a:r>
              <a:rPr lang="en-GB" b="1">
                <a:solidFill>
                  <a:srgbClr val="5B518E"/>
                </a:solidFill>
              </a:rPr>
              <a:t>AURs</a:t>
            </a:r>
            <a:endParaRPr lang="en-GB">
              <a:solidFill>
                <a:srgbClr val="5B518E"/>
              </a:solidFill>
            </a:endParaRPr>
          </a:p>
        </p:txBody>
      </p:sp>
      <p:sp>
        <p:nvSpPr>
          <p:cNvPr id="3" name="Content Placeholder 2">
            <a:extLst>
              <a:ext uri="{FF2B5EF4-FFF2-40B4-BE49-F238E27FC236}">
                <a16:creationId xmlns:a16="http://schemas.microsoft.com/office/drawing/2014/main" id="{600DEFA3-72E6-450E-8A73-F96BD4985176}"/>
              </a:ext>
            </a:extLst>
          </p:cNvPr>
          <p:cNvSpPr>
            <a:spLocks noGrp="1"/>
          </p:cNvSpPr>
          <p:nvPr>
            <p:ph idx="1"/>
          </p:nvPr>
        </p:nvSpPr>
        <p:spPr/>
        <p:txBody>
          <a:bodyPr>
            <a:normAutofit fontScale="92500" lnSpcReduction="20000"/>
          </a:bodyPr>
          <a:lstStyle/>
          <a:p>
            <a:r>
              <a:rPr lang="en-GB"/>
              <a:t>AURs</a:t>
            </a:r>
            <a:r>
              <a:rPr lang="en-GB" b="1"/>
              <a:t> </a:t>
            </a:r>
            <a:r>
              <a:rPr lang="en-GB"/>
              <a:t>aim to improve the patient’s knowledge and use of any specified appliance* by:</a:t>
            </a:r>
          </a:p>
          <a:p>
            <a:pPr lvl="1">
              <a:buFont typeface="Wingdings" panose="05000000000000000000" pitchFamily="2" charset="2"/>
              <a:buChar char="§"/>
            </a:pPr>
            <a:r>
              <a:rPr lang="en-GB"/>
              <a:t>establishing the way the patient uses the appliance and the patient’s experience of such use</a:t>
            </a:r>
          </a:p>
          <a:p>
            <a:pPr lvl="1">
              <a:buFont typeface="Wingdings" panose="05000000000000000000" pitchFamily="2" charset="2"/>
              <a:buChar char="§"/>
            </a:pPr>
            <a:r>
              <a:rPr lang="en-GB"/>
              <a:t>identifying, discussing and assisting in the resolution of poor or ineffective use of the appliance by the patient</a:t>
            </a:r>
          </a:p>
          <a:p>
            <a:pPr lvl="1">
              <a:buFont typeface="Wingdings" panose="05000000000000000000" pitchFamily="2" charset="2"/>
              <a:buChar char="§"/>
            </a:pPr>
            <a:r>
              <a:rPr lang="en-GB"/>
              <a:t>advising the patient on the safe and appropriate storage of the appliance</a:t>
            </a:r>
          </a:p>
          <a:p>
            <a:pPr lvl="1">
              <a:buFont typeface="Wingdings" panose="05000000000000000000" pitchFamily="2" charset="2"/>
              <a:buChar char="§"/>
            </a:pPr>
            <a:r>
              <a:rPr lang="en-GB"/>
              <a:t>advising the patient on the safe and proper disposal of the appliances that are used or unwanted</a:t>
            </a:r>
          </a:p>
          <a:p>
            <a:pPr marL="457200" lvl="1" indent="0">
              <a:buNone/>
            </a:pPr>
            <a:endParaRPr lang="en-GB"/>
          </a:p>
          <a:p>
            <a:pPr marL="0" indent="0">
              <a:buNone/>
            </a:pPr>
            <a:r>
              <a:rPr lang="en-GB" sz="1600"/>
              <a:t>* Specified appliances are listed in Part IXC of the Drug Tariff</a:t>
            </a:r>
          </a:p>
          <a:p>
            <a:endParaRPr lang="en-GB"/>
          </a:p>
        </p:txBody>
      </p:sp>
    </p:spTree>
    <p:extLst>
      <p:ext uri="{BB962C8B-B14F-4D97-AF65-F5344CB8AC3E}">
        <p14:creationId xmlns:p14="http://schemas.microsoft.com/office/powerpoint/2010/main" val="705923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6A08B-C4AF-4885-AD8F-D73E5772753D}"/>
              </a:ext>
            </a:extLst>
          </p:cNvPr>
          <p:cNvSpPr>
            <a:spLocks noGrp="1"/>
          </p:cNvSpPr>
          <p:nvPr>
            <p:ph type="title"/>
          </p:nvPr>
        </p:nvSpPr>
        <p:spPr/>
        <p:txBody>
          <a:bodyPr/>
          <a:lstStyle/>
          <a:p>
            <a:r>
              <a:rPr lang="en-GB" b="1">
                <a:solidFill>
                  <a:srgbClr val="5B518E"/>
                </a:solidFill>
              </a:rPr>
              <a:t>AURs</a:t>
            </a:r>
            <a:endParaRPr lang="en-GB">
              <a:solidFill>
                <a:srgbClr val="5B518E"/>
              </a:solidFill>
            </a:endParaRPr>
          </a:p>
        </p:txBody>
      </p:sp>
      <p:sp>
        <p:nvSpPr>
          <p:cNvPr id="3" name="Content Placeholder 2">
            <a:extLst>
              <a:ext uri="{FF2B5EF4-FFF2-40B4-BE49-F238E27FC236}">
                <a16:creationId xmlns:a16="http://schemas.microsoft.com/office/drawing/2014/main" id="{AE9E7210-7226-4B35-9A0D-C743BCE42605}"/>
              </a:ext>
            </a:extLst>
          </p:cNvPr>
          <p:cNvSpPr>
            <a:spLocks noGrp="1"/>
          </p:cNvSpPr>
          <p:nvPr>
            <p:ph idx="1"/>
          </p:nvPr>
        </p:nvSpPr>
        <p:spPr/>
        <p:txBody>
          <a:bodyPr/>
          <a:lstStyle/>
          <a:p>
            <a:r>
              <a:rPr lang="en-GB" sz="3000"/>
              <a:t>Any information which the pharmacist or specialist nurse considers necessary for the prescriber to be aware of, must be forwarded to the patient’s GP practice (if they are registered with one) </a:t>
            </a:r>
          </a:p>
          <a:p>
            <a:r>
              <a:rPr lang="en-GB" sz="3000"/>
              <a:t>Any information sent to a patient’s GP practice must also be copied to any nurse who is practising with the GP and providing relevant primary medical services to the patient, if it is known that there is such a nurse</a:t>
            </a:r>
          </a:p>
          <a:p>
            <a:endParaRPr lang="en-GB"/>
          </a:p>
        </p:txBody>
      </p:sp>
    </p:spTree>
    <p:extLst>
      <p:ext uri="{BB962C8B-B14F-4D97-AF65-F5344CB8AC3E}">
        <p14:creationId xmlns:p14="http://schemas.microsoft.com/office/powerpoint/2010/main" val="643686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F4CD7-7427-4AE9-BBD2-507347165999}"/>
              </a:ext>
            </a:extLst>
          </p:cNvPr>
          <p:cNvSpPr>
            <a:spLocks noGrp="1"/>
          </p:cNvSpPr>
          <p:nvPr>
            <p:ph type="ctrTitle"/>
          </p:nvPr>
        </p:nvSpPr>
        <p:spPr/>
        <p:txBody>
          <a:bodyPr/>
          <a:lstStyle/>
          <a:p>
            <a:r>
              <a:rPr lang="en-GB" sz="4800" b="1">
                <a:solidFill>
                  <a:srgbClr val="5B518E"/>
                </a:solidFill>
              </a:rPr>
              <a:t>Stoma Appliance Customisation (SAC)</a:t>
            </a:r>
          </a:p>
        </p:txBody>
      </p:sp>
    </p:spTree>
    <p:extLst>
      <p:ext uri="{BB962C8B-B14F-4D97-AF65-F5344CB8AC3E}">
        <p14:creationId xmlns:p14="http://schemas.microsoft.com/office/powerpoint/2010/main" val="126273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B5963-2D73-41FE-9DEC-4F6D66D03AB9}"/>
              </a:ext>
            </a:extLst>
          </p:cNvPr>
          <p:cNvSpPr>
            <a:spLocks noGrp="1"/>
          </p:cNvSpPr>
          <p:nvPr>
            <p:ph type="title"/>
          </p:nvPr>
        </p:nvSpPr>
        <p:spPr/>
        <p:txBody>
          <a:bodyPr/>
          <a:lstStyle/>
          <a:p>
            <a:r>
              <a:rPr lang="en-GB" altLang="en-US" b="1">
                <a:solidFill>
                  <a:srgbClr val="5B518E"/>
                </a:solidFill>
              </a:rPr>
              <a:t>NMS</a:t>
            </a:r>
            <a:endParaRPr lang="en-GB">
              <a:solidFill>
                <a:srgbClr val="5B518E"/>
              </a:solidFill>
            </a:endParaRPr>
          </a:p>
        </p:txBody>
      </p:sp>
      <p:sp>
        <p:nvSpPr>
          <p:cNvPr id="3" name="Content Placeholder 2">
            <a:extLst>
              <a:ext uri="{FF2B5EF4-FFF2-40B4-BE49-F238E27FC236}">
                <a16:creationId xmlns:a16="http://schemas.microsoft.com/office/drawing/2014/main" id="{89255ACD-06EF-48DE-9540-D8675D40B46D}"/>
              </a:ext>
            </a:extLst>
          </p:cNvPr>
          <p:cNvSpPr>
            <a:spLocks noGrp="1"/>
          </p:cNvSpPr>
          <p:nvPr>
            <p:ph idx="1"/>
          </p:nvPr>
        </p:nvSpPr>
        <p:spPr>
          <a:xfrm>
            <a:off x="623392" y="1814001"/>
            <a:ext cx="11017224" cy="4104456"/>
          </a:xfrm>
        </p:spPr>
        <p:txBody>
          <a:bodyPr>
            <a:normAutofit lnSpcReduction="10000"/>
          </a:bodyPr>
          <a:lstStyle/>
          <a:p>
            <a:pPr>
              <a:defRPr/>
            </a:pPr>
            <a:r>
              <a:rPr lang="en-GB" sz="3000" dirty="0">
                <a:solidFill>
                  <a:schemeClr val="tx1">
                    <a:lumMod val="65000"/>
                    <a:lumOff val="35000"/>
                  </a:schemeClr>
                </a:solidFill>
              </a:rPr>
              <a:t>Provides early support to patients to maximise the benefits of newly prescribed medicines</a:t>
            </a:r>
          </a:p>
          <a:p>
            <a:pPr>
              <a:defRPr/>
            </a:pPr>
            <a:r>
              <a:rPr lang="en-GB" sz="3000" dirty="0">
                <a:solidFill>
                  <a:schemeClr val="tx1">
                    <a:lumMod val="65000"/>
                    <a:lumOff val="35000"/>
                  </a:schemeClr>
                </a:solidFill>
              </a:rPr>
              <a:t>Proof of concept research shows that an intervention by a pharmacist can help to improve patients’ adherence</a:t>
            </a:r>
          </a:p>
          <a:p>
            <a:pPr>
              <a:defRPr/>
            </a:pPr>
            <a:r>
              <a:rPr lang="en-GB" sz="3000" dirty="0">
                <a:solidFill>
                  <a:schemeClr val="tx1">
                    <a:lumMod val="65000"/>
                    <a:lumOff val="35000"/>
                  </a:schemeClr>
                </a:solidFill>
              </a:rPr>
              <a:t>In the research, patients who used the service experienced fewer medicines problems and made less use of other NHS services, saving money and GP time</a:t>
            </a:r>
          </a:p>
          <a:p>
            <a:pPr marL="0" indent="0">
              <a:buNone/>
              <a:defRPr/>
            </a:pPr>
            <a:endParaRPr lang="en-GB" sz="1800" dirty="0">
              <a:solidFill>
                <a:schemeClr val="tx1">
                  <a:lumMod val="65000"/>
                  <a:lumOff val="35000"/>
                </a:schemeClr>
              </a:solidFill>
            </a:endParaRPr>
          </a:p>
          <a:p>
            <a:pPr marL="0" indent="0">
              <a:buNone/>
              <a:defRPr/>
            </a:pPr>
            <a:r>
              <a:rPr lang="en-US" sz="1200" b="1" i="0" u="sng" strike="noStrike" dirty="0">
                <a:solidFill>
                  <a:srgbClr val="5B518E"/>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Ref: The cost effectiveness of a telephone-based pharmacy advisory service to improve adherence to newly prescribed medicines</a:t>
            </a:r>
            <a:r>
              <a:rPr lang="en-US" sz="1600" b="1" i="0" dirty="0">
                <a:solidFill>
                  <a:srgbClr val="5B518E"/>
                </a:solidFill>
                <a:effectLst/>
                <a:latin typeface="Calibri" panose="020F0502020204030204" pitchFamily="34" charset="0"/>
              </a:rPr>
              <a:t>​</a:t>
            </a:r>
          </a:p>
          <a:p>
            <a:pPr marL="0" indent="0">
              <a:buNone/>
              <a:defRPr/>
            </a:pPr>
            <a:r>
              <a:rPr lang="en-US" sz="1200" b="1" dirty="0">
                <a:solidFill>
                  <a:srgbClr val="5B518E"/>
                </a:solidFill>
                <a:latin typeface="Calibri" panose="020F0502020204030204" pitchFamily="34" charset="0"/>
                <a:hlinkClick r:id="rId4">
                  <a:extLst>
                    <a:ext uri="{A12FA001-AC4F-418D-AE19-62706E023703}">
                      <ahyp:hlinkClr xmlns:ahyp="http://schemas.microsoft.com/office/drawing/2018/hyperlinkcolor" val="tx"/>
                    </a:ext>
                  </a:extLst>
                </a:hlinkClick>
              </a:rPr>
              <a:t>Ref: The New Medicine Service Evaluation</a:t>
            </a:r>
            <a:endParaRPr lang="en-GB" sz="1200" b="1" dirty="0">
              <a:solidFill>
                <a:srgbClr val="5B518E"/>
              </a:solidFill>
            </a:endParaRPr>
          </a:p>
        </p:txBody>
      </p:sp>
    </p:spTree>
    <p:extLst>
      <p:ext uri="{BB962C8B-B14F-4D97-AF65-F5344CB8AC3E}">
        <p14:creationId xmlns:p14="http://schemas.microsoft.com/office/powerpoint/2010/main" val="3293339036"/>
      </p:ext>
    </p:extLst>
  </p:cSld>
  <p:clrMapOvr>
    <a:masterClrMapping/>
  </p:clrMapOvr>
  <mc:AlternateContent xmlns:mc="http://schemas.openxmlformats.org/markup-compatibility/2006" xmlns:p14="http://schemas.microsoft.com/office/powerpoint/2010/main">
    <mc:Choice Requires="p14">
      <p:transition spd="slow" p14:dur="2000" advTm="83067"/>
    </mc:Choice>
    <mc:Fallback xmlns="">
      <p:transition spd="slow" advTm="83067"/>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71EF-60EF-45C8-9086-27790FD3497D}"/>
              </a:ext>
            </a:extLst>
          </p:cNvPr>
          <p:cNvSpPr>
            <a:spLocks noGrp="1"/>
          </p:cNvSpPr>
          <p:nvPr>
            <p:ph type="title"/>
          </p:nvPr>
        </p:nvSpPr>
        <p:spPr/>
        <p:txBody>
          <a:bodyPr/>
          <a:lstStyle/>
          <a:p>
            <a:r>
              <a:rPr lang="en-GB" b="1">
                <a:solidFill>
                  <a:srgbClr val="5B518E"/>
                </a:solidFill>
              </a:rPr>
              <a:t>SAC</a:t>
            </a:r>
            <a:endParaRPr lang="en-GB">
              <a:solidFill>
                <a:srgbClr val="5B518E"/>
              </a:solidFill>
            </a:endParaRPr>
          </a:p>
        </p:txBody>
      </p:sp>
      <p:sp>
        <p:nvSpPr>
          <p:cNvPr id="3" name="Content Placeholder 2">
            <a:extLst>
              <a:ext uri="{FF2B5EF4-FFF2-40B4-BE49-F238E27FC236}">
                <a16:creationId xmlns:a16="http://schemas.microsoft.com/office/drawing/2014/main" id="{9C34CC6D-90AD-4312-BA30-454003C6F965}"/>
              </a:ext>
            </a:extLst>
          </p:cNvPr>
          <p:cNvSpPr>
            <a:spLocks noGrp="1"/>
          </p:cNvSpPr>
          <p:nvPr>
            <p:ph idx="1"/>
          </p:nvPr>
        </p:nvSpPr>
        <p:spPr/>
        <p:txBody>
          <a:bodyPr/>
          <a:lstStyle/>
          <a:p>
            <a:r>
              <a:rPr lang="en-GB" sz="3000"/>
              <a:t>Involves the customisation of a quantity of more than one stoma appliance*, based on the patient’s measurements or a template</a:t>
            </a:r>
          </a:p>
          <a:p>
            <a:r>
              <a:rPr lang="en-GB" sz="3000"/>
              <a:t>The aim of the service is to ensure proper use and comfortable fitting of the stoma appliance and to improve the duration of usage, thereby reducing waste</a:t>
            </a:r>
          </a:p>
          <a:p>
            <a:endParaRPr lang="en-GB"/>
          </a:p>
          <a:p>
            <a:pPr marL="0" indent="0">
              <a:buNone/>
            </a:pPr>
            <a:r>
              <a:rPr lang="en-GB" sz="1500"/>
              <a:t>* Stoma appliances suitable for this service are listed in Part IXC of the Drug Tariff</a:t>
            </a:r>
          </a:p>
          <a:p>
            <a:endParaRPr lang="en-GB"/>
          </a:p>
        </p:txBody>
      </p:sp>
    </p:spTree>
    <p:extLst>
      <p:ext uri="{BB962C8B-B14F-4D97-AF65-F5344CB8AC3E}">
        <p14:creationId xmlns:p14="http://schemas.microsoft.com/office/powerpoint/2010/main" val="511659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F4CD7-7427-4AE9-BBD2-507347165999}"/>
              </a:ext>
            </a:extLst>
          </p:cNvPr>
          <p:cNvSpPr>
            <a:spLocks noGrp="1"/>
          </p:cNvSpPr>
          <p:nvPr>
            <p:ph type="ctrTitle"/>
          </p:nvPr>
        </p:nvSpPr>
        <p:spPr/>
        <p:txBody>
          <a:bodyPr/>
          <a:lstStyle/>
          <a:p>
            <a:r>
              <a:rPr lang="en-GB" sz="4800" b="1">
                <a:solidFill>
                  <a:srgbClr val="5B518E"/>
                </a:solidFill>
              </a:rPr>
              <a:t>Hepatitis C Testing Service</a:t>
            </a:r>
          </a:p>
        </p:txBody>
      </p:sp>
    </p:spTree>
    <p:extLst>
      <p:ext uri="{BB962C8B-B14F-4D97-AF65-F5344CB8AC3E}">
        <p14:creationId xmlns:p14="http://schemas.microsoft.com/office/powerpoint/2010/main" val="230505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71EF-60EF-45C8-9086-27790FD3497D}"/>
              </a:ext>
            </a:extLst>
          </p:cNvPr>
          <p:cNvSpPr>
            <a:spLocks noGrp="1"/>
          </p:cNvSpPr>
          <p:nvPr>
            <p:ph type="title"/>
          </p:nvPr>
        </p:nvSpPr>
        <p:spPr/>
        <p:txBody>
          <a:bodyPr/>
          <a:lstStyle/>
          <a:p>
            <a:r>
              <a:rPr lang="en-GB" b="1">
                <a:solidFill>
                  <a:srgbClr val="5B518E"/>
                </a:solidFill>
              </a:rPr>
              <a:t>Hepatitis C Testing Service</a:t>
            </a:r>
            <a:endParaRPr lang="en-GB">
              <a:solidFill>
                <a:srgbClr val="5B518E"/>
              </a:solidFill>
            </a:endParaRPr>
          </a:p>
        </p:txBody>
      </p:sp>
      <p:sp>
        <p:nvSpPr>
          <p:cNvPr id="3" name="Content Placeholder 2">
            <a:extLst>
              <a:ext uri="{FF2B5EF4-FFF2-40B4-BE49-F238E27FC236}">
                <a16:creationId xmlns:a16="http://schemas.microsoft.com/office/drawing/2014/main" id="{9C34CC6D-90AD-4312-BA30-454003C6F965}"/>
              </a:ext>
            </a:extLst>
          </p:cNvPr>
          <p:cNvSpPr>
            <a:spLocks noGrp="1"/>
          </p:cNvSpPr>
          <p:nvPr>
            <p:ph idx="1"/>
          </p:nvPr>
        </p:nvSpPr>
        <p:spPr>
          <a:xfrm>
            <a:off x="623392" y="1844824"/>
            <a:ext cx="11017224" cy="4454376"/>
          </a:xfrm>
        </p:spPr>
        <p:txBody>
          <a:bodyPr>
            <a:normAutofit/>
          </a:bodyPr>
          <a:lstStyle/>
          <a:p>
            <a:r>
              <a:rPr lang="en-US" sz="3000">
                <a:solidFill>
                  <a:srgbClr val="595959"/>
                </a:solidFill>
              </a:rPr>
              <a:t>The Community Pharmacy Hepatitis C Antibody Testing commenced in September 2020</a:t>
            </a:r>
          </a:p>
          <a:p>
            <a:r>
              <a:rPr lang="en-US" sz="3000">
                <a:solidFill>
                  <a:srgbClr val="595959"/>
                </a:solidFill>
              </a:rPr>
              <a:t>It is focused on provision of point of care testing for Hepatitis C antibodies to people who inject drugs, i.e. individuals who inject illicit drugs, e.g. steroids or heroin, but who haven’t yet moved to the point of accepting treatment for their substance use</a:t>
            </a:r>
          </a:p>
          <a:p>
            <a:r>
              <a:rPr lang="en-US" sz="3000">
                <a:solidFill>
                  <a:srgbClr val="595959"/>
                </a:solidFill>
              </a:rPr>
              <a:t>Where people test positive for Hepatitis C antibodies, they will be referred for a confirmatory test and treatment, where appropriate</a:t>
            </a:r>
            <a:endParaRPr lang="en-GB" sz="3000">
              <a:solidFill>
                <a:srgbClr val="595959"/>
              </a:solidFill>
            </a:endParaRPr>
          </a:p>
          <a:p>
            <a:endParaRPr lang="en-GB"/>
          </a:p>
        </p:txBody>
      </p:sp>
    </p:spTree>
    <p:extLst>
      <p:ext uri="{BB962C8B-B14F-4D97-AF65-F5344CB8AC3E}">
        <p14:creationId xmlns:p14="http://schemas.microsoft.com/office/powerpoint/2010/main" val="2563514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F4CD7-7427-4AE9-BBD2-507347165999}"/>
              </a:ext>
            </a:extLst>
          </p:cNvPr>
          <p:cNvSpPr>
            <a:spLocks noGrp="1"/>
          </p:cNvSpPr>
          <p:nvPr>
            <p:ph type="ctrTitle"/>
          </p:nvPr>
        </p:nvSpPr>
        <p:spPr>
          <a:xfrm>
            <a:off x="914400" y="1958975"/>
            <a:ext cx="10363200" cy="1470025"/>
          </a:xfrm>
        </p:spPr>
        <p:txBody>
          <a:bodyPr/>
          <a:lstStyle/>
          <a:p>
            <a:r>
              <a:rPr lang="en-GB" sz="4800" b="1">
                <a:solidFill>
                  <a:srgbClr val="5B518E"/>
                </a:solidFill>
              </a:rPr>
              <a:t>Pharmacy Contraception Service (PCS)</a:t>
            </a:r>
          </a:p>
        </p:txBody>
      </p:sp>
      <p:pic>
        <p:nvPicPr>
          <p:cNvPr id="4" name="Picture 3">
            <a:extLst>
              <a:ext uri="{FF2B5EF4-FFF2-40B4-BE49-F238E27FC236}">
                <a16:creationId xmlns:a16="http://schemas.microsoft.com/office/drawing/2014/main" id="{151BE904-D0C3-4E22-836E-20F0F6EF4652}"/>
              </a:ext>
            </a:extLst>
          </p:cNvPr>
          <p:cNvPicPr>
            <a:picLocks noChangeAspect="1"/>
          </p:cNvPicPr>
          <p:nvPr/>
        </p:nvPicPr>
        <p:blipFill>
          <a:blip r:embed="rId2"/>
          <a:stretch>
            <a:fillRect/>
          </a:stretch>
        </p:blipFill>
        <p:spPr>
          <a:xfrm>
            <a:off x="4086225" y="3484659"/>
            <a:ext cx="4019550" cy="2752725"/>
          </a:xfrm>
          <a:prstGeom prst="rect">
            <a:avLst/>
          </a:prstGeom>
        </p:spPr>
      </p:pic>
    </p:spTree>
    <p:extLst>
      <p:ext uri="{BB962C8B-B14F-4D97-AF65-F5344CB8AC3E}">
        <p14:creationId xmlns:p14="http://schemas.microsoft.com/office/powerpoint/2010/main" val="787640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51712-F8F2-CB02-DF6B-88041FD49836}"/>
              </a:ext>
            </a:extLst>
          </p:cNvPr>
          <p:cNvSpPr>
            <a:spLocks noGrp="1"/>
          </p:cNvSpPr>
          <p:nvPr>
            <p:ph type="title"/>
          </p:nvPr>
        </p:nvSpPr>
        <p:spPr/>
        <p:txBody>
          <a:bodyPr/>
          <a:lstStyle/>
          <a:p>
            <a:r>
              <a:rPr lang="en-US" b="1">
                <a:solidFill>
                  <a:srgbClr val="5B518E"/>
                </a:solidFill>
              </a:rPr>
              <a:t>PCS Tier 1</a:t>
            </a:r>
          </a:p>
        </p:txBody>
      </p:sp>
      <p:sp>
        <p:nvSpPr>
          <p:cNvPr id="3" name="Content Placeholder 2">
            <a:extLst>
              <a:ext uri="{FF2B5EF4-FFF2-40B4-BE49-F238E27FC236}">
                <a16:creationId xmlns:a16="http://schemas.microsoft.com/office/drawing/2014/main" id="{8D266601-0C41-07B8-F522-388F69E1D6A2}"/>
              </a:ext>
            </a:extLst>
          </p:cNvPr>
          <p:cNvSpPr>
            <a:spLocks noGrp="1"/>
          </p:cNvSpPr>
          <p:nvPr>
            <p:ph idx="1"/>
          </p:nvPr>
        </p:nvSpPr>
        <p:spPr>
          <a:xfrm>
            <a:off x="623391" y="1802783"/>
            <a:ext cx="9329906" cy="4104456"/>
          </a:xfrm>
        </p:spPr>
        <p:txBody>
          <a:bodyPr>
            <a:normAutofit fontScale="92500" lnSpcReduction="20000"/>
          </a:bodyPr>
          <a:lstStyle/>
          <a:p>
            <a:r>
              <a:rPr lang="en-US"/>
              <a:t>From early 2023, a Pharmacy Contraception Service Tier 1 will be commissioned</a:t>
            </a:r>
          </a:p>
          <a:p>
            <a:r>
              <a:rPr lang="en-US"/>
              <a:t>Initially the service will involve pharmacists providing </a:t>
            </a:r>
            <a:br>
              <a:rPr lang="en-US"/>
            </a:br>
            <a:r>
              <a:rPr lang="en-US"/>
              <a:t>review and ongoing supply of routine oral contraception </a:t>
            </a:r>
            <a:br>
              <a:rPr lang="en-US"/>
            </a:br>
            <a:r>
              <a:rPr lang="en-US"/>
              <a:t>that was initiated in general practice or a sexual health clinic</a:t>
            </a:r>
          </a:p>
          <a:p>
            <a:r>
              <a:rPr lang="en-US"/>
              <a:t>The supplies will be </a:t>
            </a:r>
            <a:r>
              <a:rPr lang="en-GB"/>
              <a:t>authorised</a:t>
            </a:r>
            <a:r>
              <a:rPr lang="en-US"/>
              <a:t> via a Patient Group Direction (PGD), with appropriate checks, such as the measurement of the patient’s blood pressure and body mass index, being undertaken, where necessary</a:t>
            </a:r>
          </a:p>
        </p:txBody>
      </p:sp>
      <p:pic>
        <p:nvPicPr>
          <p:cNvPr id="5" name="Picture 4">
            <a:extLst>
              <a:ext uri="{FF2B5EF4-FFF2-40B4-BE49-F238E27FC236}">
                <a16:creationId xmlns:a16="http://schemas.microsoft.com/office/drawing/2014/main" id="{47E22BE6-20A2-38B0-5D85-CCE248E9A611}"/>
              </a:ext>
            </a:extLst>
          </p:cNvPr>
          <p:cNvPicPr>
            <a:picLocks noChangeAspect="1"/>
          </p:cNvPicPr>
          <p:nvPr/>
        </p:nvPicPr>
        <p:blipFill>
          <a:blip r:embed="rId2"/>
          <a:stretch>
            <a:fillRect/>
          </a:stretch>
        </p:blipFill>
        <p:spPr>
          <a:xfrm rot="19771543">
            <a:off x="10212809" y="2526498"/>
            <a:ext cx="1483201" cy="937809"/>
          </a:xfrm>
          <a:prstGeom prst="rect">
            <a:avLst/>
          </a:prstGeom>
        </p:spPr>
      </p:pic>
    </p:spTree>
    <p:extLst>
      <p:ext uri="{BB962C8B-B14F-4D97-AF65-F5344CB8AC3E}">
        <p14:creationId xmlns:p14="http://schemas.microsoft.com/office/powerpoint/2010/main" val="4032340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DD53-BB85-2936-31EE-4FE34AC21232}"/>
              </a:ext>
            </a:extLst>
          </p:cNvPr>
          <p:cNvSpPr>
            <a:spLocks noGrp="1"/>
          </p:cNvSpPr>
          <p:nvPr>
            <p:ph type="title"/>
          </p:nvPr>
        </p:nvSpPr>
        <p:spPr/>
        <p:txBody>
          <a:bodyPr/>
          <a:lstStyle/>
          <a:p>
            <a:r>
              <a:rPr lang="en-US" b="1">
                <a:solidFill>
                  <a:srgbClr val="5B518E"/>
                </a:solidFill>
              </a:rPr>
              <a:t>PCS Tier 2</a:t>
            </a:r>
          </a:p>
        </p:txBody>
      </p:sp>
      <p:sp>
        <p:nvSpPr>
          <p:cNvPr id="3" name="Content Placeholder 2">
            <a:extLst>
              <a:ext uri="{FF2B5EF4-FFF2-40B4-BE49-F238E27FC236}">
                <a16:creationId xmlns:a16="http://schemas.microsoft.com/office/drawing/2014/main" id="{B6DF24CE-DF20-7EA9-57E1-7030F4F49716}"/>
              </a:ext>
            </a:extLst>
          </p:cNvPr>
          <p:cNvSpPr>
            <a:spLocks noGrp="1"/>
          </p:cNvSpPr>
          <p:nvPr>
            <p:ph idx="1"/>
          </p:nvPr>
        </p:nvSpPr>
        <p:spPr/>
        <p:txBody>
          <a:bodyPr/>
          <a:lstStyle/>
          <a:p>
            <a:r>
              <a:rPr lang="en-US"/>
              <a:t>Subject to a positive evaluation of the ongoing pilot, from 4th October 2023, Tier 2 of the service will be introduced</a:t>
            </a:r>
          </a:p>
          <a:p>
            <a:r>
              <a:rPr lang="en-US"/>
              <a:t>This will enable pharmacists to also initiate oral contraception, via a PGD, and provide ongoing clinical checks and annual reviews</a:t>
            </a:r>
          </a:p>
        </p:txBody>
      </p:sp>
    </p:spTree>
    <p:extLst>
      <p:ext uri="{BB962C8B-B14F-4D97-AF65-F5344CB8AC3E}">
        <p14:creationId xmlns:p14="http://schemas.microsoft.com/office/powerpoint/2010/main" val="2616587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340883-90E0-4B43-9CF0-DDD868F43BE8}"/>
              </a:ext>
            </a:extLst>
          </p:cNvPr>
          <p:cNvSpPr>
            <a:spLocks noGrp="1"/>
          </p:cNvSpPr>
          <p:nvPr>
            <p:ph idx="1"/>
          </p:nvPr>
        </p:nvSpPr>
        <p:spPr>
          <a:xfrm>
            <a:off x="587388" y="2512290"/>
            <a:ext cx="11017224" cy="2522590"/>
          </a:xfrm>
        </p:spPr>
        <p:txBody>
          <a:bodyPr/>
          <a:lstStyle/>
          <a:p>
            <a:pPr marL="0" indent="0" algn="ctr">
              <a:buNone/>
            </a:pPr>
            <a:r>
              <a:rPr lang="en-GB" altLang="en-US" sz="5400" b="1">
                <a:solidFill>
                  <a:srgbClr val="5B518E"/>
                </a:solidFill>
              </a:rPr>
              <a:t>Questions, comments and</a:t>
            </a:r>
          </a:p>
          <a:p>
            <a:pPr marL="0" indent="0" algn="ctr">
              <a:buNone/>
            </a:pPr>
            <a:r>
              <a:rPr lang="en-GB" altLang="en-US" sz="5400" b="1">
                <a:solidFill>
                  <a:srgbClr val="5B518E"/>
                </a:solidFill>
              </a:rPr>
              <a:t>next steps</a:t>
            </a:r>
          </a:p>
          <a:p>
            <a:endParaRPr lang="en-GB"/>
          </a:p>
        </p:txBody>
      </p:sp>
      <p:pic>
        <p:nvPicPr>
          <p:cNvPr id="4" name="Graphic 3" descr="Questions with solid fill">
            <a:extLst>
              <a:ext uri="{FF2B5EF4-FFF2-40B4-BE49-F238E27FC236}">
                <a16:creationId xmlns:a16="http://schemas.microsoft.com/office/drawing/2014/main" id="{FD538654-39E1-003C-BD2C-D300DDF022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17509" y="3802363"/>
            <a:ext cx="2244571" cy="2244571"/>
          </a:xfrm>
          <a:prstGeom prst="rect">
            <a:avLst/>
          </a:prstGeom>
        </p:spPr>
      </p:pic>
    </p:spTree>
    <p:extLst>
      <p:ext uri="{BB962C8B-B14F-4D97-AF65-F5344CB8AC3E}">
        <p14:creationId xmlns:p14="http://schemas.microsoft.com/office/powerpoint/2010/main" val="1158971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09863-A6A4-4333-ADA8-F3CE2128326D}"/>
              </a:ext>
            </a:extLst>
          </p:cNvPr>
          <p:cNvSpPr>
            <a:spLocks noGrp="1"/>
          </p:cNvSpPr>
          <p:nvPr>
            <p:ph type="title"/>
          </p:nvPr>
        </p:nvSpPr>
        <p:spPr/>
        <p:txBody>
          <a:bodyPr/>
          <a:lstStyle/>
          <a:p>
            <a:r>
              <a:rPr lang="en-GB" b="1">
                <a:solidFill>
                  <a:srgbClr val="5B518E"/>
                </a:solidFill>
              </a:rPr>
              <a:t>Further information</a:t>
            </a:r>
            <a:endParaRPr lang="en-GB">
              <a:solidFill>
                <a:srgbClr val="5B518E"/>
              </a:solidFill>
            </a:endParaRPr>
          </a:p>
        </p:txBody>
      </p:sp>
      <p:sp>
        <p:nvSpPr>
          <p:cNvPr id="3" name="Content Placeholder 2">
            <a:extLst>
              <a:ext uri="{FF2B5EF4-FFF2-40B4-BE49-F238E27FC236}">
                <a16:creationId xmlns:a16="http://schemas.microsoft.com/office/drawing/2014/main" id="{3B6FEC83-7DA3-4D6A-904F-EB1EBD24A376}"/>
              </a:ext>
            </a:extLst>
          </p:cNvPr>
          <p:cNvSpPr>
            <a:spLocks noGrp="1"/>
          </p:cNvSpPr>
          <p:nvPr>
            <p:ph idx="1"/>
          </p:nvPr>
        </p:nvSpPr>
        <p:spPr>
          <a:xfrm>
            <a:off x="623392" y="1875647"/>
            <a:ext cx="11017224" cy="4104456"/>
          </a:xfrm>
        </p:spPr>
        <p:txBody>
          <a:bodyPr>
            <a:normAutofit fontScale="70000" lnSpcReduction="20000"/>
          </a:bodyPr>
          <a:lstStyle/>
          <a:p>
            <a:pPr marL="0" indent="0">
              <a:buClr>
                <a:srgbClr val="519680"/>
              </a:buClr>
              <a:buNone/>
            </a:pPr>
            <a:endParaRPr lang="en-GB" sz="4400"/>
          </a:p>
          <a:p>
            <a:pPr marL="0" indent="0">
              <a:buClr>
                <a:srgbClr val="519680"/>
              </a:buClr>
              <a:buNone/>
            </a:pPr>
            <a:endParaRPr lang="en-GB" sz="3200"/>
          </a:p>
          <a:p>
            <a:pPr marL="0" indent="0">
              <a:buClr>
                <a:srgbClr val="519680"/>
              </a:buClr>
              <a:buNone/>
            </a:pPr>
            <a:endParaRPr lang="en-GB"/>
          </a:p>
          <a:p>
            <a:pPr marL="0" indent="0">
              <a:buClr>
                <a:srgbClr val="519680"/>
              </a:buClr>
              <a:buNone/>
            </a:pPr>
            <a:endParaRPr lang="en-GB" sz="3200"/>
          </a:p>
          <a:p>
            <a:pPr marL="0" indent="0">
              <a:buClr>
                <a:srgbClr val="519680"/>
              </a:buClr>
              <a:buNone/>
            </a:pPr>
            <a:endParaRPr lang="en-GB" sz="3200"/>
          </a:p>
          <a:p>
            <a:pPr marL="0" indent="0">
              <a:buClr>
                <a:srgbClr val="519680"/>
              </a:buClr>
              <a:buNone/>
            </a:pPr>
            <a:endParaRPr lang="en-GB" sz="3200"/>
          </a:p>
          <a:p>
            <a:pPr marL="0" indent="0">
              <a:buClr>
                <a:srgbClr val="519680"/>
              </a:buClr>
              <a:buNone/>
            </a:pPr>
            <a:endParaRPr lang="en-GB" sz="3200"/>
          </a:p>
          <a:p>
            <a:pPr marL="0" indent="0">
              <a:buClr>
                <a:srgbClr val="519680"/>
              </a:buClr>
              <a:buNone/>
            </a:pPr>
            <a:endParaRPr lang="en-GB" sz="3200"/>
          </a:p>
          <a:p>
            <a:pPr marL="0" indent="0">
              <a:buClr>
                <a:srgbClr val="519680"/>
              </a:buClr>
              <a:buNone/>
            </a:pPr>
            <a:endParaRPr lang="en-GB" sz="3200"/>
          </a:p>
          <a:p>
            <a:pPr marL="0" indent="0">
              <a:buClr>
                <a:srgbClr val="519680"/>
              </a:buClr>
              <a:buNone/>
            </a:pPr>
            <a:r>
              <a:rPr lang="en-GB" sz="3200"/>
              <a:t>Questions or comments on this presentation can be addressed to the Services Team at PSNC:</a:t>
            </a:r>
          </a:p>
          <a:p>
            <a:pPr marL="0" indent="0">
              <a:buClr>
                <a:srgbClr val="519680"/>
              </a:buClr>
              <a:buNone/>
            </a:pPr>
            <a:r>
              <a:rPr lang="en-GB" sz="3200" b="1">
                <a:solidFill>
                  <a:srgbClr val="5B518E"/>
                </a:solidFill>
              </a:rPr>
              <a:t>services.team@psnc.org.uk</a:t>
            </a:r>
            <a:endParaRPr lang="en-GB" sz="4000" b="1">
              <a:solidFill>
                <a:srgbClr val="5B518E"/>
              </a:solidFill>
            </a:endParaRPr>
          </a:p>
          <a:p>
            <a:endParaRPr lang="en-GB"/>
          </a:p>
        </p:txBody>
      </p:sp>
      <p:graphicFrame>
        <p:nvGraphicFramePr>
          <p:cNvPr id="4" name="Table 4">
            <a:extLst>
              <a:ext uri="{FF2B5EF4-FFF2-40B4-BE49-F238E27FC236}">
                <a16:creationId xmlns:a16="http://schemas.microsoft.com/office/drawing/2014/main" id="{74D7FDAA-BC48-75D8-4D90-8751A05654FA}"/>
              </a:ext>
            </a:extLst>
          </p:cNvPr>
          <p:cNvGraphicFramePr>
            <a:graphicFrameLocks noGrp="1"/>
          </p:cNvGraphicFramePr>
          <p:nvPr>
            <p:extLst>
              <p:ext uri="{D42A27DB-BD31-4B8C-83A1-F6EECF244321}">
                <p14:modId xmlns:p14="http://schemas.microsoft.com/office/powerpoint/2010/main" val="1078425354"/>
              </p:ext>
            </p:extLst>
          </p:nvPr>
        </p:nvGraphicFramePr>
        <p:xfrm>
          <a:off x="904126" y="1948783"/>
          <a:ext cx="10027578" cy="3013127"/>
        </p:xfrm>
        <a:graphic>
          <a:graphicData uri="http://schemas.openxmlformats.org/drawingml/2006/table">
            <a:tbl>
              <a:tblPr firstRow="1" bandRow="1">
                <a:tableStyleId>{5C22544A-7EE6-4342-B048-85BDC9FD1C3A}</a:tableStyleId>
              </a:tblPr>
              <a:tblGrid>
                <a:gridCol w="5013789">
                  <a:extLst>
                    <a:ext uri="{9D8B030D-6E8A-4147-A177-3AD203B41FA5}">
                      <a16:colId xmlns:a16="http://schemas.microsoft.com/office/drawing/2014/main" val="3312066414"/>
                    </a:ext>
                  </a:extLst>
                </a:gridCol>
                <a:gridCol w="5013789">
                  <a:extLst>
                    <a:ext uri="{9D8B030D-6E8A-4147-A177-3AD203B41FA5}">
                      <a16:colId xmlns:a16="http://schemas.microsoft.com/office/drawing/2014/main" val="2975142045"/>
                    </a:ext>
                  </a:extLst>
                </a:gridCol>
              </a:tblGrid>
              <a:tr h="581561">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1">
                          <a:solidFill>
                            <a:srgbClr val="5B518E"/>
                          </a:solidFill>
                        </a:rPr>
                        <a:t>psnc.org.uk/nms  </a:t>
                      </a:r>
                    </a:p>
                    <a:p>
                      <a:endParaRPr lang="en-US" sz="1000"/>
                    </a:p>
                  </a:txBody>
                  <a:tcP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1">
                          <a:solidFill>
                            <a:srgbClr val="5B518E"/>
                          </a:solidFill>
                        </a:rPr>
                        <a:t>psnc.org.uk/aur </a:t>
                      </a:r>
                    </a:p>
                    <a:p>
                      <a:endParaRPr lang="en-US" sz="900"/>
                    </a:p>
                  </a:txBody>
                  <a:tcPr>
                    <a:noFill/>
                  </a:tcPr>
                </a:tc>
                <a:extLst>
                  <a:ext uri="{0D108BD9-81ED-4DB2-BD59-A6C34878D82A}">
                    <a16:rowId xmlns:a16="http://schemas.microsoft.com/office/drawing/2014/main" val="887927422"/>
                  </a:ext>
                </a:extLst>
              </a:tr>
              <a:tr h="58883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1">
                          <a:solidFill>
                            <a:srgbClr val="5B518E"/>
                          </a:solidFill>
                        </a:rPr>
                        <a:t>psnc.org.uk/flu </a:t>
                      </a:r>
                    </a:p>
                    <a:p>
                      <a:endParaRPr lang="en-US" sz="1000"/>
                    </a:p>
                  </a:txBody>
                  <a:tcP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1">
                          <a:solidFill>
                            <a:srgbClr val="5B518E"/>
                          </a:solidFill>
                        </a:rPr>
                        <a:t>psnc.org.uk/sac </a:t>
                      </a:r>
                    </a:p>
                    <a:p>
                      <a:endParaRPr lang="en-US" sz="1050"/>
                    </a:p>
                  </a:txBody>
                  <a:tcPr>
                    <a:noFill/>
                  </a:tcPr>
                </a:tc>
                <a:extLst>
                  <a:ext uri="{0D108BD9-81ED-4DB2-BD59-A6C34878D82A}">
                    <a16:rowId xmlns:a16="http://schemas.microsoft.com/office/drawing/2014/main" val="4107845034"/>
                  </a:ext>
                </a:extLst>
              </a:tr>
              <a:tr h="581561">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1">
                          <a:solidFill>
                            <a:srgbClr val="5B518E"/>
                          </a:solidFill>
                        </a:rPr>
                        <a:t>psnc.org.uk/cpcs </a:t>
                      </a:r>
                    </a:p>
                    <a:p>
                      <a:endParaRPr lang="en-US" sz="1000"/>
                    </a:p>
                  </a:txBody>
                  <a:tcP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1">
                          <a:solidFill>
                            <a:srgbClr val="5B518E"/>
                          </a:solidFill>
                        </a:rPr>
                        <a:t>psnc.org.uk/hep-c </a:t>
                      </a:r>
                    </a:p>
                  </a:txBody>
                  <a:tcPr>
                    <a:noFill/>
                  </a:tcPr>
                </a:tc>
                <a:extLst>
                  <a:ext uri="{0D108BD9-81ED-4DB2-BD59-A6C34878D82A}">
                    <a16:rowId xmlns:a16="http://schemas.microsoft.com/office/drawing/2014/main" val="3328884570"/>
                  </a:ext>
                </a:extLst>
              </a:tr>
              <a:tr h="581561">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1">
                          <a:solidFill>
                            <a:srgbClr val="5B518E"/>
                          </a:solidFill>
                        </a:rPr>
                        <a:t>psnc.org.uk/hypertension</a:t>
                      </a:r>
                    </a:p>
                    <a:p>
                      <a:endParaRPr lang="en-US" sz="1000"/>
                    </a:p>
                  </a:txBody>
                  <a:tcP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1">
                          <a:solidFill>
                            <a:srgbClr val="5B518E"/>
                          </a:solidFill>
                        </a:rPr>
                        <a:t>psnc.org.uk/pcs</a:t>
                      </a:r>
                      <a:endParaRPr lang="en-US" sz="2400"/>
                    </a:p>
                  </a:txBody>
                  <a:tcPr>
                    <a:noFill/>
                  </a:tcPr>
                </a:tc>
                <a:extLst>
                  <a:ext uri="{0D108BD9-81ED-4DB2-BD59-A6C34878D82A}">
                    <a16:rowId xmlns:a16="http://schemas.microsoft.com/office/drawing/2014/main" val="1966892758"/>
                  </a:ext>
                </a:extLst>
              </a:tr>
              <a:tr h="567107">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1">
                          <a:solidFill>
                            <a:srgbClr val="5B518E"/>
                          </a:solidFill>
                        </a:rPr>
                        <a:t>psnc.org.uk/scs</a:t>
                      </a:r>
                      <a:endParaRPr lang="en-US" sz="2400"/>
                    </a:p>
                  </a:txBody>
                  <a:tcPr>
                    <a:noFill/>
                  </a:tcPr>
                </a:tc>
                <a:tc>
                  <a:txBody>
                    <a:bodyPr/>
                    <a:lstStyle/>
                    <a:p>
                      <a:pPr marL="342900" indent="-342900">
                        <a:buFont typeface="Arial" panose="020B0604020202020204" pitchFamily="34" charset="0"/>
                        <a:buChar char="•"/>
                      </a:pPr>
                      <a:r>
                        <a:rPr lang="en-US" sz="2400" b="1">
                          <a:solidFill>
                            <a:srgbClr val="5B518E"/>
                          </a:solidFill>
                        </a:rPr>
                        <a:t>psnc.org.uk/</a:t>
                      </a:r>
                      <a:r>
                        <a:rPr lang="en-US" sz="2400" b="1" err="1">
                          <a:solidFill>
                            <a:srgbClr val="5B518E"/>
                          </a:solidFill>
                        </a:rPr>
                        <a:t>workingwithgps</a:t>
                      </a:r>
                      <a:r>
                        <a:rPr lang="en-US" sz="2400" b="1">
                          <a:solidFill>
                            <a:srgbClr val="5B518E"/>
                          </a:solidFill>
                        </a:rPr>
                        <a:t> </a:t>
                      </a:r>
                    </a:p>
                  </a:txBody>
                  <a:tcPr>
                    <a:noFill/>
                  </a:tcPr>
                </a:tc>
                <a:extLst>
                  <a:ext uri="{0D108BD9-81ED-4DB2-BD59-A6C34878D82A}">
                    <a16:rowId xmlns:a16="http://schemas.microsoft.com/office/drawing/2014/main" val="3889201022"/>
                  </a:ext>
                </a:extLst>
              </a:tr>
            </a:tbl>
          </a:graphicData>
        </a:graphic>
      </p:graphicFrame>
    </p:spTree>
    <p:extLst>
      <p:ext uri="{BB962C8B-B14F-4D97-AF65-F5344CB8AC3E}">
        <p14:creationId xmlns:p14="http://schemas.microsoft.com/office/powerpoint/2010/main" val="2868348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B0DD-DD1A-411F-9FEF-C44C5ED913DC}"/>
              </a:ext>
            </a:extLst>
          </p:cNvPr>
          <p:cNvSpPr>
            <a:spLocks noGrp="1"/>
          </p:cNvSpPr>
          <p:nvPr>
            <p:ph type="title"/>
          </p:nvPr>
        </p:nvSpPr>
        <p:spPr/>
        <p:txBody>
          <a:bodyPr/>
          <a:lstStyle/>
          <a:p>
            <a:r>
              <a:rPr lang="en-GB" altLang="en-US" b="1">
                <a:solidFill>
                  <a:srgbClr val="5B518E"/>
                </a:solidFill>
              </a:rPr>
              <a:t>NMS – outline of the service</a:t>
            </a:r>
            <a:endParaRPr lang="en-GB">
              <a:solidFill>
                <a:srgbClr val="5B518E"/>
              </a:solidFill>
            </a:endParaRPr>
          </a:p>
        </p:txBody>
      </p:sp>
      <p:sp>
        <p:nvSpPr>
          <p:cNvPr id="3" name="Content Placeholder 2">
            <a:extLst>
              <a:ext uri="{FF2B5EF4-FFF2-40B4-BE49-F238E27FC236}">
                <a16:creationId xmlns:a16="http://schemas.microsoft.com/office/drawing/2014/main" id="{0E53A148-C239-4546-BD96-67894E419536}"/>
              </a:ext>
            </a:extLst>
          </p:cNvPr>
          <p:cNvSpPr>
            <a:spLocks noGrp="1"/>
          </p:cNvSpPr>
          <p:nvPr>
            <p:ph idx="1"/>
          </p:nvPr>
        </p:nvSpPr>
        <p:spPr>
          <a:xfrm>
            <a:off x="623391" y="1844824"/>
            <a:ext cx="11099422" cy="4464496"/>
          </a:xfrm>
        </p:spPr>
        <p:txBody>
          <a:bodyPr>
            <a:normAutofit/>
          </a:bodyPr>
          <a:lstStyle/>
          <a:p>
            <a:pPr>
              <a:defRPr/>
            </a:pPr>
            <a:r>
              <a:rPr lang="en-GB" sz="3000"/>
              <a:t>Three stage process:</a:t>
            </a:r>
          </a:p>
          <a:p>
            <a:pPr marL="971550" lvl="1" indent="-514350">
              <a:buFont typeface="+mj-lt"/>
              <a:buAutoNum type="arabicPeriod"/>
              <a:defRPr/>
            </a:pPr>
            <a:r>
              <a:rPr lang="en-GB" sz="3000" b="1">
                <a:solidFill>
                  <a:srgbClr val="5B518E"/>
                </a:solidFill>
              </a:rPr>
              <a:t>Patient engagement </a:t>
            </a:r>
            <a:r>
              <a:rPr lang="en-GB" sz="3000"/>
              <a:t>(day 0)</a:t>
            </a:r>
          </a:p>
          <a:p>
            <a:pPr marL="971550" lvl="1" indent="-514350">
              <a:buFont typeface="+mj-lt"/>
              <a:buAutoNum type="arabicPeriod"/>
              <a:defRPr/>
            </a:pPr>
            <a:r>
              <a:rPr lang="en-GB" sz="3000" b="1">
                <a:solidFill>
                  <a:srgbClr val="5B518E"/>
                </a:solidFill>
              </a:rPr>
              <a:t>Intervention</a:t>
            </a:r>
            <a:r>
              <a:rPr lang="en-GB" sz="3000"/>
              <a:t> (typically between 7-14 days after patient engagement)</a:t>
            </a:r>
          </a:p>
          <a:p>
            <a:pPr marL="971550" lvl="1" indent="-514350">
              <a:buFont typeface="+mj-lt"/>
              <a:buAutoNum type="arabicPeriod"/>
              <a:defRPr/>
            </a:pPr>
            <a:r>
              <a:rPr lang="en-GB" sz="3000" b="1">
                <a:solidFill>
                  <a:srgbClr val="5B518E"/>
                </a:solidFill>
              </a:rPr>
              <a:t>Follow up </a:t>
            </a:r>
            <a:r>
              <a:rPr lang="en-GB" sz="3000"/>
              <a:t>(</a:t>
            </a:r>
            <a:r>
              <a:rPr lang="en-US" sz="3000"/>
              <a:t>typically between 14 and 21 days after the initial intervention</a:t>
            </a:r>
            <a:r>
              <a:rPr lang="en-GB" sz="3000"/>
              <a:t>)</a:t>
            </a:r>
          </a:p>
          <a:p>
            <a:pPr marL="457200" lvl="1" indent="0">
              <a:buNone/>
              <a:defRPr/>
            </a:pPr>
            <a:endParaRPr lang="en-GB" sz="3000"/>
          </a:p>
          <a:p>
            <a:pPr marL="514350" indent="-457200">
              <a:defRPr/>
            </a:pPr>
            <a:r>
              <a:rPr lang="en-GB" sz="3000"/>
              <a:t>Opportunity to provide healthy living advice at each stage</a:t>
            </a:r>
          </a:p>
          <a:p>
            <a:pPr fontAlgn="base"/>
            <a:endParaRPr lang="en-US"/>
          </a:p>
          <a:p>
            <a:pPr marL="0" indent="0">
              <a:buNone/>
            </a:pPr>
            <a:endParaRPr lang="en-GB"/>
          </a:p>
        </p:txBody>
      </p:sp>
      <p:pic>
        <p:nvPicPr>
          <p:cNvPr id="9" name="Picture 8">
            <a:extLst>
              <a:ext uri="{FF2B5EF4-FFF2-40B4-BE49-F238E27FC236}">
                <a16:creationId xmlns:a16="http://schemas.microsoft.com/office/drawing/2014/main" id="{4294E2D4-98BA-7079-56D4-1495584D9EC1}"/>
              </a:ext>
            </a:extLst>
          </p:cNvPr>
          <p:cNvPicPr>
            <a:picLocks noChangeAspect="1"/>
          </p:cNvPicPr>
          <p:nvPr/>
        </p:nvPicPr>
        <p:blipFill>
          <a:blip r:embed="rId3"/>
          <a:stretch>
            <a:fillRect/>
          </a:stretch>
        </p:blipFill>
        <p:spPr>
          <a:xfrm>
            <a:off x="10326563" y="2396553"/>
            <a:ext cx="1035054" cy="1345570"/>
          </a:xfrm>
          <a:prstGeom prst="rect">
            <a:avLst/>
          </a:prstGeom>
        </p:spPr>
      </p:pic>
    </p:spTree>
    <p:extLst>
      <p:ext uri="{BB962C8B-B14F-4D97-AF65-F5344CB8AC3E}">
        <p14:creationId xmlns:p14="http://schemas.microsoft.com/office/powerpoint/2010/main" val="4240683708"/>
      </p:ext>
    </p:extLst>
  </p:cSld>
  <p:clrMapOvr>
    <a:masterClrMapping/>
  </p:clrMapOvr>
  <mc:AlternateContent xmlns:mc="http://schemas.openxmlformats.org/markup-compatibility/2006" xmlns:p14="http://schemas.microsoft.com/office/powerpoint/2010/main">
    <mc:Choice Requires="p14">
      <p:transition spd="slow" p14:dur="2000" advTm="42577"/>
    </mc:Choice>
    <mc:Fallback xmlns="">
      <p:transition spd="slow" advTm="4257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596C7-B4E1-BD10-F20F-99B7DE5BE73C}"/>
              </a:ext>
            </a:extLst>
          </p:cNvPr>
          <p:cNvSpPr>
            <a:spLocks noGrp="1"/>
          </p:cNvSpPr>
          <p:nvPr>
            <p:ph type="title"/>
          </p:nvPr>
        </p:nvSpPr>
        <p:spPr/>
        <p:txBody>
          <a:bodyPr/>
          <a:lstStyle/>
          <a:p>
            <a:r>
              <a:rPr lang="en-GB" b="1">
                <a:solidFill>
                  <a:srgbClr val="5B518E"/>
                </a:solidFill>
              </a:rPr>
              <a:t>NMS – conditions covered by the service</a:t>
            </a:r>
            <a:endParaRPr lang="en-US" b="1">
              <a:solidFill>
                <a:srgbClr val="5B518E"/>
              </a:solidFill>
            </a:endParaRPr>
          </a:p>
        </p:txBody>
      </p:sp>
      <p:graphicFrame>
        <p:nvGraphicFramePr>
          <p:cNvPr id="7" name="Table 7">
            <a:extLst>
              <a:ext uri="{FF2B5EF4-FFF2-40B4-BE49-F238E27FC236}">
                <a16:creationId xmlns:a16="http://schemas.microsoft.com/office/drawing/2014/main" id="{3E6C21A7-AD38-6D4B-D2B1-7B5ABCD4277A}"/>
              </a:ext>
            </a:extLst>
          </p:cNvPr>
          <p:cNvGraphicFramePr>
            <a:graphicFrameLocks noGrp="1"/>
          </p:cNvGraphicFramePr>
          <p:nvPr>
            <p:ph idx="1"/>
            <p:extLst>
              <p:ext uri="{D42A27DB-BD31-4B8C-83A1-F6EECF244321}">
                <p14:modId xmlns:p14="http://schemas.microsoft.com/office/powerpoint/2010/main" val="1269723043"/>
              </p:ext>
            </p:extLst>
          </p:nvPr>
        </p:nvGraphicFramePr>
        <p:xfrm>
          <a:off x="623888" y="1844675"/>
          <a:ext cx="11017250" cy="4206240"/>
        </p:xfrm>
        <a:graphic>
          <a:graphicData uri="http://schemas.openxmlformats.org/drawingml/2006/table">
            <a:tbl>
              <a:tblPr firstRow="1" bandRow="1">
                <a:tableStyleId>{5C22544A-7EE6-4342-B048-85BDC9FD1C3A}</a:tableStyleId>
              </a:tblPr>
              <a:tblGrid>
                <a:gridCol w="4681443">
                  <a:extLst>
                    <a:ext uri="{9D8B030D-6E8A-4147-A177-3AD203B41FA5}">
                      <a16:colId xmlns:a16="http://schemas.microsoft.com/office/drawing/2014/main" val="2095187674"/>
                    </a:ext>
                  </a:extLst>
                </a:gridCol>
                <a:gridCol w="6335807">
                  <a:extLst>
                    <a:ext uri="{9D8B030D-6E8A-4147-A177-3AD203B41FA5}">
                      <a16:colId xmlns:a16="http://schemas.microsoft.com/office/drawing/2014/main" val="2149237341"/>
                    </a:ext>
                  </a:extLst>
                </a:gridCol>
              </a:tblGrid>
              <a:tr h="370840">
                <a:tc gridSpan="2">
                  <a:txBody>
                    <a:bodyPr/>
                    <a:lstStyle/>
                    <a:p>
                      <a:r>
                        <a:rPr kumimoji="0" lang="en-GB" altLang="en-US" sz="2000" b="0" i="0" u="none" strike="noStrike" kern="1200" cap="none" spc="0" normalizeH="0" baseline="0" noProof="0">
                          <a:ln>
                            <a:noFill/>
                          </a:ln>
                          <a:solidFill>
                            <a:prstClr val="black">
                              <a:lumMod val="65000"/>
                              <a:lumOff val="35000"/>
                            </a:prstClr>
                          </a:solidFill>
                          <a:effectLst/>
                          <a:uLnTx/>
                          <a:uFillTx/>
                          <a:latin typeface="+mn-lt"/>
                          <a:ea typeface="+mn-ea"/>
                          <a:cs typeface="+mn-cs"/>
                        </a:rPr>
                        <a:t>Follows the prescribing of a new medicine for:</a:t>
                      </a:r>
                      <a:endParaRPr lang="en-US" sz="2000"/>
                    </a:p>
                  </a:txBody>
                  <a:tcPr>
                    <a:solidFill>
                      <a:schemeClr val="bg1"/>
                    </a:solidFill>
                  </a:tcPr>
                </a:tc>
                <a:tc hMerge="1">
                  <a:txBody>
                    <a:bodyPr/>
                    <a:lstStyle/>
                    <a:p>
                      <a:endParaRPr lang="en-US"/>
                    </a:p>
                  </a:txBody>
                  <a:tcPr/>
                </a:tc>
                <a:extLst>
                  <a:ext uri="{0D108BD9-81ED-4DB2-BD59-A6C34878D82A}">
                    <a16:rowId xmlns:a16="http://schemas.microsoft.com/office/drawing/2014/main" val="2140301873"/>
                  </a:ext>
                </a:extLst>
              </a:tr>
              <a:tr h="370840">
                <a:tc>
                  <a:txBody>
                    <a:bodyPr/>
                    <a:lstStyle/>
                    <a:p>
                      <a:pPr marL="285750" indent="-285750">
                        <a:buClr>
                          <a:srgbClr val="5B518E"/>
                        </a:buClr>
                        <a:buFont typeface="Arial" panose="020B0604020202020204" pitchFamily="34" charset="0"/>
                        <a:buChar char="•"/>
                      </a:pPr>
                      <a:r>
                        <a:rPr lang="en-US" sz="2000" kern="1200">
                          <a:solidFill>
                            <a:srgbClr val="595959"/>
                          </a:solidFill>
                          <a:effectLst/>
                          <a:latin typeface="+mn-lt"/>
                          <a:ea typeface="+mn-ea"/>
                          <a:cs typeface="+mn-cs"/>
                        </a:rPr>
                        <a:t>Acute coronary syndromes </a:t>
                      </a:r>
                      <a:endParaRPr lang="en-US" sz="2000">
                        <a:solidFill>
                          <a:srgbClr val="595959"/>
                        </a:solidFill>
                      </a:endParaRP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5B518E"/>
                        </a:buClr>
                        <a:buSzTx/>
                        <a:buFont typeface="Arial" panose="020B0604020202020204" pitchFamily="34" charset="0"/>
                        <a:buChar char="•"/>
                        <a:tabLst/>
                        <a:defRPr/>
                      </a:pPr>
                      <a:r>
                        <a:rPr lang="en-US" sz="2000" kern="1200">
                          <a:solidFill>
                            <a:srgbClr val="595959"/>
                          </a:solidFill>
                          <a:effectLst/>
                          <a:latin typeface="+mn-lt"/>
                          <a:ea typeface="+mn-ea"/>
                          <a:cs typeface="+mn-cs"/>
                        </a:rPr>
                        <a:t>Heart failure </a:t>
                      </a:r>
                    </a:p>
                  </a:txBody>
                  <a:tcPr>
                    <a:solidFill>
                      <a:schemeClr val="bg1"/>
                    </a:solidFill>
                  </a:tcPr>
                </a:tc>
                <a:extLst>
                  <a:ext uri="{0D108BD9-81ED-4DB2-BD59-A6C34878D82A}">
                    <a16:rowId xmlns:a16="http://schemas.microsoft.com/office/drawing/2014/main" val="3869283130"/>
                  </a:ext>
                </a:extLst>
              </a:tr>
              <a:tr h="370840">
                <a:tc>
                  <a:txBody>
                    <a:bodyPr/>
                    <a:lstStyle/>
                    <a:p>
                      <a:pPr marL="285750" indent="-285750">
                        <a:buClr>
                          <a:srgbClr val="5B518E"/>
                        </a:buClr>
                        <a:buFont typeface="Arial" panose="020B0604020202020204" pitchFamily="34" charset="0"/>
                        <a:buChar char="•"/>
                      </a:pPr>
                      <a:r>
                        <a:rPr lang="en-US" sz="2000" kern="1200">
                          <a:solidFill>
                            <a:srgbClr val="595959"/>
                          </a:solidFill>
                          <a:effectLst/>
                          <a:latin typeface="+mn-lt"/>
                          <a:ea typeface="+mn-ea"/>
                          <a:cs typeface="+mn-cs"/>
                        </a:rPr>
                        <a:t>Asthma and COPD</a:t>
                      </a:r>
                      <a:endParaRPr lang="en-US" sz="2000">
                        <a:solidFill>
                          <a:srgbClr val="595959"/>
                        </a:solidFill>
                      </a:endParaRP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5B518E"/>
                        </a:buClr>
                        <a:buSzTx/>
                        <a:buFont typeface="Arial" panose="020B0604020202020204" pitchFamily="34" charset="0"/>
                        <a:buChar char="•"/>
                        <a:tabLst/>
                        <a:defRPr/>
                      </a:pPr>
                      <a:r>
                        <a:rPr lang="en-US" sz="2000" kern="1200">
                          <a:solidFill>
                            <a:srgbClr val="595959"/>
                          </a:solidFill>
                          <a:effectLst/>
                          <a:latin typeface="+mn-lt"/>
                          <a:ea typeface="+mn-ea"/>
                          <a:cs typeface="+mn-cs"/>
                        </a:rPr>
                        <a:t>Hypercholesterolaemia </a:t>
                      </a:r>
                    </a:p>
                  </a:txBody>
                  <a:tcPr>
                    <a:solidFill>
                      <a:schemeClr val="bg1"/>
                    </a:solidFill>
                  </a:tcPr>
                </a:tc>
                <a:extLst>
                  <a:ext uri="{0D108BD9-81ED-4DB2-BD59-A6C34878D82A}">
                    <a16:rowId xmlns:a16="http://schemas.microsoft.com/office/drawing/2014/main" val="1808911349"/>
                  </a:ext>
                </a:extLst>
              </a:tr>
              <a:tr h="370840">
                <a:tc>
                  <a:txBody>
                    <a:bodyPr/>
                    <a:lstStyle/>
                    <a:p>
                      <a:pPr marL="285750" indent="-285750">
                        <a:buClr>
                          <a:srgbClr val="5B518E"/>
                        </a:buClr>
                        <a:buFont typeface="Arial" panose="020B0604020202020204" pitchFamily="34" charset="0"/>
                        <a:buChar char="•"/>
                      </a:pPr>
                      <a:r>
                        <a:rPr lang="en-US" sz="2000" kern="1200">
                          <a:solidFill>
                            <a:srgbClr val="595959"/>
                          </a:solidFill>
                          <a:effectLst/>
                          <a:latin typeface="+mn-lt"/>
                          <a:ea typeface="+mn-ea"/>
                          <a:cs typeface="+mn-cs"/>
                        </a:rPr>
                        <a:t>Atrial fibrillation </a:t>
                      </a:r>
                      <a:endParaRPr lang="en-US" sz="2000">
                        <a:solidFill>
                          <a:srgbClr val="595959"/>
                        </a:solidFill>
                      </a:endParaRP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5B518E"/>
                        </a:buClr>
                        <a:buSzTx/>
                        <a:buFont typeface="Arial" panose="020B0604020202020204" pitchFamily="34" charset="0"/>
                        <a:buChar char="•"/>
                        <a:tabLst/>
                        <a:defRPr/>
                      </a:pPr>
                      <a:r>
                        <a:rPr lang="en-US" sz="2000" kern="1200">
                          <a:solidFill>
                            <a:srgbClr val="595959"/>
                          </a:solidFill>
                          <a:effectLst/>
                          <a:latin typeface="+mn-lt"/>
                          <a:ea typeface="+mn-ea"/>
                          <a:cs typeface="+mn-cs"/>
                        </a:rPr>
                        <a:t>Hypertension   </a:t>
                      </a:r>
                    </a:p>
                  </a:txBody>
                  <a:tcPr>
                    <a:solidFill>
                      <a:schemeClr val="bg1"/>
                    </a:solidFill>
                  </a:tcPr>
                </a:tc>
                <a:extLst>
                  <a:ext uri="{0D108BD9-81ED-4DB2-BD59-A6C34878D82A}">
                    <a16:rowId xmlns:a16="http://schemas.microsoft.com/office/drawing/2014/main" val="1219489960"/>
                  </a:ext>
                </a:extLst>
              </a:tr>
              <a:tr h="370840">
                <a:tc>
                  <a:txBody>
                    <a:bodyPr/>
                    <a:lstStyle/>
                    <a:p>
                      <a:pPr marL="285750" marR="0" lvl="0" indent="-285750" algn="l" defTabSz="914400" rtl="0" eaLnBrk="1" fontAlgn="auto" latinLnBrk="0" hangingPunct="1">
                        <a:lnSpc>
                          <a:spcPct val="100000"/>
                        </a:lnSpc>
                        <a:spcBef>
                          <a:spcPts val="0"/>
                        </a:spcBef>
                        <a:spcAft>
                          <a:spcPts val="0"/>
                        </a:spcAft>
                        <a:buClr>
                          <a:srgbClr val="5B518E"/>
                        </a:buClr>
                        <a:buSzTx/>
                        <a:buFont typeface="Arial" panose="020B0604020202020204" pitchFamily="34" charset="0"/>
                        <a:buChar char="•"/>
                        <a:tabLst/>
                        <a:defRPr/>
                      </a:pPr>
                      <a:r>
                        <a:rPr lang="en-US" sz="2000" kern="1200">
                          <a:solidFill>
                            <a:srgbClr val="595959"/>
                          </a:solidFill>
                          <a:effectLst/>
                          <a:latin typeface="+mn-lt"/>
                          <a:ea typeface="+mn-ea"/>
                          <a:cs typeface="+mn-cs"/>
                        </a:rPr>
                        <a:t>Coronary heart disease</a:t>
                      </a:r>
                    </a:p>
                  </a:txBody>
                  <a:tcPr>
                    <a:solidFill>
                      <a:schemeClr val="bg1"/>
                    </a:solidFill>
                  </a:tcPr>
                </a:tc>
                <a:tc>
                  <a:txBody>
                    <a:bodyPr/>
                    <a:lstStyle/>
                    <a:p>
                      <a:pPr marL="285750" indent="-285750">
                        <a:buClr>
                          <a:srgbClr val="5B518E"/>
                        </a:buClr>
                        <a:buFont typeface="Arial" panose="020B0604020202020204" pitchFamily="34" charset="0"/>
                        <a:buChar char="•"/>
                      </a:pPr>
                      <a:r>
                        <a:rPr lang="en-US" sz="2000" kern="1200">
                          <a:solidFill>
                            <a:srgbClr val="595959"/>
                          </a:solidFill>
                          <a:effectLst/>
                          <a:latin typeface="+mn-lt"/>
                          <a:ea typeface="+mn-ea"/>
                          <a:cs typeface="+mn-cs"/>
                        </a:rPr>
                        <a:t>Long term risks of venous thromboembolism/embolism</a:t>
                      </a:r>
                      <a:endParaRPr lang="en-US" sz="2000">
                        <a:solidFill>
                          <a:srgbClr val="595959"/>
                        </a:solidFill>
                      </a:endParaRPr>
                    </a:p>
                  </a:txBody>
                  <a:tcPr>
                    <a:solidFill>
                      <a:schemeClr val="bg1"/>
                    </a:solidFill>
                  </a:tcPr>
                </a:tc>
                <a:extLst>
                  <a:ext uri="{0D108BD9-81ED-4DB2-BD59-A6C34878D82A}">
                    <a16:rowId xmlns:a16="http://schemas.microsoft.com/office/drawing/2014/main" val="1612497279"/>
                  </a:ext>
                </a:extLst>
              </a:tr>
              <a:tr h="370840">
                <a:tc>
                  <a:txBody>
                    <a:bodyPr/>
                    <a:lstStyle/>
                    <a:p>
                      <a:pPr marL="285750" marR="0" lvl="0" indent="-285750" algn="l" defTabSz="914400" rtl="0" eaLnBrk="1" fontAlgn="auto" latinLnBrk="0" hangingPunct="1">
                        <a:lnSpc>
                          <a:spcPct val="100000"/>
                        </a:lnSpc>
                        <a:spcBef>
                          <a:spcPts val="0"/>
                        </a:spcBef>
                        <a:spcAft>
                          <a:spcPts val="0"/>
                        </a:spcAft>
                        <a:buClr>
                          <a:srgbClr val="5B518E"/>
                        </a:buClr>
                        <a:buSzTx/>
                        <a:buFont typeface="Arial" panose="020B0604020202020204" pitchFamily="34" charset="0"/>
                        <a:buChar char="•"/>
                        <a:tabLst/>
                        <a:defRPr/>
                      </a:pPr>
                      <a:r>
                        <a:rPr lang="en-US" sz="2000" kern="1200">
                          <a:solidFill>
                            <a:srgbClr val="595959"/>
                          </a:solidFill>
                          <a:effectLst/>
                          <a:latin typeface="+mn-lt"/>
                          <a:ea typeface="+mn-ea"/>
                          <a:cs typeface="+mn-cs"/>
                        </a:rPr>
                        <a:t>Diabetes (Type 2) </a:t>
                      </a: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5B518E"/>
                        </a:buClr>
                        <a:buSzTx/>
                        <a:buFont typeface="Arial" panose="020B0604020202020204" pitchFamily="34" charset="0"/>
                        <a:buChar char="•"/>
                        <a:tabLst/>
                        <a:defRPr/>
                      </a:pPr>
                      <a:r>
                        <a:rPr lang="en-US" sz="2000" kern="1200">
                          <a:solidFill>
                            <a:srgbClr val="595959"/>
                          </a:solidFill>
                          <a:effectLst/>
                          <a:latin typeface="+mn-lt"/>
                          <a:ea typeface="+mn-ea"/>
                          <a:cs typeface="+mn-cs"/>
                        </a:rPr>
                        <a:t>Osteoporosis </a:t>
                      </a:r>
                    </a:p>
                  </a:txBody>
                  <a:tcPr>
                    <a:solidFill>
                      <a:schemeClr val="bg1"/>
                    </a:solidFill>
                  </a:tcPr>
                </a:tc>
                <a:extLst>
                  <a:ext uri="{0D108BD9-81ED-4DB2-BD59-A6C34878D82A}">
                    <a16:rowId xmlns:a16="http://schemas.microsoft.com/office/drawing/2014/main" val="1558506299"/>
                  </a:ext>
                </a:extLst>
              </a:tr>
              <a:tr h="370840">
                <a:tc>
                  <a:txBody>
                    <a:bodyPr/>
                    <a:lstStyle/>
                    <a:p>
                      <a:pPr marL="285750" marR="0" lvl="0" indent="-285750" algn="l" defTabSz="914400" rtl="0" eaLnBrk="1" fontAlgn="auto" latinLnBrk="0" hangingPunct="1">
                        <a:lnSpc>
                          <a:spcPct val="100000"/>
                        </a:lnSpc>
                        <a:spcBef>
                          <a:spcPts val="0"/>
                        </a:spcBef>
                        <a:spcAft>
                          <a:spcPts val="0"/>
                        </a:spcAft>
                        <a:buClr>
                          <a:srgbClr val="5B518E"/>
                        </a:buClr>
                        <a:buSzTx/>
                        <a:buFont typeface="Arial" panose="020B0604020202020204" pitchFamily="34" charset="0"/>
                        <a:buChar char="•"/>
                        <a:tabLst/>
                        <a:defRPr/>
                      </a:pPr>
                      <a:r>
                        <a:rPr lang="en-US" sz="2000" kern="1200">
                          <a:solidFill>
                            <a:srgbClr val="595959"/>
                          </a:solidFill>
                          <a:effectLst/>
                          <a:latin typeface="+mn-lt"/>
                          <a:ea typeface="+mn-ea"/>
                          <a:cs typeface="+mn-cs"/>
                        </a:rPr>
                        <a:t>Epilepsy</a:t>
                      </a:r>
                    </a:p>
                  </a:txBody>
                  <a:tcPr>
                    <a:solidFill>
                      <a:schemeClr val="bg1"/>
                    </a:solidFill>
                  </a:tcPr>
                </a:tc>
                <a:tc>
                  <a:txBody>
                    <a:bodyPr/>
                    <a:lstStyle/>
                    <a:p>
                      <a:pPr marL="285750" indent="-285750">
                        <a:buClr>
                          <a:srgbClr val="5B518E"/>
                        </a:buClr>
                        <a:buFont typeface="Arial" panose="020B0604020202020204" pitchFamily="34" charset="0"/>
                        <a:buChar char="•"/>
                      </a:pPr>
                      <a:r>
                        <a:rPr lang="en-US" sz="2000" kern="1200">
                          <a:solidFill>
                            <a:srgbClr val="595959"/>
                          </a:solidFill>
                          <a:effectLst/>
                          <a:latin typeface="+mn-lt"/>
                          <a:ea typeface="+mn-ea"/>
                          <a:cs typeface="+mn-cs"/>
                        </a:rPr>
                        <a:t>Parkinson’s disease </a:t>
                      </a:r>
                      <a:endParaRPr lang="en-US" sz="2000">
                        <a:solidFill>
                          <a:srgbClr val="595959"/>
                        </a:solidFill>
                      </a:endParaRPr>
                    </a:p>
                  </a:txBody>
                  <a:tcPr>
                    <a:solidFill>
                      <a:schemeClr val="bg1"/>
                    </a:solidFill>
                  </a:tcPr>
                </a:tc>
                <a:extLst>
                  <a:ext uri="{0D108BD9-81ED-4DB2-BD59-A6C34878D82A}">
                    <a16:rowId xmlns:a16="http://schemas.microsoft.com/office/drawing/2014/main" val="1444468391"/>
                  </a:ext>
                </a:extLst>
              </a:tr>
              <a:tr h="370840">
                <a:tc>
                  <a:txBody>
                    <a:bodyPr/>
                    <a:lstStyle/>
                    <a:p>
                      <a:pPr marL="285750" indent="-285750">
                        <a:buClr>
                          <a:srgbClr val="5B518E"/>
                        </a:buClr>
                        <a:buFont typeface="Arial" panose="020B0604020202020204" pitchFamily="34" charset="0"/>
                        <a:buChar char="•"/>
                      </a:pPr>
                      <a:r>
                        <a:rPr lang="en-US" sz="2000" kern="1200">
                          <a:solidFill>
                            <a:srgbClr val="595959"/>
                          </a:solidFill>
                          <a:effectLst/>
                          <a:latin typeface="+mn-lt"/>
                          <a:ea typeface="+mn-ea"/>
                          <a:cs typeface="+mn-cs"/>
                        </a:rPr>
                        <a:t>Glaucoma</a:t>
                      </a:r>
                      <a:endParaRPr lang="en-US" sz="2000">
                        <a:solidFill>
                          <a:srgbClr val="595959"/>
                        </a:solidFill>
                      </a:endParaRPr>
                    </a:p>
                  </a:txBody>
                  <a:tcPr>
                    <a:solidFill>
                      <a:schemeClr val="bg1"/>
                    </a:solidFill>
                  </a:tcPr>
                </a:tc>
                <a:tc>
                  <a:txBody>
                    <a:bodyPr/>
                    <a:lstStyle/>
                    <a:p>
                      <a:pPr marL="285750" indent="-285750">
                        <a:buClr>
                          <a:srgbClr val="5B518E"/>
                        </a:buClr>
                        <a:buFont typeface="Arial" panose="020B0604020202020204" pitchFamily="34" charset="0"/>
                        <a:buChar char="•"/>
                      </a:pPr>
                      <a:r>
                        <a:rPr lang="en-US" sz="2000" kern="1200">
                          <a:solidFill>
                            <a:srgbClr val="595959"/>
                          </a:solidFill>
                          <a:effectLst/>
                          <a:latin typeface="+mn-lt"/>
                          <a:ea typeface="+mn-ea"/>
                          <a:cs typeface="+mn-cs"/>
                        </a:rPr>
                        <a:t>Stroke / transient ischemic attack</a:t>
                      </a:r>
                      <a:endParaRPr lang="en-US" sz="2000">
                        <a:solidFill>
                          <a:srgbClr val="595959"/>
                        </a:solidFill>
                      </a:endParaRPr>
                    </a:p>
                  </a:txBody>
                  <a:tcPr>
                    <a:solidFill>
                      <a:schemeClr val="bg1"/>
                    </a:solidFill>
                  </a:tcPr>
                </a:tc>
                <a:extLst>
                  <a:ext uri="{0D108BD9-81ED-4DB2-BD59-A6C34878D82A}">
                    <a16:rowId xmlns:a16="http://schemas.microsoft.com/office/drawing/2014/main" val="4081177929"/>
                  </a:ext>
                </a:extLst>
              </a:tr>
              <a:tr h="370840">
                <a:tc>
                  <a:txBody>
                    <a:bodyPr/>
                    <a:lstStyle/>
                    <a:p>
                      <a:pPr marL="285750" indent="-285750">
                        <a:buClr>
                          <a:srgbClr val="5B518E"/>
                        </a:buClr>
                        <a:buFont typeface="Arial" panose="020B0604020202020204" pitchFamily="34" charset="0"/>
                        <a:buChar char="•"/>
                      </a:pPr>
                      <a:r>
                        <a:rPr lang="en-US" sz="2000" kern="1200">
                          <a:solidFill>
                            <a:srgbClr val="595959"/>
                          </a:solidFill>
                          <a:effectLst/>
                          <a:latin typeface="+mn-lt"/>
                          <a:ea typeface="+mn-ea"/>
                          <a:cs typeface="+mn-cs"/>
                        </a:rPr>
                        <a:t>Gout</a:t>
                      </a:r>
                      <a:endParaRPr lang="en-US" sz="2000">
                        <a:solidFill>
                          <a:srgbClr val="595959"/>
                        </a:solidFill>
                      </a:endParaRPr>
                    </a:p>
                  </a:txBody>
                  <a:tcP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rgbClr val="5B518E"/>
                        </a:buClr>
                        <a:buSzTx/>
                        <a:buFont typeface="Arial" panose="020B0604020202020204" pitchFamily="34" charset="0"/>
                        <a:buChar char="•"/>
                        <a:tabLst/>
                        <a:defRPr/>
                      </a:pPr>
                      <a:r>
                        <a:rPr lang="en-US" sz="2000" kern="1200">
                          <a:solidFill>
                            <a:srgbClr val="595959"/>
                          </a:solidFill>
                          <a:effectLst/>
                          <a:latin typeface="+mn-lt"/>
                          <a:ea typeface="+mn-ea"/>
                          <a:cs typeface="+mn-cs"/>
                        </a:rPr>
                        <a:t>Urinary incontinence/retention </a:t>
                      </a:r>
                    </a:p>
                  </a:txBody>
                  <a:tcPr>
                    <a:solidFill>
                      <a:schemeClr val="bg1"/>
                    </a:solidFill>
                  </a:tcPr>
                </a:tc>
                <a:extLst>
                  <a:ext uri="{0D108BD9-81ED-4DB2-BD59-A6C34878D82A}">
                    <a16:rowId xmlns:a16="http://schemas.microsoft.com/office/drawing/2014/main" val="1377490363"/>
                  </a:ext>
                </a:extLst>
              </a:tr>
              <a:tr h="370840">
                <a:tc gridSpan="2">
                  <a:txBody>
                    <a:bodyPr/>
                    <a:lstStyle/>
                    <a:p>
                      <a:pPr marL="0" indent="0">
                        <a:buFont typeface="Arial" panose="020B0604020202020204" pitchFamily="34" charset="0"/>
                        <a:buNone/>
                      </a:pPr>
                      <a:r>
                        <a:rPr lang="en-US" sz="1800">
                          <a:solidFill>
                            <a:srgbClr val="595959"/>
                          </a:solidFill>
                        </a:rPr>
                        <a:t>In 2023, subject to a positive evaluation of an ongoing pilot, the above list of conditions will be expanded to include patients who are newly prescribed an antidepressant</a:t>
                      </a:r>
                    </a:p>
                  </a:txBody>
                  <a:tcPr>
                    <a:solidFill>
                      <a:schemeClr val="bg1"/>
                    </a:solidFill>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kern="1200">
                        <a:solidFill>
                          <a:srgbClr val="595959"/>
                        </a:solidFill>
                        <a:effectLst/>
                        <a:latin typeface="+mn-lt"/>
                        <a:ea typeface="+mn-ea"/>
                        <a:cs typeface="+mn-cs"/>
                      </a:endParaRPr>
                    </a:p>
                  </a:txBody>
                  <a:tcPr>
                    <a:solidFill>
                      <a:schemeClr val="bg1"/>
                    </a:solidFill>
                  </a:tcPr>
                </a:tc>
                <a:extLst>
                  <a:ext uri="{0D108BD9-81ED-4DB2-BD59-A6C34878D82A}">
                    <a16:rowId xmlns:a16="http://schemas.microsoft.com/office/drawing/2014/main" val="2790260481"/>
                  </a:ext>
                </a:extLst>
              </a:tr>
            </a:tbl>
          </a:graphicData>
        </a:graphic>
      </p:graphicFrame>
    </p:spTree>
    <p:extLst>
      <p:ext uri="{BB962C8B-B14F-4D97-AF65-F5344CB8AC3E}">
        <p14:creationId xmlns:p14="http://schemas.microsoft.com/office/powerpoint/2010/main" val="3024974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8415-ACBA-4CC6-9D79-101A76D11F1B}"/>
              </a:ext>
            </a:extLst>
          </p:cNvPr>
          <p:cNvSpPr>
            <a:spLocks noGrp="1"/>
          </p:cNvSpPr>
          <p:nvPr>
            <p:ph type="title"/>
          </p:nvPr>
        </p:nvSpPr>
        <p:spPr/>
        <p:txBody>
          <a:bodyPr/>
          <a:lstStyle/>
          <a:p>
            <a:r>
              <a:rPr lang="en-GB" b="1">
                <a:solidFill>
                  <a:srgbClr val="5B518E"/>
                </a:solidFill>
              </a:rPr>
              <a:t>NMS – patient engagement</a:t>
            </a:r>
            <a:endParaRPr lang="en-GB">
              <a:solidFill>
                <a:srgbClr val="5B518E"/>
              </a:solidFill>
            </a:endParaRPr>
          </a:p>
        </p:txBody>
      </p:sp>
      <p:sp>
        <p:nvSpPr>
          <p:cNvPr id="3" name="Content Placeholder 2">
            <a:extLst>
              <a:ext uri="{FF2B5EF4-FFF2-40B4-BE49-F238E27FC236}">
                <a16:creationId xmlns:a16="http://schemas.microsoft.com/office/drawing/2014/main" id="{F70694FD-F8B1-42F9-8FD9-310487E7795B}"/>
              </a:ext>
            </a:extLst>
          </p:cNvPr>
          <p:cNvSpPr>
            <a:spLocks noGrp="1"/>
          </p:cNvSpPr>
          <p:nvPr>
            <p:ph idx="1"/>
          </p:nvPr>
        </p:nvSpPr>
        <p:spPr>
          <a:xfrm>
            <a:off x="548257" y="1767155"/>
            <a:ext cx="9695077" cy="4182125"/>
          </a:xfrm>
        </p:spPr>
        <p:txBody>
          <a:bodyPr>
            <a:normAutofit/>
          </a:bodyPr>
          <a:lstStyle/>
          <a:p>
            <a:r>
              <a:rPr lang="en-GB" altLang="en-US" sz="3000"/>
              <a:t>Recruitment by the pharmacy team</a:t>
            </a:r>
          </a:p>
          <a:p>
            <a:r>
              <a:rPr lang="en-GB" altLang="en-US" sz="3000">
                <a:solidFill>
                  <a:prstClr val="black">
                    <a:lumMod val="65000"/>
                    <a:lumOff val="35000"/>
                  </a:prstClr>
                </a:solidFill>
                <a:latin typeface="Calibri"/>
              </a:rPr>
              <a:t>R</a:t>
            </a:r>
            <a:r>
              <a:rPr kumimoji="0" lang="en-GB" altLang="en-US" sz="3000" b="0" i="0" u="none" strike="noStrike" kern="1200" cap="none" spc="0" normalizeH="0" baseline="0" noProof="0">
                <a:ln>
                  <a:noFill/>
                </a:ln>
                <a:solidFill>
                  <a:prstClr val="black">
                    <a:lumMod val="65000"/>
                    <a:lumOff val="35000"/>
                  </a:prstClr>
                </a:solidFill>
                <a:effectLst/>
                <a:uLnTx/>
                <a:uFillTx/>
                <a:latin typeface="Calibri"/>
                <a:ea typeface="+mn-ea"/>
                <a:cs typeface="+mn-cs"/>
              </a:rPr>
              <a:t>eferral by a general practice prescriber</a:t>
            </a:r>
          </a:p>
          <a:p>
            <a:r>
              <a:rPr lang="en-GB" altLang="en-US" sz="3000">
                <a:solidFill>
                  <a:prstClr val="black">
                    <a:lumMod val="65000"/>
                    <a:lumOff val="35000"/>
                  </a:prstClr>
                </a:solidFill>
                <a:latin typeface="Calibri"/>
              </a:rPr>
              <a:t>R</a:t>
            </a:r>
            <a:r>
              <a:rPr kumimoji="0" lang="en-GB" altLang="en-US" sz="3000" b="0" i="0" u="none" strike="noStrike" kern="1200" cap="none" spc="0" normalizeH="0" baseline="0" noProof="0">
                <a:ln>
                  <a:noFill/>
                </a:ln>
                <a:solidFill>
                  <a:prstClr val="black">
                    <a:lumMod val="65000"/>
                    <a:lumOff val="35000"/>
                  </a:prstClr>
                </a:solidFill>
                <a:effectLst/>
                <a:uLnTx/>
                <a:uFillTx/>
                <a:latin typeface="Calibri"/>
                <a:ea typeface="+mn-ea"/>
                <a:cs typeface="+mn-cs"/>
              </a:rPr>
              <a:t>eferral </a:t>
            </a:r>
            <a:r>
              <a:rPr lang="en-GB" altLang="en-US" sz="3000">
                <a:solidFill>
                  <a:prstClr val="black">
                    <a:lumMod val="65000"/>
                    <a:lumOff val="35000"/>
                  </a:prstClr>
                </a:solidFill>
                <a:latin typeface="Calibri"/>
              </a:rPr>
              <a:t>following a</a:t>
            </a:r>
            <a:r>
              <a:rPr kumimoji="0" lang="en-GB" altLang="en-US" sz="3000" b="0" i="0" u="none" strike="noStrike" kern="1200" cap="none" spc="0" normalizeH="0" baseline="0" noProof="0">
                <a:ln>
                  <a:noFill/>
                </a:ln>
                <a:solidFill>
                  <a:prstClr val="black">
                    <a:lumMod val="65000"/>
                    <a:lumOff val="35000"/>
                  </a:prstClr>
                </a:solidFill>
                <a:effectLst/>
                <a:uLnTx/>
                <a:uFillTx/>
                <a:latin typeface="Calibri"/>
                <a:ea typeface="+mn-ea"/>
                <a:cs typeface="+mn-cs"/>
              </a:rPr>
              <a:t> Structured Medication Review</a:t>
            </a:r>
          </a:p>
          <a:p>
            <a:r>
              <a:rPr lang="en-GB" altLang="en-US" sz="3000"/>
              <a:t>Referral post discharge from hospital</a:t>
            </a:r>
          </a:p>
          <a:p>
            <a:pPr marL="0" indent="0">
              <a:buNone/>
            </a:pPr>
            <a:endParaRPr lang="en-GB"/>
          </a:p>
        </p:txBody>
      </p:sp>
      <p:pic>
        <p:nvPicPr>
          <p:cNvPr id="5" name="Picture 4">
            <a:extLst>
              <a:ext uri="{FF2B5EF4-FFF2-40B4-BE49-F238E27FC236}">
                <a16:creationId xmlns:a16="http://schemas.microsoft.com/office/drawing/2014/main" id="{06A19A67-7AAF-5F77-4A32-B802443B73FD}"/>
              </a:ext>
            </a:extLst>
          </p:cNvPr>
          <p:cNvPicPr>
            <a:picLocks noChangeAspect="1"/>
          </p:cNvPicPr>
          <p:nvPr/>
        </p:nvPicPr>
        <p:blipFill>
          <a:blip r:embed="rId3"/>
          <a:stretch>
            <a:fillRect/>
          </a:stretch>
        </p:blipFill>
        <p:spPr>
          <a:xfrm>
            <a:off x="9540982" y="3133718"/>
            <a:ext cx="2102761" cy="2815562"/>
          </a:xfrm>
          <a:prstGeom prst="rect">
            <a:avLst/>
          </a:prstGeom>
        </p:spPr>
      </p:pic>
      <p:pic>
        <p:nvPicPr>
          <p:cNvPr id="6" name="Graphic 5" descr="Doctor female with solid fill">
            <a:extLst>
              <a:ext uri="{FF2B5EF4-FFF2-40B4-BE49-F238E27FC236}">
                <a16:creationId xmlns:a16="http://schemas.microsoft.com/office/drawing/2014/main" id="{D4F4C8ED-2DD9-FCA4-9AAE-284B40B372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8023" y="4228492"/>
            <a:ext cx="1720788" cy="1720788"/>
          </a:xfrm>
          <a:prstGeom prst="rect">
            <a:avLst/>
          </a:prstGeom>
        </p:spPr>
      </p:pic>
    </p:spTree>
    <p:extLst>
      <p:ext uri="{BB962C8B-B14F-4D97-AF65-F5344CB8AC3E}">
        <p14:creationId xmlns:p14="http://schemas.microsoft.com/office/powerpoint/2010/main" val="1117582238"/>
      </p:ext>
    </p:extLst>
  </p:cSld>
  <p:clrMapOvr>
    <a:masterClrMapping/>
  </p:clrMapOvr>
  <mc:AlternateContent xmlns:mc="http://schemas.openxmlformats.org/markup-compatibility/2006" xmlns:p14="http://schemas.microsoft.com/office/powerpoint/2010/main">
    <mc:Choice Requires="p14">
      <p:transition spd="slow" p14:dur="2000" advTm="60219"/>
    </mc:Choice>
    <mc:Fallback xmlns="">
      <p:transition spd="slow" advTm="6021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8415-ACBA-4CC6-9D79-101A76D11F1B}"/>
              </a:ext>
            </a:extLst>
          </p:cNvPr>
          <p:cNvSpPr>
            <a:spLocks noGrp="1"/>
          </p:cNvSpPr>
          <p:nvPr>
            <p:ph type="title"/>
          </p:nvPr>
        </p:nvSpPr>
        <p:spPr/>
        <p:txBody>
          <a:bodyPr/>
          <a:lstStyle/>
          <a:p>
            <a:r>
              <a:rPr lang="en-GB" altLang="en-US" b="1">
                <a:solidFill>
                  <a:srgbClr val="5B518E"/>
                </a:solidFill>
              </a:rPr>
              <a:t>NMS – Intervention</a:t>
            </a:r>
            <a:endParaRPr lang="en-GB">
              <a:solidFill>
                <a:srgbClr val="5B518E"/>
              </a:solidFill>
            </a:endParaRPr>
          </a:p>
        </p:txBody>
      </p:sp>
      <p:sp>
        <p:nvSpPr>
          <p:cNvPr id="3" name="Content Placeholder 2">
            <a:extLst>
              <a:ext uri="{FF2B5EF4-FFF2-40B4-BE49-F238E27FC236}">
                <a16:creationId xmlns:a16="http://schemas.microsoft.com/office/drawing/2014/main" id="{F70694FD-F8B1-42F9-8FD9-310487E7795B}"/>
              </a:ext>
            </a:extLst>
          </p:cNvPr>
          <p:cNvSpPr>
            <a:spLocks noGrp="1"/>
          </p:cNvSpPr>
          <p:nvPr>
            <p:ph idx="1"/>
          </p:nvPr>
        </p:nvSpPr>
        <p:spPr>
          <a:xfrm>
            <a:off x="548258" y="1890445"/>
            <a:ext cx="11154215" cy="4385663"/>
          </a:xfrm>
        </p:spPr>
        <p:txBody>
          <a:bodyPr>
            <a:normAutofit fontScale="92500" lnSpcReduction="10000"/>
          </a:bodyPr>
          <a:lstStyle/>
          <a:p>
            <a:pPr lvl="1">
              <a:buFont typeface="Arial" panose="020B0604020202020204" pitchFamily="34" charset="0"/>
              <a:buChar char="•"/>
              <a:defRPr/>
            </a:pPr>
            <a:r>
              <a:rPr lang="en-GB" sz="3000">
                <a:solidFill>
                  <a:schemeClr val="tx1">
                    <a:lumMod val="65000"/>
                    <a:lumOff val="35000"/>
                  </a:schemeClr>
                </a:solidFill>
              </a:rPr>
              <a:t>Intervention </a:t>
            </a:r>
            <a:r>
              <a:rPr lang="en-GB" sz="3000"/>
              <a:t>(typically between 7-14 days after patient engagement)</a:t>
            </a:r>
          </a:p>
          <a:p>
            <a:pPr lvl="1">
              <a:buFont typeface="Arial" panose="020B0604020202020204" pitchFamily="34" charset="0"/>
              <a:buChar char="•"/>
              <a:defRPr/>
            </a:pPr>
            <a:r>
              <a:rPr lang="en-GB" sz="3000">
                <a:solidFill>
                  <a:schemeClr val="tx1">
                    <a:lumMod val="65000"/>
                    <a:lumOff val="35000"/>
                  </a:schemeClr>
                </a:solidFill>
              </a:rPr>
              <a:t>Face to face in a consultation area, over the phone or via video </a:t>
            </a:r>
          </a:p>
          <a:p>
            <a:pPr lvl="1">
              <a:buFont typeface="Arial" panose="020B0604020202020204" pitchFamily="34" charset="0"/>
              <a:buChar char="•"/>
              <a:defRPr/>
            </a:pPr>
            <a:r>
              <a:rPr lang="en-GB" sz="3000">
                <a:solidFill>
                  <a:schemeClr val="tx1">
                    <a:lumMod val="65000"/>
                    <a:lumOff val="35000"/>
                  </a:schemeClr>
                </a:solidFill>
              </a:rPr>
              <a:t>Semi-structured interview technique to:</a:t>
            </a:r>
          </a:p>
          <a:p>
            <a:pPr lvl="2">
              <a:buFont typeface="Wingdings" panose="05000000000000000000" pitchFamily="2" charset="2"/>
              <a:buChar char="§"/>
              <a:defRPr/>
            </a:pPr>
            <a:r>
              <a:rPr lang="en-GB">
                <a:solidFill>
                  <a:schemeClr val="tx1">
                    <a:lumMod val="65000"/>
                    <a:lumOff val="35000"/>
                  </a:schemeClr>
                </a:solidFill>
              </a:rPr>
              <a:t>assess adherence</a:t>
            </a:r>
          </a:p>
          <a:p>
            <a:pPr lvl="2">
              <a:buFont typeface="Wingdings" panose="05000000000000000000" pitchFamily="2" charset="2"/>
              <a:buChar char="§"/>
              <a:defRPr/>
            </a:pPr>
            <a:r>
              <a:rPr lang="en-GB">
                <a:solidFill>
                  <a:schemeClr val="tx1">
                    <a:lumMod val="65000"/>
                    <a:lumOff val="35000"/>
                  </a:schemeClr>
                </a:solidFill>
              </a:rPr>
              <a:t>identify problems</a:t>
            </a:r>
          </a:p>
          <a:p>
            <a:pPr lvl="2">
              <a:buFont typeface="Wingdings" panose="05000000000000000000" pitchFamily="2" charset="2"/>
              <a:buChar char="§"/>
              <a:defRPr/>
            </a:pPr>
            <a:r>
              <a:rPr lang="en-GB">
                <a:solidFill>
                  <a:schemeClr val="tx1">
                    <a:lumMod val="65000"/>
                    <a:lumOff val="35000"/>
                  </a:schemeClr>
                </a:solidFill>
              </a:rPr>
              <a:t>identify the patient’s need for further information and support</a:t>
            </a:r>
          </a:p>
          <a:p>
            <a:pPr lvl="1">
              <a:buFont typeface="Arial" panose="020B0604020202020204" pitchFamily="34" charset="0"/>
              <a:buChar char="•"/>
              <a:defRPr/>
            </a:pPr>
            <a:r>
              <a:rPr lang="en-GB" sz="3200">
                <a:solidFill>
                  <a:schemeClr val="tx1">
                    <a:lumMod val="65000"/>
                    <a:lumOff val="35000"/>
                  </a:schemeClr>
                </a:solidFill>
              </a:rPr>
              <a:t>Pharmacist provides advice and support</a:t>
            </a:r>
          </a:p>
          <a:p>
            <a:pPr lvl="2">
              <a:buFont typeface="Wingdings" panose="05000000000000000000" pitchFamily="2" charset="2"/>
              <a:buChar char="§"/>
              <a:defRPr/>
            </a:pPr>
            <a:r>
              <a:rPr lang="en-GB">
                <a:solidFill>
                  <a:schemeClr val="tx1">
                    <a:lumMod val="65000"/>
                    <a:lumOff val="35000"/>
                  </a:schemeClr>
                </a:solidFill>
              </a:rPr>
              <a:t>agrees follow up</a:t>
            </a:r>
          </a:p>
          <a:p>
            <a:pPr lvl="2">
              <a:buFont typeface="Wingdings" panose="05000000000000000000" pitchFamily="2" charset="2"/>
              <a:buChar char="§"/>
              <a:defRPr/>
            </a:pPr>
            <a:r>
              <a:rPr lang="en-GB">
                <a:solidFill>
                  <a:schemeClr val="tx1">
                    <a:lumMod val="65000"/>
                    <a:lumOff val="35000"/>
                  </a:schemeClr>
                </a:solidFill>
              </a:rPr>
              <a:t>agrees solution(s)</a:t>
            </a:r>
          </a:p>
          <a:p>
            <a:pPr lvl="2">
              <a:buFont typeface="Wingdings" panose="05000000000000000000" pitchFamily="2" charset="2"/>
              <a:buChar char="§"/>
              <a:defRPr/>
            </a:pPr>
            <a:r>
              <a:rPr lang="en-GB">
                <a:solidFill>
                  <a:schemeClr val="tx1">
                    <a:lumMod val="65000"/>
                    <a:lumOff val="35000"/>
                  </a:schemeClr>
                </a:solidFill>
              </a:rPr>
              <a:t>refers to GP practice (only where absolutely necessary)</a:t>
            </a:r>
          </a:p>
          <a:p>
            <a:endParaRPr lang="en-US" b="1"/>
          </a:p>
          <a:p>
            <a:endParaRPr lang="en-GB"/>
          </a:p>
        </p:txBody>
      </p:sp>
      <p:pic>
        <p:nvPicPr>
          <p:cNvPr id="5" name="Graphic 4" descr="Questions outline">
            <a:extLst>
              <a:ext uri="{FF2B5EF4-FFF2-40B4-BE49-F238E27FC236}">
                <a16:creationId xmlns:a16="http://schemas.microsoft.com/office/drawing/2014/main" id="{10685F11-DD0F-AA54-58C7-8A3FB65C0E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05206" y="3679515"/>
            <a:ext cx="2043261" cy="2043261"/>
          </a:xfrm>
          <a:prstGeom prst="rect">
            <a:avLst/>
          </a:prstGeom>
        </p:spPr>
      </p:pic>
    </p:spTree>
    <p:extLst>
      <p:ext uri="{BB962C8B-B14F-4D97-AF65-F5344CB8AC3E}">
        <p14:creationId xmlns:p14="http://schemas.microsoft.com/office/powerpoint/2010/main" val="3983999346"/>
      </p:ext>
    </p:extLst>
  </p:cSld>
  <p:clrMapOvr>
    <a:masterClrMapping/>
  </p:clrMapOvr>
  <mc:AlternateContent xmlns:mc="http://schemas.openxmlformats.org/markup-compatibility/2006" xmlns:p14="http://schemas.microsoft.com/office/powerpoint/2010/main">
    <mc:Choice Requires="p14">
      <p:transition spd="slow" p14:dur="2000" advTm="56480"/>
    </mc:Choice>
    <mc:Fallback xmlns="">
      <p:transition spd="slow" advTm="5648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8415-ACBA-4CC6-9D79-101A76D11F1B}"/>
              </a:ext>
            </a:extLst>
          </p:cNvPr>
          <p:cNvSpPr>
            <a:spLocks noGrp="1"/>
          </p:cNvSpPr>
          <p:nvPr>
            <p:ph type="title"/>
          </p:nvPr>
        </p:nvSpPr>
        <p:spPr/>
        <p:txBody>
          <a:bodyPr/>
          <a:lstStyle/>
          <a:p>
            <a:r>
              <a:rPr lang="en-GB" altLang="en-US" b="1">
                <a:solidFill>
                  <a:srgbClr val="5B518E"/>
                </a:solidFill>
              </a:rPr>
              <a:t>NMS – Follow up</a:t>
            </a:r>
            <a:endParaRPr lang="en-GB">
              <a:solidFill>
                <a:srgbClr val="5B518E"/>
              </a:solidFill>
            </a:endParaRPr>
          </a:p>
        </p:txBody>
      </p:sp>
      <p:sp>
        <p:nvSpPr>
          <p:cNvPr id="3" name="Content Placeholder 2">
            <a:extLst>
              <a:ext uri="{FF2B5EF4-FFF2-40B4-BE49-F238E27FC236}">
                <a16:creationId xmlns:a16="http://schemas.microsoft.com/office/drawing/2014/main" id="{F70694FD-F8B1-42F9-8FD9-310487E7795B}"/>
              </a:ext>
            </a:extLst>
          </p:cNvPr>
          <p:cNvSpPr>
            <a:spLocks noGrp="1"/>
          </p:cNvSpPr>
          <p:nvPr>
            <p:ph idx="1"/>
          </p:nvPr>
        </p:nvSpPr>
        <p:spPr>
          <a:xfrm>
            <a:off x="548258" y="1844824"/>
            <a:ext cx="11017224" cy="4398958"/>
          </a:xfrm>
        </p:spPr>
        <p:txBody>
          <a:bodyPr>
            <a:normAutofit fontScale="85000" lnSpcReduction="20000"/>
          </a:bodyPr>
          <a:lstStyle/>
          <a:p>
            <a:pPr>
              <a:defRPr/>
            </a:pPr>
            <a:r>
              <a:rPr lang="en-GB" sz="3500">
                <a:solidFill>
                  <a:schemeClr val="tx1">
                    <a:lumMod val="65000"/>
                    <a:lumOff val="35000"/>
                  </a:schemeClr>
                </a:solidFill>
              </a:rPr>
              <a:t>Follow up </a:t>
            </a:r>
            <a:r>
              <a:rPr lang="en-GB" sz="3500"/>
              <a:t>(</a:t>
            </a:r>
            <a:r>
              <a:rPr lang="en-US" sz="3500">
                <a:solidFill>
                  <a:schemeClr val="tx1">
                    <a:lumMod val="65000"/>
                    <a:lumOff val="35000"/>
                  </a:schemeClr>
                </a:solidFill>
              </a:rPr>
              <a:t>typically between 14 and 21 days after the initial intervention)</a:t>
            </a:r>
          </a:p>
          <a:p>
            <a:pPr>
              <a:defRPr/>
            </a:pPr>
            <a:r>
              <a:rPr lang="en-GB" sz="3500">
                <a:solidFill>
                  <a:schemeClr val="tx1">
                    <a:lumMod val="65000"/>
                    <a:lumOff val="35000"/>
                  </a:schemeClr>
                </a:solidFill>
              </a:rPr>
              <a:t>Face to face in a consultation area, over the phone or via video</a:t>
            </a:r>
          </a:p>
          <a:p>
            <a:pPr>
              <a:defRPr/>
            </a:pPr>
            <a:r>
              <a:rPr lang="en-GB" sz="3500">
                <a:solidFill>
                  <a:schemeClr val="tx1">
                    <a:lumMod val="65000"/>
                    <a:lumOff val="35000"/>
                  </a:schemeClr>
                </a:solidFill>
              </a:rPr>
              <a:t>Semi-structured interview technique to:</a:t>
            </a:r>
          </a:p>
          <a:p>
            <a:pPr lvl="1">
              <a:buFont typeface="Wingdings" panose="05000000000000000000" pitchFamily="2" charset="2"/>
              <a:buChar char="§"/>
              <a:defRPr/>
            </a:pPr>
            <a:r>
              <a:rPr lang="en-GB">
                <a:solidFill>
                  <a:schemeClr val="tx1">
                    <a:lumMod val="65000"/>
                    <a:lumOff val="35000"/>
                  </a:schemeClr>
                </a:solidFill>
              </a:rPr>
              <a:t>assess adherence</a:t>
            </a:r>
          </a:p>
          <a:p>
            <a:pPr lvl="1">
              <a:buFont typeface="Wingdings" panose="05000000000000000000" pitchFamily="2" charset="2"/>
              <a:buChar char="§"/>
              <a:defRPr/>
            </a:pPr>
            <a:r>
              <a:rPr lang="en-GB">
                <a:solidFill>
                  <a:schemeClr val="tx1">
                    <a:lumMod val="65000"/>
                    <a:lumOff val="35000"/>
                  </a:schemeClr>
                </a:solidFill>
              </a:rPr>
              <a:t>identify problems</a:t>
            </a:r>
          </a:p>
          <a:p>
            <a:pPr lvl="1">
              <a:buFont typeface="Wingdings" panose="05000000000000000000" pitchFamily="2" charset="2"/>
              <a:buChar char="§"/>
              <a:defRPr/>
            </a:pPr>
            <a:r>
              <a:rPr lang="en-GB">
                <a:solidFill>
                  <a:schemeClr val="tx1">
                    <a:lumMod val="65000"/>
                    <a:lumOff val="35000"/>
                  </a:schemeClr>
                </a:solidFill>
              </a:rPr>
              <a:t>identify the patient’s need for further information and support</a:t>
            </a:r>
          </a:p>
          <a:p>
            <a:pPr>
              <a:defRPr/>
            </a:pPr>
            <a:r>
              <a:rPr lang="en-GB" sz="3500">
                <a:solidFill>
                  <a:schemeClr val="tx1">
                    <a:lumMod val="65000"/>
                    <a:lumOff val="35000"/>
                  </a:schemeClr>
                </a:solidFill>
              </a:rPr>
              <a:t>Pharmacist provides advice and support</a:t>
            </a:r>
          </a:p>
          <a:p>
            <a:pPr lvl="1">
              <a:buFont typeface="Wingdings" panose="05000000000000000000" pitchFamily="2" charset="2"/>
              <a:buChar char="§"/>
              <a:defRPr/>
            </a:pPr>
            <a:r>
              <a:rPr lang="en-GB">
                <a:solidFill>
                  <a:schemeClr val="tx1">
                    <a:lumMod val="65000"/>
                    <a:lumOff val="35000"/>
                  </a:schemeClr>
                </a:solidFill>
              </a:rPr>
              <a:t>Patient adherent / non-adherent</a:t>
            </a:r>
          </a:p>
          <a:p>
            <a:pPr lvl="1">
              <a:buFont typeface="Wingdings" panose="05000000000000000000" pitchFamily="2" charset="2"/>
              <a:buChar char="§"/>
              <a:defRPr/>
            </a:pPr>
            <a:r>
              <a:rPr lang="en-GB">
                <a:solidFill>
                  <a:schemeClr val="tx1">
                    <a:lumMod val="65000"/>
                    <a:lumOff val="35000"/>
                  </a:schemeClr>
                </a:solidFill>
              </a:rPr>
              <a:t>Provide more advice and support or</a:t>
            </a:r>
          </a:p>
          <a:p>
            <a:pPr lvl="1">
              <a:buFont typeface="Wingdings" panose="05000000000000000000" pitchFamily="2" charset="2"/>
              <a:buChar char="§"/>
              <a:defRPr/>
            </a:pPr>
            <a:r>
              <a:rPr lang="en-GB"/>
              <a:t>R</a:t>
            </a:r>
            <a:r>
              <a:rPr lang="en-GB">
                <a:solidFill>
                  <a:schemeClr val="tx1">
                    <a:lumMod val="65000"/>
                    <a:lumOff val="35000"/>
                  </a:schemeClr>
                </a:solidFill>
              </a:rPr>
              <a:t>efer to GP practice (using nationally agreed NMS Feedback form)</a:t>
            </a:r>
          </a:p>
          <a:p>
            <a:endParaRPr lang="en-GB"/>
          </a:p>
        </p:txBody>
      </p:sp>
      <p:pic>
        <p:nvPicPr>
          <p:cNvPr id="5" name="Graphic 4" descr="Boardroom with solid fill">
            <a:extLst>
              <a:ext uri="{FF2B5EF4-FFF2-40B4-BE49-F238E27FC236}">
                <a16:creationId xmlns:a16="http://schemas.microsoft.com/office/drawing/2014/main" id="{A467DCDF-3D6A-31EA-99A5-A01BCA5479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6241" y="2942547"/>
            <a:ext cx="1796926" cy="1796926"/>
          </a:xfrm>
          <a:prstGeom prst="rect">
            <a:avLst/>
          </a:prstGeom>
        </p:spPr>
      </p:pic>
    </p:spTree>
    <p:extLst>
      <p:ext uri="{BB962C8B-B14F-4D97-AF65-F5344CB8AC3E}">
        <p14:creationId xmlns:p14="http://schemas.microsoft.com/office/powerpoint/2010/main" val="189842298"/>
      </p:ext>
    </p:extLst>
  </p:cSld>
  <p:clrMapOvr>
    <a:masterClrMapping/>
  </p:clrMapOvr>
  <mc:AlternateContent xmlns:mc="http://schemas.openxmlformats.org/markup-compatibility/2006" xmlns:p14="http://schemas.microsoft.com/office/powerpoint/2010/main">
    <mc:Choice Requires="p14">
      <p:transition spd="slow" p14:dur="2000" advTm="36442"/>
    </mc:Choice>
    <mc:Fallback xmlns="">
      <p:transition spd="slow" advTm="36442"/>
    </mc:Fallback>
  </mc:AlternateContent>
</p:sld>
</file>

<file path=ppt/theme/theme1.xml><?xml version="1.0" encoding="utf-8"?>
<a:theme xmlns:a="http://schemas.openxmlformats.org/drawingml/2006/main" name="1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SU-Powerpoint_Template-Print_A4_FINAL++ (2)">
  <a:themeElements>
    <a:clrScheme name="strategyUnit">
      <a:dk1>
        <a:srgbClr val="2C2825"/>
      </a:dk1>
      <a:lt1>
        <a:srgbClr val="F8BE05"/>
      </a:lt1>
      <a:dk2>
        <a:srgbClr val="2C2825"/>
      </a:dk2>
      <a:lt2>
        <a:srgbClr val="FFFFFE"/>
      </a:lt2>
      <a:accent1>
        <a:srgbClr val="F9BF07"/>
      </a:accent1>
      <a:accent2>
        <a:srgbClr val="5881C1"/>
      </a:accent2>
      <a:accent3>
        <a:srgbClr val="EC6555"/>
      </a:accent3>
      <a:accent4>
        <a:srgbClr val="4C5353"/>
      </a:accent4>
      <a:accent5>
        <a:srgbClr val="899FC0"/>
      </a:accent5>
      <a:accent6>
        <a:srgbClr val="E99289"/>
      </a:accent6>
      <a:hlink>
        <a:srgbClr val="5881C1"/>
      </a:hlink>
      <a:folHlink>
        <a:srgbClr val="5881C1"/>
      </a:folHlink>
    </a:clrScheme>
    <a:fontScheme name="strategyUnit">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476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47625" cap="sq">
          <a:solidFill>
            <a:schemeClr val="tx1"/>
          </a:solidFill>
          <a:headEnd type="none"/>
          <a:tailEnd type="none"/>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rategyUnitSlidepack20170614" id="{D9B9CBED-6897-409F-B7DE-E3654F72D593}" vid="{30F30EE8-6087-453E-A26D-1A33F72669F5}"/>
    </a:ext>
  </a:extLst>
</a:theme>
</file>

<file path=ppt/theme/theme3.xml><?xml version="1.0" encoding="utf-8"?>
<a:theme xmlns:a="http://schemas.openxmlformats.org/drawingml/2006/main" name="2_NHS_SC_TEMP_MAIN_1">
  <a:themeElements>
    <a:clrScheme name="NHS SC COLOURS">
      <a:dk1>
        <a:srgbClr val="005EB8"/>
      </a:dk1>
      <a:lt1>
        <a:srgbClr val="FFFFFF"/>
      </a:lt1>
      <a:dk2>
        <a:srgbClr val="000000"/>
      </a:dk2>
      <a:lt2>
        <a:srgbClr val="194393"/>
      </a:lt2>
      <a:accent1>
        <a:srgbClr val="00A9CE"/>
      </a:accent1>
      <a:accent2>
        <a:srgbClr val="78BE20"/>
      </a:accent2>
      <a:accent3>
        <a:srgbClr val="7560A0"/>
      </a:accent3>
      <a:accent4>
        <a:srgbClr val="768692"/>
      </a:accent4>
      <a:accent5>
        <a:srgbClr val="425563"/>
      </a:accent5>
      <a:accent6>
        <a:srgbClr val="E8EDEE"/>
      </a:accent6>
      <a:hlink>
        <a:srgbClr val="005EB8"/>
      </a:hlink>
      <a:folHlink>
        <a:srgbClr val="AE257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a:noFill/>
        </a:ln>
        <a:effectLst/>
      </a:spPr>
      <a:bodyPr vert="horz" wrap="square" lIns="91440" tIns="45720" rIns="91440" bIns="45720" numCol="1" rtlCol="0"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B9C9D0"/>
        </a:lt2>
        <a:accent1>
          <a:srgbClr val="34B233"/>
        </a:accent1>
        <a:accent2>
          <a:srgbClr val="CD202C"/>
        </a:accent2>
        <a:accent3>
          <a:srgbClr val="FFFFFF"/>
        </a:accent3>
        <a:accent4>
          <a:srgbClr val="000000"/>
        </a:accent4>
        <a:accent5>
          <a:srgbClr val="AED5AD"/>
        </a:accent5>
        <a:accent6>
          <a:srgbClr val="BA1C27"/>
        </a:accent6>
        <a:hlink>
          <a:srgbClr val="FF5800"/>
        </a:hlink>
        <a:folHlink>
          <a:srgbClr val="FED1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SNC template Aug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SNC 16-9 PowerPoint template" id="{7C77962D-2CBE-49D2-84EB-5F9ED7108E93}" vid="{5A9A5448-FE9A-4904-AAEA-81FD25B85AB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41035E9C3D2F409AF07E8835ED420A" ma:contentTypeVersion="" ma:contentTypeDescription="Create a new document." ma:contentTypeScope="" ma:versionID="205ee5d3e35f4990f81c74ffcb23d42b">
  <xsd:schema xmlns:xsd="http://www.w3.org/2001/XMLSchema" xmlns:xs="http://www.w3.org/2001/XMLSchema" xmlns:p="http://schemas.microsoft.com/office/2006/metadata/properties" xmlns:ns2="1c7d3551-5694-4f12-b35a-d9a7a462ea4b" xmlns:ns3="e18753c5-2901-411e-a100-706a3d27800e" targetNamespace="http://schemas.microsoft.com/office/2006/metadata/properties" ma:root="true" ma:fieldsID="d97bf895fb82e70409a3315d93379e14" ns2:_="" ns3:_="">
    <xsd:import namespace="1c7d3551-5694-4f12-b35a-d9a7a462ea4b"/>
    <xsd:import namespace="e18753c5-2901-411e-a100-706a3d2780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7d3551-5694-4f12-b35a-d9a7a462ea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7C31C42A-C94B-4E04-94AD-A54574F82F3B}" ma:internalName="TaxCatchAll" ma:showField="CatchAllData" ma:web="{041c6c0f-6dd7-469f-ad14-49b8b580d9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8753c5-2901-411e-a100-706a3d27800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5b3fcf-ce55-45eb-a651-8211b79e8a4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8753c5-2901-411e-a100-706a3d27800e">
      <Terms xmlns="http://schemas.microsoft.com/office/infopath/2007/PartnerControls"/>
    </lcf76f155ced4ddcb4097134ff3c332f>
    <TaxCatchAll xmlns="1c7d3551-5694-4f12-b35a-d9a7a462ea4b" xsi:nil="true"/>
  </documentManagement>
</p:properties>
</file>

<file path=customXml/itemProps1.xml><?xml version="1.0" encoding="utf-8"?>
<ds:datastoreItem xmlns:ds="http://schemas.openxmlformats.org/officeDocument/2006/customXml" ds:itemID="{EC7CB09B-0668-40C0-99DF-F8C347DEE13B}">
  <ds:schemaRefs>
    <ds:schemaRef ds:uri="1c7d3551-5694-4f12-b35a-d9a7a462ea4b"/>
    <ds:schemaRef ds:uri="e18753c5-2901-411e-a100-706a3d2780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F021DEF-4B6C-4700-A916-8A9FAD0C3996}">
  <ds:schemaRefs>
    <ds:schemaRef ds:uri="http://schemas.microsoft.com/sharepoint/v3/contenttype/forms"/>
  </ds:schemaRefs>
</ds:datastoreItem>
</file>

<file path=customXml/itemProps3.xml><?xml version="1.0" encoding="utf-8"?>
<ds:datastoreItem xmlns:ds="http://schemas.openxmlformats.org/officeDocument/2006/customXml" ds:itemID="{3FBC4444-B387-4E96-8EDA-62408A86CB64}">
  <ds:schemaRefs>
    <ds:schemaRef ds:uri="http://purl.org/dc/elements/1.1/"/>
    <ds:schemaRef ds:uri="http://schemas.microsoft.com/office/2006/documentManagement/types"/>
    <ds:schemaRef ds:uri="e18753c5-2901-411e-a100-706a3d27800e"/>
    <ds:schemaRef ds:uri="http://schemas.microsoft.com/office/infopath/2007/PartnerControls"/>
    <ds:schemaRef ds:uri="http://www.w3.org/XML/1998/namespace"/>
    <ds:schemaRef ds:uri="http://schemas.microsoft.com/office/2006/metadata/properties"/>
    <ds:schemaRef ds:uri="http://purl.org/dc/terms/"/>
    <ds:schemaRef ds:uri="http://schemas.openxmlformats.org/package/2006/metadata/core-properties"/>
    <ds:schemaRef ds:uri="1c7d3551-5694-4f12-b35a-d9a7a462ea4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2957</Words>
  <Application>Microsoft Office PowerPoint</Application>
  <PresentationFormat>Widescreen</PresentationFormat>
  <Paragraphs>331</Paragraphs>
  <Slides>47</Slides>
  <Notes>15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47</vt:i4>
      </vt:variant>
    </vt:vector>
  </HeadingPairs>
  <TitlesOfParts>
    <vt:vector size="59" baseType="lpstr">
      <vt:lpstr>Arial</vt:lpstr>
      <vt:lpstr>Calibri</vt:lpstr>
      <vt:lpstr>Calibri Light</vt:lpstr>
      <vt:lpstr>Courier New</vt:lpstr>
      <vt:lpstr>Frutiger LT W01_65 Bold1475746</vt:lpstr>
      <vt:lpstr>Helvetica Neue</vt:lpstr>
      <vt:lpstr>Segoe UI</vt:lpstr>
      <vt:lpstr>Wingdings</vt:lpstr>
      <vt:lpstr>1_Office Theme</vt:lpstr>
      <vt:lpstr>TSU-Powerpoint_Template-Print_A4_FINAL++ (2)</vt:lpstr>
      <vt:lpstr>2_NHS_SC_TEMP_MAIN_1</vt:lpstr>
      <vt:lpstr>1_PSNC template Aug 2013</vt:lpstr>
      <vt:lpstr>Community Pharmacy NHS Advanced Services</vt:lpstr>
      <vt:lpstr>Overview</vt:lpstr>
      <vt:lpstr>New Medicine Service (NMS)</vt:lpstr>
      <vt:lpstr>NMS</vt:lpstr>
      <vt:lpstr>NMS – outline of the service</vt:lpstr>
      <vt:lpstr>NMS – conditions covered by the service</vt:lpstr>
      <vt:lpstr>NMS – patient engagement</vt:lpstr>
      <vt:lpstr>NMS – Intervention</vt:lpstr>
      <vt:lpstr>NMS – Follow up</vt:lpstr>
      <vt:lpstr>Communicating with GP practices</vt:lpstr>
      <vt:lpstr>Communicating with GP practices</vt:lpstr>
      <vt:lpstr>Referrals from GP practices</vt:lpstr>
      <vt:lpstr>Referrals from hospitals</vt:lpstr>
      <vt:lpstr>Flu Vaccination Service</vt:lpstr>
      <vt:lpstr>Flu Vaccination Service</vt:lpstr>
      <vt:lpstr>Communicating with GP practices</vt:lpstr>
      <vt:lpstr>Community Pharmacist  Consultation Service (CPCS)</vt:lpstr>
      <vt:lpstr>CPCS</vt:lpstr>
      <vt:lpstr>CPCS</vt:lpstr>
      <vt:lpstr>CPCS</vt:lpstr>
      <vt:lpstr>Communicating with GP practices</vt:lpstr>
      <vt:lpstr>GP referral pathway to CPCS</vt:lpstr>
      <vt:lpstr>PowerPoint Presentation</vt:lpstr>
      <vt:lpstr>PowerPoint Presentation</vt:lpstr>
      <vt:lpstr>Hypertension Case-Finding Service (Blood Pressure Checks Service)</vt:lpstr>
      <vt:lpstr>Hypertension Case-Finding Service </vt:lpstr>
      <vt:lpstr>Hypertension Case-Finding Service </vt:lpstr>
      <vt:lpstr>Hypertension Case-Finding Service</vt:lpstr>
      <vt:lpstr>GP practice referrals</vt:lpstr>
      <vt:lpstr>Service pathway</vt:lpstr>
      <vt:lpstr>PowerPoint Presentation</vt:lpstr>
      <vt:lpstr>Smoking Cessation Service (SCS)</vt:lpstr>
      <vt:lpstr>SCS</vt:lpstr>
      <vt:lpstr>SCS</vt:lpstr>
      <vt:lpstr>SCS – communicating with GP practices</vt:lpstr>
      <vt:lpstr>Appliance Use Reviews (AURs)</vt:lpstr>
      <vt:lpstr>AURs</vt:lpstr>
      <vt:lpstr>AURs</vt:lpstr>
      <vt:lpstr>Stoma Appliance Customisation (SAC)</vt:lpstr>
      <vt:lpstr>SAC</vt:lpstr>
      <vt:lpstr>Hepatitis C Testing Service</vt:lpstr>
      <vt:lpstr>Hepatitis C Testing Service</vt:lpstr>
      <vt:lpstr>Pharmacy Contraception Service (PCS)</vt:lpstr>
      <vt:lpstr>PCS Tier 1</vt:lpstr>
      <vt:lpstr>PCS Tier 2</vt:lpstr>
      <vt:lpstr>PowerPoint Presentation</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PhIF: Smoking Cessation Transfer of Care</dc:title>
  <dc:creator>Alastair.Buxton@psnc.org.uk</dc:creator>
  <cp:lastModifiedBy>Rosie Taylor</cp:lastModifiedBy>
  <cp:revision>1</cp:revision>
  <dcterms:created xsi:type="dcterms:W3CDTF">2020-10-05T12:35:26Z</dcterms:created>
  <dcterms:modified xsi:type="dcterms:W3CDTF">2022-12-21T16:06:55Z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0x0101006841035E9C3D2F409AF07E8835ED420A</vt:lpwstr>
  </property>
  <property fmtid="{D5CDD505-2E9C-101B-9397-08002B2CF9AE}" pid="3" name="MediaServiceImageTags">
    <vt:lpwstr/>
  </property>
</Properties>
</file>