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313" r:id="rId5"/>
    <p:sldId id="256" r:id="rId6"/>
    <p:sldId id="285" r:id="rId7"/>
    <p:sldId id="292" r:id="rId8"/>
    <p:sldId id="293" r:id="rId9"/>
    <p:sldId id="320" r:id="rId10"/>
    <p:sldId id="316" r:id="rId11"/>
    <p:sldId id="319" r:id="rId12"/>
    <p:sldId id="318" r:id="rId13"/>
    <p:sldId id="280" r:id="rId14"/>
    <p:sldId id="294" r:id="rId15"/>
    <p:sldId id="295" r:id="rId16"/>
    <p:sldId id="286" r:id="rId17"/>
    <p:sldId id="314" r:id="rId18"/>
    <p:sldId id="297" r:id="rId19"/>
    <p:sldId id="298" r:id="rId20"/>
    <p:sldId id="299" r:id="rId21"/>
    <p:sldId id="281" r:id="rId22"/>
    <p:sldId id="300" r:id="rId23"/>
    <p:sldId id="301" r:id="rId24"/>
    <p:sldId id="302" r:id="rId25"/>
    <p:sldId id="309" r:id="rId26"/>
    <p:sldId id="310" r:id="rId27"/>
    <p:sldId id="311" r:id="rId28"/>
    <p:sldId id="321" r:id="rId29"/>
    <p:sldId id="322" r:id="rId30"/>
    <p:sldId id="283" r:id="rId31"/>
    <p:sldId id="315" r:id="rId32"/>
    <p:sldId id="284" r:id="rId33"/>
    <p:sldId id="306" r:id="rId34"/>
    <p:sldId id="308" r:id="rId35"/>
    <p:sldId id="27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E"/>
    <a:srgbClr val="FF6D3A"/>
    <a:srgbClr val="CC94FF"/>
    <a:srgbClr val="CB00BA"/>
    <a:srgbClr val="47D1BA"/>
    <a:srgbClr val="0F6B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D85DF7-C057-49E1-8E98-E7037D9D6364}" v="267" dt="2023-12-20T12:25:55.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8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04D95-B157-1146-842D-9361530D14CC}" type="datetimeFigureOut">
              <a:rPr lang="en-US" smtClean="0"/>
              <a:t>12/20/2023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56578-BF11-9F4D-A837-E435DD4B880A}" type="slidenum">
              <a:rPr lang="en-US" smtClean="0"/>
              <a:t>‹#›</a:t>
            </a:fld>
            <a:endParaRPr lang="en-US" dirty="0"/>
          </a:p>
        </p:txBody>
      </p:sp>
    </p:spTree>
    <p:extLst>
      <p:ext uri="{BB962C8B-B14F-4D97-AF65-F5344CB8AC3E}">
        <p14:creationId xmlns:p14="http://schemas.microsoft.com/office/powerpoint/2010/main" val="92555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descr="A picture containing clothing, human face, person, smile&#10;&#10;Description automatically generated">
            <a:extLst>
              <a:ext uri="{FF2B5EF4-FFF2-40B4-BE49-F238E27FC236}">
                <a16:creationId xmlns:a16="http://schemas.microsoft.com/office/drawing/2014/main" id="{15FC90AE-88BB-6562-8F51-203C1521AE9E}"/>
              </a:ext>
            </a:extLst>
          </p:cNvPr>
          <p:cNvPicPr>
            <a:picLocks noChangeAspect="1"/>
          </p:cNvPicPr>
          <p:nvPr userDrawn="1"/>
        </p:nvPicPr>
        <p:blipFill>
          <a:blip r:embed="rId2"/>
          <a:stretch>
            <a:fillRect/>
          </a:stretch>
        </p:blipFill>
        <p:spPr>
          <a:xfrm>
            <a:off x="762" y="428"/>
            <a:ext cx="12190476" cy="6857143"/>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067823" y="1264204"/>
            <a:ext cx="5740073" cy="4510632"/>
          </a:xfrm>
        </p:spPr>
        <p:txBody>
          <a:bodyPr>
            <a:normAutofit/>
          </a:bodyPr>
          <a:lstStyle>
            <a:lvl1pPr>
              <a:lnSpc>
                <a:spcPct val="110000"/>
              </a:lnSpc>
              <a:defRPr sz="5400"/>
            </a:lvl1pPr>
          </a:lstStyle>
          <a:p>
            <a:r>
              <a:rPr lang="en-US"/>
              <a:t>Click to edit Master title style</a:t>
            </a:r>
            <a:endParaRPr lang="en-US" dirty="0"/>
          </a:p>
        </p:txBody>
      </p:sp>
      <p:pic>
        <p:nvPicPr>
          <p:cNvPr id="4" name="Picture 3" descr="A logo with colorful squares&#10;&#10;Description automatically generated">
            <a:extLst>
              <a:ext uri="{FF2B5EF4-FFF2-40B4-BE49-F238E27FC236}">
                <a16:creationId xmlns:a16="http://schemas.microsoft.com/office/drawing/2014/main" id="{53D1B712-07F0-ACB5-CCF0-9BB9CF894030}"/>
              </a:ext>
            </a:extLst>
          </p:cNvPr>
          <p:cNvPicPr>
            <a:picLocks noChangeAspect="1"/>
          </p:cNvPicPr>
          <p:nvPr userDrawn="1"/>
        </p:nvPicPr>
        <p:blipFill rotWithShape="1">
          <a:blip r:embed="rId3"/>
          <a:srcRect l="5731" t="28039" r="11091" b="34228"/>
          <a:stretch/>
        </p:blipFill>
        <p:spPr>
          <a:xfrm>
            <a:off x="201708" y="181469"/>
            <a:ext cx="2339786" cy="750433"/>
          </a:xfrm>
          <a:prstGeom prst="rect">
            <a:avLst/>
          </a:prstGeom>
        </p:spPr>
      </p:pic>
    </p:spTree>
    <p:extLst>
      <p:ext uri="{BB962C8B-B14F-4D97-AF65-F5344CB8AC3E}">
        <p14:creationId xmlns:p14="http://schemas.microsoft.com/office/powerpoint/2010/main" val="372009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412D-53F8-E0AF-1302-C1F470C09382}"/>
              </a:ext>
            </a:extLst>
          </p:cNvPr>
          <p:cNvSpPr>
            <a:spLocks noGrp="1"/>
          </p:cNvSpPr>
          <p:nvPr>
            <p:ph type="title"/>
          </p:nvPr>
        </p:nvSpPr>
        <p:spPr>
          <a:xfrm>
            <a:off x="936977" y="365125"/>
            <a:ext cx="10418411"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9B85956-3986-5D52-5AD3-915996704669}"/>
              </a:ext>
            </a:extLst>
          </p:cNvPr>
          <p:cNvSpPr>
            <a:spLocks noGrp="1"/>
          </p:cNvSpPr>
          <p:nvPr>
            <p:ph type="body" idx="1"/>
          </p:nvPr>
        </p:nvSpPr>
        <p:spPr>
          <a:xfrm>
            <a:off x="936978" y="1681163"/>
            <a:ext cx="5060597"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C930A0-A446-8934-83B0-4211CE9DDEBF}"/>
              </a:ext>
            </a:extLst>
          </p:cNvPr>
          <p:cNvSpPr>
            <a:spLocks noGrp="1"/>
          </p:cNvSpPr>
          <p:nvPr>
            <p:ph sz="half" idx="2"/>
          </p:nvPr>
        </p:nvSpPr>
        <p:spPr>
          <a:xfrm>
            <a:off x="936978" y="2718651"/>
            <a:ext cx="5060597" cy="3471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D073EB0-202F-9534-7FA6-4360AF3028BC}"/>
              </a:ext>
            </a:extLst>
          </p:cNvPr>
          <p:cNvSpPr>
            <a:spLocks noGrp="1"/>
          </p:cNvSpPr>
          <p:nvPr>
            <p:ph type="body" sz="quarter" idx="3"/>
          </p:nvPr>
        </p:nvSpPr>
        <p:spPr>
          <a:xfrm>
            <a:off x="6499948" y="1681163"/>
            <a:ext cx="4855439"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24C7C7-9972-861A-4FE3-88F8319EF832}"/>
              </a:ext>
            </a:extLst>
          </p:cNvPr>
          <p:cNvSpPr>
            <a:spLocks noGrp="1"/>
          </p:cNvSpPr>
          <p:nvPr>
            <p:ph sz="quarter" idx="4"/>
          </p:nvPr>
        </p:nvSpPr>
        <p:spPr>
          <a:xfrm>
            <a:off x="6499948" y="2718651"/>
            <a:ext cx="4855439" cy="3471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BD02DD-D141-31DC-5F08-399C5421C4EE}"/>
              </a:ext>
            </a:extLst>
          </p:cNvPr>
          <p:cNvSpPr>
            <a:spLocks noGrp="1"/>
          </p:cNvSpPr>
          <p:nvPr>
            <p:ph type="dt" sz="half" idx="10"/>
          </p:nvPr>
        </p:nvSpPr>
        <p:spPr/>
        <p:txBody>
          <a:bodyPr/>
          <a:lstStyle/>
          <a:p>
            <a:fld id="{8F3B928F-9529-4741-8D68-C934E21C6887}" type="datetimeFigureOut">
              <a:rPr lang="en-US" smtClean="0"/>
              <a:t>12/20/2023</a:t>
            </a:fld>
            <a:endParaRPr lang="en-US" dirty="0"/>
          </a:p>
        </p:txBody>
      </p:sp>
      <p:sp>
        <p:nvSpPr>
          <p:cNvPr id="8" name="Footer Placeholder 7">
            <a:extLst>
              <a:ext uri="{FF2B5EF4-FFF2-40B4-BE49-F238E27FC236}">
                <a16:creationId xmlns:a16="http://schemas.microsoft.com/office/drawing/2014/main" id="{A44A02C5-BABC-E8B6-0ACD-ED244D3AA7A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FD985BB-EA85-CB44-EC72-A8AA5E0EC7FE}"/>
              </a:ext>
            </a:extLst>
          </p:cNvPr>
          <p:cNvSpPr>
            <a:spLocks noGrp="1"/>
          </p:cNvSpPr>
          <p:nvPr>
            <p:ph type="sldNum" sz="quarter" idx="12"/>
          </p:nvPr>
        </p:nvSpPr>
        <p:spPr/>
        <p:txBody>
          <a:bodyPr/>
          <a:lstStyle/>
          <a:p>
            <a:fld id="{E69C1DFF-60A0-0E45-8672-CB76E4BE2A7B}" type="slidenum">
              <a:rPr lang="en-US" smtClean="0"/>
              <a:t>‹#›</a:t>
            </a:fld>
            <a:endParaRPr lang="en-US" dirty="0"/>
          </a:p>
        </p:txBody>
      </p:sp>
    </p:spTree>
    <p:extLst>
      <p:ext uri="{BB962C8B-B14F-4D97-AF65-F5344CB8AC3E}">
        <p14:creationId xmlns:p14="http://schemas.microsoft.com/office/powerpoint/2010/main" val="3253522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449D-27B1-7F72-FF02-A3C9C61F9DC0}"/>
              </a:ext>
            </a:extLst>
          </p:cNvPr>
          <p:cNvSpPr>
            <a:spLocks noGrp="1"/>
          </p:cNvSpPr>
          <p:nvPr>
            <p:ph type="title"/>
          </p:nvPr>
        </p:nvSpPr>
        <p:spPr>
          <a:xfrm>
            <a:off x="936978" y="365125"/>
            <a:ext cx="1041682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14DAF6E-A6CE-8E1F-7712-50736750E342}"/>
              </a:ext>
            </a:extLst>
          </p:cNvPr>
          <p:cNvSpPr>
            <a:spLocks noGrp="1"/>
          </p:cNvSpPr>
          <p:nvPr>
            <p:ph type="dt" sz="half" idx="10"/>
          </p:nvPr>
        </p:nvSpPr>
        <p:spPr/>
        <p:txBody>
          <a:bodyPr/>
          <a:lstStyle/>
          <a:p>
            <a:fld id="{8F3B928F-9529-4741-8D68-C934E21C6887}" type="datetimeFigureOut">
              <a:rPr lang="en-US" smtClean="0"/>
              <a:t>12/20/2023</a:t>
            </a:fld>
            <a:endParaRPr lang="en-US" dirty="0"/>
          </a:p>
        </p:txBody>
      </p:sp>
      <p:sp>
        <p:nvSpPr>
          <p:cNvPr id="4" name="Footer Placeholder 3">
            <a:extLst>
              <a:ext uri="{FF2B5EF4-FFF2-40B4-BE49-F238E27FC236}">
                <a16:creationId xmlns:a16="http://schemas.microsoft.com/office/drawing/2014/main" id="{091DE5B0-5C76-4FF0-0647-75F16630773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D5343FB-AF03-CE0F-4C9E-D1D429F4230C}"/>
              </a:ext>
            </a:extLst>
          </p:cNvPr>
          <p:cNvSpPr>
            <a:spLocks noGrp="1"/>
          </p:cNvSpPr>
          <p:nvPr>
            <p:ph type="sldNum" sz="quarter" idx="12"/>
          </p:nvPr>
        </p:nvSpPr>
        <p:spPr/>
        <p:txBody>
          <a:bodyPr/>
          <a:lstStyle/>
          <a:p>
            <a:fld id="{E69C1DFF-60A0-0E45-8672-CB76E4BE2A7B}" type="slidenum">
              <a:rPr lang="en-US" smtClean="0"/>
              <a:t>‹#›</a:t>
            </a:fld>
            <a:endParaRPr lang="en-US" dirty="0"/>
          </a:p>
        </p:txBody>
      </p:sp>
    </p:spTree>
    <p:extLst>
      <p:ext uri="{BB962C8B-B14F-4D97-AF65-F5344CB8AC3E}">
        <p14:creationId xmlns:p14="http://schemas.microsoft.com/office/powerpoint/2010/main" val="2210252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A6CF-5E58-6404-777E-F8DE33A126B5}"/>
              </a:ext>
            </a:extLst>
          </p:cNvPr>
          <p:cNvSpPr>
            <a:spLocks noGrp="1"/>
          </p:cNvSpPr>
          <p:nvPr>
            <p:ph type="title"/>
          </p:nvPr>
        </p:nvSpPr>
        <p:spPr>
          <a:xfrm>
            <a:off x="936978" y="982436"/>
            <a:ext cx="3835047" cy="2198914"/>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16BFE4B-4FC6-24FC-D2CB-DF6C98DC8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342920-6755-600A-0F2C-89E0FAAD5A02}"/>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8BB2E-F127-2942-6275-F8973C296E0F}"/>
              </a:ext>
            </a:extLst>
          </p:cNvPr>
          <p:cNvSpPr>
            <a:spLocks noGrp="1"/>
          </p:cNvSpPr>
          <p:nvPr>
            <p:ph type="dt" sz="half" idx="10"/>
          </p:nvPr>
        </p:nvSpPr>
        <p:spPr/>
        <p:txBody>
          <a:bodyPr/>
          <a:lstStyle/>
          <a:p>
            <a:fld id="{8F3B928F-9529-4741-8D68-C934E21C6887}" type="datetimeFigureOut">
              <a:rPr lang="en-US" smtClean="0"/>
              <a:t>12/20/2023</a:t>
            </a:fld>
            <a:endParaRPr lang="en-US" dirty="0"/>
          </a:p>
        </p:txBody>
      </p:sp>
      <p:sp>
        <p:nvSpPr>
          <p:cNvPr id="6" name="Footer Placeholder 5">
            <a:extLst>
              <a:ext uri="{FF2B5EF4-FFF2-40B4-BE49-F238E27FC236}">
                <a16:creationId xmlns:a16="http://schemas.microsoft.com/office/drawing/2014/main" id="{9D1651BB-69AD-54FC-BD8D-98D8F5E9A1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17B6A26-29C5-A008-6741-1D58B585B7D1}"/>
              </a:ext>
            </a:extLst>
          </p:cNvPr>
          <p:cNvSpPr>
            <a:spLocks noGrp="1"/>
          </p:cNvSpPr>
          <p:nvPr>
            <p:ph type="sldNum" sz="quarter" idx="12"/>
          </p:nvPr>
        </p:nvSpPr>
        <p:spPr/>
        <p:txBody>
          <a:bodyPr/>
          <a:lstStyle/>
          <a:p>
            <a:fld id="{E69C1DFF-60A0-0E45-8672-CB76E4BE2A7B}" type="slidenum">
              <a:rPr lang="en-US" smtClean="0"/>
              <a:t>‹#›</a:t>
            </a:fld>
            <a:endParaRPr lang="en-US" dirty="0"/>
          </a:p>
        </p:txBody>
      </p:sp>
    </p:spTree>
    <p:extLst>
      <p:ext uri="{BB962C8B-B14F-4D97-AF65-F5344CB8AC3E}">
        <p14:creationId xmlns:p14="http://schemas.microsoft.com/office/powerpoint/2010/main" val="560555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FDFF-4146-8CD5-3C87-D19BE64B796F}"/>
              </a:ext>
            </a:extLst>
          </p:cNvPr>
          <p:cNvSpPr>
            <a:spLocks noGrp="1"/>
          </p:cNvSpPr>
          <p:nvPr>
            <p:ph type="title"/>
          </p:nvPr>
        </p:nvSpPr>
        <p:spPr>
          <a:xfrm>
            <a:off x="936978" y="987424"/>
            <a:ext cx="3835047" cy="2172543"/>
          </a:xfrm>
        </p:spPr>
        <p:txBody>
          <a:bodyPr anchor="t" anchorCtr="0"/>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43B195D-8CE5-F0E2-0FF4-12F378102548}"/>
              </a:ext>
            </a:extLst>
          </p:cNvPr>
          <p:cNvSpPr>
            <a:spLocks noGrp="1"/>
          </p:cNvSpPr>
          <p:nvPr>
            <p:ph type="pic" idx="1"/>
          </p:nvPr>
        </p:nvSpPr>
        <p:spPr>
          <a:xfrm>
            <a:off x="5868988" y="1673224"/>
            <a:ext cx="4831645" cy="37264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A3C38BC-3C86-7AA4-43B8-024C9E223588}"/>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3AB55-097B-2831-B03E-C01860C67901}"/>
              </a:ext>
            </a:extLst>
          </p:cNvPr>
          <p:cNvSpPr>
            <a:spLocks noGrp="1"/>
          </p:cNvSpPr>
          <p:nvPr>
            <p:ph type="dt" sz="half" idx="10"/>
          </p:nvPr>
        </p:nvSpPr>
        <p:spPr/>
        <p:txBody>
          <a:bodyPr/>
          <a:lstStyle/>
          <a:p>
            <a:fld id="{8F3B928F-9529-4741-8D68-C934E21C6887}" type="datetimeFigureOut">
              <a:rPr lang="en-US" smtClean="0"/>
              <a:t>12/20/2023</a:t>
            </a:fld>
            <a:endParaRPr lang="en-US" dirty="0"/>
          </a:p>
        </p:txBody>
      </p:sp>
      <p:sp>
        <p:nvSpPr>
          <p:cNvPr id="6" name="Footer Placeholder 5">
            <a:extLst>
              <a:ext uri="{FF2B5EF4-FFF2-40B4-BE49-F238E27FC236}">
                <a16:creationId xmlns:a16="http://schemas.microsoft.com/office/drawing/2014/main" id="{806DABBC-9BEF-DB93-4AB1-355364F8F6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249394-3E59-F90E-978C-40DC1CBC7CB9}"/>
              </a:ext>
            </a:extLst>
          </p:cNvPr>
          <p:cNvSpPr>
            <a:spLocks noGrp="1"/>
          </p:cNvSpPr>
          <p:nvPr>
            <p:ph type="sldNum" sz="quarter" idx="12"/>
          </p:nvPr>
        </p:nvSpPr>
        <p:spPr/>
        <p:txBody>
          <a:bodyPr/>
          <a:lstStyle/>
          <a:p>
            <a:fld id="{E69C1DFF-60A0-0E45-8672-CB76E4BE2A7B}" type="slidenum">
              <a:rPr lang="en-US" smtClean="0"/>
              <a:t>‹#›</a:t>
            </a:fld>
            <a:endParaRPr lang="en-US" dirty="0"/>
          </a:p>
        </p:txBody>
      </p:sp>
    </p:spTree>
    <p:extLst>
      <p:ext uri="{BB962C8B-B14F-4D97-AF65-F5344CB8AC3E}">
        <p14:creationId xmlns:p14="http://schemas.microsoft.com/office/powerpoint/2010/main" val="276270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61448-670D-3DB7-2A72-BD218D0521EB}"/>
              </a:ext>
            </a:extLst>
          </p:cNvPr>
          <p:cNvSpPr>
            <a:spLocks noGrp="1"/>
          </p:cNvSpPr>
          <p:nvPr>
            <p:ph type="dt" sz="half" idx="10"/>
          </p:nvPr>
        </p:nvSpPr>
        <p:spPr/>
        <p:txBody>
          <a:bodyPr/>
          <a:lstStyle/>
          <a:p>
            <a:fld id="{8F3B928F-9529-4741-8D68-C934E21C6887}" type="datetimeFigureOut">
              <a:rPr lang="en-US" smtClean="0"/>
              <a:t>12/20/2023</a:t>
            </a:fld>
            <a:endParaRPr lang="en-US" dirty="0"/>
          </a:p>
        </p:txBody>
      </p:sp>
      <p:sp>
        <p:nvSpPr>
          <p:cNvPr id="3" name="Footer Placeholder 2">
            <a:extLst>
              <a:ext uri="{FF2B5EF4-FFF2-40B4-BE49-F238E27FC236}">
                <a16:creationId xmlns:a16="http://schemas.microsoft.com/office/drawing/2014/main" id="{D91A21C0-9EEF-5C5C-C944-5F63E5C638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EBDC09B-0830-B547-5BE5-E894DB13F055}"/>
              </a:ext>
            </a:extLst>
          </p:cNvPr>
          <p:cNvSpPr>
            <a:spLocks noGrp="1"/>
          </p:cNvSpPr>
          <p:nvPr>
            <p:ph type="sldNum" sz="quarter" idx="12"/>
          </p:nvPr>
        </p:nvSpPr>
        <p:spPr/>
        <p:txBody>
          <a:bodyPr/>
          <a:lstStyle/>
          <a:p>
            <a:fld id="{E69C1DFF-60A0-0E45-8672-CB76E4BE2A7B}" type="slidenum">
              <a:rPr lang="en-US" smtClean="0"/>
              <a:t>‹#›</a:t>
            </a:fld>
            <a:endParaRPr lang="en-US" dirty="0"/>
          </a:p>
        </p:txBody>
      </p:sp>
    </p:spTree>
    <p:extLst>
      <p:ext uri="{BB962C8B-B14F-4D97-AF65-F5344CB8AC3E}">
        <p14:creationId xmlns:p14="http://schemas.microsoft.com/office/powerpoint/2010/main" val="30858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ection 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lvl1pPr>
          </a:lstStyle>
          <a:p>
            <a:r>
              <a:rPr lang="en-US"/>
              <a:t>Click to edit Master title style</a:t>
            </a:r>
            <a:endParaRPr lang="en-US" dirty="0"/>
          </a:p>
        </p:txBody>
      </p:sp>
    </p:spTree>
    <p:extLst>
      <p:ext uri="{BB962C8B-B14F-4D97-AF65-F5344CB8AC3E}">
        <p14:creationId xmlns:p14="http://schemas.microsoft.com/office/powerpoint/2010/main" val="39073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044348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accent6"/>
                </a:solidFill>
              </a:defRPr>
            </a:lvl1pPr>
          </a:lstStyle>
          <a:p>
            <a:r>
              <a:rPr lang="en-US"/>
              <a:t>Click to edit Master title style</a:t>
            </a:r>
            <a:endParaRPr lang="en-US" dirty="0"/>
          </a:p>
        </p:txBody>
      </p:sp>
    </p:spTree>
    <p:extLst>
      <p:ext uri="{BB962C8B-B14F-4D97-AF65-F5344CB8AC3E}">
        <p14:creationId xmlns:p14="http://schemas.microsoft.com/office/powerpoint/2010/main" val="204741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81781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47852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07499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5995-54D3-DDFE-21DF-86D9C9FEEAC0}"/>
              </a:ext>
            </a:extLst>
          </p:cNvPr>
          <p:cNvSpPr>
            <a:spLocks noGrp="1"/>
          </p:cNvSpPr>
          <p:nvPr>
            <p:ph type="title"/>
          </p:nvPr>
        </p:nvSpPr>
        <p:spPr>
          <a:xfrm>
            <a:off x="936978" y="703285"/>
            <a:ext cx="10410472" cy="2015367"/>
          </a:xfrm>
        </p:spPr>
        <p:txBody>
          <a:bodyPr anchor="t" anchorCtr="0">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9E5D0A-7541-AB3A-7D84-B5ED8F5D76BD}"/>
              </a:ext>
            </a:extLst>
          </p:cNvPr>
          <p:cNvSpPr>
            <a:spLocks noGrp="1"/>
          </p:cNvSpPr>
          <p:nvPr>
            <p:ph type="body" idx="1"/>
          </p:nvPr>
        </p:nvSpPr>
        <p:spPr>
          <a:xfrm>
            <a:off x="936978" y="3429000"/>
            <a:ext cx="10410472" cy="2309013"/>
          </a:xfrm>
        </p:spPr>
        <p:txBody>
          <a:bodyPr>
            <a:normAutofit/>
          </a:bodyPr>
          <a:lstStyle>
            <a:lvl1pPr marL="0" indent="0">
              <a:lnSpc>
                <a:spcPct val="130000"/>
              </a:lnSpc>
              <a:buNone/>
              <a:defRPr sz="2000">
                <a:solidFill>
                  <a:srgbClr val="0072C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A252ED-F918-709F-364D-EF7A825FC441}"/>
              </a:ext>
            </a:extLst>
          </p:cNvPr>
          <p:cNvSpPr>
            <a:spLocks noGrp="1"/>
          </p:cNvSpPr>
          <p:nvPr>
            <p:ph type="dt" sz="half" idx="10"/>
          </p:nvPr>
        </p:nvSpPr>
        <p:spPr/>
        <p:txBody>
          <a:bodyPr/>
          <a:lstStyle/>
          <a:p>
            <a:fld id="{8F3B928F-9529-4741-8D68-C934E21C6887}" type="datetimeFigureOut">
              <a:rPr lang="en-US" smtClean="0"/>
              <a:t>12/20/2023</a:t>
            </a:fld>
            <a:endParaRPr lang="en-US" dirty="0"/>
          </a:p>
        </p:txBody>
      </p:sp>
      <p:sp>
        <p:nvSpPr>
          <p:cNvPr id="5" name="Footer Placeholder 4">
            <a:extLst>
              <a:ext uri="{FF2B5EF4-FFF2-40B4-BE49-F238E27FC236}">
                <a16:creationId xmlns:a16="http://schemas.microsoft.com/office/drawing/2014/main" id="{BA6568F5-97A0-C8A1-5AD7-B6FA54D003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DB5580-4CF0-E22E-9532-02B6CBC893D2}"/>
              </a:ext>
            </a:extLst>
          </p:cNvPr>
          <p:cNvSpPr>
            <a:spLocks noGrp="1"/>
          </p:cNvSpPr>
          <p:nvPr>
            <p:ph type="sldNum" sz="quarter" idx="12"/>
          </p:nvPr>
        </p:nvSpPr>
        <p:spPr/>
        <p:txBody>
          <a:bodyPr/>
          <a:lstStyle/>
          <a:p>
            <a:fld id="{E69C1DFF-60A0-0E45-8672-CB76E4BE2A7B}" type="slidenum">
              <a:rPr lang="en-US" smtClean="0"/>
              <a:t>‹#›</a:t>
            </a:fld>
            <a:endParaRPr lang="en-US" dirty="0"/>
          </a:p>
        </p:txBody>
      </p:sp>
    </p:spTree>
    <p:extLst>
      <p:ext uri="{BB962C8B-B14F-4D97-AF65-F5344CB8AC3E}">
        <p14:creationId xmlns:p14="http://schemas.microsoft.com/office/powerpoint/2010/main" val="1855513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DED8-4D4F-EFED-613A-F59C47920805}"/>
              </a:ext>
            </a:extLst>
          </p:cNvPr>
          <p:cNvSpPr>
            <a:spLocks noGrp="1"/>
          </p:cNvSpPr>
          <p:nvPr>
            <p:ph type="title"/>
          </p:nvPr>
        </p:nvSpPr>
        <p:spPr>
          <a:xfrm>
            <a:off x="936978" y="365125"/>
            <a:ext cx="1041682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76782A5-1A86-937D-22E5-C3571C8BCCC2}"/>
              </a:ext>
            </a:extLst>
          </p:cNvPr>
          <p:cNvSpPr>
            <a:spLocks noGrp="1"/>
          </p:cNvSpPr>
          <p:nvPr>
            <p:ph sz="half" idx="1"/>
          </p:nvPr>
        </p:nvSpPr>
        <p:spPr>
          <a:xfrm>
            <a:off x="936978" y="1825625"/>
            <a:ext cx="50828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37EF7FE-06D2-883E-5876-1F8132E7A648}"/>
              </a:ext>
            </a:extLst>
          </p:cNvPr>
          <p:cNvSpPr>
            <a:spLocks noGrp="1"/>
          </p:cNvSpPr>
          <p:nvPr>
            <p:ph sz="half" idx="2"/>
          </p:nvPr>
        </p:nvSpPr>
        <p:spPr>
          <a:xfrm>
            <a:off x="6270978" y="1825625"/>
            <a:ext cx="50828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B405CF-2D37-8B88-F360-0D7B4691B34E}"/>
              </a:ext>
            </a:extLst>
          </p:cNvPr>
          <p:cNvSpPr>
            <a:spLocks noGrp="1"/>
          </p:cNvSpPr>
          <p:nvPr>
            <p:ph type="dt" sz="half" idx="10"/>
          </p:nvPr>
        </p:nvSpPr>
        <p:spPr/>
        <p:txBody>
          <a:bodyPr/>
          <a:lstStyle/>
          <a:p>
            <a:fld id="{8F3B928F-9529-4741-8D68-C934E21C6887}" type="datetimeFigureOut">
              <a:rPr lang="en-US" smtClean="0"/>
              <a:t>12/20/2023</a:t>
            </a:fld>
            <a:endParaRPr lang="en-US" dirty="0"/>
          </a:p>
        </p:txBody>
      </p:sp>
      <p:sp>
        <p:nvSpPr>
          <p:cNvPr id="6" name="Footer Placeholder 5">
            <a:extLst>
              <a:ext uri="{FF2B5EF4-FFF2-40B4-BE49-F238E27FC236}">
                <a16:creationId xmlns:a16="http://schemas.microsoft.com/office/drawing/2014/main" id="{6C85B0C1-1746-696D-8E4C-C0354C0417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CA69A7-0EC1-8AC4-AD38-1F7C596DA839}"/>
              </a:ext>
            </a:extLst>
          </p:cNvPr>
          <p:cNvSpPr>
            <a:spLocks noGrp="1"/>
          </p:cNvSpPr>
          <p:nvPr>
            <p:ph type="sldNum" sz="quarter" idx="12"/>
          </p:nvPr>
        </p:nvSpPr>
        <p:spPr/>
        <p:txBody>
          <a:bodyPr/>
          <a:lstStyle/>
          <a:p>
            <a:fld id="{E69C1DFF-60A0-0E45-8672-CB76E4BE2A7B}" type="slidenum">
              <a:rPr lang="en-US" smtClean="0"/>
              <a:t>‹#›</a:t>
            </a:fld>
            <a:endParaRPr lang="en-US" dirty="0"/>
          </a:p>
        </p:txBody>
      </p:sp>
    </p:spTree>
    <p:extLst>
      <p:ext uri="{BB962C8B-B14F-4D97-AF65-F5344CB8AC3E}">
        <p14:creationId xmlns:p14="http://schemas.microsoft.com/office/powerpoint/2010/main" val="410361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9E6C9-767E-87D0-9B16-55CEE3C94581}"/>
              </a:ext>
            </a:extLst>
          </p:cNvPr>
          <p:cNvSpPr>
            <a:spLocks noGrp="1"/>
          </p:cNvSpPr>
          <p:nvPr>
            <p:ph type="title"/>
          </p:nvPr>
        </p:nvSpPr>
        <p:spPr>
          <a:xfrm>
            <a:off x="1162050" y="365125"/>
            <a:ext cx="101917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0D1C9C-1361-1715-3A0C-E9140AAD6761}"/>
              </a:ext>
            </a:extLst>
          </p:cNvPr>
          <p:cNvSpPr>
            <a:spLocks noGrp="1"/>
          </p:cNvSpPr>
          <p:nvPr>
            <p:ph type="body" idx="1"/>
          </p:nvPr>
        </p:nvSpPr>
        <p:spPr>
          <a:xfrm>
            <a:off x="1162050" y="1825625"/>
            <a:ext cx="101917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4674DCC-90D5-4A4B-4014-ACE5C30119AD}"/>
              </a:ext>
            </a:extLst>
          </p:cNvPr>
          <p:cNvSpPr>
            <a:spLocks noGrp="1"/>
          </p:cNvSpPr>
          <p:nvPr>
            <p:ph type="dt" sz="half" idx="2"/>
          </p:nvPr>
        </p:nvSpPr>
        <p:spPr>
          <a:xfrm>
            <a:off x="4213225" y="6356350"/>
            <a:ext cx="1397000"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fld id="{8F3B928F-9529-4741-8D68-C934E21C6887}" type="datetimeFigureOut">
              <a:rPr lang="en-US" smtClean="0"/>
              <a:pPr/>
              <a:t>12/20/2023</a:t>
            </a:fld>
            <a:endParaRPr lang="en-US" dirty="0"/>
          </a:p>
        </p:txBody>
      </p:sp>
      <p:sp>
        <p:nvSpPr>
          <p:cNvPr id="5" name="Footer Placeholder 4">
            <a:extLst>
              <a:ext uri="{FF2B5EF4-FFF2-40B4-BE49-F238E27FC236}">
                <a16:creationId xmlns:a16="http://schemas.microsoft.com/office/drawing/2014/main" id="{9128E93E-FE88-318F-67C2-DF02FAAA073B}"/>
              </a:ext>
            </a:extLst>
          </p:cNvPr>
          <p:cNvSpPr>
            <a:spLocks noGrp="1"/>
          </p:cNvSpPr>
          <p:nvPr>
            <p:ph type="ftr" sz="quarter" idx="3"/>
          </p:nvPr>
        </p:nvSpPr>
        <p:spPr>
          <a:xfrm>
            <a:off x="5734756" y="6356350"/>
            <a:ext cx="4831644"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endParaRPr lang="en-US" dirty="0"/>
          </a:p>
        </p:txBody>
      </p:sp>
      <p:sp>
        <p:nvSpPr>
          <p:cNvPr id="6" name="Slide Number Placeholder 5">
            <a:extLst>
              <a:ext uri="{FF2B5EF4-FFF2-40B4-BE49-F238E27FC236}">
                <a16:creationId xmlns:a16="http://schemas.microsoft.com/office/drawing/2014/main" id="{B7B21C1C-DDA7-3DC8-CBA9-AF2BBBF49033}"/>
              </a:ext>
            </a:extLst>
          </p:cNvPr>
          <p:cNvSpPr>
            <a:spLocks noGrp="1"/>
          </p:cNvSpPr>
          <p:nvPr>
            <p:ph type="sldNum" sz="quarter" idx="4"/>
          </p:nvPr>
        </p:nvSpPr>
        <p:spPr>
          <a:xfrm>
            <a:off x="10673644" y="6356350"/>
            <a:ext cx="680156" cy="365125"/>
          </a:xfrm>
          <a:prstGeom prst="rect">
            <a:avLst/>
          </a:prstGeom>
        </p:spPr>
        <p:txBody>
          <a:bodyPr vert="horz" lIns="91440" tIns="45720" rIns="91440" bIns="45720" rtlCol="0" anchor="ctr"/>
          <a:lstStyle>
            <a:lvl1pPr algn="r">
              <a:defRPr sz="1200">
                <a:solidFill>
                  <a:srgbClr val="0072CE"/>
                </a:solidFill>
                <a:latin typeface="DM Sans" pitchFamily="2" charset="77"/>
              </a:defRPr>
            </a:lvl1pPr>
          </a:lstStyle>
          <a:p>
            <a:fld id="{E69C1DFF-60A0-0E45-8672-CB76E4BE2A7B}" type="slidenum">
              <a:rPr lang="en-US" smtClean="0"/>
              <a:pPr/>
              <a:t>‹#›</a:t>
            </a:fld>
            <a:endParaRPr lang="en-US" dirty="0"/>
          </a:p>
        </p:txBody>
      </p:sp>
      <p:pic>
        <p:nvPicPr>
          <p:cNvPr id="10" name="Picture 9" descr="A logo with colorful squares&#10;&#10;Description automatically generated">
            <a:extLst>
              <a:ext uri="{FF2B5EF4-FFF2-40B4-BE49-F238E27FC236}">
                <a16:creationId xmlns:a16="http://schemas.microsoft.com/office/drawing/2014/main" id="{1365104E-CB57-5EF5-770C-C19A481CB4B3}"/>
              </a:ext>
            </a:extLst>
          </p:cNvPr>
          <p:cNvPicPr>
            <a:picLocks noChangeAspect="1"/>
          </p:cNvPicPr>
          <p:nvPr userDrawn="1"/>
        </p:nvPicPr>
        <p:blipFill rotWithShape="1">
          <a:blip r:embed="rId16"/>
          <a:srcRect l="5731" t="28039" r="11091" b="34228"/>
          <a:stretch/>
        </p:blipFill>
        <p:spPr>
          <a:xfrm>
            <a:off x="192615" y="6009249"/>
            <a:ext cx="2164460" cy="694201"/>
          </a:xfrm>
          <a:prstGeom prst="rect">
            <a:avLst/>
          </a:prstGeom>
        </p:spPr>
      </p:pic>
    </p:spTree>
    <p:extLst>
      <p:ext uri="{BB962C8B-B14F-4D97-AF65-F5344CB8AC3E}">
        <p14:creationId xmlns:p14="http://schemas.microsoft.com/office/powerpoint/2010/main" val="3616974385"/>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5" r:id="rId4"/>
    <p:sldLayoutId id="2147483662" r:id="rId5"/>
    <p:sldLayoutId id="2147483666" r:id="rId6"/>
    <p:sldLayoutId id="2147483667" r:id="rId7"/>
    <p:sldLayoutId id="2147483651" r:id="rId8"/>
    <p:sldLayoutId id="2147483652" r:id="rId9"/>
    <p:sldLayoutId id="2147483653" r:id="rId10"/>
    <p:sldLayoutId id="2147483654" r:id="rId11"/>
    <p:sldLayoutId id="2147483656" r:id="rId12"/>
    <p:sldLayoutId id="2147483657" r:id="rId13"/>
    <p:sldLayoutId id="2147483655" r:id="rId14"/>
  </p:sldLayoutIdLst>
  <p:txStyles>
    <p:titleStyle>
      <a:lvl1pPr algn="l" defTabSz="914400" rtl="0" eaLnBrk="1" latinLnBrk="0" hangingPunct="1">
        <a:lnSpc>
          <a:spcPct val="110000"/>
        </a:lnSpc>
        <a:spcBef>
          <a:spcPct val="0"/>
        </a:spcBef>
        <a:buNone/>
        <a:defRPr sz="4400" b="0" i="0" kern="1200">
          <a:solidFill>
            <a:srgbClr val="0072CE"/>
          </a:solidFill>
          <a:latin typeface="Mokoko Medium" panose="02060503020203020204" pitchFamily="18" charset="77"/>
          <a:ea typeface="+mj-ea"/>
          <a:cs typeface="Mokoko Medium" panose="02060503020203020204" pitchFamily="18" charset="77"/>
        </a:defRPr>
      </a:lvl1pPr>
    </p:titleStyle>
    <p:bodyStyle>
      <a:lvl1pPr marL="228600" indent="-228600" algn="l" defTabSz="914400" rtl="0" eaLnBrk="1" latinLnBrk="0" hangingPunct="1">
        <a:lnSpc>
          <a:spcPct val="130000"/>
        </a:lnSpc>
        <a:spcBef>
          <a:spcPts val="1000"/>
        </a:spcBef>
        <a:buClr>
          <a:srgbClr val="FF6E3B"/>
        </a:buClr>
        <a:buSzPct val="80000"/>
        <a:buFont typeface="Wingdings" pitchFamily="2" charset="2"/>
        <a:buChar char="§"/>
        <a:defRPr sz="2400" kern="1200">
          <a:solidFill>
            <a:srgbClr val="0072CE"/>
          </a:solidFill>
          <a:latin typeface="DM Sans" pitchFamily="2" charset="77"/>
          <a:ea typeface="+mn-ea"/>
          <a:cs typeface="+mn-cs"/>
        </a:defRPr>
      </a:lvl1pPr>
      <a:lvl2pPr marL="685800" indent="-228600" algn="l" defTabSz="914400" rtl="0" eaLnBrk="1" latinLnBrk="0" hangingPunct="1">
        <a:lnSpc>
          <a:spcPct val="130000"/>
        </a:lnSpc>
        <a:spcBef>
          <a:spcPts val="500"/>
        </a:spcBef>
        <a:buClr>
          <a:srgbClr val="FF6E3B"/>
        </a:buClr>
        <a:buSzPct val="80000"/>
        <a:buFont typeface="Wingdings" pitchFamily="2" charset="2"/>
        <a:buChar char="§"/>
        <a:defRPr sz="2000" kern="1200">
          <a:solidFill>
            <a:srgbClr val="0072CE"/>
          </a:solidFill>
          <a:latin typeface="DM Sans" pitchFamily="2" charset="77"/>
          <a:ea typeface="+mn-ea"/>
          <a:cs typeface="+mn-cs"/>
        </a:defRPr>
      </a:lvl2pPr>
      <a:lvl3pPr marL="1143000" indent="-228600" algn="l" defTabSz="914400" rtl="0" eaLnBrk="1" latinLnBrk="0" hangingPunct="1">
        <a:lnSpc>
          <a:spcPct val="130000"/>
        </a:lnSpc>
        <a:spcBef>
          <a:spcPts val="500"/>
        </a:spcBef>
        <a:buClr>
          <a:srgbClr val="FF6E3B"/>
        </a:buClr>
        <a:buSzPct val="80000"/>
        <a:buFont typeface="Wingdings" pitchFamily="2" charset="2"/>
        <a:buChar char="§"/>
        <a:defRPr sz="1800" kern="1200">
          <a:solidFill>
            <a:srgbClr val="0072CE"/>
          </a:solidFill>
          <a:latin typeface="DM Sans" pitchFamily="2" charset="77"/>
          <a:ea typeface="+mn-ea"/>
          <a:cs typeface="+mn-cs"/>
        </a:defRPr>
      </a:lvl3pPr>
      <a:lvl4pPr marL="16002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4pPr>
      <a:lvl5pPr marL="20574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C54D-FFCD-E683-4907-C5541372D804}"/>
              </a:ext>
            </a:extLst>
          </p:cNvPr>
          <p:cNvSpPr>
            <a:spLocks noGrp="1"/>
          </p:cNvSpPr>
          <p:nvPr>
            <p:ph type="title"/>
          </p:nvPr>
        </p:nvSpPr>
        <p:spPr/>
        <p:txBody>
          <a:bodyPr>
            <a:normAutofit/>
          </a:bodyPr>
          <a:lstStyle/>
          <a:p>
            <a:r>
              <a:rPr lang="en-US" b="0" i="0" u="none" strike="noStrike" dirty="0">
                <a:solidFill>
                  <a:srgbClr val="0072CE"/>
                </a:solidFill>
                <a:effectLst/>
                <a:latin typeface="Mokoko Medium" panose="02060603020203020204" pitchFamily="18" charset="0"/>
              </a:rPr>
              <a:t>Read and delete this slide</a:t>
            </a:r>
            <a:endParaRPr lang="en-GB" dirty="0"/>
          </a:p>
        </p:txBody>
      </p:sp>
      <p:sp>
        <p:nvSpPr>
          <p:cNvPr id="3" name="Content Placeholder 2">
            <a:extLst>
              <a:ext uri="{FF2B5EF4-FFF2-40B4-BE49-F238E27FC236}">
                <a16:creationId xmlns:a16="http://schemas.microsoft.com/office/drawing/2014/main" id="{26877270-10CB-E0C1-A1E2-708FCC8BAAB7}"/>
              </a:ext>
            </a:extLst>
          </p:cNvPr>
          <p:cNvSpPr>
            <a:spLocks noGrp="1"/>
          </p:cNvSpPr>
          <p:nvPr>
            <p:ph sz="half" idx="1"/>
          </p:nvPr>
        </p:nvSpPr>
        <p:spPr>
          <a:xfrm>
            <a:off x="936978" y="1825625"/>
            <a:ext cx="10698552" cy="4351338"/>
          </a:xfrm>
        </p:spPr>
        <p:txBody>
          <a:bodyPr>
            <a:normAutofit fontScale="47500" lnSpcReduction="20000"/>
          </a:bodyPr>
          <a:lstStyle/>
          <a:p>
            <a:pPr algn="l" rtl="0" fontAlgn="base">
              <a:buFont typeface="Arial" panose="020B0604020202020204" pitchFamily="34" charset="0"/>
              <a:buChar char="•"/>
            </a:pPr>
            <a:r>
              <a:rPr lang="en-US" sz="2900" b="0" i="0" u="none" strike="noStrike" dirty="0">
                <a:solidFill>
                  <a:srgbClr val="0072CE"/>
                </a:solidFill>
                <a:effectLst/>
                <a:latin typeface="DM Sans" pitchFamily="2" charset="0"/>
              </a:rPr>
              <a:t>This Community Pharmacy England presentation on the Pharmacy First service is for use by LPCs when running local events on the service</a:t>
            </a:r>
          </a:p>
          <a:p>
            <a:pPr algn="l" rtl="0" fontAlgn="base">
              <a:buFont typeface="Arial" panose="020B0604020202020204" pitchFamily="34" charset="0"/>
              <a:buChar char="•"/>
            </a:pPr>
            <a:r>
              <a:rPr lang="en-US" sz="2900" b="0" i="0" u="none" strike="noStrike" dirty="0">
                <a:solidFill>
                  <a:srgbClr val="0072CE"/>
                </a:solidFill>
                <a:effectLst/>
                <a:latin typeface="DM Sans" pitchFamily="2" charset="0"/>
              </a:rPr>
              <a:t>Further information on the service is available at </a:t>
            </a:r>
            <a:r>
              <a:rPr lang="en-US" sz="2900" b="0" i="0" u="none" strike="noStrike" dirty="0">
                <a:solidFill>
                  <a:srgbClr val="FF6D3A"/>
                </a:solidFill>
                <a:effectLst/>
                <a:latin typeface="DM Sans" pitchFamily="2" charset="0"/>
              </a:rPr>
              <a:t>cpe.org.uk/</a:t>
            </a:r>
            <a:r>
              <a:rPr lang="en-US" sz="2900" b="0" i="0" u="none" strike="noStrike" dirty="0" err="1">
                <a:solidFill>
                  <a:srgbClr val="FF6D3A"/>
                </a:solidFill>
                <a:effectLst/>
                <a:latin typeface="DM Sans" pitchFamily="2" charset="0"/>
              </a:rPr>
              <a:t>pharmacyfirst</a:t>
            </a:r>
            <a:endParaRPr lang="en-US" sz="2900" b="0" i="0" u="none" strike="noStrike" dirty="0">
              <a:solidFill>
                <a:srgbClr val="FF6D3A"/>
              </a:solidFill>
              <a:effectLst/>
              <a:latin typeface="DM Sans" pitchFamily="2" charset="0"/>
            </a:endParaRPr>
          </a:p>
          <a:p>
            <a:pPr algn="l" rtl="0" fontAlgn="base">
              <a:buFont typeface="Arial" panose="020B0604020202020204" pitchFamily="34" charset="0"/>
              <a:buChar char="•"/>
            </a:pPr>
            <a:r>
              <a:rPr lang="en-US" sz="2900" b="0" i="0" u="none" strike="noStrike" dirty="0">
                <a:effectLst/>
                <a:latin typeface="DM Sans" pitchFamily="2" charset="0"/>
              </a:rPr>
              <a:t>Presenters should first read the service specification and the FAQs on the Community Pharmacy England website, and </a:t>
            </a:r>
            <a:r>
              <a:rPr lang="en-US" sz="2900" b="0" i="0" u="none" strike="noStrike" dirty="0" err="1">
                <a:effectLst/>
                <a:latin typeface="DM Sans" pitchFamily="2" charset="0"/>
              </a:rPr>
              <a:t>familiarise</a:t>
            </a:r>
            <a:r>
              <a:rPr lang="en-US" sz="2900" b="0" i="0" u="none" strike="noStrike" dirty="0">
                <a:effectLst/>
                <a:latin typeface="DM Sans" pitchFamily="2" charset="0"/>
              </a:rPr>
              <a:t> themselves with the clinical pathways, Patient Group Directions and protocol. The content of these documents/resources provide the key information and additional background knowledge for anybody giving this presentation at an event</a:t>
            </a:r>
          </a:p>
          <a:p>
            <a:pPr algn="l" rtl="0" fontAlgn="base">
              <a:buFont typeface="Arial" panose="020B0604020202020204" pitchFamily="34" charset="0"/>
              <a:buChar char="•"/>
            </a:pPr>
            <a:r>
              <a:rPr lang="en-US" sz="2900" dirty="0">
                <a:latin typeface="DM Sans" pitchFamily="2" charset="0"/>
              </a:rPr>
              <a:t>Presenters may also want to watch the Community Pharmacy England Pharmacy First: Getting to know the service webinar available at </a:t>
            </a:r>
            <a:r>
              <a:rPr lang="en-US" sz="2900" dirty="0">
                <a:solidFill>
                  <a:srgbClr val="FF6D3A"/>
                </a:solidFill>
                <a:latin typeface="DM Sans" pitchFamily="2" charset="0"/>
              </a:rPr>
              <a:t>cpe.org.uk/webinars</a:t>
            </a:r>
            <a:r>
              <a:rPr lang="en-US" sz="2900" dirty="0">
                <a:latin typeface="DM Sans" pitchFamily="2" charset="0"/>
              </a:rPr>
              <a:t>, as this presentation is based on the PowerPoint used during the webinar</a:t>
            </a:r>
            <a:endParaRPr lang="en-US" sz="2900" b="0" i="0" u="none" strike="noStrike" dirty="0">
              <a:effectLst/>
              <a:latin typeface="DM Sans" pitchFamily="2" charset="0"/>
            </a:endParaRPr>
          </a:p>
          <a:p>
            <a:pPr algn="l" rtl="0" fontAlgn="base">
              <a:buFont typeface="Arial" panose="020B0604020202020204" pitchFamily="34" charset="0"/>
              <a:buChar char="•"/>
            </a:pPr>
            <a:r>
              <a:rPr lang="en-US" sz="2900" b="0" i="0" u="none" strike="noStrike" dirty="0">
                <a:solidFill>
                  <a:srgbClr val="0072CE"/>
                </a:solidFill>
                <a:effectLst/>
                <a:latin typeface="DM Sans" pitchFamily="2" charset="0"/>
              </a:rPr>
              <a:t>Questions or comments on this presentation can be addressed to the Services Team: </a:t>
            </a:r>
            <a:r>
              <a:rPr lang="en-US" sz="2900" b="0" i="0" u="none" strike="noStrike" dirty="0">
                <a:solidFill>
                  <a:srgbClr val="FF6D3A"/>
                </a:solidFill>
                <a:effectLst/>
                <a:latin typeface="DM Sans" pitchFamily="2" charset="0"/>
              </a:rPr>
              <a:t>services.team@cpe.org.uk </a:t>
            </a:r>
            <a:r>
              <a:rPr lang="en-US" sz="2900" b="0" i="0" dirty="0">
                <a:solidFill>
                  <a:srgbClr val="FF6D3A"/>
                </a:solidFill>
                <a:effectLst/>
                <a:latin typeface="DM Sans" pitchFamily="2" charset="0"/>
              </a:rPr>
              <a:t>​</a:t>
            </a:r>
            <a:endParaRPr lang="en-US" sz="2900" b="0" i="0" dirty="0">
              <a:solidFill>
                <a:srgbClr val="0072CE"/>
              </a:solidFill>
              <a:effectLst/>
              <a:latin typeface="Arial" panose="020B0604020202020204" pitchFamily="34" charset="0"/>
            </a:endParaRPr>
          </a:p>
          <a:p>
            <a:pPr algn="l" rtl="0" fontAlgn="base">
              <a:buFont typeface="Arial" panose="020B0604020202020204" pitchFamily="34" charset="0"/>
              <a:buChar char="•"/>
            </a:pPr>
            <a:r>
              <a:rPr lang="en-US" sz="2900" b="0" i="0" u="none" strike="noStrike" dirty="0">
                <a:solidFill>
                  <a:srgbClr val="0072CE"/>
                </a:solidFill>
                <a:effectLst/>
                <a:latin typeface="DM Sans" pitchFamily="2" charset="0"/>
              </a:rPr>
              <a:t>You can pick and choose the elements of the presentation that suit that needs of your event/discussion. There is also some text highlighted in yellow in the presentation that will need to be amended/deleted depending on the audience</a:t>
            </a:r>
            <a:endParaRPr lang="en-US" sz="2900" b="0" i="0" dirty="0">
              <a:solidFill>
                <a:srgbClr val="0072CE"/>
              </a:solidFill>
              <a:effectLst/>
              <a:latin typeface="Arial" panose="020B0604020202020204" pitchFamily="34" charset="0"/>
            </a:endParaRPr>
          </a:p>
          <a:p>
            <a:pPr algn="l" rtl="0" fontAlgn="base">
              <a:buFont typeface="Arial" panose="020B0604020202020204" pitchFamily="34" charset="0"/>
              <a:buChar char="•"/>
            </a:pPr>
            <a:r>
              <a:rPr lang="en-US" sz="2900" b="0" i="0" u="none" strike="noStrike" dirty="0">
                <a:solidFill>
                  <a:srgbClr val="0072CE"/>
                </a:solidFill>
                <a:effectLst/>
                <a:latin typeface="DM Sans" pitchFamily="2" charset="0"/>
              </a:rPr>
              <a:t>Last updated: </a:t>
            </a:r>
            <a:r>
              <a:rPr lang="en-US" sz="2900" b="1" dirty="0">
                <a:latin typeface="DM Sans" pitchFamily="2" charset="0"/>
              </a:rPr>
              <a:t>20</a:t>
            </a:r>
            <a:r>
              <a:rPr lang="en-US" sz="2900" b="1" i="0" u="none" strike="noStrike" dirty="0">
                <a:solidFill>
                  <a:srgbClr val="0072CE"/>
                </a:solidFill>
                <a:effectLst/>
                <a:latin typeface="DM Sans" pitchFamily="2" charset="0"/>
              </a:rPr>
              <a:t>th December 2023</a:t>
            </a:r>
            <a:endParaRPr lang="en-US" sz="2900" b="1" i="0" dirty="0">
              <a:solidFill>
                <a:srgbClr val="0072CE"/>
              </a:solidFill>
              <a:effectLst/>
              <a:latin typeface="Arial" panose="020B0604020202020204" pitchFamily="34" charset="0"/>
            </a:endParaRPr>
          </a:p>
          <a:p>
            <a:endParaRPr lang="en-GB" dirty="0"/>
          </a:p>
        </p:txBody>
      </p:sp>
    </p:spTree>
    <p:extLst>
      <p:ext uri="{BB962C8B-B14F-4D97-AF65-F5344CB8AC3E}">
        <p14:creationId xmlns:p14="http://schemas.microsoft.com/office/powerpoint/2010/main" val="766522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B2D9-09DE-8D8B-AF17-4130585490A5}"/>
              </a:ext>
            </a:extLst>
          </p:cNvPr>
          <p:cNvSpPr>
            <a:spLocks noGrp="1"/>
          </p:cNvSpPr>
          <p:nvPr>
            <p:ph type="title"/>
          </p:nvPr>
        </p:nvSpPr>
        <p:spPr>
          <a:xfrm>
            <a:off x="2519850" y="1789051"/>
            <a:ext cx="7456349" cy="2681830"/>
          </a:xfrm>
        </p:spPr>
        <p:txBody>
          <a:bodyPr>
            <a:normAutofit fontScale="90000"/>
          </a:bodyPr>
          <a:lstStyle/>
          <a:p>
            <a:pPr algn="l"/>
            <a:r>
              <a:rPr lang="en-US" dirty="0">
                <a:solidFill>
                  <a:schemeClr val="bg2"/>
                </a:solidFill>
              </a:rPr>
              <a:t>Clinical pathway consultations (new element) </a:t>
            </a:r>
            <a:endParaRPr lang="en-GB" dirty="0">
              <a:solidFill>
                <a:schemeClr val="bg2"/>
              </a:solidFill>
            </a:endParaRPr>
          </a:p>
        </p:txBody>
      </p:sp>
    </p:spTree>
    <p:extLst>
      <p:ext uri="{BB962C8B-B14F-4D97-AF65-F5344CB8AC3E}">
        <p14:creationId xmlns:p14="http://schemas.microsoft.com/office/powerpoint/2010/main" val="1280815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A9F0-5E21-DCDE-BF49-006EF2B496B6}"/>
              </a:ext>
            </a:extLst>
          </p:cNvPr>
          <p:cNvSpPr>
            <a:spLocks noGrp="1"/>
          </p:cNvSpPr>
          <p:nvPr>
            <p:ph type="title"/>
          </p:nvPr>
        </p:nvSpPr>
        <p:spPr/>
        <p:txBody>
          <a:bodyPr/>
          <a:lstStyle/>
          <a:p>
            <a:r>
              <a:rPr lang="en-US" dirty="0"/>
              <a:t>Clinical pathway consultations</a:t>
            </a:r>
            <a:endParaRPr lang="en-GB" dirty="0"/>
          </a:p>
        </p:txBody>
      </p:sp>
      <p:sp>
        <p:nvSpPr>
          <p:cNvPr id="5" name="Rectangle 4">
            <a:extLst>
              <a:ext uri="{FF2B5EF4-FFF2-40B4-BE49-F238E27FC236}">
                <a16:creationId xmlns:a16="http://schemas.microsoft.com/office/drawing/2014/main" id="{8D2FEFBC-A428-7733-331C-A78C98093DF2}"/>
              </a:ext>
            </a:extLst>
          </p:cNvPr>
          <p:cNvSpPr/>
          <p:nvPr/>
        </p:nvSpPr>
        <p:spPr>
          <a:xfrm>
            <a:off x="1619453" y="2282380"/>
            <a:ext cx="2077452" cy="1843238"/>
          </a:xfrm>
          <a:prstGeom prst="rect">
            <a:avLst/>
          </a:prstGeom>
          <a:solidFill>
            <a:srgbClr val="47D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6" name="TextBox 2">
            <a:extLst>
              <a:ext uri="{FF2B5EF4-FFF2-40B4-BE49-F238E27FC236}">
                <a16:creationId xmlns:a16="http://schemas.microsoft.com/office/drawing/2014/main" id="{58F05C99-B28E-9060-4092-31B95C512BE1}"/>
              </a:ext>
            </a:extLst>
          </p:cNvPr>
          <p:cNvSpPr txBox="1"/>
          <p:nvPr/>
        </p:nvSpPr>
        <p:spPr>
          <a:xfrm>
            <a:off x="1775864" y="2430381"/>
            <a:ext cx="176463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solidFill>
                  <a:schemeClr val="bg2"/>
                </a:solidFill>
                <a:effectLst/>
                <a:uLnTx/>
                <a:uFillTx/>
                <a:latin typeface="DM Sans" pitchFamily="2" charset="77"/>
                <a:ea typeface="+mn-ea"/>
                <a:cs typeface="+mn-cs"/>
              </a:rPr>
              <a:t>Sinusitis</a:t>
            </a:r>
          </a:p>
          <a:p>
            <a:pPr algn="ctr"/>
            <a:endParaRPr kumimoji="0" lang="en-US" b="1" u="none" strike="noStrike" kern="1200" cap="none" spc="0" normalizeH="0" baseline="0" noProof="0" dirty="0">
              <a:ln>
                <a:noFill/>
              </a:ln>
              <a:solidFill>
                <a:schemeClr val="bg2"/>
              </a:solidFill>
              <a:effectLst/>
              <a:uLnTx/>
              <a:uFillTx/>
              <a:latin typeface="DM Sans" pitchFamily="2" charset="77"/>
              <a:ea typeface="+mn-ea"/>
              <a:cs typeface="+mn-cs"/>
            </a:endParaRPr>
          </a:p>
          <a:p>
            <a:pPr algn="ctr"/>
            <a:r>
              <a:rPr lang="en-US" sz="800" b="1" dirty="0">
                <a:solidFill>
                  <a:schemeClr val="bg2"/>
                </a:solidFill>
                <a:latin typeface="DM Sans" pitchFamily="2" charset="77"/>
              </a:rPr>
              <a:t> </a:t>
            </a:r>
            <a:endParaRPr kumimoji="0" lang="en-US" sz="800" b="1" u="none" strike="noStrike" kern="1200" cap="none" spc="0" normalizeH="0" baseline="0" noProof="0" dirty="0">
              <a:ln>
                <a:noFill/>
              </a:ln>
              <a:solidFill>
                <a:schemeClr val="bg2"/>
              </a:solidFill>
              <a:effectLst/>
              <a:uLnTx/>
              <a:uFillTx/>
              <a:latin typeface="DM Sans" pitchFamily="2" charset="77"/>
              <a:ea typeface="+mn-ea"/>
              <a:cs typeface="+mn-cs"/>
            </a:endParaRPr>
          </a:p>
          <a:p>
            <a:pPr algn="ctr"/>
            <a:r>
              <a:rPr lang="en-US" dirty="0">
                <a:solidFill>
                  <a:schemeClr val="bg2"/>
                </a:solidFill>
                <a:latin typeface="DM Sans" pitchFamily="2" charset="77"/>
              </a:rPr>
              <a:t>12 years and over</a:t>
            </a:r>
            <a:endParaRPr kumimoji="0" lang="en-US" b="0" u="none" strike="noStrike" kern="1200" cap="none" spc="0" normalizeH="0" baseline="0" noProof="0" dirty="0">
              <a:ln>
                <a:noFill/>
              </a:ln>
              <a:solidFill>
                <a:schemeClr val="bg2"/>
              </a:solidFill>
              <a:effectLst/>
              <a:uLnTx/>
              <a:uFillTx/>
              <a:latin typeface="DM Sans" pitchFamily="2" charset="77"/>
              <a:ea typeface="+mn-ea"/>
              <a:cs typeface="+mn-cs"/>
            </a:endParaRPr>
          </a:p>
        </p:txBody>
      </p:sp>
      <p:sp>
        <p:nvSpPr>
          <p:cNvPr id="7" name="Rectangle 6">
            <a:extLst>
              <a:ext uri="{FF2B5EF4-FFF2-40B4-BE49-F238E27FC236}">
                <a16:creationId xmlns:a16="http://schemas.microsoft.com/office/drawing/2014/main" id="{18D03B51-037F-76A3-B5E1-EC4F874E0700}"/>
              </a:ext>
            </a:extLst>
          </p:cNvPr>
          <p:cNvSpPr/>
          <p:nvPr/>
        </p:nvSpPr>
        <p:spPr>
          <a:xfrm>
            <a:off x="3862137" y="2273991"/>
            <a:ext cx="2077452" cy="1843238"/>
          </a:xfrm>
          <a:prstGeom prst="rect">
            <a:avLst/>
          </a:prstGeom>
          <a:solidFill>
            <a:srgbClr val="007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 name="TextBox 4">
            <a:extLst>
              <a:ext uri="{FF2B5EF4-FFF2-40B4-BE49-F238E27FC236}">
                <a16:creationId xmlns:a16="http://schemas.microsoft.com/office/drawing/2014/main" id="{6E2CEB0D-2C6C-17C1-C876-2EFDD672AE1D}"/>
              </a:ext>
            </a:extLst>
          </p:cNvPr>
          <p:cNvSpPr txBox="1"/>
          <p:nvPr/>
        </p:nvSpPr>
        <p:spPr>
          <a:xfrm>
            <a:off x="4018548" y="2455548"/>
            <a:ext cx="176463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solidFill>
                  <a:schemeClr val="bg2"/>
                </a:solidFill>
                <a:effectLst/>
                <a:uLnTx/>
                <a:uFillTx/>
                <a:latin typeface="DM Sans" pitchFamily="2" charset="77"/>
                <a:ea typeface="+mn-ea"/>
                <a:cs typeface="+mn-cs"/>
              </a:rPr>
              <a:t>Sore throat</a:t>
            </a:r>
          </a:p>
          <a:p>
            <a:pPr algn="ctr"/>
            <a:endParaRPr kumimoji="0" lang="en-US" b="1" u="none" strike="noStrike" kern="1200" cap="none" spc="0" normalizeH="0" baseline="0" noProof="0" dirty="0">
              <a:ln>
                <a:noFill/>
              </a:ln>
              <a:solidFill>
                <a:schemeClr val="bg2"/>
              </a:solidFill>
              <a:effectLst/>
              <a:uLnTx/>
              <a:uFillTx/>
              <a:latin typeface="DM Sans" pitchFamily="2" charset="77"/>
              <a:ea typeface="+mn-ea"/>
              <a:cs typeface="+mn-cs"/>
            </a:endParaRPr>
          </a:p>
          <a:p>
            <a:pPr algn="ctr"/>
            <a:r>
              <a:rPr kumimoji="0" lang="en-US" sz="800" b="1" u="none" strike="noStrike" kern="1200" cap="none" spc="0" normalizeH="0" baseline="0" noProof="0" dirty="0">
                <a:ln>
                  <a:noFill/>
                </a:ln>
                <a:solidFill>
                  <a:schemeClr val="bg2"/>
                </a:solidFill>
                <a:effectLst/>
                <a:uLnTx/>
                <a:uFillTx/>
                <a:latin typeface="DM Sans" pitchFamily="2" charset="77"/>
                <a:ea typeface="+mn-ea"/>
                <a:cs typeface="+mn-cs"/>
              </a:rPr>
              <a:t> </a:t>
            </a:r>
          </a:p>
          <a:p>
            <a:pPr algn="ctr"/>
            <a:r>
              <a:rPr lang="en-US" dirty="0">
                <a:solidFill>
                  <a:schemeClr val="bg2"/>
                </a:solidFill>
                <a:latin typeface="DM Sans" pitchFamily="2" charset="77"/>
              </a:rPr>
              <a:t>5 years and over</a:t>
            </a:r>
            <a:endParaRPr kumimoji="0" lang="en-US" b="0" u="none" strike="noStrike" kern="1200" cap="none" spc="0" normalizeH="0" baseline="0" noProof="0" dirty="0">
              <a:ln>
                <a:noFill/>
              </a:ln>
              <a:solidFill>
                <a:schemeClr val="bg2"/>
              </a:solidFill>
              <a:effectLst/>
              <a:uLnTx/>
              <a:uFillTx/>
              <a:latin typeface="DM Sans" pitchFamily="2" charset="77"/>
              <a:ea typeface="+mn-ea"/>
              <a:cs typeface="+mn-cs"/>
            </a:endParaRPr>
          </a:p>
        </p:txBody>
      </p:sp>
      <p:sp>
        <p:nvSpPr>
          <p:cNvPr id="9" name="Rectangle 8">
            <a:extLst>
              <a:ext uri="{FF2B5EF4-FFF2-40B4-BE49-F238E27FC236}">
                <a16:creationId xmlns:a16="http://schemas.microsoft.com/office/drawing/2014/main" id="{9C9C03A6-CF8D-2556-1749-ED5C188FED37}"/>
              </a:ext>
            </a:extLst>
          </p:cNvPr>
          <p:cNvSpPr/>
          <p:nvPr/>
        </p:nvSpPr>
        <p:spPr>
          <a:xfrm>
            <a:off x="6096000" y="2257213"/>
            <a:ext cx="2077452" cy="1843238"/>
          </a:xfrm>
          <a:prstGeom prst="rect">
            <a:avLst/>
          </a:prstGeom>
          <a:solidFill>
            <a:srgbClr val="FF6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0" name="TextBox 6">
            <a:extLst>
              <a:ext uri="{FF2B5EF4-FFF2-40B4-BE49-F238E27FC236}">
                <a16:creationId xmlns:a16="http://schemas.microsoft.com/office/drawing/2014/main" id="{E90F599D-2D08-ADD9-0583-FB2090E32ACC}"/>
              </a:ext>
            </a:extLst>
          </p:cNvPr>
          <p:cNvSpPr txBox="1"/>
          <p:nvPr/>
        </p:nvSpPr>
        <p:spPr>
          <a:xfrm>
            <a:off x="6252411" y="2461072"/>
            <a:ext cx="1764630" cy="10464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solidFill>
                  <a:schemeClr val="bg2"/>
                </a:solidFill>
                <a:effectLst/>
                <a:uLnTx/>
                <a:uFillTx/>
                <a:latin typeface="DM Sans" pitchFamily="2" charset="77"/>
                <a:ea typeface="+mn-ea"/>
                <a:cs typeface="+mn-cs"/>
              </a:rPr>
              <a:t>Acute otitis media</a:t>
            </a:r>
          </a:p>
          <a:p>
            <a:pPr algn="ctr"/>
            <a:r>
              <a:rPr lang="en-US" sz="800" dirty="0">
                <a:solidFill>
                  <a:schemeClr val="bg2"/>
                </a:solidFill>
                <a:latin typeface="DM Sans" pitchFamily="2" charset="77"/>
              </a:rPr>
              <a:t> </a:t>
            </a:r>
          </a:p>
          <a:p>
            <a:pPr algn="ctr"/>
            <a:r>
              <a:rPr kumimoji="0" lang="en-US" b="0" u="none" strike="noStrike" kern="1200" cap="none" spc="0" normalizeH="0" baseline="0" noProof="0" dirty="0">
                <a:ln>
                  <a:noFill/>
                </a:ln>
                <a:solidFill>
                  <a:schemeClr val="bg2"/>
                </a:solidFill>
                <a:effectLst/>
                <a:uLnTx/>
                <a:uFillTx/>
                <a:latin typeface="DM Sans" pitchFamily="2" charset="77"/>
                <a:ea typeface="+mn-ea"/>
                <a:cs typeface="+mn-cs"/>
              </a:rPr>
              <a:t>1 to 17 years</a:t>
            </a:r>
          </a:p>
        </p:txBody>
      </p:sp>
      <p:sp>
        <p:nvSpPr>
          <p:cNvPr id="11" name="Rectangle 10">
            <a:extLst>
              <a:ext uri="{FF2B5EF4-FFF2-40B4-BE49-F238E27FC236}">
                <a16:creationId xmlns:a16="http://schemas.microsoft.com/office/drawing/2014/main" id="{F9E80D8A-1C99-3840-DA34-D5DB35F6D727}"/>
              </a:ext>
            </a:extLst>
          </p:cNvPr>
          <p:cNvSpPr/>
          <p:nvPr/>
        </p:nvSpPr>
        <p:spPr>
          <a:xfrm>
            <a:off x="8329863" y="2257213"/>
            <a:ext cx="2077452" cy="1843238"/>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2" name="TextBox 8">
            <a:extLst>
              <a:ext uri="{FF2B5EF4-FFF2-40B4-BE49-F238E27FC236}">
                <a16:creationId xmlns:a16="http://schemas.microsoft.com/office/drawing/2014/main" id="{BBC54B59-E429-3A2E-B488-3A2B87616593}"/>
              </a:ext>
            </a:extLst>
          </p:cNvPr>
          <p:cNvSpPr txBox="1"/>
          <p:nvPr/>
        </p:nvSpPr>
        <p:spPr>
          <a:xfrm>
            <a:off x="8486274" y="2447159"/>
            <a:ext cx="1764630" cy="10464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solidFill>
                  <a:schemeClr val="bg2"/>
                </a:solidFill>
                <a:effectLst/>
                <a:uLnTx/>
                <a:uFillTx/>
                <a:latin typeface="DM Sans" pitchFamily="2" charset="77"/>
                <a:ea typeface="+mn-ea"/>
                <a:cs typeface="+mn-cs"/>
              </a:rPr>
              <a:t>Infected insect bite</a:t>
            </a:r>
          </a:p>
          <a:p>
            <a:pPr algn="ctr"/>
            <a:r>
              <a:rPr lang="en-US" sz="800" b="1" dirty="0">
                <a:solidFill>
                  <a:schemeClr val="bg2"/>
                </a:solidFill>
                <a:latin typeface="DM Sans" pitchFamily="2" charset="77"/>
              </a:rPr>
              <a:t> </a:t>
            </a:r>
          </a:p>
          <a:p>
            <a:pPr algn="ctr"/>
            <a:r>
              <a:rPr kumimoji="0" lang="en-US" u="none" strike="noStrike" kern="1200" cap="none" spc="0" normalizeH="0" baseline="0" noProof="0" dirty="0">
                <a:ln>
                  <a:noFill/>
                </a:ln>
                <a:solidFill>
                  <a:schemeClr val="bg2"/>
                </a:solidFill>
                <a:effectLst/>
                <a:uLnTx/>
                <a:uFillTx/>
                <a:latin typeface="DM Sans" pitchFamily="2" charset="77"/>
                <a:ea typeface="+mn-ea"/>
                <a:cs typeface="+mn-cs"/>
              </a:rPr>
              <a:t>1 year and over</a:t>
            </a:r>
          </a:p>
        </p:txBody>
      </p:sp>
      <p:sp>
        <p:nvSpPr>
          <p:cNvPr id="13" name="Rectangle 12">
            <a:extLst>
              <a:ext uri="{FF2B5EF4-FFF2-40B4-BE49-F238E27FC236}">
                <a16:creationId xmlns:a16="http://schemas.microsoft.com/office/drawing/2014/main" id="{E14ECF03-3DEA-C062-E427-BA7BE6DD1802}"/>
              </a:ext>
            </a:extLst>
          </p:cNvPr>
          <p:cNvSpPr/>
          <p:nvPr/>
        </p:nvSpPr>
        <p:spPr>
          <a:xfrm>
            <a:off x="2754431" y="4217236"/>
            <a:ext cx="2077452" cy="1843238"/>
          </a:xfrm>
          <a:prstGeom prst="rect">
            <a:avLst/>
          </a:prstGeom>
          <a:solidFill>
            <a:srgbClr val="CC9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4" name="TextBox 10">
            <a:extLst>
              <a:ext uri="{FF2B5EF4-FFF2-40B4-BE49-F238E27FC236}">
                <a16:creationId xmlns:a16="http://schemas.microsoft.com/office/drawing/2014/main" id="{D89961CB-9AFB-8CF8-29C5-61FFF2073BD0}"/>
              </a:ext>
            </a:extLst>
          </p:cNvPr>
          <p:cNvSpPr txBox="1"/>
          <p:nvPr/>
        </p:nvSpPr>
        <p:spPr>
          <a:xfrm>
            <a:off x="2910842" y="4344861"/>
            <a:ext cx="1764630" cy="10464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solidFill>
                  <a:schemeClr val="bg2"/>
                </a:solidFill>
                <a:effectLst/>
                <a:uLnTx/>
                <a:uFillTx/>
                <a:latin typeface="DM Sans" pitchFamily="2" charset="77"/>
                <a:ea typeface="+mn-ea"/>
                <a:cs typeface="+mn-cs"/>
              </a:rPr>
              <a:t>Impetigo</a:t>
            </a:r>
          </a:p>
          <a:p>
            <a:pPr algn="ctr"/>
            <a:endParaRPr kumimoji="0" lang="en-US" b="1" u="none" strike="noStrike" kern="1200" cap="none" spc="0" normalizeH="0" baseline="0" noProof="0" dirty="0">
              <a:ln>
                <a:noFill/>
              </a:ln>
              <a:solidFill>
                <a:schemeClr val="bg2"/>
              </a:solidFill>
              <a:effectLst/>
              <a:uLnTx/>
              <a:uFillTx/>
              <a:latin typeface="DM Sans" pitchFamily="2" charset="77"/>
              <a:ea typeface="+mn-ea"/>
              <a:cs typeface="+mn-cs"/>
            </a:endParaRPr>
          </a:p>
          <a:p>
            <a:pPr algn="ctr"/>
            <a:r>
              <a:rPr lang="en-US" sz="800" dirty="0">
                <a:solidFill>
                  <a:schemeClr val="bg2"/>
                </a:solidFill>
                <a:latin typeface="DM Sans" pitchFamily="2" charset="77"/>
              </a:rPr>
              <a:t> </a:t>
            </a:r>
          </a:p>
          <a:p>
            <a:pPr algn="ctr"/>
            <a:r>
              <a:rPr kumimoji="0" lang="en-US" b="0" u="none" strike="noStrike" kern="1200" cap="none" spc="0" normalizeH="0" baseline="0" noProof="0" dirty="0">
                <a:ln>
                  <a:noFill/>
                </a:ln>
                <a:solidFill>
                  <a:schemeClr val="bg2"/>
                </a:solidFill>
                <a:effectLst/>
                <a:uLnTx/>
                <a:uFillTx/>
                <a:latin typeface="DM Sans" pitchFamily="2" charset="77"/>
                <a:ea typeface="+mn-ea"/>
                <a:cs typeface="+mn-cs"/>
              </a:rPr>
              <a:t>1 year and over</a:t>
            </a:r>
          </a:p>
        </p:txBody>
      </p:sp>
      <p:sp>
        <p:nvSpPr>
          <p:cNvPr id="15" name="Rectangle 14">
            <a:extLst>
              <a:ext uri="{FF2B5EF4-FFF2-40B4-BE49-F238E27FC236}">
                <a16:creationId xmlns:a16="http://schemas.microsoft.com/office/drawing/2014/main" id="{9BAD79BD-4598-FB6F-37AF-993301939C8D}"/>
              </a:ext>
            </a:extLst>
          </p:cNvPr>
          <p:cNvSpPr/>
          <p:nvPr/>
        </p:nvSpPr>
        <p:spPr>
          <a:xfrm>
            <a:off x="4988294" y="4208935"/>
            <a:ext cx="2077452" cy="1843238"/>
          </a:xfrm>
          <a:prstGeom prst="rect">
            <a:avLst/>
          </a:prstGeom>
          <a:solidFill>
            <a:srgbClr val="47D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6" name="TextBox 12">
            <a:extLst>
              <a:ext uri="{FF2B5EF4-FFF2-40B4-BE49-F238E27FC236}">
                <a16:creationId xmlns:a16="http://schemas.microsoft.com/office/drawing/2014/main" id="{71FA99A0-F493-F5AE-9967-A39511A38B32}"/>
              </a:ext>
            </a:extLst>
          </p:cNvPr>
          <p:cNvSpPr txBox="1"/>
          <p:nvPr/>
        </p:nvSpPr>
        <p:spPr>
          <a:xfrm>
            <a:off x="5144705" y="4344861"/>
            <a:ext cx="176463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solidFill>
                  <a:schemeClr val="bg2"/>
                </a:solidFill>
                <a:effectLst/>
                <a:uLnTx/>
                <a:uFillTx/>
                <a:latin typeface="DM Sans" pitchFamily="2" charset="77"/>
                <a:ea typeface="+mn-ea"/>
                <a:cs typeface="+mn-cs"/>
              </a:rPr>
              <a:t>Shingles</a:t>
            </a:r>
          </a:p>
          <a:p>
            <a:pPr algn="ctr"/>
            <a:endParaRPr kumimoji="0" lang="en-US" b="1" u="none" strike="noStrike" kern="1200" cap="none" spc="0" normalizeH="0" baseline="0" noProof="0" dirty="0">
              <a:ln>
                <a:noFill/>
              </a:ln>
              <a:solidFill>
                <a:schemeClr val="bg2"/>
              </a:solidFill>
              <a:effectLst/>
              <a:uLnTx/>
              <a:uFillTx/>
              <a:latin typeface="DM Sans" pitchFamily="2" charset="77"/>
              <a:ea typeface="+mn-ea"/>
              <a:cs typeface="+mn-cs"/>
            </a:endParaRPr>
          </a:p>
          <a:p>
            <a:pPr algn="ctr"/>
            <a:r>
              <a:rPr lang="en-US" sz="800" dirty="0">
                <a:solidFill>
                  <a:schemeClr val="bg2"/>
                </a:solidFill>
                <a:latin typeface="DM Sans" pitchFamily="2" charset="77"/>
              </a:rPr>
              <a:t> </a:t>
            </a:r>
          </a:p>
          <a:p>
            <a:pPr algn="ctr"/>
            <a:r>
              <a:rPr kumimoji="0" lang="en-US" b="0" u="none" strike="noStrike" kern="1200" cap="none" spc="0" normalizeH="0" baseline="0" noProof="0" dirty="0">
                <a:ln>
                  <a:noFill/>
                </a:ln>
                <a:solidFill>
                  <a:schemeClr val="bg2"/>
                </a:solidFill>
                <a:effectLst/>
                <a:uLnTx/>
                <a:uFillTx/>
                <a:latin typeface="DM Sans" pitchFamily="2" charset="77"/>
                <a:ea typeface="+mn-ea"/>
                <a:cs typeface="+mn-cs"/>
              </a:rPr>
              <a:t>18 years and over</a:t>
            </a:r>
          </a:p>
        </p:txBody>
      </p:sp>
      <p:sp>
        <p:nvSpPr>
          <p:cNvPr id="17" name="Rectangle 16">
            <a:extLst>
              <a:ext uri="{FF2B5EF4-FFF2-40B4-BE49-F238E27FC236}">
                <a16:creationId xmlns:a16="http://schemas.microsoft.com/office/drawing/2014/main" id="{06E06D77-5FE6-60F8-814E-6B02BFFBDF50}"/>
              </a:ext>
            </a:extLst>
          </p:cNvPr>
          <p:cNvSpPr/>
          <p:nvPr/>
        </p:nvSpPr>
        <p:spPr>
          <a:xfrm>
            <a:off x="7222157" y="4183768"/>
            <a:ext cx="2077452" cy="1843238"/>
          </a:xfrm>
          <a:prstGeom prst="rect">
            <a:avLst/>
          </a:prstGeom>
          <a:solidFill>
            <a:srgbClr val="007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8" name="TextBox 14">
            <a:extLst>
              <a:ext uri="{FF2B5EF4-FFF2-40B4-BE49-F238E27FC236}">
                <a16:creationId xmlns:a16="http://schemas.microsoft.com/office/drawing/2014/main" id="{47FE2F52-D7D2-1099-438C-37140B00071E}"/>
              </a:ext>
            </a:extLst>
          </p:cNvPr>
          <p:cNvSpPr txBox="1"/>
          <p:nvPr/>
        </p:nvSpPr>
        <p:spPr>
          <a:xfrm>
            <a:off x="7307982" y="4344861"/>
            <a:ext cx="1905802"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solidFill>
                  <a:schemeClr val="bg2"/>
                </a:solidFill>
                <a:effectLst/>
                <a:uLnTx/>
                <a:uFillTx/>
                <a:latin typeface="DM Sans" pitchFamily="2" charset="77"/>
                <a:ea typeface="+mn-ea"/>
                <a:cs typeface="+mn-cs"/>
              </a:rPr>
              <a:t>Uncomplicated UTI</a:t>
            </a:r>
          </a:p>
          <a:p>
            <a:pPr algn="ctr"/>
            <a:r>
              <a:rPr lang="en-US" sz="800" dirty="0">
                <a:solidFill>
                  <a:schemeClr val="bg2"/>
                </a:solidFill>
                <a:latin typeface="DM Sans" pitchFamily="2" charset="77"/>
              </a:rPr>
              <a:t> </a:t>
            </a:r>
          </a:p>
          <a:p>
            <a:pPr algn="ctr"/>
            <a:r>
              <a:rPr kumimoji="0" lang="en-US" b="0" u="none" strike="noStrike" kern="1200" cap="none" spc="0" normalizeH="0" baseline="0" noProof="0" dirty="0">
                <a:ln>
                  <a:noFill/>
                </a:ln>
                <a:solidFill>
                  <a:schemeClr val="bg2"/>
                </a:solidFill>
                <a:effectLst/>
                <a:uLnTx/>
                <a:uFillTx/>
                <a:latin typeface="DM Sans" pitchFamily="2" charset="77"/>
                <a:ea typeface="+mn-ea"/>
                <a:cs typeface="+mn-cs"/>
              </a:rPr>
              <a:t>Women 16 to 64 years</a:t>
            </a:r>
          </a:p>
        </p:txBody>
      </p:sp>
      <p:sp>
        <p:nvSpPr>
          <p:cNvPr id="3" name="TextBox 6">
            <a:extLst>
              <a:ext uri="{FF2B5EF4-FFF2-40B4-BE49-F238E27FC236}">
                <a16:creationId xmlns:a16="http://schemas.microsoft.com/office/drawing/2014/main" id="{82B6AEF4-D5C8-08A5-8B5F-0CAA66628868}"/>
              </a:ext>
            </a:extLst>
          </p:cNvPr>
          <p:cNvSpPr txBox="1"/>
          <p:nvPr/>
        </p:nvSpPr>
        <p:spPr>
          <a:xfrm>
            <a:off x="1076811" y="1471200"/>
            <a:ext cx="10416822" cy="135421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rgbClr val="FF6D3A"/>
              </a:buClr>
              <a:buFont typeface="Wingdings" panose="05000000000000000000" pitchFamily="2" charset="2"/>
              <a:buChar char="§"/>
            </a:pPr>
            <a:r>
              <a:rPr kumimoji="0" lang="en-US" sz="2200" b="0" u="none" strike="noStrike" kern="1200" cap="none" spc="0" normalizeH="0" baseline="0" noProof="0" dirty="0">
                <a:ln>
                  <a:noFill/>
                </a:ln>
                <a:solidFill>
                  <a:srgbClr val="0072CE"/>
                </a:solidFill>
                <a:effectLst/>
                <a:uLnTx/>
                <a:uFillTx/>
                <a:latin typeface="DM Sans" pitchFamily="2" charset="77"/>
                <a:ea typeface="+mn-ea"/>
                <a:cs typeface="+mn-cs"/>
              </a:rPr>
              <a:t>Involves pharmacists providing advice and NHS-funded treatment, where clinically appropriate for seven common conditions:</a:t>
            </a:r>
          </a:p>
          <a:p>
            <a:pPr marL="285750" indent="-285750">
              <a:buFont typeface="Wingdings" panose="05000000000000000000" pitchFamily="2" charset="2"/>
              <a:buChar cha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a:p>
            <a:endParaRPr lang="en-US" sz="1000" dirty="0">
              <a:solidFill>
                <a:schemeClr val="bg1"/>
              </a:solidFill>
              <a:latin typeface="DM Sans" pitchFamily="2" charset="77"/>
            </a:endParaRPr>
          </a:p>
          <a:p>
            <a:r>
              <a:rPr lang="en-US" sz="1000" b="1" dirty="0">
                <a:solidFill>
                  <a:schemeClr val="bg1"/>
                </a:solidFill>
                <a:latin typeface="DM Sans" pitchFamily="2" charset="77"/>
              </a:rPr>
              <a:t> </a:t>
            </a:r>
            <a:endParaRPr kumimoji="0" lang="en-US" b="0" u="none" strike="noStrike" kern="1200" cap="none" spc="0" normalizeH="0" baseline="0" noProof="0" dirty="0">
              <a:ln>
                <a:noFill/>
              </a:ln>
              <a:solidFill>
                <a:schemeClr val="bg1"/>
              </a:solidFill>
              <a:effectLst/>
              <a:uLnTx/>
              <a:uFillTx/>
              <a:latin typeface="DM Sans" pitchFamily="2" charset="77"/>
              <a:ea typeface="+mn-ea"/>
              <a:cs typeface="+mn-cs"/>
            </a:endParaRPr>
          </a:p>
        </p:txBody>
      </p:sp>
    </p:spTree>
    <p:extLst>
      <p:ext uri="{BB962C8B-B14F-4D97-AF65-F5344CB8AC3E}">
        <p14:creationId xmlns:p14="http://schemas.microsoft.com/office/powerpoint/2010/main" val="2241184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904E3-F0F5-1949-1D7F-FB0A4AE7E207}"/>
              </a:ext>
            </a:extLst>
          </p:cNvPr>
          <p:cNvSpPr>
            <a:spLocks noGrp="1"/>
          </p:cNvSpPr>
          <p:nvPr>
            <p:ph type="title"/>
          </p:nvPr>
        </p:nvSpPr>
        <p:spPr/>
        <p:txBody>
          <a:bodyPr>
            <a:normAutofit/>
          </a:bodyPr>
          <a:lstStyle/>
          <a:p>
            <a:r>
              <a:rPr lang="en-US" dirty="0"/>
              <a:t>Clinical pathway consultations</a:t>
            </a:r>
            <a:endParaRPr lang="en-GB" dirty="0"/>
          </a:p>
        </p:txBody>
      </p:sp>
      <p:sp>
        <p:nvSpPr>
          <p:cNvPr id="5" name="Rectangle 4">
            <a:extLst>
              <a:ext uri="{FF2B5EF4-FFF2-40B4-BE49-F238E27FC236}">
                <a16:creationId xmlns:a16="http://schemas.microsoft.com/office/drawing/2014/main" id="{9ACAF9A0-B262-9927-AFE9-4B96AF2FACCE}"/>
              </a:ext>
            </a:extLst>
          </p:cNvPr>
          <p:cNvSpPr/>
          <p:nvPr/>
        </p:nvSpPr>
        <p:spPr>
          <a:xfrm>
            <a:off x="771787" y="1739959"/>
            <a:ext cx="3120276" cy="2910191"/>
          </a:xfrm>
          <a:prstGeom prst="rect">
            <a:avLst/>
          </a:prstGeom>
          <a:solidFill>
            <a:srgbClr val="47D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7" name="Rectangle 6">
            <a:extLst>
              <a:ext uri="{FF2B5EF4-FFF2-40B4-BE49-F238E27FC236}">
                <a16:creationId xmlns:a16="http://schemas.microsoft.com/office/drawing/2014/main" id="{393966F4-DE55-3E5D-F457-1D3EB2B50690}"/>
              </a:ext>
            </a:extLst>
          </p:cNvPr>
          <p:cNvSpPr/>
          <p:nvPr/>
        </p:nvSpPr>
        <p:spPr>
          <a:xfrm>
            <a:off x="4474143" y="1739959"/>
            <a:ext cx="3224558" cy="2910191"/>
          </a:xfrm>
          <a:prstGeom prst="rect">
            <a:avLst/>
          </a:prstGeom>
          <a:solidFill>
            <a:srgbClr val="CC9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 name="TextBox 4">
            <a:extLst>
              <a:ext uri="{FF2B5EF4-FFF2-40B4-BE49-F238E27FC236}">
                <a16:creationId xmlns:a16="http://schemas.microsoft.com/office/drawing/2014/main" id="{68489753-4A33-019E-8E8B-959630A6ACCF}"/>
              </a:ext>
            </a:extLst>
          </p:cNvPr>
          <p:cNvSpPr txBox="1"/>
          <p:nvPr/>
        </p:nvSpPr>
        <p:spPr>
          <a:xfrm>
            <a:off x="4543125" y="1818243"/>
            <a:ext cx="3033189" cy="27392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2"/>
                </a:solidFill>
                <a:latin typeface="DM Sans" pitchFamily="2" charset="77"/>
              </a:rPr>
              <a:t>C</a:t>
            </a:r>
            <a:r>
              <a:rPr kumimoji="0" lang="en-GB" u="none" strike="noStrike" kern="1200" cap="none" spc="0" normalizeH="0" baseline="0" noProof="0" dirty="0">
                <a:ln>
                  <a:noFill/>
                </a:ln>
                <a:solidFill>
                  <a:schemeClr val="bg2"/>
                </a:solidFill>
                <a:effectLst/>
                <a:uLnTx/>
                <a:uFillTx/>
                <a:latin typeface="DM Sans" pitchFamily="2" charset="77"/>
                <a:ea typeface="+mn-ea"/>
                <a:cs typeface="+mn-cs"/>
              </a:rPr>
              <a:t>linical pathways consultations </a:t>
            </a:r>
            <a:r>
              <a:rPr kumimoji="0" lang="en-GB" b="0" u="none" strike="noStrike" kern="1200" cap="none" spc="0" normalizeH="0" baseline="0" noProof="0" dirty="0">
                <a:ln>
                  <a:noFill/>
                </a:ln>
                <a:solidFill>
                  <a:schemeClr val="bg2"/>
                </a:solidFill>
                <a:effectLst/>
                <a:uLnTx/>
                <a:uFillTx/>
                <a:latin typeface="DM Sans" pitchFamily="2" charset="77"/>
                <a:ea typeface="+mn-ea"/>
                <a:cs typeface="+mn-cs"/>
              </a:rPr>
              <a:t>can be provided </a:t>
            </a:r>
            <a:r>
              <a:rPr kumimoji="0" lang="en-GB" b="1" u="none" strike="noStrike" kern="1200" cap="none" spc="0" normalizeH="0" baseline="0" noProof="0" dirty="0">
                <a:ln>
                  <a:noFill/>
                </a:ln>
                <a:solidFill>
                  <a:schemeClr val="bg2"/>
                </a:solidFill>
                <a:effectLst/>
                <a:uLnTx/>
                <a:uFillTx/>
                <a:latin typeface="DM Sans" pitchFamily="2" charset="77"/>
                <a:ea typeface="+mn-ea"/>
                <a:cs typeface="+mn-cs"/>
              </a:rPr>
              <a:t>remotely</a:t>
            </a:r>
            <a:r>
              <a:rPr kumimoji="0" lang="en-GB" b="0" u="none" strike="noStrike" kern="1200" cap="none" spc="0" normalizeH="0" baseline="0" noProof="0" dirty="0">
                <a:ln>
                  <a:noFill/>
                </a:ln>
                <a:solidFill>
                  <a:schemeClr val="bg2"/>
                </a:solidFill>
                <a:effectLst/>
                <a:uLnTx/>
                <a:uFillTx/>
                <a:latin typeface="DM Sans" pitchFamily="2" charset="77"/>
                <a:ea typeface="+mn-ea"/>
                <a:cs typeface="+mn-cs"/>
              </a:rPr>
              <a:t>, except for the acute otitis media pathway (otoscope req</a:t>
            </a:r>
            <a:r>
              <a:rPr lang="en-GB" dirty="0">
                <a:solidFill>
                  <a:schemeClr val="bg2"/>
                </a:solidFill>
                <a:latin typeface="DM Sans" pitchFamily="2" charset="77"/>
              </a:rPr>
              <a:t>uired</a:t>
            </a:r>
            <a:r>
              <a:rPr kumimoji="0" lang="en-GB" b="0" u="none" strike="noStrike" kern="1200" cap="none" spc="0" normalizeH="0" baseline="0" noProof="0" dirty="0">
                <a:ln>
                  <a:noFill/>
                </a:ln>
                <a:solidFill>
                  <a:schemeClr val="bg2"/>
                </a:solidFill>
                <a:effectLst/>
                <a:uLnTx/>
                <a:uFillTx/>
                <a:latin typeface="DM Sans" pitchFamily="2" charset="77"/>
                <a:ea typeface="+mn-ea"/>
                <a:cs typeface="+mn-cs"/>
              </a:rPr>
              <a:t>)</a:t>
            </a:r>
          </a:p>
          <a:p>
            <a:endParaRPr lang="en-GB" sz="1000" dirty="0">
              <a:solidFill>
                <a:schemeClr val="bg2"/>
              </a:solidFill>
              <a:latin typeface="DM Sans" pitchFamily="2" charset="77"/>
            </a:endParaRPr>
          </a:p>
          <a:p>
            <a:r>
              <a:rPr lang="en-GB" dirty="0">
                <a:solidFill>
                  <a:schemeClr val="bg2"/>
                </a:solidFill>
                <a:latin typeface="DM Sans" pitchFamily="2" charset="77"/>
              </a:rPr>
              <a:t>Remote consultations </a:t>
            </a:r>
            <a:r>
              <a:rPr lang="en-GB" b="1" dirty="0">
                <a:solidFill>
                  <a:schemeClr val="bg2"/>
                </a:solidFill>
                <a:latin typeface="DM Sans" pitchFamily="2" charset="77"/>
              </a:rPr>
              <a:t>must</a:t>
            </a:r>
            <a:r>
              <a:rPr lang="en-GB" dirty="0">
                <a:solidFill>
                  <a:schemeClr val="bg2"/>
                </a:solidFill>
                <a:latin typeface="DM Sans" pitchFamily="2" charset="77"/>
              </a:rPr>
              <a:t> be </a:t>
            </a:r>
            <a:r>
              <a:rPr lang="en-GB" b="1" dirty="0">
                <a:solidFill>
                  <a:schemeClr val="bg2"/>
                </a:solidFill>
                <a:latin typeface="DM Sans" pitchFamily="2" charset="77"/>
              </a:rPr>
              <a:t>via high-quality video link</a:t>
            </a:r>
            <a:endParaRPr kumimoji="0" lang="en-GB" b="1" u="none" strike="noStrike" kern="1200" cap="none" spc="0" normalizeH="0" baseline="0" noProof="0" dirty="0">
              <a:ln>
                <a:noFill/>
              </a:ln>
              <a:solidFill>
                <a:schemeClr val="bg2"/>
              </a:solidFill>
              <a:effectLst/>
              <a:uLnTx/>
              <a:uFillTx/>
              <a:latin typeface="DM Sans" pitchFamily="2" charset="77"/>
              <a:ea typeface="+mn-ea"/>
              <a:cs typeface="+mn-cs"/>
            </a:endParaRPr>
          </a:p>
        </p:txBody>
      </p:sp>
      <p:sp>
        <p:nvSpPr>
          <p:cNvPr id="9" name="Rectangle 8">
            <a:extLst>
              <a:ext uri="{FF2B5EF4-FFF2-40B4-BE49-F238E27FC236}">
                <a16:creationId xmlns:a16="http://schemas.microsoft.com/office/drawing/2014/main" id="{40A09377-453A-2B15-8810-F6515E1E782C}"/>
              </a:ext>
            </a:extLst>
          </p:cNvPr>
          <p:cNvSpPr/>
          <p:nvPr/>
        </p:nvSpPr>
        <p:spPr>
          <a:xfrm>
            <a:off x="8091638" y="1739959"/>
            <a:ext cx="3224558" cy="2910191"/>
          </a:xfrm>
          <a:prstGeom prst="rect">
            <a:avLst/>
          </a:prstGeom>
          <a:solidFill>
            <a:srgbClr val="007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0" name="TextBox 6">
            <a:extLst>
              <a:ext uri="{FF2B5EF4-FFF2-40B4-BE49-F238E27FC236}">
                <a16:creationId xmlns:a16="http://schemas.microsoft.com/office/drawing/2014/main" id="{718EC333-210C-8D8E-7B58-06F747B7B129}"/>
              </a:ext>
            </a:extLst>
          </p:cNvPr>
          <p:cNvSpPr txBox="1"/>
          <p:nvPr/>
        </p:nvSpPr>
        <p:spPr>
          <a:xfrm>
            <a:off x="837752" y="1840255"/>
            <a:ext cx="2994915"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b="0" u="none" strike="noStrike" kern="1200" cap="none" spc="0" normalizeH="0" baseline="0" noProof="0" dirty="0" err="1">
                <a:ln>
                  <a:noFill/>
                </a:ln>
                <a:solidFill>
                  <a:schemeClr val="bg2"/>
                </a:solidFill>
                <a:effectLst/>
                <a:uLnTx/>
                <a:uFillTx/>
                <a:latin typeface="DM Sans" pitchFamily="2" charset="77"/>
                <a:ea typeface="+mn-ea"/>
                <a:cs typeface="+mn-cs"/>
              </a:rPr>
              <a:t>Authorised</a:t>
            </a:r>
            <a:r>
              <a:rPr kumimoji="0" lang="en-US" b="0" u="none" strike="noStrike" kern="1200" cap="none" spc="0" normalizeH="0" baseline="0" noProof="0" dirty="0">
                <a:ln>
                  <a:noFill/>
                </a:ln>
                <a:solidFill>
                  <a:schemeClr val="bg2"/>
                </a:solidFill>
                <a:effectLst/>
                <a:uLnTx/>
                <a:uFillTx/>
                <a:latin typeface="DM Sans" pitchFamily="2" charset="77"/>
                <a:ea typeface="+mn-ea"/>
                <a:cs typeface="+mn-cs"/>
              </a:rPr>
              <a:t> referring  </a:t>
            </a:r>
            <a:r>
              <a:rPr kumimoji="0" lang="en-US" b="0" u="none" strike="noStrike" kern="1200" cap="none" spc="0" normalizeH="0" baseline="0" noProof="0" dirty="0" err="1">
                <a:ln>
                  <a:noFill/>
                </a:ln>
                <a:solidFill>
                  <a:schemeClr val="bg2"/>
                </a:solidFill>
                <a:effectLst/>
                <a:uLnTx/>
                <a:uFillTx/>
                <a:latin typeface="DM Sans" pitchFamily="2" charset="77"/>
                <a:ea typeface="+mn-ea"/>
                <a:cs typeface="+mn-cs"/>
              </a:rPr>
              <a:t>organisations</a:t>
            </a:r>
            <a:r>
              <a:rPr kumimoji="0" lang="en-US" b="0" u="none" strike="noStrike" kern="1200" cap="none" spc="0" normalizeH="0" baseline="0" noProof="0" dirty="0">
                <a:ln>
                  <a:noFill/>
                </a:ln>
                <a:solidFill>
                  <a:schemeClr val="bg2"/>
                </a:solidFill>
                <a:effectLst/>
                <a:uLnTx/>
                <a:uFillTx/>
                <a:latin typeface="DM Sans" pitchFamily="2" charset="77"/>
                <a:ea typeface="+mn-ea"/>
                <a:cs typeface="+mn-cs"/>
              </a:rPr>
              <a:t> can formally refer patients for this part of the service</a:t>
            </a:r>
            <a:endParaRPr kumimoji="0" lang="en-GB" b="0" u="none" strike="noStrike" kern="1200" cap="none" spc="0" normalizeH="0" baseline="0" noProof="0" dirty="0">
              <a:ln>
                <a:noFill/>
              </a:ln>
              <a:solidFill>
                <a:schemeClr val="bg2"/>
              </a:solidFill>
              <a:effectLst/>
              <a:uLnTx/>
              <a:uFillTx/>
              <a:latin typeface="DM Sans" pitchFamily="2" charset="77"/>
              <a:ea typeface="+mn-ea"/>
              <a:cs typeface="+mn-cs"/>
            </a:endParaRPr>
          </a:p>
        </p:txBody>
      </p:sp>
      <p:sp>
        <p:nvSpPr>
          <p:cNvPr id="11" name="Rectangle 10">
            <a:extLst>
              <a:ext uri="{FF2B5EF4-FFF2-40B4-BE49-F238E27FC236}">
                <a16:creationId xmlns:a16="http://schemas.microsoft.com/office/drawing/2014/main" id="{669238FB-41D2-B2A7-143D-F3980AB4EBAC}"/>
              </a:ext>
            </a:extLst>
          </p:cNvPr>
          <p:cNvSpPr/>
          <p:nvPr/>
        </p:nvSpPr>
        <p:spPr>
          <a:xfrm>
            <a:off x="856648" y="4941117"/>
            <a:ext cx="10416822" cy="787064"/>
          </a:xfrm>
          <a:prstGeom prst="rect">
            <a:avLst/>
          </a:prstGeom>
          <a:solidFill>
            <a:srgbClr val="FF6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2" name="TextBox 8">
            <a:extLst>
              <a:ext uri="{FF2B5EF4-FFF2-40B4-BE49-F238E27FC236}">
                <a16:creationId xmlns:a16="http://schemas.microsoft.com/office/drawing/2014/main" id="{0C46D84A-80C2-6573-0D75-D9EECCDF92E7}"/>
              </a:ext>
            </a:extLst>
          </p:cNvPr>
          <p:cNvSpPr txBox="1"/>
          <p:nvPr/>
        </p:nvSpPr>
        <p:spPr>
          <a:xfrm>
            <a:off x="952901" y="5009042"/>
            <a:ext cx="10238211" cy="6524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GB" b="0" u="none" strike="noStrike" kern="1200" cap="none" spc="0" normalizeH="0" baseline="0" noProof="0" dirty="0">
                <a:ln>
                  <a:noFill/>
                </a:ln>
                <a:solidFill>
                  <a:schemeClr val="bg2"/>
                </a:solidFill>
                <a:effectLst/>
                <a:uLnTx/>
                <a:uFillTx/>
                <a:latin typeface="DM Sans" pitchFamily="2" charset="77"/>
                <a:ea typeface="+mn-ea"/>
                <a:cs typeface="+mn-cs"/>
              </a:rPr>
              <a:t>There are no changes to the former CPCS elements of the service, e.g. referrals are still required and telephone consultations are still possible, where clinically appropriate</a:t>
            </a:r>
          </a:p>
        </p:txBody>
      </p:sp>
      <p:sp>
        <p:nvSpPr>
          <p:cNvPr id="6" name="TextBox 2">
            <a:extLst>
              <a:ext uri="{FF2B5EF4-FFF2-40B4-BE49-F238E27FC236}">
                <a16:creationId xmlns:a16="http://schemas.microsoft.com/office/drawing/2014/main" id="{A83C13BC-2402-C721-6681-BEE84FB54A3D}"/>
              </a:ext>
            </a:extLst>
          </p:cNvPr>
          <p:cNvSpPr txBox="1"/>
          <p:nvPr/>
        </p:nvSpPr>
        <p:spPr>
          <a:xfrm>
            <a:off x="8349763" y="1802931"/>
            <a:ext cx="3004485"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GB" b="0" u="none" strike="noStrike" kern="1200" cap="none" spc="0" normalizeH="0" baseline="0" noProof="0" dirty="0">
                <a:ln>
                  <a:noFill/>
                </a:ln>
                <a:solidFill>
                  <a:schemeClr val="bg2"/>
                </a:solidFill>
                <a:effectLst/>
                <a:uLnTx/>
                <a:uFillTx/>
                <a:latin typeface="DM Sans" pitchFamily="2" charset="77"/>
                <a:ea typeface="+mn-ea"/>
                <a:cs typeface="+mn-cs"/>
              </a:rPr>
              <a:t>Pharmacies opting-in must provide </a:t>
            </a:r>
            <a:r>
              <a:rPr kumimoji="0" lang="en-GB" b="1" u="none" strike="noStrike" kern="1200" cap="none" spc="0" normalizeH="0" baseline="0" noProof="0" dirty="0">
                <a:ln>
                  <a:noFill/>
                </a:ln>
                <a:solidFill>
                  <a:schemeClr val="bg2"/>
                </a:solidFill>
                <a:effectLst/>
                <a:uLnTx/>
                <a:uFillTx/>
                <a:latin typeface="DM Sans" pitchFamily="2" charset="77"/>
                <a:ea typeface="+mn-ea"/>
                <a:cs typeface="+mn-cs"/>
              </a:rPr>
              <a:t>all three elements</a:t>
            </a:r>
            <a:r>
              <a:rPr kumimoji="0" lang="en-GB" b="0" u="none" strike="noStrike" kern="1200" cap="none" spc="0" normalizeH="0" baseline="0" noProof="0" dirty="0">
                <a:ln>
                  <a:noFill/>
                </a:ln>
                <a:solidFill>
                  <a:schemeClr val="bg2"/>
                </a:solidFill>
                <a:effectLst/>
                <a:uLnTx/>
                <a:uFillTx/>
                <a:latin typeface="DM Sans" pitchFamily="2" charset="77"/>
                <a:ea typeface="+mn-ea"/>
                <a:cs typeface="+mn-cs"/>
              </a:rPr>
              <a:t> of the new service</a:t>
            </a:r>
          </a:p>
          <a:p>
            <a:endParaRPr kumimoji="0" lang="en-GB" b="0" u="none" strike="noStrike" kern="1200" cap="none" spc="0" normalizeH="0" baseline="0" noProof="0" dirty="0">
              <a:ln>
                <a:noFill/>
              </a:ln>
              <a:solidFill>
                <a:schemeClr val="bg2"/>
              </a:solidFill>
              <a:effectLst/>
              <a:uLnTx/>
              <a:uFillTx/>
              <a:latin typeface="DM Sans" pitchFamily="2" charset="77"/>
              <a:ea typeface="+mn-ea"/>
              <a:cs typeface="+mn-cs"/>
            </a:endParaRPr>
          </a:p>
          <a:p>
            <a:endParaRPr lang="en-GB" sz="1000" dirty="0">
              <a:solidFill>
                <a:schemeClr val="bg2"/>
              </a:solidFill>
              <a:latin typeface="DM Sans" pitchFamily="2" charset="77"/>
            </a:endParaRPr>
          </a:p>
        </p:txBody>
      </p:sp>
    </p:spTree>
    <p:extLst>
      <p:ext uri="{BB962C8B-B14F-4D97-AF65-F5344CB8AC3E}">
        <p14:creationId xmlns:p14="http://schemas.microsoft.com/office/powerpoint/2010/main" val="2651498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p:txBody>
          <a:bodyPr/>
          <a:lstStyle/>
          <a:p>
            <a:r>
              <a:rPr lang="en-US" dirty="0"/>
              <a:t>Clinical pathways consultations</a:t>
            </a:r>
            <a:endParaRPr lang="en-GB" dirty="0"/>
          </a:p>
        </p:txBody>
      </p:sp>
      <p:sp>
        <p:nvSpPr>
          <p:cNvPr id="3" name="Content Placeholder 2">
            <a:extLst>
              <a:ext uri="{FF2B5EF4-FFF2-40B4-BE49-F238E27FC236}">
                <a16:creationId xmlns:a16="http://schemas.microsoft.com/office/drawing/2014/main" id="{AF8FAE55-D06A-4A19-5AFE-F19287D401E8}"/>
              </a:ext>
            </a:extLst>
          </p:cNvPr>
          <p:cNvSpPr>
            <a:spLocks noGrp="1"/>
          </p:cNvSpPr>
          <p:nvPr>
            <p:ph sz="half" idx="1"/>
          </p:nvPr>
        </p:nvSpPr>
        <p:spPr>
          <a:xfrm>
            <a:off x="936978" y="1825625"/>
            <a:ext cx="4188695" cy="4351338"/>
          </a:xfrm>
        </p:spPr>
        <p:txBody>
          <a:bodyPr>
            <a:normAutofit fontScale="85000" lnSpcReduction="10000"/>
          </a:bodyPr>
          <a:lstStyle/>
          <a:p>
            <a:pPr>
              <a:buClr>
                <a:srgbClr val="FF6D3A"/>
              </a:buClr>
            </a:pPr>
            <a:r>
              <a:rPr lang="en-US" dirty="0"/>
              <a:t>Service spec and seven clinical pathways developed</a:t>
            </a:r>
          </a:p>
          <a:p>
            <a:pPr>
              <a:buClr>
                <a:srgbClr val="FF6D3A"/>
              </a:buClr>
            </a:pPr>
            <a:r>
              <a:rPr lang="en-US" dirty="0"/>
              <a:t>23 associated PGDs and one clinical protocol (P med)</a:t>
            </a:r>
          </a:p>
          <a:p>
            <a:pPr>
              <a:buClr>
                <a:srgbClr val="FF6D3A"/>
              </a:buClr>
            </a:pPr>
            <a:r>
              <a:rPr lang="en-US" dirty="0"/>
              <a:t>The clinical pathways contain one or more Gateway points</a:t>
            </a:r>
          </a:p>
          <a:p>
            <a:pPr>
              <a:buClr>
                <a:srgbClr val="FF6D3A"/>
              </a:buClr>
            </a:pPr>
            <a:r>
              <a:rPr lang="en-US" dirty="0"/>
              <a:t>For a patient to be eligible to receive a clinical pathways consultation, a Gateway point must be passed</a:t>
            </a:r>
            <a:endParaRPr lang="en-GB" dirty="0"/>
          </a:p>
        </p:txBody>
      </p:sp>
      <p:pic>
        <p:nvPicPr>
          <p:cNvPr id="2050" name="Picture 2">
            <a:extLst>
              <a:ext uri="{FF2B5EF4-FFF2-40B4-BE49-F238E27FC236}">
                <a16:creationId xmlns:a16="http://schemas.microsoft.com/office/drawing/2014/main" id="{148281B3-E601-18CF-CF32-ED79EEFAB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8279" y="2062556"/>
            <a:ext cx="6667500" cy="3219450"/>
          </a:xfrm>
          <a:prstGeom prst="rect">
            <a:avLst/>
          </a:prstGeom>
          <a:noFill/>
          <a:ln>
            <a:solidFill>
              <a:srgbClr val="0072C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23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8908C43A-72C9-1F8B-5673-9C630C4EC58C}"/>
              </a:ext>
            </a:extLst>
          </p:cNvPr>
          <p:cNvCxnSpPr>
            <a:cxnSpLocks/>
          </p:cNvCxnSpPr>
          <p:nvPr/>
        </p:nvCxnSpPr>
        <p:spPr>
          <a:xfrm>
            <a:off x="10410674" y="2630051"/>
            <a:ext cx="26372" cy="2126326"/>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5435929-3D13-0E18-C07D-6D1EAC1BEE54}"/>
              </a:ext>
            </a:extLst>
          </p:cNvPr>
          <p:cNvSpPr>
            <a:spLocks noGrp="1"/>
          </p:cNvSpPr>
          <p:nvPr>
            <p:ph type="title"/>
          </p:nvPr>
        </p:nvSpPr>
        <p:spPr/>
        <p:txBody>
          <a:bodyPr>
            <a:normAutofit/>
          </a:bodyPr>
          <a:lstStyle/>
          <a:p>
            <a:r>
              <a:rPr lang="en-US" dirty="0"/>
              <a:t>High-level service overview</a:t>
            </a:r>
            <a:endParaRPr lang="en-GB" dirty="0">
              <a:highlight>
                <a:srgbClr val="FFFF00"/>
              </a:highlight>
            </a:endParaRPr>
          </a:p>
        </p:txBody>
      </p:sp>
      <p:cxnSp>
        <p:nvCxnSpPr>
          <p:cNvPr id="5" name="Straight Arrow Connector 4">
            <a:extLst>
              <a:ext uri="{FF2B5EF4-FFF2-40B4-BE49-F238E27FC236}">
                <a16:creationId xmlns:a16="http://schemas.microsoft.com/office/drawing/2014/main" id="{D3B1BEF1-589A-7068-FB7E-C24A7AF0FC38}"/>
              </a:ext>
            </a:extLst>
          </p:cNvPr>
          <p:cNvCxnSpPr>
            <a:cxnSpLocks/>
          </p:cNvCxnSpPr>
          <p:nvPr/>
        </p:nvCxnSpPr>
        <p:spPr>
          <a:xfrm>
            <a:off x="5172289" y="3538785"/>
            <a:ext cx="1373205" cy="12125"/>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1AB83D2-DF01-2851-790C-54F66705BD40}"/>
              </a:ext>
            </a:extLst>
          </p:cNvPr>
          <p:cNvCxnSpPr>
            <a:cxnSpLocks/>
          </p:cNvCxnSpPr>
          <p:nvPr/>
        </p:nvCxnSpPr>
        <p:spPr>
          <a:xfrm flipH="1">
            <a:off x="5172289" y="4106782"/>
            <a:ext cx="1373205" cy="0"/>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827C9C1-1ADF-7F76-14FD-043AF4AC2B17}"/>
              </a:ext>
            </a:extLst>
          </p:cNvPr>
          <p:cNvSpPr/>
          <p:nvPr/>
        </p:nvSpPr>
        <p:spPr>
          <a:xfrm>
            <a:off x="3622625" y="1402553"/>
            <a:ext cx="1549667" cy="11646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 name="Text Placeholder 4">
            <a:extLst>
              <a:ext uri="{FF2B5EF4-FFF2-40B4-BE49-F238E27FC236}">
                <a16:creationId xmlns:a16="http://schemas.microsoft.com/office/drawing/2014/main" id="{C36D6B9A-D6EC-83D0-0DC9-F506481F9C2D}"/>
              </a:ext>
            </a:extLst>
          </p:cNvPr>
          <p:cNvSpPr>
            <a:spLocks noGrp="1"/>
          </p:cNvSpPr>
          <p:nvPr/>
        </p:nvSpPr>
        <p:spPr>
          <a:xfrm>
            <a:off x="3782096" y="1825567"/>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sz="1500" dirty="0">
                <a:solidFill>
                  <a:schemeClr val="bg2"/>
                </a:solidFill>
                <a:latin typeface="DM Sans" pitchFamily="2" charset="0"/>
              </a:rPr>
              <a:t>Referral</a:t>
            </a:r>
          </a:p>
        </p:txBody>
      </p:sp>
      <p:sp>
        <p:nvSpPr>
          <p:cNvPr id="9" name="Rectangle 8">
            <a:extLst>
              <a:ext uri="{FF2B5EF4-FFF2-40B4-BE49-F238E27FC236}">
                <a16:creationId xmlns:a16="http://schemas.microsoft.com/office/drawing/2014/main" id="{41240DDB-8698-288A-2C04-B4E1B89B6BAC}"/>
              </a:ext>
            </a:extLst>
          </p:cNvPr>
          <p:cNvSpPr/>
          <p:nvPr/>
        </p:nvSpPr>
        <p:spPr>
          <a:xfrm>
            <a:off x="696251" y="3143121"/>
            <a:ext cx="1549667" cy="116465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0" name="Text Placeholder 4">
            <a:extLst>
              <a:ext uri="{FF2B5EF4-FFF2-40B4-BE49-F238E27FC236}">
                <a16:creationId xmlns:a16="http://schemas.microsoft.com/office/drawing/2014/main" id="{7A4728FF-5340-F54D-F7B7-C73696A2FBA7}"/>
              </a:ext>
            </a:extLst>
          </p:cNvPr>
          <p:cNvSpPr txBox="1">
            <a:spLocks/>
          </p:cNvSpPr>
          <p:nvPr/>
        </p:nvSpPr>
        <p:spPr>
          <a:xfrm>
            <a:off x="865201" y="3491200"/>
            <a:ext cx="1211765" cy="622501"/>
          </a:xfrm>
          <a:prstGeom prst="rect">
            <a:avLst/>
          </a:prstGeom>
        </p:spPr>
        <p:txBody>
          <a:bodyPr vert="horz" lIns="91440" tIns="45720" rIns="91440" bIns="45720" rtlCol="0">
            <a:normAutofit fontScale="7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solidFill>
                  <a:schemeClr val="bg2"/>
                </a:solidFill>
                <a:latin typeface="DM Sans" pitchFamily="2" charset="0"/>
              </a:rPr>
              <a:t>Urgent repeat meds referral</a:t>
            </a:r>
          </a:p>
        </p:txBody>
      </p:sp>
      <p:sp>
        <p:nvSpPr>
          <p:cNvPr id="11" name="Rectangle 10">
            <a:extLst>
              <a:ext uri="{FF2B5EF4-FFF2-40B4-BE49-F238E27FC236}">
                <a16:creationId xmlns:a16="http://schemas.microsoft.com/office/drawing/2014/main" id="{9D759A83-6771-F435-E230-4A5CE12D2DC3}"/>
              </a:ext>
            </a:extLst>
          </p:cNvPr>
          <p:cNvSpPr/>
          <p:nvPr/>
        </p:nvSpPr>
        <p:spPr>
          <a:xfrm>
            <a:off x="3622625" y="3143121"/>
            <a:ext cx="1549667" cy="116465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2" name="Text Placeholder 4">
            <a:extLst>
              <a:ext uri="{FF2B5EF4-FFF2-40B4-BE49-F238E27FC236}">
                <a16:creationId xmlns:a16="http://schemas.microsoft.com/office/drawing/2014/main" id="{5015AC02-AEA4-59CC-ABB6-855CD7EDA517}"/>
              </a:ext>
            </a:extLst>
          </p:cNvPr>
          <p:cNvSpPr txBox="1">
            <a:spLocks/>
          </p:cNvSpPr>
          <p:nvPr/>
        </p:nvSpPr>
        <p:spPr>
          <a:xfrm>
            <a:off x="3791575" y="3491200"/>
            <a:ext cx="1211765" cy="622501"/>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chemeClr val="bg2"/>
                </a:solidFill>
                <a:latin typeface="DM Sans" pitchFamily="2" charset="0"/>
              </a:rPr>
              <a:t>Minor illness referral</a:t>
            </a:r>
          </a:p>
        </p:txBody>
      </p:sp>
      <p:sp>
        <p:nvSpPr>
          <p:cNvPr id="13" name="Rectangle 12">
            <a:extLst>
              <a:ext uri="{FF2B5EF4-FFF2-40B4-BE49-F238E27FC236}">
                <a16:creationId xmlns:a16="http://schemas.microsoft.com/office/drawing/2014/main" id="{85F7A1FF-9AC7-AE4F-36BF-EAC46B655742}"/>
              </a:ext>
            </a:extLst>
          </p:cNvPr>
          <p:cNvSpPr/>
          <p:nvPr/>
        </p:nvSpPr>
        <p:spPr>
          <a:xfrm>
            <a:off x="6548998" y="3202831"/>
            <a:ext cx="1549667" cy="116465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4" name="Text Placeholder 4">
            <a:extLst>
              <a:ext uri="{FF2B5EF4-FFF2-40B4-BE49-F238E27FC236}">
                <a16:creationId xmlns:a16="http://schemas.microsoft.com/office/drawing/2014/main" id="{CB66F5C0-C5F6-B1AA-AE2B-D59733AC9C45}"/>
              </a:ext>
            </a:extLst>
          </p:cNvPr>
          <p:cNvSpPr txBox="1">
            <a:spLocks/>
          </p:cNvSpPr>
          <p:nvPr/>
        </p:nvSpPr>
        <p:spPr>
          <a:xfrm>
            <a:off x="6717948" y="3550910"/>
            <a:ext cx="1211765" cy="622501"/>
          </a:xfrm>
          <a:prstGeom prst="rect">
            <a:avLst/>
          </a:prstGeom>
          <a:ln>
            <a:noFill/>
          </a:ln>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chemeClr val="bg2"/>
                </a:solidFill>
                <a:latin typeface="DM Sans" pitchFamily="2" charset="0"/>
              </a:rPr>
              <a:t>Clinical pathway referral</a:t>
            </a:r>
          </a:p>
        </p:txBody>
      </p:sp>
      <p:sp>
        <p:nvSpPr>
          <p:cNvPr id="15" name="Rectangle 14">
            <a:extLst>
              <a:ext uri="{FF2B5EF4-FFF2-40B4-BE49-F238E27FC236}">
                <a16:creationId xmlns:a16="http://schemas.microsoft.com/office/drawing/2014/main" id="{87BE64D1-1523-5D88-EDE5-3D1F6A5455C6}"/>
              </a:ext>
            </a:extLst>
          </p:cNvPr>
          <p:cNvSpPr/>
          <p:nvPr/>
        </p:nvSpPr>
        <p:spPr>
          <a:xfrm>
            <a:off x="9646436" y="1462265"/>
            <a:ext cx="1549667" cy="11646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6" name="Text Placeholder 4">
            <a:extLst>
              <a:ext uri="{FF2B5EF4-FFF2-40B4-BE49-F238E27FC236}">
                <a16:creationId xmlns:a16="http://schemas.microsoft.com/office/drawing/2014/main" id="{65D42DB0-A4A0-F301-DF69-340493C65E39}"/>
              </a:ext>
            </a:extLst>
          </p:cNvPr>
          <p:cNvSpPr txBox="1">
            <a:spLocks/>
          </p:cNvSpPr>
          <p:nvPr/>
        </p:nvSpPr>
        <p:spPr>
          <a:xfrm>
            <a:off x="9815385" y="1733342"/>
            <a:ext cx="1211765" cy="824999"/>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chemeClr val="bg2"/>
                </a:solidFill>
                <a:latin typeface="DM Sans" pitchFamily="2" charset="0"/>
              </a:rPr>
              <a:t>Patient presents to the pharmacy</a:t>
            </a:r>
          </a:p>
        </p:txBody>
      </p:sp>
      <p:sp>
        <p:nvSpPr>
          <p:cNvPr id="17" name="Rectangle 16">
            <a:extLst>
              <a:ext uri="{FF2B5EF4-FFF2-40B4-BE49-F238E27FC236}">
                <a16:creationId xmlns:a16="http://schemas.microsoft.com/office/drawing/2014/main" id="{D557C96D-9041-EB65-0084-49E84348CA80}"/>
              </a:ext>
            </a:extLst>
          </p:cNvPr>
          <p:cNvSpPr/>
          <p:nvPr/>
        </p:nvSpPr>
        <p:spPr>
          <a:xfrm>
            <a:off x="6560589" y="4715569"/>
            <a:ext cx="1549667" cy="1164657"/>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8" name="Text Placeholder 4">
            <a:extLst>
              <a:ext uri="{FF2B5EF4-FFF2-40B4-BE49-F238E27FC236}">
                <a16:creationId xmlns:a16="http://schemas.microsoft.com/office/drawing/2014/main" id="{4C988B28-E133-9E22-2F3A-EAA8D6E59649}"/>
              </a:ext>
            </a:extLst>
          </p:cNvPr>
          <p:cNvSpPr txBox="1">
            <a:spLocks/>
          </p:cNvSpPr>
          <p:nvPr/>
        </p:nvSpPr>
        <p:spPr>
          <a:xfrm>
            <a:off x="6729539" y="5063648"/>
            <a:ext cx="1211765" cy="622501"/>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dirty="0">
                <a:solidFill>
                  <a:schemeClr val="bg2"/>
                </a:solidFill>
                <a:latin typeface="DM Sans" pitchFamily="2" charset="0"/>
              </a:rPr>
              <a:t>Clinical pathway consultation</a:t>
            </a:r>
          </a:p>
        </p:txBody>
      </p:sp>
      <p:sp>
        <p:nvSpPr>
          <p:cNvPr id="19" name="Rectangle 18">
            <a:extLst>
              <a:ext uri="{FF2B5EF4-FFF2-40B4-BE49-F238E27FC236}">
                <a16:creationId xmlns:a16="http://schemas.microsoft.com/office/drawing/2014/main" id="{E2DD04AF-CBBB-A58C-281C-4001D218553D}"/>
              </a:ext>
            </a:extLst>
          </p:cNvPr>
          <p:cNvSpPr/>
          <p:nvPr/>
        </p:nvSpPr>
        <p:spPr>
          <a:xfrm>
            <a:off x="3622622" y="4728507"/>
            <a:ext cx="1549667" cy="1164657"/>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20" name="Text Placeholder 4">
            <a:extLst>
              <a:ext uri="{FF2B5EF4-FFF2-40B4-BE49-F238E27FC236}">
                <a16:creationId xmlns:a16="http://schemas.microsoft.com/office/drawing/2014/main" id="{7F26FFC8-B8D8-4C7D-5E86-DCB2A1ED9CE1}"/>
              </a:ext>
            </a:extLst>
          </p:cNvPr>
          <p:cNvSpPr txBox="1">
            <a:spLocks/>
          </p:cNvSpPr>
          <p:nvPr/>
        </p:nvSpPr>
        <p:spPr>
          <a:xfrm>
            <a:off x="3810231" y="5072979"/>
            <a:ext cx="1211765" cy="622501"/>
          </a:xfrm>
          <a:prstGeom prst="rect">
            <a:avLst/>
          </a:prstGeom>
        </p:spPr>
        <p:txBody>
          <a:bodyPr vert="horz" lIns="91440" tIns="45720" rIns="91440" bIns="45720" rtlCol="0">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dirty="0">
                <a:solidFill>
                  <a:schemeClr val="bg2"/>
                </a:solidFill>
                <a:latin typeface="DM Sans" pitchFamily="2" charset="0"/>
              </a:rPr>
              <a:t>Minor illness consultation</a:t>
            </a:r>
          </a:p>
        </p:txBody>
      </p:sp>
      <p:sp>
        <p:nvSpPr>
          <p:cNvPr id="21" name="Rectangle 20">
            <a:extLst>
              <a:ext uri="{FF2B5EF4-FFF2-40B4-BE49-F238E27FC236}">
                <a16:creationId xmlns:a16="http://schemas.microsoft.com/office/drawing/2014/main" id="{71EEDD88-FA88-0004-A483-49048ADA9929}"/>
              </a:ext>
            </a:extLst>
          </p:cNvPr>
          <p:cNvSpPr/>
          <p:nvPr/>
        </p:nvSpPr>
        <p:spPr>
          <a:xfrm>
            <a:off x="696251" y="4655857"/>
            <a:ext cx="1549667" cy="1164657"/>
          </a:xfrm>
          <a:prstGeom prst="rect">
            <a:avLst/>
          </a:prstGeom>
          <a:solidFill>
            <a:schemeClr val="tx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22" name="Text Placeholder 4">
            <a:extLst>
              <a:ext uri="{FF2B5EF4-FFF2-40B4-BE49-F238E27FC236}">
                <a16:creationId xmlns:a16="http://schemas.microsoft.com/office/drawing/2014/main" id="{6B5E1C41-FD61-3CAB-A360-856978CFD774}"/>
              </a:ext>
            </a:extLst>
          </p:cNvPr>
          <p:cNvSpPr txBox="1">
            <a:spLocks/>
          </p:cNvSpPr>
          <p:nvPr/>
        </p:nvSpPr>
        <p:spPr>
          <a:xfrm>
            <a:off x="865201" y="5003936"/>
            <a:ext cx="1211765" cy="622501"/>
          </a:xfrm>
          <a:prstGeom prst="rect">
            <a:avLst/>
          </a:prstGeom>
        </p:spPr>
        <p:txBody>
          <a:bodyPr vert="horz" lIns="91440" tIns="45720" rIns="91440" bIns="45720" rtlCol="0">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dirty="0">
                <a:solidFill>
                  <a:schemeClr val="bg2"/>
                </a:solidFill>
                <a:latin typeface="DM Sans" pitchFamily="2" charset="0"/>
              </a:rPr>
              <a:t>Urgent repeat meds consultation</a:t>
            </a:r>
          </a:p>
        </p:txBody>
      </p:sp>
      <p:sp>
        <p:nvSpPr>
          <p:cNvPr id="23" name="Rectangle 22">
            <a:extLst>
              <a:ext uri="{FF2B5EF4-FFF2-40B4-BE49-F238E27FC236}">
                <a16:creationId xmlns:a16="http://schemas.microsoft.com/office/drawing/2014/main" id="{2F6C2282-CE8B-C45F-9B0F-F41D4103F919}"/>
              </a:ext>
            </a:extLst>
          </p:cNvPr>
          <p:cNvSpPr/>
          <p:nvPr/>
        </p:nvSpPr>
        <p:spPr>
          <a:xfrm>
            <a:off x="9731667" y="4741230"/>
            <a:ext cx="1549667" cy="116465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24" name="Text Placeholder 4">
            <a:extLst>
              <a:ext uri="{FF2B5EF4-FFF2-40B4-BE49-F238E27FC236}">
                <a16:creationId xmlns:a16="http://schemas.microsoft.com/office/drawing/2014/main" id="{54025407-9FFD-166E-2FCE-C7FF2360DCCA}"/>
              </a:ext>
            </a:extLst>
          </p:cNvPr>
          <p:cNvSpPr txBox="1">
            <a:spLocks/>
          </p:cNvSpPr>
          <p:nvPr/>
        </p:nvSpPr>
        <p:spPr>
          <a:xfrm>
            <a:off x="9920853" y="5025861"/>
            <a:ext cx="1211765" cy="622501"/>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chemeClr val="bg2"/>
                </a:solidFill>
                <a:latin typeface="DM Sans" pitchFamily="2" charset="0"/>
              </a:rPr>
              <a:t>Self-care Essential service</a:t>
            </a:r>
          </a:p>
        </p:txBody>
      </p:sp>
      <p:cxnSp>
        <p:nvCxnSpPr>
          <p:cNvPr id="25" name="Straight Connector 24">
            <a:extLst>
              <a:ext uri="{FF2B5EF4-FFF2-40B4-BE49-F238E27FC236}">
                <a16:creationId xmlns:a16="http://schemas.microsoft.com/office/drawing/2014/main" id="{6EF37DFB-6A8B-F8CB-4890-9A43B5E45CDE}"/>
              </a:ext>
            </a:extLst>
          </p:cNvPr>
          <p:cNvCxnSpPr>
            <a:stCxn id="9" idx="1"/>
          </p:cNvCxnSpPr>
          <p:nvPr/>
        </p:nvCxnSpPr>
        <p:spPr>
          <a:xfrm flipH="1" flipV="1">
            <a:off x="1471083" y="1984880"/>
            <a:ext cx="2151542" cy="2"/>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85A01F6-CAE4-22E5-3942-7875CB099F56}"/>
              </a:ext>
            </a:extLst>
          </p:cNvPr>
          <p:cNvCxnSpPr>
            <a:cxnSpLocks/>
            <a:endCxn id="10" idx="0"/>
          </p:cNvCxnSpPr>
          <p:nvPr/>
        </p:nvCxnSpPr>
        <p:spPr>
          <a:xfrm>
            <a:off x="1471083" y="1984880"/>
            <a:ext cx="2" cy="1158241"/>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42D811A-63BF-5F56-6261-DB296B037154}"/>
              </a:ext>
            </a:extLst>
          </p:cNvPr>
          <p:cNvCxnSpPr/>
          <p:nvPr/>
        </p:nvCxnSpPr>
        <p:spPr>
          <a:xfrm flipH="1" flipV="1">
            <a:off x="5172289" y="2044590"/>
            <a:ext cx="2151542" cy="2"/>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1149986-B809-BC11-D16A-F4A597877150}"/>
              </a:ext>
            </a:extLst>
          </p:cNvPr>
          <p:cNvCxnSpPr>
            <a:cxnSpLocks/>
            <a:endCxn id="14" idx="0"/>
          </p:cNvCxnSpPr>
          <p:nvPr/>
        </p:nvCxnSpPr>
        <p:spPr>
          <a:xfrm>
            <a:off x="7314353" y="2044590"/>
            <a:ext cx="9479" cy="1158241"/>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F3D9D5E-AFD1-45AA-E10E-10611B60B6C3}"/>
              </a:ext>
            </a:extLst>
          </p:cNvPr>
          <p:cNvCxnSpPr>
            <a:cxnSpLocks/>
            <a:endCxn id="20" idx="0"/>
          </p:cNvCxnSpPr>
          <p:nvPr/>
        </p:nvCxnSpPr>
        <p:spPr>
          <a:xfrm>
            <a:off x="4416113" y="4376821"/>
            <a:ext cx="2" cy="348079"/>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AC69E4D-73BE-67AF-1BA4-4106FC30B28F}"/>
              </a:ext>
            </a:extLst>
          </p:cNvPr>
          <p:cNvCxnSpPr>
            <a:cxnSpLocks/>
          </p:cNvCxnSpPr>
          <p:nvPr/>
        </p:nvCxnSpPr>
        <p:spPr>
          <a:xfrm>
            <a:off x="1464961" y="4307777"/>
            <a:ext cx="2" cy="348079"/>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F074F71-2A60-7DA6-058D-DB95A0F3625C}"/>
              </a:ext>
            </a:extLst>
          </p:cNvPr>
          <p:cNvCxnSpPr>
            <a:cxnSpLocks/>
          </p:cNvCxnSpPr>
          <p:nvPr/>
        </p:nvCxnSpPr>
        <p:spPr>
          <a:xfrm>
            <a:off x="7314351" y="4367489"/>
            <a:ext cx="2" cy="348079"/>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0AFACF1-A85C-C7CD-C692-7FA4C60BB38C}"/>
              </a:ext>
            </a:extLst>
          </p:cNvPr>
          <p:cNvCxnSpPr>
            <a:cxnSpLocks/>
          </p:cNvCxnSpPr>
          <p:nvPr/>
        </p:nvCxnSpPr>
        <p:spPr>
          <a:xfrm flipH="1" flipV="1">
            <a:off x="8919364" y="2044590"/>
            <a:ext cx="16400" cy="1446611"/>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A26694C-94BA-3689-63A1-E6C904ACC04A}"/>
              </a:ext>
            </a:extLst>
          </p:cNvPr>
          <p:cNvCxnSpPr>
            <a:cxnSpLocks/>
          </p:cNvCxnSpPr>
          <p:nvPr/>
        </p:nvCxnSpPr>
        <p:spPr>
          <a:xfrm flipH="1">
            <a:off x="8919364" y="2050185"/>
            <a:ext cx="724958" cy="0"/>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A1AE13C-CD3C-7141-1A17-25E02FB74290}"/>
              </a:ext>
            </a:extLst>
          </p:cNvPr>
          <p:cNvSpPr/>
          <p:nvPr/>
        </p:nvSpPr>
        <p:spPr>
          <a:xfrm>
            <a:off x="8608509" y="3491201"/>
            <a:ext cx="654509" cy="587918"/>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35" name="Text Placeholder 4">
            <a:extLst>
              <a:ext uri="{FF2B5EF4-FFF2-40B4-BE49-F238E27FC236}">
                <a16:creationId xmlns:a16="http://schemas.microsoft.com/office/drawing/2014/main" id="{E4A59CE7-45AC-63B7-6F11-C6E1E0246E66}"/>
              </a:ext>
            </a:extLst>
          </p:cNvPr>
          <p:cNvSpPr txBox="1">
            <a:spLocks/>
          </p:cNvSpPr>
          <p:nvPr/>
        </p:nvSpPr>
        <p:spPr>
          <a:xfrm>
            <a:off x="8551702" y="3601100"/>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dirty="0">
                <a:solidFill>
                  <a:schemeClr val="bg2"/>
                </a:solidFill>
                <a:latin typeface="DM Sans" pitchFamily="2" charset="0"/>
              </a:rPr>
              <a:t>Gateway</a:t>
            </a:r>
          </a:p>
          <a:p>
            <a:pPr algn="ctr">
              <a:spcBef>
                <a:spcPts val="300"/>
              </a:spcBef>
            </a:pPr>
            <a:r>
              <a:rPr lang="en-GB" sz="1200" dirty="0">
                <a:solidFill>
                  <a:schemeClr val="bg2"/>
                </a:solidFill>
                <a:latin typeface="DM Sans" pitchFamily="2" charset="0"/>
              </a:rPr>
              <a:t>met</a:t>
            </a:r>
          </a:p>
        </p:txBody>
      </p:sp>
      <p:cxnSp>
        <p:nvCxnSpPr>
          <p:cNvPr id="36" name="Straight Connector 35">
            <a:extLst>
              <a:ext uri="{FF2B5EF4-FFF2-40B4-BE49-F238E27FC236}">
                <a16:creationId xmlns:a16="http://schemas.microsoft.com/office/drawing/2014/main" id="{57401921-80F6-9A29-108E-C7EC7E45C84F}"/>
              </a:ext>
            </a:extLst>
          </p:cNvPr>
          <p:cNvCxnSpPr>
            <a:cxnSpLocks/>
          </p:cNvCxnSpPr>
          <p:nvPr/>
        </p:nvCxnSpPr>
        <p:spPr>
          <a:xfrm flipV="1">
            <a:off x="8935764" y="4079119"/>
            <a:ext cx="0" cy="1218778"/>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C24E412-DDC5-9122-1579-ACCB90DE1065}"/>
              </a:ext>
            </a:extLst>
          </p:cNvPr>
          <p:cNvCxnSpPr>
            <a:cxnSpLocks/>
          </p:cNvCxnSpPr>
          <p:nvPr/>
        </p:nvCxnSpPr>
        <p:spPr>
          <a:xfrm flipH="1">
            <a:off x="8110256" y="5297897"/>
            <a:ext cx="825508" cy="0"/>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329ABE6-D249-9F23-0261-9D97301794E5}"/>
              </a:ext>
            </a:extLst>
          </p:cNvPr>
          <p:cNvSpPr/>
          <p:nvPr/>
        </p:nvSpPr>
        <p:spPr>
          <a:xfrm>
            <a:off x="10110410" y="3491200"/>
            <a:ext cx="654509" cy="587918"/>
          </a:xfrm>
          <a:prstGeom prst="rect">
            <a:avLst/>
          </a:prstGeom>
          <a:solidFill>
            <a:srgbClr val="0F6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39" name="Rectangle 38">
            <a:extLst>
              <a:ext uri="{FF2B5EF4-FFF2-40B4-BE49-F238E27FC236}">
                <a16:creationId xmlns:a16="http://schemas.microsoft.com/office/drawing/2014/main" id="{8C0DF1FA-6B04-5A6D-F48F-1AAFAD3CBF66}"/>
              </a:ext>
            </a:extLst>
          </p:cNvPr>
          <p:cNvSpPr/>
          <p:nvPr/>
        </p:nvSpPr>
        <p:spPr>
          <a:xfrm>
            <a:off x="5543302" y="3197241"/>
            <a:ext cx="654509" cy="587918"/>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40" name="Text Placeholder 4">
            <a:extLst>
              <a:ext uri="{FF2B5EF4-FFF2-40B4-BE49-F238E27FC236}">
                <a16:creationId xmlns:a16="http://schemas.microsoft.com/office/drawing/2014/main" id="{222FF78A-92B9-3361-ED13-AAE65A1D7466}"/>
              </a:ext>
            </a:extLst>
          </p:cNvPr>
          <p:cNvSpPr txBox="1">
            <a:spLocks/>
          </p:cNvSpPr>
          <p:nvPr/>
        </p:nvSpPr>
        <p:spPr>
          <a:xfrm>
            <a:off x="5486495" y="3265822"/>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dirty="0">
                <a:solidFill>
                  <a:schemeClr val="bg2"/>
                </a:solidFill>
                <a:latin typeface="DM Sans" pitchFamily="2" charset="0"/>
              </a:rPr>
              <a:t>Gateway</a:t>
            </a:r>
          </a:p>
          <a:p>
            <a:pPr algn="ctr">
              <a:spcBef>
                <a:spcPts val="300"/>
              </a:spcBef>
            </a:pPr>
            <a:r>
              <a:rPr lang="en-GB" sz="1200" dirty="0">
                <a:solidFill>
                  <a:schemeClr val="bg2"/>
                </a:solidFill>
                <a:latin typeface="DM Sans" pitchFamily="2" charset="0"/>
              </a:rPr>
              <a:t>met</a:t>
            </a:r>
          </a:p>
        </p:txBody>
      </p:sp>
      <p:sp>
        <p:nvSpPr>
          <p:cNvPr id="41" name="Text Placeholder 4">
            <a:extLst>
              <a:ext uri="{FF2B5EF4-FFF2-40B4-BE49-F238E27FC236}">
                <a16:creationId xmlns:a16="http://schemas.microsoft.com/office/drawing/2014/main" id="{C7832815-38F1-9234-C7FE-7E3738916E6F}"/>
              </a:ext>
            </a:extLst>
          </p:cNvPr>
          <p:cNvSpPr txBox="1">
            <a:spLocks/>
          </p:cNvSpPr>
          <p:nvPr/>
        </p:nvSpPr>
        <p:spPr>
          <a:xfrm>
            <a:off x="10055863" y="3559781"/>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dirty="0">
                <a:solidFill>
                  <a:schemeClr val="bg2"/>
                </a:solidFill>
                <a:latin typeface="DM Sans" pitchFamily="2" charset="0"/>
              </a:rPr>
              <a:t>Gateway</a:t>
            </a:r>
          </a:p>
          <a:p>
            <a:pPr algn="ctr">
              <a:spcBef>
                <a:spcPts val="300"/>
              </a:spcBef>
            </a:pPr>
            <a:r>
              <a:rPr lang="en-GB" sz="1200" dirty="0">
                <a:solidFill>
                  <a:schemeClr val="bg2"/>
                </a:solidFill>
                <a:latin typeface="DM Sans" pitchFamily="2" charset="0"/>
              </a:rPr>
              <a:t>not met</a:t>
            </a:r>
          </a:p>
        </p:txBody>
      </p:sp>
      <p:sp>
        <p:nvSpPr>
          <p:cNvPr id="42" name="Rectangle 41">
            <a:extLst>
              <a:ext uri="{FF2B5EF4-FFF2-40B4-BE49-F238E27FC236}">
                <a16:creationId xmlns:a16="http://schemas.microsoft.com/office/drawing/2014/main" id="{976ACC3A-1231-91C0-06E1-A89D32F7045F}"/>
              </a:ext>
            </a:extLst>
          </p:cNvPr>
          <p:cNvSpPr/>
          <p:nvPr/>
        </p:nvSpPr>
        <p:spPr>
          <a:xfrm>
            <a:off x="5555711" y="3826478"/>
            <a:ext cx="654509" cy="587918"/>
          </a:xfrm>
          <a:prstGeom prst="rect">
            <a:avLst/>
          </a:prstGeom>
          <a:solidFill>
            <a:srgbClr val="0F6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43" name="Text Placeholder 4">
            <a:extLst>
              <a:ext uri="{FF2B5EF4-FFF2-40B4-BE49-F238E27FC236}">
                <a16:creationId xmlns:a16="http://schemas.microsoft.com/office/drawing/2014/main" id="{6586A05C-D8DC-2995-B224-426833C8BB11}"/>
              </a:ext>
            </a:extLst>
          </p:cNvPr>
          <p:cNvSpPr txBox="1">
            <a:spLocks/>
          </p:cNvSpPr>
          <p:nvPr/>
        </p:nvSpPr>
        <p:spPr>
          <a:xfrm>
            <a:off x="5483152" y="3916732"/>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dirty="0">
                <a:solidFill>
                  <a:schemeClr val="bg2"/>
                </a:solidFill>
                <a:latin typeface="DM Sans" pitchFamily="2" charset="0"/>
              </a:rPr>
              <a:t>Gateway</a:t>
            </a:r>
          </a:p>
          <a:p>
            <a:pPr algn="ctr">
              <a:spcBef>
                <a:spcPts val="300"/>
              </a:spcBef>
            </a:pPr>
            <a:r>
              <a:rPr lang="en-GB" sz="1200" dirty="0">
                <a:solidFill>
                  <a:schemeClr val="bg2"/>
                </a:solidFill>
                <a:latin typeface="DM Sans" pitchFamily="2" charset="0"/>
              </a:rPr>
              <a:t>not met</a:t>
            </a:r>
          </a:p>
        </p:txBody>
      </p:sp>
      <p:sp>
        <p:nvSpPr>
          <p:cNvPr id="44" name="Rectangle 43">
            <a:extLst>
              <a:ext uri="{FF2B5EF4-FFF2-40B4-BE49-F238E27FC236}">
                <a16:creationId xmlns:a16="http://schemas.microsoft.com/office/drawing/2014/main" id="{26AAD428-AF0F-3501-286A-EB461D490F5D}"/>
              </a:ext>
            </a:extLst>
          </p:cNvPr>
          <p:cNvSpPr/>
          <p:nvPr/>
        </p:nvSpPr>
        <p:spPr>
          <a:xfrm>
            <a:off x="4573035" y="6317678"/>
            <a:ext cx="7323937" cy="394563"/>
          </a:xfrm>
          <a:prstGeom prst="rect">
            <a:avLst/>
          </a:prstGeom>
          <a:solidFill>
            <a:srgbClr val="FF6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45" name="TextBox 41">
            <a:extLst>
              <a:ext uri="{FF2B5EF4-FFF2-40B4-BE49-F238E27FC236}">
                <a16:creationId xmlns:a16="http://schemas.microsoft.com/office/drawing/2014/main" id="{7D3AE5D9-05A7-6C42-FC06-EB86815CF09B}"/>
              </a:ext>
            </a:extLst>
          </p:cNvPr>
          <p:cNvSpPr txBox="1"/>
          <p:nvPr/>
        </p:nvSpPr>
        <p:spPr>
          <a:xfrm>
            <a:off x="4573037" y="6343009"/>
            <a:ext cx="732393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400" b="0" u="none" strike="noStrike" kern="1200" cap="none" spc="0" normalizeH="0" baseline="0" noProof="0" dirty="0">
                <a:ln>
                  <a:noFill/>
                </a:ln>
                <a:solidFill>
                  <a:schemeClr val="bg2"/>
                </a:solidFill>
                <a:effectLst/>
                <a:uLnTx/>
                <a:uFillTx/>
                <a:latin typeface="DM Sans" pitchFamily="2" charset="77"/>
                <a:ea typeface="+mn-ea"/>
                <a:cs typeface="+mn-cs"/>
              </a:rPr>
              <a:t>A more detailed service pathway diagram can be found in Annex A of the service spec</a:t>
            </a:r>
          </a:p>
        </p:txBody>
      </p:sp>
      <p:sp>
        <p:nvSpPr>
          <p:cNvPr id="4" name="Text Placeholder 4">
            <a:extLst>
              <a:ext uri="{FF2B5EF4-FFF2-40B4-BE49-F238E27FC236}">
                <a16:creationId xmlns:a16="http://schemas.microsoft.com/office/drawing/2014/main" id="{70AD56B8-A470-6B41-0EC6-4C3BFEBEC7AA}"/>
              </a:ext>
            </a:extLst>
          </p:cNvPr>
          <p:cNvSpPr>
            <a:spLocks noGrp="1"/>
          </p:cNvSpPr>
          <p:nvPr/>
        </p:nvSpPr>
        <p:spPr>
          <a:xfrm>
            <a:off x="6964406" y="1467343"/>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sz="1500" dirty="0">
                <a:solidFill>
                  <a:schemeClr val="bg2"/>
                </a:solidFill>
                <a:latin typeface="DM Sans" pitchFamily="2" charset="0"/>
              </a:rPr>
              <a:t>Referral</a:t>
            </a:r>
          </a:p>
        </p:txBody>
      </p:sp>
      <p:sp>
        <p:nvSpPr>
          <p:cNvPr id="46" name="Text Placeholder 4">
            <a:extLst>
              <a:ext uri="{FF2B5EF4-FFF2-40B4-BE49-F238E27FC236}">
                <a16:creationId xmlns:a16="http://schemas.microsoft.com/office/drawing/2014/main" id="{74DA9B42-CC0D-041B-C22B-F67C369503EF}"/>
              </a:ext>
            </a:extLst>
          </p:cNvPr>
          <p:cNvSpPr>
            <a:spLocks noGrp="1"/>
          </p:cNvSpPr>
          <p:nvPr/>
        </p:nvSpPr>
        <p:spPr>
          <a:xfrm>
            <a:off x="6803481" y="1507258"/>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sz="1500" dirty="0">
                <a:solidFill>
                  <a:srgbClr val="0072CE"/>
                </a:solidFill>
                <a:latin typeface="DM Sans" pitchFamily="2" charset="0"/>
              </a:rPr>
              <a:t>Referral</a:t>
            </a:r>
          </a:p>
        </p:txBody>
      </p:sp>
    </p:spTree>
    <p:extLst>
      <p:ext uri="{BB962C8B-B14F-4D97-AF65-F5344CB8AC3E}">
        <p14:creationId xmlns:p14="http://schemas.microsoft.com/office/powerpoint/2010/main" val="530488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0BF5-4EA0-E606-5327-5A6941C8A16D}"/>
              </a:ext>
            </a:extLst>
          </p:cNvPr>
          <p:cNvSpPr>
            <a:spLocks noGrp="1"/>
          </p:cNvSpPr>
          <p:nvPr>
            <p:ph type="title"/>
          </p:nvPr>
        </p:nvSpPr>
        <p:spPr/>
        <p:txBody>
          <a:bodyPr/>
          <a:lstStyle/>
          <a:p>
            <a:r>
              <a:rPr lang="en-US" dirty="0"/>
              <a:t>The service requirements</a:t>
            </a:r>
            <a:endParaRPr lang="en-GB" dirty="0"/>
          </a:p>
        </p:txBody>
      </p:sp>
      <p:sp>
        <p:nvSpPr>
          <p:cNvPr id="3" name="Content Placeholder 2">
            <a:extLst>
              <a:ext uri="{FF2B5EF4-FFF2-40B4-BE49-F238E27FC236}">
                <a16:creationId xmlns:a16="http://schemas.microsoft.com/office/drawing/2014/main" id="{439CF18D-C9DD-BD66-D871-D9FAD1107262}"/>
              </a:ext>
            </a:extLst>
          </p:cNvPr>
          <p:cNvSpPr>
            <a:spLocks noGrp="1"/>
          </p:cNvSpPr>
          <p:nvPr>
            <p:ph sz="half" idx="1"/>
          </p:nvPr>
        </p:nvSpPr>
        <p:spPr>
          <a:xfrm>
            <a:off x="936978" y="1492898"/>
            <a:ext cx="10558336" cy="4684065"/>
          </a:xfrm>
        </p:spPr>
        <p:txBody>
          <a:bodyPr>
            <a:normAutofit fontScale="40000" lnSpcReduction="20000"/>
          </a:bodyPr>
          <a:lstStyle/>
          <a:p>
            <a:pPr algn="l" rtl="0" fontAlgn="base">
              <a:buClr>
                <a:srgbClr val="FF6D3A"/>
              </a:buClr>
            </a:pPr>
            <a:r>
              <a:rPr lang="en-US" sz="4800" i="0" u="none" strike="noStrike" dirty="0">
                <a:effectLst/>
                <a:latin typeface="DM Sans" pitchFamily="2" charset="0"/>
              </a:rPr>
              <a:t>Pharmacy must have a consultation room, with access to IT equipment for record keeping</a:t>
            </a:r>
            <a:r>
              <a:rPr lang="en-US" sz="4800" i="0" dirty="0">
                <a:effectLst/>
                <a:latin typeface="DM Sans" pitchFamily="2" charset="0"/>
              </a:rPr>
              <a:t>​</a:t>
            </a:r>
          </a:p>
          <a:p>
            <a:pPr fontAlgn="base">
              <a:buClr>
                <a:srgbClr val="FF6D3A"/>
              </a:buClr>
            </a:pPr>
            <a:r>
              <a:rPr lang="en-US" sz="4800" i="0" u="none" strike="noStrike" dirty="0">
                <a:effectLst/>
                <a:latin typeface="DM Sans" pitchFamily="2" charset="0"/>
              </a:rPr>
              <a:t>Must have an otoscope (for acute otitis media clinical pathway) – except distance selling pharmacies who cannot provide this pathway</a:t>
            </a:r>
          </a:p>
          <a:p>
            <a:pPr fontAlgn="base">
              <a:buClr>
                <a:srgbClr val="FF6D3A"/>
              </a:buClr>
            </a:pPr>
            <a:r>
              <a:rPr lang="en-US" sz="4800" i="0" u="none" strike="noStrike" dirty="0">
                <a:effectLst/>
                <a:latin typeface="DM Sans" pitchFamily="2" charset="0"/>
              </a:rPr>
              <a:t>With consent, the patient’s GP record (e.g. via GP Connect Access Record), national care record or an alternative clinical record for the patient, must be checked by the pharmacist unless there is good reason not to do so</a:t>
            </a:r>
            <a:endParaRPr lang="en-US" sz="4800" i="0" dirty="0">
              <a:effectLst/>
              <a:latin typeface="DM Sans" pitchFamily="2" charset="0"/>
            </a:endParaRPr>
          </a:p>
          <a:p>
            <a:pPr algn="l" rtl="0" fontAlgn="base">
              <a:buClr>
                <a:srgbClr val="FF6D3A"/>
              </a:buClr>
            </a:pPr>
            <a:r>
              <a:rPr lang="en-US" sz="4800" i="0" u="none" strike="noStrike" dirty="0">
                <a:effectLst/>
                <a:latin typeface="DM Sans" pitchFamily="2" charset="0"/>
              </a:rPr>
              <a:t>Must have an NHS-assured clinical IT system</a:t>
            </a:r>
            <a:r>
              <a:rPr lang="en-US" sz="4800" i="0" dirty="0">
                <a:effectLst/>
                <a:latin typeface="DM Sans" pitchFamily="2" charset="0"/>
              </a:rPr>
              <a:t>​</a:t>
            </a:r>
          </a:p>
          <a:p>
            <a:pPr algn="l" rtl="0" fontAlgn="base">
              <a:buClr>
                <a:srgbClr val="FF6D3A"/>
              </a:buClr>
            </a:pPr>
            <a:r>
              <a:rPr lang="en-US" sz="4800" i="0" u="none" strike="noStrike" dirty="0">
                <a:effectLst/>
                <a:latin typeface="DM Sans" pitchFamily="2" charset="0"/>
              </a:rPr>
              <a:t>Where supplies of an NHS medicine are made, the</a:t>
            </a:r>
            <a:r>
              <a:rPr lang="en-US" sz="4800" dirty="0">
                <a:latin typeface="DM Sans" pitchFamily="2" charset="0"/>
              </a:rPr>
              <a:t> normal </a:t>
            </a:r>
            <a:r>
              <a:rPr lang="en-US" sz="4800" i="0" u="none" strike="noStrike" dirty="0">
                <a:effectLst/>
                <a:latin typeface="DM Sans" pitchFamily="2" charset="0"/>
              </a:rPr>
              <a:t> prescription charge rules apply</a:t>
            </a:r>
          </a:p>
          <a:p>
            <a:pPr algn="l" rtl="0" fontAlgn="base">
              <a:buClr>
                <a:srgbClr val="FF6D3A"/>
              </a:buClr>
            </a:pPr>
            <a:r>
              <a:rPr lang="en-US" sz="4800" dirty="0">
                <a:latin typeface="DM Sans" pitchFamily="2" charset="0"/>
              </a:rPr>
              <a:t>From April 2024, an </a:t>
            </a:r>
            <a:r>
              <a:rPr lang="en-US" sz="4800" dirty="0"/>
              <a:t>initial cap of 3,000 consultations per month per pharmacy will be put in place</a:t>
            </a:r>
            <a:endParaRPr lang="en-US" sz="4800" i="0" dirty="0">
              <a:effectLst/>
              <a:latin typeface="DM Sans" pitchFamily="2" charset="0"/>
            </a:endParaRPr>
          </a:p>
          <a:p>
            <a:endParaRPr lang="en-GB" dirty="0"/>
          </a:p>
        </p:txBody>
      </p:sp>
    </p:spTree>
    <p:extLst>
      <p:ext uri="{BB962C8B-B14F-4D97-AF65-F5344CB8AC3E}">
        <p14:creationId xmlns:p14="http://schemas.microsoft.com/office/powerpoint/2010/main" val="4052828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CB24-BA0C-B456-9654-32BD85A5D8EC}"/>
              </a:ext>
            </a:extLst>
          </p:cNvPr>
          <p:cNvSpPr>
            <a:spLocks noGrp="1"/>
          </p:cNvSpPr>
          <p:nvPr>
            <p:ph type="title"/>
          </p:nvPr>
        </p:nvSpPr>
        <p:spPr/>
        <p:txBody>
          <a:bodyPr/>
          <a:lstStyle/>
          <a:p>
            <a:r>
              <a:rPr lang="en-US" dirty="0"/>
              <a:t>Funding</a:t>
            </a:r>
            <a:endParaRPr lang="en-GB" dirty="0"/>
          </a:p>
        </p:txBody>
      </p:sp>
      <p:sp>
        <p:nvSpPr>
          <p:cNvPr id="3" name="Content Placeholder 2">
            <a:extLst>
              <a:ext uri="{FF2B5EF4-FFF2-40B4-BE49-F238E27FC236}">
                <a16:creationId xmlns:a16="http://schemas.microsoft.com/office/drawing/2014/main" id="{8122E8CA-622E-82FB-3625-1B9A96D16397}"/>
              </a:ext>
            </a:extLst>
          </p:cNvPr>
          <p:cNvSpPr>
            <a:spLocks noGrp="1"/>
          </p:cNvSpPr>
          <p:nvPr>
            <p:ph sz="half" idx="1"/>
          </p:nvPr>
        </p:nvSpPr>
        <p:spPr>
          <a:xfrm>
            <a:off x="936978" y="1825625"/>
            <a:ext cx="8520531" cy="4351338"/>
          </a:xfrm>
        </p:spPr>
        <p:txBody>
          <a:bodyPr>
            <a:normAutofit fontScale="92500"/>
          </a:bodyPr>
          <a:lstStyle/>
          <a:p>
            <a:pPr>
              <a:buClr>
                <a:srgbClr val="FF6D3A"/>
              </a:buClr>
            </a:pPr>
            <a:r>
              <a:rPr lang="en-US" dirty="0"/>
              <a:t>Funding for the clinical pathways consultations comes from the additional </a:t>
            </a:r>
            <a:r>
              <a:rPr lang="en-US" b="1" dirty="0"/>
              <a:t>£645m </a:t>
            </a:r>
            <a:r>
              <a:rPr lang="en-US" dirty="0"/>
              <a:t>provided to support the recovery plan</a:t>
            </a:r>
          </a:p>
          <a:p>
            <a:pPr>
              <a:buClr>
                <a:srgbClr val="FF6D3A"/>
              </a:buClr>
            </a:pPr>
            <a:r>
              <a:rPr lang="en-US" dirty="0"/>
              <a:t>Initial fixed payment of </a:t>
            </a:r>
            <a:r>
              <a:rPr lang="en-US" b="1" dirty="0"/>
              <a:t>£2,000</a:t>
            </a:r>
          </a:p>
          <a:p>
            <a:pPr lvl="1">
              <a:buClr>
                <a:srgbClr val="FF6D3A"/>
              </a:buClr>
            </a:pPr>
            <a:r>
              <a:rPr lang="en-US" dirty="0"/>
              <a:t>Must sign-up to provide the service on MYS </a:t>
            </a:r>
            <a:r>
              <a:rPr lang="en-US" b="1" dirty="0"/>
              <a:t>by 11.59pm on 30th January 2024</a:t>
            </a:r>
          </a:p>
          <a:p>
            <a:pPr lvl="1">
              <a:buClr>
                <a:srgbClr val="FF6D3A"/>
              </a:buClr>
            </a:pPr>
            <a:r>
              <a:rPr lang="en-US" dirty="0"/>
              <a:t>The payment will be </a:t>
            </a:r>
            <a:r>
              <a:rPr lang="en-US" b="1" dirty="0"/>
              <a:t>reclaimed</a:t>
            </a:r>
            <a:r>
              <a:rPr lang="en-US" dirty="0"/>
              <a:t> if </a:t>
            </a:r>
            <a:r>
              <a:rPr lang="en-US" b="1" dirty="0"/>
              <a:t>5</a:t>
            </a:r>
            <a:r>
              <a:rPr lang="en-US" dirty="0"/>
              <a:t> clinical pathways consultations are not provided </a:t>
            </a:r>
            <a:r>
              <a:rPr lang="en-US" b="1" dirty="0"/>
              <a:t>by the end of March 2024</a:t>
            </a:r>
          </a:p>
          <a:p>
            <a:pPr marL="355600" lvl="1" indent="-342900">
              <a:buClr>
                <a:srgbClr val="FF6D3A"/>
              </a:buClr>
            </a:pPr>
            <a:r>
              <a:rPr lang="en-US" sz="2400" dirty="0"/>
              <a:t>£15 fee per completed consultation (also applies to CPCS consultations from 1st Jan 2024)</a:t>
            </a:r>
          </a:p>
          <a:p>
            <a:endParaRPr lang="en-GB" dirty="0"/>
          </a:p>
        </p:txBody>
      </p:sp>
      <p:pic>
        <p:nvPicPr>
          <p:cNvPr id="5" name="Graphic 4" descr="Daily calendar with solid fill">
            <a:extLst>
              <a:ext uri="{FF2B5EF4-FFF2-40B4-BE49-F238E27FC236}">
                <a16:creationId xmlns:a16="http://schemas.microsoft.com/office/drawing/2014/main" id="{ABAA0F35-62A5-2261-8D43-93B01BF24E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40622" y="2961197"/>
            <a:ext cx="914400" cy="914400"/>
          </a:xfrm>
          <a:prstGeom prst="rect">
            <a:avLst/>
          </a:prstGeom>
        </p:spPr>
      </p:pic>
      <p:pic>
        <p:nvPicPr>
          <p:cNvPr id="6" name="Graphic 5" descr="Briefcase with solid fill">
            <a:extLst>
              <a:ext uri="{FF2B5EF4-FFF2-40B4-BE49-F238E27FC236}">
                <a16:creationId xmlns:a16="http://schemas.microsoft.com/office/drawing/2014/main" id="{B99E5238-D534-1194-6B1A-4D6964A2BD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56870" y="1772012"/>
            <a:ext cx="793906" cy="793906"/>
          </a:xfrm>
          <a:prstGeom prst="rect">
            <a:avLst/>
          </a:prstGeom>
        </p:spPr>
      </p:pic>
      <p:pic>
        <p:nvPicPr>
          <p:cNvPr id="7" name="Graphic 6" descr="Clipboard with solid fill">
            <a:extLst>
              <a:ext uri="{FF2B5EF4-FFF2-40B4-BE49-F238E27FC236}">
                <a16:creationId xmlns:a16="http://schemas.microsoft.com/office/drawing/2014/main" id="{3138EF9D-0483-0BB8-9BE0-24416514C2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56870" y="4231706"/>
            <a:ext cx="914400" cy="914400"/>
          </a:xfrm>
          <a:prstGeom prst="rect">
            <a:avLst/>
          </a:prstGeom>
        </p:spPr>
      </p:pic>
    </p:spTree>
    <p:extLst>
      <p:ext uri="{BB962C8B-B14F-4D97-AF65-F5344CB8AC3E}">
        <p14:creationId xmlns:p14="http://schemas.microsoft.com/office/powerpoint/2010/main" val="3815246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B94F-B886-7D9A-1EE2-3DAEC16F0E5D}"/>
              </a:ext>
            </a:extLst>
          </p:cNvPr>
          <p:cNvSpPr>
            <a:spLocks noGrp="1"/>
          </p:cNvSpPr>
          <p:nvPr>
            <p:ph type="title"/>
          </p:nvPr>
        </p:nvSpPr>
        <p:spPr/>
        <p:txBody>
          <a:bodyPr/>
          <a:lstStyle/>
          <a:p>
            <a:r>
              <a:rPr lang="en-US" dirty="0"/>
              <a:t>Funding</a:t>
            </a:r>
            <a:endParaRPr lang="en-GB" dirty="0"/>
          </a:p>
        </p:txBody>
      </p:sp>
      <p:sp>
        <p:nvSpPr>
          <p:cNvPr id="5" name="Text Placeholder 2">
            <a:extLst>
              <a:ext uri="{FF2B5EF4-FFF2-40B4-BE49-F238E27FC236}">
                <a16:creationId xmlns:a16="http://schemas.microsoft.com/office/drawing/2014/main" id="{9817E3CC-ABB9-586E-F43A-942C4E065F88}"/>
              </a:ext>
            </a:extLst>
          </p:cNvPr>
          <p:cNvSpPr txBox="1">
            <a:spLocks/>
          </p:cNvSpPr>
          <p:nvPr/>
        </p:nvSpPr>
        <p:spPr>
          <a:xfrm>
            <a:off x="936978" y="1839867"/>
            <a:ext cx="10915388" cy="40386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30000"/>
              </a:lnSpc>
              <a:spcBef>
                <a:spcPts val="1000"/>
              </a:spcBef>
              <a:buClr>
                <a:srgbClr val="FF6E3B"/>
              </a:buClr>
              <a:buSzPct val="80000"/>
              <a:buFont typeface="Wingdings" pitchFamily="2" charset="2"/>
              <a:buChar char="§"/>
              <a:defRPr sz="2400" kern="1200">
                <a:solidFill>
                  <a:srgbClr val="0072CE"/>
                </a:solidFill>
                <a:latin typeface="DM Sans" pitchFamily="2" charset="77"/>
                <a:ea typeface="+mn-ea"/>
                <a:cs typeface="+mn-cs"/>
              </a:defRPr>
            </a:lvl1pPr>
            <a:lvl2pPr marL="685800" indent="-228600" algn="l" defTabSz="914400" rtl="0" eaLnBrk="1" latinLnBrk="0" hangingPunct="1">
              <a:lnSpc>
                <a:spcPct val="130000"/>
              </a:lnSpc>
              <a:spcBef>
                <a:spcPts val="500"/>
              </a:spcBef>
              <a:buClr>
                <a:srgbClr val="FF6E3B"/>
              </a:buClr>
              <a:buSzPct val="80000"/>
              <a:buFont typeface="Wingdings" pitchFamily="2" charset="2"/>
              <a:buChar char="§"/>
              <a:defRPr sz="2000" kern="1200">
                <a:solidFill>
                  <a:srgbClr val="0072CE"/>
                </a:solidFill>
                <a:latin typeface="DM Sans" pitchFamily="2" charset="77"/>
                <a:ea typeface="+mn-ea"/>
                <a:cs typeface="+mn-cs"/>
              </a:defRPr>
            </a:lvl2pPr>
            <a:lvl3pPr marL="1143000" indent="-228600" algn="l" defTabSz="914400" rtl="0" eaLnBrk="1" latinLnBrk="0" hangingPunct="1">
              <a:lnSpc>
                <a:spcPct val="130000"/>
              </a:lnSpc>
              <a:spcBef>
                <a:spcPts val="500"/>
              </a:spcBef>
              <a:buClr>
                <a:srgbClr val="FF6E3B"/>
              </a:buClr>
              <a:buSzPct val="80000"/>
              <a:buFont typeface="Wingdings" pitchFamily="2" charset="2"/>
              <a:buChar char="§"/>
              <a:defRPr sz="1800" kern="1200">
                <a:solidFill>
                  <a:srgbClr val="0072CE"/>
                </a:solidFill>
                <a:latin typeface="DM Sans" pitchFamily="2" charset="77"/>
                <a:ea typeface="+mn-ea"/>
                <a:cs typeface="+mn-cs"/>
              </a:defRPr>
            </a:lvl3pPr>
            <a:lvl4pPr marL="16002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4pPr>
            <a:lvl5pPr marL="20574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FF6D3A"/>
              </a:buClr>
            </a:pPr>
            <a:r>
              <a:rPr lang="en-US" dirty="0"/>
              <a:t>A </a:t>
            </a:r>
            <a:r>
              <a:rPr lang="en-US" b="1" dirty="0"/>
              <a:t>monthly</a:t>
            </a:r>
            <a:r>
              <a:rPr lang="en-US" dirty="0"/>
              <a:t> fixed payment of </a:t>
            </a:r>
            <a:r>
              <a:rPr lang="en-US" b="1" dirty="0"/>
              <a:t>£1,000 </a:t>
            </a:r>
            <a:r>
              <a:rPr lang="en-US" dirty="0"/>
              <a:t>where the pharmacy meets a </a:t>
            </a:r>
            <a:r>
              <a:rPr lang="en-US" b="1" dirty="0"/>
              <a:t>minimum number </a:t>
            </a:r>
            <a:r>
              <a:rPr lang="en-US" dirty="0"/>
              <a:t>of clinical pathways consultations:</a:t>
            </a:r>
          </a:p>
          <a:p>
            <a:pPr marL="342900" indent="-342900">
              <a:buClr>
                <a:srgbClr val="FF6D3A"/>
              </a:buClr>
            </a:pPr>
            <a:r>
              <a:rPr lang="en-US" dirty="0"/>
              <a:t>From April 2024, an initial cap of 3,000 </a:t>
            </a:r>
            <a:br>
              <a:rPr lang="en-US" dirty="0"/>
            </a:br>
            <a:r>
              <a:rPr lang="en-US" dirty="0"/>
              <a:t>consultations per month per pharmacy </a:t>
            </a:r>
            <a:br>
              <a:rPr lang="en-US" dirty="0"/>
            </a:br>
            <a:r>
              <a:rPr lang="en-US" dirty="0"/>
              <a:t>will be put in place</a:t>
            </a:r>
          </a:p>
          <a:p>
            <a:pPr marL="342900" indent="-342900">
              <a:buClr>
                <a:srgbClr val="FF6D3A"/>
              </a:buClr>
            </a:pPr>
            <a:r>
              <a:rPr lang="en-US" dirty="0"/>
              <a:t>From October 2024, new caps will be </a:t>
            </a:r>
            <a:br>
              <a:rPr lang="en-US" dirty="0"/>
            </a:br>
            <a:r>
              <a:rPr lang="en-US" dirty="0"/>
              <a:t>introduced based on actual provision of </a:t>
            </a:r>
            <a:br>
              <a:rPr lang="en-US" dirty="0"/>
            </a:br>
            <a:r>
              <a:rPr lang="en-US" dirty="0"/>
              <a:t>clinical pathway consultations, designed to </a:t>
            </a:r>
            <a:br>
              <a:rPr lang="en-US" dirty="0"/>
            </a:br>
            <a:r>
              <a:rPr lang="en-US" dirty="0"/>
              <a:t>deliver 3 million consultations per quarter</a:t>
            </a:r>
          </a:p>
          <a:p>
            <a:pPr>
              <a:buClr>
                <a:schemeClr val="accent1"/>
              </a:buClr>
            </a:pPr>
            <a:endParaRPr lang="en-US" dirty="0">
              <a:solidFill>
                <a:srgbClr val="0F6B61"/>
              </a:solidFill>
            </a:endParaRPr>
          </a:p>
          <a:p>
            <a:pPr marL="800100" lvl="1" indent="-342900">
              <a:buClr>
                <a:schemeClr val="accent1"/>
              </a:buClr>
              <a:buFont typeface="Calibri" panose="020F0502020204030204" pitchFamily="34" charset="0"/>
              <a:buChar char="–"/>
            </a:pPr>
            <a:endParaRPr lang="en-US" dirty="0">
              <a:solidFill>
                <a:srgbClr val="0F6B61"/>
              </a:solidFill>
            </a:endParaRPr>
          </a:p>
          <a:p>
            <a:pPr marL="342900" indent="-342900">
              <a:buClr>
                <a:schemeClr val="accent1"/>
              </a:buClr>
            </a:pPr>
            <a:endParaRPr lang="en-US" dirty="0">
              <a:solidFill>
                <a:srgbClr val="0F6B61"/>
              </a:solidFill>
            </a:endParaRPr>
          </a:p>
          <a:p>
            <a:pPr marL="342900" indent="-342900"/>
            <a:endParaRPr lang="en-US" dirty="0"/>
          </a:p>
          <a:p>
            <a:pPr marL="342900" indent="-342900"/>
            <a:endParaRPr lang="en-US" dirty="0"/>
          </a:p>
          <a:p>
            <a:pPr marL="342900" indent="-342900"/>
            <a:endParaRPr lang="en-US" dirty="0"/>
          </a:p>
        </p:txBody>
      </p:sp>
      <p:graphicFrame>
        <p:nvGraphicFramePr>
          <p:cNvPr id="6" name="Table 5">
            <a:extLst>
              <a:ext uri="{FF2B5EF4-FFF2-40B4-BE49-F238E27FC236}">
                <a16:creationId xmlns:a16="http://schemas.microsoft.com/office/drawing/2014/main" id="{1639B768-6B63-0098-9EE9-486523C79B52}"/>
              </a:ext>
            </a:extLst>
          </p:cNvPr>
          <p:cNvGraphicFramePr>
            <a:graphicFrameLocks noGrp="1"/>
          </p:cNvGraphicFramePr>
          <p:nvPr>
            <p:extLst>
              <p:ext uri="{D42A27DB-BD31-4B8C-83A1-F6EECF244321}">
                <p14:modId xmlns:p14="http://schemas.microsoft.com/office/powerpoint/2010/main" val="2209424194"/>
              </p:ext>
            </p:extLst>
          </p:nvPr>
        </p:nvGraphicFramePr>
        <p:xfrm>
          <a:off x="7171072" y="2300371"/>
          <a:ext cx="4541150" cy="3977900"/>
        </p:xfrm>
        <a:graphic>
          <a:graphicData uri="http://schemas.openxmlformats.org/drawingml/2006/table">
            <a:tbl>
              <a:tblPr/>
              <a:tblGrid>
                <a:gridCol w="1561522">
                  <a:extLst>
                    <a:ext uri="{9D8B030D-6E8A-4147-A177-3AD203B41FA5}">
                      <a16:colId xmlns:a16="http://schemas.microsoft.com/office/drawing/2014/main" val="423352732"/>
                    </a:ext>
                  </a:extLst>
                </a:gridCol>
                <a:gridCol w="2979628">
                  <a:extLst>
                    <a:ext uri="{9D8B030D-6E8A-4147-A177-3AD203B41FA5}">
                      <a16:colId xmlns:a16="http://schemas.microsoft.com/office/drawing/2014/main" val="398157776"/>
                    </a:ext>
                  </a:extLst>
                </a:gridCol>
              </a:tblGrid>
              <a:tr h="490772">
                <a:tc>
                  <a:txBody>
                    <a:bodyPr/>
                    <a:lstStyle/>
                    <a:p>
                      <a:r>
                        <a:rPr lang="en-GB" sz="1200" b="1" dirty="0">
                          <a:solidFill>
                            <a:srgbClr val="0072CE"/>
                          </a:solidFill>
                          <a:effectLst/>
                        </a:rPr>
                        <a:t>Month </a:t>
                      </a:r>
                      <a:r>
                        <a:rPr lang="en-GB" sz="1200" dirty="0">
                          <a:solidFill>
                            <a:srgbClr val="0072CE"/>
                          </a:solidFill>
                          <a:effectLst/>
                        </a:rPr>
                        <a:t> </a:t>
                      </a:r>
                    </a:p>
                  </a:txBody>
                  <a:tcPr marL="89167" marR="89167" marT="89167" marB="89167" anchor="ctr">
                    <a:lnL>
                      <a:noFill/>
                    </a:lnL>
                    <a:lnR>
                      <a:noFill/>
                    </a:lnR>
                    <a:lnT>
                      <a:noFill/>
                    </a:lnT>
                    <a:lnB>
                      <a:noFill/>
                    </a:lnB>
                    <a:solidFill>
                      <a:srgbClr val="47D1BA"/>
                    </a:solidFill>
                  </a:tcPr>
                </a:tc>
                <a:tc>
                  <a:txBody>
                    <a:bodyPr/>
                    <a:lstStyle/>
                    <a:p>
                      <a:r>
                        <a:rPr lang="en-GB" sz="1200" b="1" dirty="0">
                          <a:solidFill>
                            <a:srgbClr val="0072CE"/>
                          </a:solidFill>
                          <a:effectLst/>
                        </a:rPr>
                        <a:t>Minimum number of clinical pathways consultations</a:t>
                      </a:r>
                      <a:r>
                        <a:rPr lang="en-GB" sz="1200" dirty="0">
                          <a:solidFill>
                            <a:srgbClr val="0072CE"/>
                          </a:solidFill>
                          <a:effectLst/>
                        </a:rPr>
                        <a:t> </a:t>
                      </a:r>
                    </a:p>
                  </a:txBody>
                  <a:tcPr marL="89167" marR="89167" marT="89167" marB="89167" anchor="ctr">
                    <a:lnL>
                      <a:noFill/>
                    </a:lnL>
                    <a:lnR>
                      <a:noFill/>
                    </a:lnR>
                    <a:lnT>
                      <a:noFill/>
                    </a:lnT>
                    <a:lnB>
                      <a:noFill/>
                    </a:lnB>
                    <a:solidFill>
                      <a:srgbClr val="47D1BA"/>
                    </a:solidFill>
                  </a:tcPr>
                </a:tc>
                <a:extLst>
                  <a:ext uri="{0D108BD9-81ED-4DB2-BD59-A6C34878D82A}">
                    <a16:rowId xmlns:a16="http://schemas.microsoft.com/office/drawing/2014/main" val="1586816506"/>
                  </a:ext>
                </a:extLst>
              </a:tr>
              <a:tr h="325815">
                <a:tc>
                  <a:txBody>
                    <a:bodyPr/>
                    <a:lstStyle/>
                    <a:p>
                      <a:r>
                        <a:rPr lang="en-GB" sz="1200" dirty="0">
                          <a:solidFill>
                            <a:srgbClr val="0072CE"/>
                          </a:solidFill>
                          <a:effectLst/>
                        </a:rPr>
                        <a:t>February 2024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a:noFill/>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1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a:noFill/>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1376298207"/>
                  </a:ext>
                </a:extLst>
              </a:tr>
              <a:tr h="325815">
                <a:tc>
                  <a:txBody>
                    <a:bodyPr/>
                    <a:lstStyle/>
                    <a:p>
                      <a:r>
                        <a:rPr lang="en-GB" sz="1200" dirty="0">
                          <a:solidFill>
                            <a:srgbClr val="0072CE"/>
                          </a:solidFill>
                          <a:effectLst/>
                        </a:rPr>
                        <a:t>March 2024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5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569775647"/>
                  </a:ext>
                </a:extLst>
              </a:tr>
              <a:tr h="325815">
                <a:tc>
                  <a:txBody>
                    <a:bodyPr/>
                    <a:lstStyle/>
                    <a:p>
                      <a:r>
                        <a:rPr lang="en-GB" sz="1200" dirty="0">
                          <a:solidFill>
                            <a:srgbClr val="0072CE"/>
                          </a:solidFill>
                          <a:effectLst/>
                        </a:rPr>
                        <a:t>April 2024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5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3523880132"/>
                  </a:ext>
                </a:extLst>
              </a:tr>
              <a:tr h="325815">
                <a:tc>
                  <a:txBody>
                    <a:bodyPr/>
                    <a:lstStyle/>
                    <a:p>
                      <a:r>
                        <a:rPr lang="en-GB" sz="1200" dirty="0">
                          <a:solidFill>
                            <a:srgbClr val="0072CE"/>
                          </a:solidFill>
                          <a:effectLst/>
                        </a:rPr>
                        <a:t>May 2024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10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3192057294"/>
                  </a:ext>
                </a:extLst>
              </a:tr>
              <a:tr h="325815">
                <a:tc>
                  <a:txBody>
                    <a:bodyPr/>
                    <a:lstStyle/>
                    <a:p>
                      <a:r>
                        <a:rPr lang="en-GB" sz="1200" dirty="0">
                          <a:solidFill>
                            <a:srgbClr val="0072CE"/>
                          </a:solidFill>
                          <a:effectLst/>
                        </a:rPr>
                        <a:t>June 2024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10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1111937824"/>
                  </a:ext>
                </a:extLst>
              </a:tr>
              <a:tr h="325815">
                <a:tc>
                  <a:txBody>
                    <a:bodyPr/>
                    <a:lstStyle/>
                    <a:p>
                      <a:r>
                        <a:rPr lang="en-GB" sz="1200" dirty="0">
                          <a:solidFill>
                            <a:srgbClr val="0072CE"/>
                          </a:solidFill>
                          <a:effectLst/>
                        </a:rPr>
                        <a:t>July 2024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10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3644029148"/>
                  </a:ext>
                </a:extLst>
              </a:tr>
              <a:tr h="325815">
                <a:tc>
                  <a:txBody>
                    <a:bodyPr/>
                    <a:lstStyle/>
                    <a:p>
                      <a:r>
                        <a:rPr lang="en-GB" sz="1200" dirty="0">
                          <a:solidFill>
                            <a:srgbClr val="0072CE"/>
                          </a:solidFill>
                          <a:effectLst/>
                        </a:rPr>
                        <a:t>August 2024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20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1039006165"/>
                  </a:ext>
                </a:extLst>
              </a:tr>
              <a:tr h="325815">
                <a:tc>
                  <a:txBody>
                    <a:bodyPr/>
                    <a:lstStyle/>
                    <a:p>
                      <a:r>
                        <a:rPr lang="en-GB" sz="1200" dirty="0">
                          <a:solidFill>
                            <a:srgbClr val="0072CE"/>
                          </a:solidFill>
                          <a:effectLst/>
                        </a:rPr>
                        <a:t>September 2024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20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4126892061"/>
                  </a:ext>
                </a:extLst>
              </a:tr>
              <a:tr h="325815">
                <a:tc>
                  <a:txBody>
                    <a:bodyPr/>
                    <a:lstStyle/>
                    <a:p>
                      <a:r>
                        <a:rPr lang="en-GB" sz="1200" dirty="0">
                          <a:solidFill>
                            <a:srgbClr val="0072CE"/>
                          </a:solidFill>
                          <a:effectLst/>
                        </a:rPr>
                        <a:t>October 2024 onwards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30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1581679419"/>
                  </a:ext>
                </a:extLst>
              </a:tr>
            </a:tbl>
          </a:graphicData>
        </a:graphic>
      </p:graphicFrame>
    </p:spTree>
    <p:extLst>
      <p:ext uri="{BB962C8B-B14F-4D97-AF65-F5344CB8AC3E}">
        <p14:creationId xmlns:p14="http://schemas.microsoft.com/office/powerpoint/2010/main" val="1001351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B61E-9EFF-3380-9E24-6309D8969420}"/>
              </a:ext>
            </a:extLst>
          </p:cNvPr>
          <p:cNvSpPr>
            <a:spLocks noGrp="1"/>
          </p:cNvSpPr>
          <p:nvPr>
            <p:ph type="title"/>
          </p:nvPr>
        </p:nvSpPr>
        <p:spPr>
          <a:xfrm>
            <a:off x="2826327" y="2074277"/>
            <a:ext cx="6998870" cy="2681830"/>
          </a:xfrm>
        </p:spPr>
        <p:txBody>
          <a:bodyPr>
            <a:normAutofit fontScale="90000"/>
          </a:bodyPr>
          <a:lstStyle/>
          <a:p>
            <a:pPr algn="l"/>
            <a:r>
              <a:rPr lang="en-US" dirty="0">
                <a:solidFill>
                  <a:schemeClr val="bg2"/>
                </a:solidFill>
              </a:rPr>
              <a:t>The clinical pathways and PGDs</a:t>
            </a:r>
            <a:endParaRPr lang="en-GB" dirty="0">
              <a:solidFill>
                <a:schemeClr val="bg2"/>
              </a:solidFill>
            </a:endParaRPr>
          </a:p>
        </p:txBody>
      </p:sp>
    </p:spTree>
    <p:extLst>
      <p:ext uri="{BB962C8B-B14F-4D97-AF65-F5344CB8AC3E}">
        <p14:creationId xmlns:p14="http://schemas.microsoft.com/office/powerpoint/2010/main" val="3966973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7D52-0D3F-1F31-0DB3-000EFDFEB72A}"/>
              </a:ext>
            </a:extLst>
          </p:cNvPr>
          <p:cNvSpPr>
            <a:spLocks noGrp="1"/>
          </p:cNvSpPr>
          <p:nvPr>
            <p:ph type="title"/>
          </p:nvPr>
        </p:nvSpPr>
        <p:spPr/>
        <p:txBody>
          <a:bodyPr/>
          <a:lstStyle/>
          <a:p>
            <a:r>
              <a:rPr lang="en-US" dirty="0"/>
              <a:t>Clinical pathway consultations</a:t>
            </a:r>
            <a:endParaRPr lang="en-GB" dirty="0"/>
          </a:p>
        </p:txBody>
      </p:sp>
      <p:sp>
        <p:nvSpPr>
          <p:cNvPr id="3" name="Content Placeholder 2">
            <a:extLst>
              <a:ext uri="{FF2B5EF4-FFF2-40B4-BE49-F238E27FC236}">
                <a16:creationId xmlns:a16="http://schemas.microsoft.com/office/drawing/2014/main" id="{DF7394D7-4427-674D-3646-44E984100AEF}"/>
              </a:ext>
            </a:extLst>
          </p:cNvPr>
          <p:cNvSpPr>
            <a:spLocks noGrp="1"/>
          </p:cNvSpPr>
          <p:nvPr>
            <p:ph sz="half" idx="1"/>
          </p:nvPr>
        </p:nvSpPr>
        <p:spPr/>
        <p:txBody>
          <a:bodyPr>
            <a:normAutofit fontScale="85000" lnSpcReduction="10000"/>
          </a:bodyPr>
          <a:lstStyle/>
          <a:p>
            <a:pPr>
              <a:buClr>
                <a:srgbClr val="FF6D3A"/>
              </a:buClr>
            </a:pPr>
            <a:r>
              <a:rPr lang="en-GB" sz="2400" b="0" dirty="0">
                <a:effectLst/>
                <a:latin typeface="DM Sans" pitchFamily="2" charset="0"/>
                <a:ea typeface="Calibri" panose="020F0502020204030204" pitchFamily="34" charset="0"/>
                <a:cs typeface="Times New Roman" panose="02020603050405020304" pitchFamily="18" charset="0"/>
              </a:rPr>
              <a:t>The clinical pathways element will enable the management of common infections by community pharmacies through offering </a:t>
            </a:r>
            <a:r>
              <a:rPr lang="en-GB" sz="2400" b="1" dirty="0">
                <a:effectLst/>
                <a:latin typeface="DM Sans" pitchFamily="2" charset="0"/>
                <a:ea typeface="Calibri" panose="020F0502020204030204" pitchFamily="34" charset="0"/>
                <a:cs typeface="Times New Roman" panose="02020603050405020304" pitchFamily="18" charset="0"/>
              </a:rPr>
              <a:t>self-care</a:t>
            </a:r>
            <a:r>
              <a:rPr lang="en-GB" sz="2400" b="0" dirty="0">
                <a:effectLst/>
                <a:latin typeface="DM Sans" pitchFamily="2" charset="0"/>
                <a:ea typeface="Calibri" panose="020F0502020204030204" pitchFamily="34" charset="0"/>
                <a:cs typeface="Times New Roman" panose="02020603050405020304" pitchFamily="18" charset="0"/>
              </a:rPr>
              <a:t>, </a:t>
            </a:r>
            <a:r>
              <a:rPr lang="en-GB" sz="2400" b="1" dirty="0">
                <a:effectLst/>
                <a:latin typeface="DM Sans" pitchFamily="2" charset="0"/>
                <a:ea typeface="Calibri" panose="020F0502020204030204" pitchFamily="34" charset="0"/>
                <a:cs typeface="Times New Roman" panose="02020603050405020304" pitchFamily="18" charset="0"/>
              </a:rPr>
              <a:t>safety netting advice</a:t>
            </a:r>
            <a:r>
              <a:rPr lang="en-GB" sz="2400" b="0" dirty="0">
                <a:effectLst/>
                <a:latin typeface="DM Sans" pitchFamily="2" charset="0"/>
                <a:ea typeface="Calibri" panose="020F0502020204030204" pitchFamily="34" charset="0"/>
                <a:cs typeface="Times New Roman" panose="02020603050405020304" pitchFamily="18" charset="0"/>
              </a:rPr>
              <a:t>, </a:t>
            </a:r>
            <a:r>
              <a:rPr lang="en-GB" sz="2400" dirty="0">
                <a:effectLst/>
                <a:latin typeface="DM Sans" pitchFamily="2" charset="0"/>
                <a:ea typeface="Calibri" panose="020F0502020204030204" pitchFamily="34" charset="0"/>
                <a:cs typeface="Times New Roman" panose="02020603050405020304" pitchFamily="18" charset="0"/>
              </a:rPr>
              <a:t>and only if appropriate</a:t>
            </a:r>
            <a:r>
              <a:rPr lang="en-GB" sz="2400" b="0" dirty="0">
                <a:effectLst/>
                <a:latin typeface="DM Sans" pitchFamily="2" charset="0"/>
                <a:ea typeface="Calibri" panose="020F0502020204030204" pitchFamily="34" charset="0"/>
                <a:cs typeface="Times New Roman" panose="02020603050405020304" pitchFamily="18" charset="0"/>
              </a:rPr>
              <a:t>, supplying a </a:t>
            </a:r>
            <a:r>
              <a:rPr lang="en-GB" sz="2400" b="1" dirty="0">
                <a:effectLst/>
                <a:latin typeface="DM Sans" pitchFamily="2" charset="0"/>
                <a:ea typeface="Calibri" panose="020F0502020204030204" pitchFamily="34" charset="0"/>
                <a:cs typeface="Times New Roman" panose="02020603050405020304" pitchFamily="18" charset="0"/>
              </a:rPr>
              <a:t>restricted set of medicines </a:t>
            </a:r>
            <a:r>
              <a:rPr lang="en-GB" sz="2400" b="0" dirty="0">
                <a:effectLst/>
                <a:latin typeface="DM Sans" pitchFamily="2" charset="0"/>
                <a:ea typeface="Calibri" panose="020F0502020204030204" pitchFamily="34" charset="0"/>
                <a:cs typeface="Times New Roman" panose="02020603050405020304" pitchFamily="18" charset="0"/>
              </a:rPr>
              <a:t>to complete episodes of care for seven common conditions</a:t>
            </a:r>
          </a:p>
          <a:p>
            <a:pPr>
              <a:buClr>
                <a:srgbClr val="FF6D3A"/>
              </a:buClr>
            </a:pPr>
            <a:r>
              <a:rPr lang="en-GB" dirty="0">
                <a:ea typeface="Calibri" panose="020F0502020204030204" pitchFamily="34" charset="0"/>
                <a:cs typeface="Times New Roman" panose="02020603050405020304" pitchFamily="18" charset="0"/>
              </a:rPr>
              <a:t>NHSE </a:t>
            </a:r>
            <a:r>
              <a:rPr lang="en-GB" sz="2400" b="0" dirty="0">
                <a:effectLst/>
                <a:ea typeface="Calibri" panose="020F0502020204030204" pitchFamily="34" charset="0"/>
                <a:cs typeface="Times New Roman" panose="02020603050405020304" pitchFamily="18" charset="0"/>
              </a:rPr>
              <a:t>commissioned SPS to develop patient group directions (PGDs) and a protocol for the Pharmacy First service </a:t>
            </a:r>
          </a:p>
          <a:p>
            <a:endParaRPr lang="en-GB" sz="2400" dirty="0">
              <a:latin typeface="DM Sans" pitchFamily="2" charset="0"/>
            </a:endParaRPr>
          </a:p>
          <a:p>
            <a:endParaRPr lang="en-GB" dirty="0"/>
          </a:p>
        </p:txBody>
      </p:sp>
      <p:sp>
        <p:nvSpPr>
          <p:cNvPr id="4" name="Content Placeholder 3">
            <a:extLst>
              <a:ext uri="{FF2B5EF4-FFF2-40B4-BE49-F238E27FC236}">
                <a16:creationId xmlns:a16="http://schemas.microsoft.com/office/drawing/2014/main" id="{3772FDBA-226A-63D0-C071-B1F56C81AAA7}"/>
              </a:ext>
            </a:extLst>
          </p:cNvPr>
          <p:cNvSpPr>
            <a:spLocks noGrp="1"/>
          </p:cNvSpPr>
          <p:nvPr>
            <p:ph sz="half" idx="2"/>
          </p:nvPr>
        </p:nvSpPr>
        <p:spPr/>
        <p:txBody>
          <a:bodyPr>
            <a:normAutofit fontScale="85000" lnSpcReduction="10000"/>
          </a:bodyPr>
          <a:lstStyle/>
          <a:p>
            <a:pPr>
              <a:buClr>
                <a:srgbClr val="FF6D3A"/>
              </a:buClr>
            </a:pPr>
            <a:r>
              <a:rPr lang="en-GB" sz="2400" b="0" dirty="0">
                <a:effectLst/>
                <a:ea typeface="Calibri" panose="020F0502020204030204" pitchFamily="34" charset="0"/>
                <a:cs typeface="Times New Roman" panose="02020603050405020304" pitchFamily="18" charset="0"/>
              </a:rPr>
              <a:t>The </a:t>
            </a:r>
            <a:r>
              <a:rPr lang="en-GB" dirty="0">
                <a:ea typeface="Calibri" panose="020F0502020204030204" pitchFamily="34" charset="0"/>
                <a:cs typeface="Times New Roman" panose="02020603050405020304" pitchFamily="18" charset="0"/>
              </a:rPr>
              <a:t>f</a:t>
            </a:r>
            <a:r>
              <a:rPr lang="en-GB" sz="2400" b="0" dirty="0">
                <a:effectLst/>
                <a:ea typeface="Calibri" panose="020F0502020204030204" pitchFamily="34" charset="0"/>
                <a:cs typeface="Times New Roman" panose="02020603050405020304" pitchFamily="18" charset="0"/>
              </a:rPr>
              <a:t>inal PGDs and protocol, published on the NHS England website, have received national approval from the National Medical Director, Chief Pharmaceutical Officer and National Clinical Director for IPC </a:t>
            </a:r>
            <a:r>
              <a:rPr lang="en-GB" dirty="0">
                <a:ea typeface="Calibri" panose="020F0502020204030204" pitchFamily="34" charset="0"/>
                <a:cs typeface="Times New Roman" panose="02020603050405020304" pitchFamily="18" charset="0"/>
              </a:rPr>
              <a:t>&amp; AMR</a:t>
            </a:r>
          </a:p>
          <a:p>
            <a:pPr>
              <a:buClr>
                <a:srgbClr val="FF6D3A"/>
              </a:buClr>
            </a:pPr>
            <a:r>
              <a:rPr lang="en-GB" sz="2400" b="0" dirty="0">
                <a:effectLst/>
                <a:ea typeface="Calibri" panose="020F0502020204030204" pitchFamily="34" charset="0"/>
                <a:cs typeface="Times New Roman" panose="02020603050405020304" pitchFamily="18" charset="0"/>
              </a:rPr>
              <a:t>Pharmacists cannot deviate from the clinical pathways and PGDs</a:t>
            </a:r>
          </a:p>
          <a:p>
            <a:endParaRPr lang="en-GB" dirty="0"/>
          </a:p>
        </p:txBody>
      </p:sp>
      <p:pic>
        <p:nvPicPr>
          <p:cNvPr id="5" name="Picture 2" descr="Specialist Pharmacy Service - elearning for healthcare">
            <a:extLst>
              <a:ext uri="{FF2B5EF4-FFF2-40B4-BE49-F238E27FC236}">
                <a16:creationId xmlns:a16="http://schemas.microsoft.com/office/drawing/2014/main" id="{E652F9C4-0CDA-84BC-024C-ADDC3C28E3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899" b="18126"/>
          <a:stretch/>
        </p:blipFill>
        <p:spPr bwMode="auto">
          <a:xfrm>
            <a:off x="9881018" y="5935080"/>
            <a:ext cx="2042741" cy="753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41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16BF77-5A3C-2190-2656-82184F3DCE4F}"/>
              </a:ext>
            </a:extLst>
          </p:cNvPr>
          <p:cNvSpPr>
            <a:spLocks noGrp="1"/>
          </p:cNvSpPr>
          <p:nvPr>
            <p:ph type="title"/>
          </p:nvPr>
        </p:nvSpPr>
        <p:spPr/>
        <p:txBody>
          <a:bodyPr>
            <a:normAutofit/>
          </a:bodyPr>
          <a:lstStyle/>
          <a:p>
            <a:r>
              <a:rPr lang="en-US" sz="4800" b="0" i="0" u="none" strike="noStrike" dirty="0">
                <a:effectLst/>
                <a:latin typeface="Mokoko Medium" panose="02060603020203020204" pitchFamily="18" charset="0"/>
              </a:rPr>
              <a:t>The Pharmacy First service</a:t>
            </a:r>
            <a:endParaRPr lang="en-US" sz="4800" dirty="0"/>
          </a:p>
        </p:txBody>
      </p:sp>
    </p:spTree>
    <p:extLst>
      <p:ext uri="{BB962C8B-B14F-4D97-AF65-F5344CB8AC3E}">
        <p14:creationId xmlns:p14="http://schemas.microsoft.com/office/powerpoint/2010/main" val="2488306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6933-7CF1-5563-55D5-3F7C34AA0755}"/>
              </a:ext>
            </a:extLst>
          </p:cNvPr>
          <p:cNvSpPr>
            <a:spLocks noGrp="1"/>
          </p:cNvSpPr>
          <p:nvPr>
            <p:ph type="title"/>
          </p:nvPr>
        </p:nvSpPr>
        <p:spPr/>
        <p:txBody>
          <a:bodyPr/>
          <a:lstStyle/>
          <a:p>
            <a:r>
              <a:rPr lang="en-US" dirty="0"/>
              <a:t>Development of clinical pathways</a:t>
            </a:r>
            <a:endParaRPr lang="en-GB" dirty="0"/>
          </a:p>
        </p:txBody>
      </p:sp>
      <p:sp>
        <p:nvSpPr>
          <p:cNvPr id="5" name="Rectangle 4">
            <a:extLst>
              <a:ext uri="{FF2B5EF4-FFF2-40B4-BE49-F238E27FC236}">
                <a16:creationId xmlns:a16="http://schemas.microsoft.com/office/drawing/2014/main" id="{F5299339-8C69-71A1-DB99-71CC0514919E}"/>
              </a:ext>
            </a:extLst>
          </p:cNvPr>
          <p:cNvSpPr/>
          <p:nvPr/>
        </p:nvSpPr>
        <p:spPr>
          <a:xfrm>
            <a:off x="2708024" y="2072336"/>
            <a:ext cx="2160000" cy="1908000"/>
          </a:xfrm>
          <a:prstGeom prst="rect">
            <a:avLst/>
          </a:prstGeom>
          <a:solidFill>
            <a:srgbClr val="FF6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6" name="TextBox 2">
            <a:extLst>
              <a:ext uri="{FF2B5EF4-FFF2-40B4-BE49-F238E27FC236}">
                <a16:creationId xmlns:a16="http://schemas.microsoft.com/office/drawing/2014/main" id="{A862CC8B-EF74-CA9A-A715-9B43C89919DC}"/>
              </a:ext>
            </a:extLst>
          </p:cNvPr>
          <p:cNvSpPr txBox="1"/>
          <p:nvPr/>
        </p:nvSpPr>
        <p:spPr>
          <a:xfrm>
            <a:off x="2905709" y="2164454"/>
            <a:ext cx="1764630"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sz="1400" b="1" u="none" strike="noStrike" kern="1200" cap="none" spc="0" normalizeH="0" baseline="0" noProof="0" dirty="0">
                <a:ln>
                  <a:noFill/>
                </a:ln>
                <a:solidFill>
                  <a:schemeClr val="bg2"/>
                </a:solidFill>
                <a:effectLst/>
                <a:uLnTx/>
                <a:uFillTx/>
                <a:latin typeface="DM Sans" pitchFamily="2" charset="77"/>
                <a:ea typeface="+mn-ea"/>
                <a:cs typeface="+mn-cs"/>
              </a:rPr>
              <a:t>Multi-professional expert working group to develop robust clinical pathways for each of the 7 conditions</a:t>
            </a:r>
            <a:endParaRPr kumimoji="0" lang="en-US" sz="1400" b="0" u="none" strike="noStrike" kern="1200" cap="none" spc="0" normalizeH="0" baseline="0" noProof="0" dirty="0">
              <a:ln>
                <a:noFill/>
              </a:ln>
              <a:solidFill>
                <a:schemeClr val="bg2"/>
              </a:solidFill>
              <a:effectLst/>
              <a:uLnTx/>
              <a:uFillTx/>
              <a:latin typeface="DM Sans" pitchFamily="2" charset="77"/>
              <a:ea typeface="+mn-ea"/>
              <a:cs typeface="+mn-cs"/>
            </a:endParaRPr>
          </a:p>
        </p:txBody>
      </p:sp>
      <p:sp>
        <p:nvSpPr>
          <p:cNvPr id="7" name="Rectangle 6">
            <a:extLst>
              <a:ext uri="{FF2B5EF4-FFF2-40B4-BE49-F238E27FC236}">
                <a16:creationId xmlns:a16="http://schemas.microsoft.com/office/drawing/2014/main" id="{084C228B-0DDC-22D6-B1D1-30DA26CF1BAB}"/>
              </a:ext>
            </a:extLst>
          </p:cNvPr>
          <p:cNvSpPr/>
          <p:nvPr/>
        </p:nvSpPr>
        <p:spPr>
          <a:xfrm>
            <a:off x="4950708" y="2072336"/>
            <a:ext cx="2160000" cy="1908000"/>
          </a:xfrm>
          <a:prstGeom prst="rect">
            <a:avLst/>
          </a:prstGeom>
          <a:solidFill>
            <a:srgbClr val="47D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 name="TextBox 4">
            <a:extLst>
              <a:ext uri="{FF2B5EF4-FFF2-40B4-BE49-F238E27FC236}">
                <a16:creationId xmlns:a16="http://schemas.microsoft.com/office/drawing/2014/main" id="{06B500AA-A80E-DB30-6DD5-BB28DB72666C}"/>
              </a:ext>
            </a:extLst>
          </p:cNvPr>
          <p:cNvSpPr txBox="1"/>
          <p:nvPr/>
        </p:nvSpPr>
        <p:spPr>
          <a:xfrm>
            <a:off x="5120687" y="2164454"/>
            <a:ext cx="176463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2"/>
                </a:solidFill>
                <a:latin typeface="DM Sans" pitchFamily="2" charset="77"/>
              </a:rPr>
              <a:t>Adherence to NICE guidelines</a:t>
            </a:r>
            <a:endParaRPr kumimoji="0" lang="en-US" sz="1400" b="0" u="none" strike="noStrike" kern="1200" cap="none" spc="0" normalizeH="0" baseline="0" noProof="0" dirty="0">
              <a:ln>
                <a:noFill/>
              </a:ln>
              <a:solidFill>
                <a:schemeClr val="bg2"/>
              </a:solidFill>
              <a:effectLst/>
              <a:uLnTx/>
              <a:uFillTx/>
              <a:latin typeface="DM Sans" pitchFamily="2" charset="77"/>
              <a:ea typeface="+mn-ea"/>
              <a:cs typeface="+mn-cs"/>
            </a:endParaRPr>
          </a:p>
        </p:txBody>
      </p:sp>
      <p:sp>
        <p:nvSpPr>
          <p:cNvPr id="9" name="Rectangle 8">
            <a:extLst>
              <a:ext uri="{FF2B5EF4-FFF2-40B4-BE49-F238E27FC236}">
                <a16:creationId xmlns:a16="http://schemas.microsoft.com/office/drawing/2014/main" id="{CEB44554-9860-7B0A-76D5-CA45FDA7D233}"/>
              </a:ext>
            </a:extLst>
          </p:cNvPr>
          <p:cNvSpPr/>
          <p:nvPr/>
        </p:nvSpPr>
        <p:spPr>
          <a:xfrm>
            <a:off x="7193392" y="2072336"/>
            <a:ext cx="2160000" cy="1908000"/>
          </a:xfrm>
          <a:prstGeom prst="rect">
            <a:avLst/>
          </a:prstGeom>
          <a:solidFill>
            <a:srgbClr val="007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0" name="TextBox 6">
            <a:extLst>
              <a:ext uri="{FF2B5EF4-FFF2-40B4-BE49-F238E27FC236}">
                <a16:creationId xmlns:a16="http://schemas.microsoft.com/office/drawing/2014/main" id="{02809AEC-5F29-6315-490C-1E23926445F0}"/>
              </a:ext>
            </a:extLst>
          </p:cNvPr>
          <p:cNvSpPr txBox="1"/>
          <p:nvPr/>
        </p:nvSpPr>
        <p:spPr>
          <a:xfrm>
            <a:off x="7354550" y="2164454"/>
            <a:ext cx="1764630"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sz="1400" b="1" u="none" strike="noStrike" kern="1200" cap="none" spc="0" normalizeH="0" baseline="0" noProof="0" dirty="0">
                <a:ln>
                  <a:noFill/>
                </a:ln>
                <a:solidFill>
                  <a:schemeClr val="bg2"/>
                </a:solidFill>
                <a:effectLst/>
                <a:uLnTx/>
                <a:uFillTx/>
                <a:latin typeface="DM Sans" pitchFamily="2" charset="77"/>
                <a:ea typeface="+mn-ea"/>
                <a:cs typeface="+mn-cs"/>
              </a:rPr>
              <a:t>National template for PGDs developed by SPS</a:t>
            </a:r>
            <a:endParaRPr kumimoji="0" lang="en-US" sz="1400" b="0" u="none" strike="noStrike" kern="1200" cap="none" spc="0" normalizeH="0" baseline="0" noProof="0" dirty="0">
              <a:ln>
                <a:noFill/>
              </a:ln>
              <a:solidFill>
                <a:schemeClr val="bg2"/>
              </a:solidFill>
              <a:effectLst/>
              <a:uLnTx/>
              <a:uFillTx/>
              <a:latin typeface="DM Sans" pitchFamily="2" charset="77"/>
              <a:ea typeface="+mn-ea"/>
              <a:cs typeface="+mn-cs"/>
            </a:endParaRPr>
          </a:p>
        </p:txBody>
      </p:sp>
      <p:sp>
        <p:nvSpPr>
          <p:cNvPr id="11" name="Rectangle 10">
            <a:extLst>
              <a:ext uri="{FF2B5EF4-FFF2-40B4-BE49-F238E27FC236}">
                <a16:creationId xmlns:a16="http://schemas.microsoft.com/office/drawing/2014/main" id="{F41A4223-F1CC-5CE7-00FB-7E13A5309F16}"/>
              </a:ext>
            </a:extLst>
          </p:cNvPr>
          <p:cNvSpPr/>
          <p:nvPr/>
        </p:nvSpPr>
        <p:spPr>
          <a:xfrm>
            <a:off x="3843002" y="4049137"/>
            <a:ext cx="2160000" cy="1908000"/>
          </a:xfrm>
          <a:prstGeom prst="rect">
            <a:avLst/>
          </a:prstGeom>
          <a:solidFill>
            <a:srgbClr val="CC9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2" name="TextBox 10">
            <a:extLst>
              <a:ext uri="{FF2B5EF4-FFF2-40B4-BE49-F238E27FC236}">
                <a16:creationId xmlns:a16="http://schemas.microsoft.com/office/drawing/2014/main" id="{B2709BEB-D7D4-9768-B9FB-E3FB90A77600}"/>
              </a:ext>
            </a:extLst>
          </p:cNvPr>
          <p:cNvSpPr txBox="1"/>
          <p:nvPr/>
        </p:nvSpPr>
        <p:spPr>
          <a:xfrm>
            <a:off x="4040687" y="4201929"/>
            <a:ext cx="1764630"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sz="1400" b="1" u="none" strike="noStrike" kern="1200" cap="none" spc="0" normalizeH="0" baseline="0" noProof="0" dirty="0">
                <a:ln>
                  <a:noFill/>
                </a:ln>
                <a:solidFill>
                  <a:schemeClr val="bg2"/>
                </a:solidFill>
                <a:effectLst/>
                <a:uLnTx/>
                <a:uFillTx/>
                <a:latin typeface="DM Sans" pitchFamily="2" charset="77"/>
                <a:ea typeface="+mn-ea"/>
                <a:cs typeface="+mn-cs"/>
              </a:rPr>
              <a:t>Pharmacy Quality Scheme antimicrobial stewardship foundation</a:t>
            </a:r>
          </a:p>
        </p:txBody>
      </p:sp>
      <p:sp>
        <p:nvSpPr>
          <p:cNvPr id="13" name="Rectangle 12">
            <a:extLst>
              <a:ext uri="{FF2B5EF4-FFF2-40B4-BE49-F238E27FC236}">
                <a16:creationId xmlns:a16="http://schemas.microsoft.com/office/drawing/2014/main" id="{05BB50F0-FED3-5D24-7CE8-38FE2B7D5C9C}"/>
              </a:ext>
            </a:extLst>
          </p:cNvPr>
          <p:cNvSpPr/>
          <p:nvPr/>
        </p:nvSpPr>
        <p:spPr>
          <a:xfrm>
            <a:off x="6076865" y="4040836"/>
            <a:ext cx="2160000" cy="1908000"/>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4" name="TextBox 12">
            <a:extLst>
              <a:ext uri="{FF2B5EF4-FFF2-40B4-BE49-F238E27FC236}">
                <a16:creationId xmlns:a16="http://schemas.microsoft.com/office/drawing/2014/main" id="{140F06A4-5405-D8C8-B592-EBB3315F800F}"/>
              </a:ext>
            </a:extLst>
          </p:cNvPr>
          <p:cNvSpPr txBox="1"/>
          <p:nvPr/>
        </p:nvSpPr>
        <p:spPr>
          <a:xfrm>
            <a:off x="6274550" y="4201929"/>
            <a:ext cx="1764630"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2"/>
                </a:solidFill>
                <a:latin typeface="DM Sans" pitchFamily="2" charset="77"/>
              </a:rPr>
              <a:t>AMR Programme Board Oversight National Medical Director and Chief Medical Officer for England</a:t>
            </a:r>
            <a:endParaRPr kumimoji="0" lang="en-US" sz="1400" b="1" u="none" strike="noStrike" kern="1200" cap="none" spc="0" normalizeH="0" baseline="0" noProof="0" dirty="0">
              <a:ln>
                <a:noFill/>
              </a:ln>
              <a:solidFill>
                <a:schemeClr val="bg2"/>
              </a:solidFill>
              <a:effectLst/>
              <a:uLnTx/>
              <a:uFillTx/>
              <a:latin typeface="DM Sans" pitchFamily="2" charset="77"/>
              <a:ea typeface="+mn-ea"/>
              <a:cs typeface="+mn-cs"/>
            </a:endParaRPr>
          </a:p>
        </p:txBody>
      </p:sp>
    </p:spTree>
    <p:extLst>
      <p:ext uri="{BB962C8B-B14F-4D97-AF65-F5344CB8AC3E}">
        <p14:creationId xmlns:p14="http://schemas.microsoft.com/office/powerpoint/2010/main" val="3072244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D8A3-AFA5-B09A-4D91-C6C7D59C17F4}"/>
              </a:ext>
            </a:extLst>
          </p:cNvPr>
          <p:cNvSpPr>
            <a:spLocks noGrp="1"/>
          </p:cNvSpPr>
          <p:nvPr>
            <p:ph type="title"/>
          </p:nvPr>
        </p:nvSpPr>
        <p:spPr/>
        <p:txBody>
          <a:bodyPr/>
          <a:lstStyle/>
          <a:p>
            <a:r>
              <a:rPr lang="en-US" dirty="0"/>
              <a:t>Monitoring and surveillance</a:t>
            </a:r>
            <a:endParaRPr lang="en-GB" dirty="0"/>
          </a:p>
        </p:txBody>
      </p:sp>
      <p:sp>
        <p:nvSpPr>
          <p:cNvPr id="3" name="Content Placeholder 2">
            <a:extLst>
              <a:ext uri="{FF2B5EF4-FFF2-40B4-BE49-F238E27FC236}">
                <a16:creationId xmlns:a16="http://schemas.microsoft.com/office/drawing/2014/main" id="{8CDFE917-1CB1-A4B9-701D-23C5326F4387}"/>
              </a:ext>
            </a:extLst>
          </p:cNvPr>
          <p:cNvSpPr>
            <a:spLocks noGrp="1"/>
          </p:cNvSpPr>
          <p:nvPr>
            <p:ph sz="half" idx="1"/>
          </p:nvPr>
        </p:nvSpPr>
        <p:spPr>
          <a:xfrm>
            <a:off x="936978" y="1825625"/>
            <a:ext cx="10279662" cy="4351338"/>
          </a:xfrm>
        </p:spPr>
        <p:txBody>
          <a:bodyPr>
            <a:normAutofit lnSpcReduction="10000"/>
          </a:bodyPr>
          <a:lstStyle/>
          <a:p>
            <a:pPr>
              <a:buClr>
                <a:srgbClr val="FF6D3A"/>
              </a:buClr>
            </a:pPr>
            <a:r>
              <a:rPr lang="en-GB" b="0" dirty="0"/>
              <a:t>NHSE will closely monitor the Pharmacy First service post-launch to allow for robust oversight and monitor for any potential impact on antimicrobial resistance so that any needed mitigations can be quickly actioned</a:t>
            </a:r>
          </a:p>
          <a:p>
            <a:pPr>
              <a:buClr>
                <a:srgbClr val="FF6D3A"/>
              </a:buClr>
            </a:pPr>
            <a:r>
              <a:rPr lang="en-GB" b="0" dirty="0"/>
              <a:t>NHSE </a:t>
            </a:r>
            <a:r>
              <a:rPr lang="en-GB" dirty="0"/>
              <a:t>is</a:t>
            </a:r>
            <a:r>
              <a:rPr lang="en-GB" b="0" dirty="0"/>
              <a:t> working with NHSBSA to </a:t>
            </a:r>
            <a:r>
              <a:rPr lang="en-GB" sz="2400" dirty="0">
                <a:effectLst/>
                <a:latin typeface="Arial" panose="020B0604020202020204" pitchFamily="34" charset="0"/>
                <a:ea typeface="Calibri" panose="020F0502020204030204" pitchFamily="34" charset="0"/>
                <a:cs typeface="Times New Roman" panose="02020603050405020304" pitchFamily="18" charset="0"/>
              </a:rPr>
              <a:t>enable pharmacy reimbursement and functionality for PGD supply to be recorded via ePACT2 data, or in a parallel dashboard</a:t>
            </a:r>
          </a:p>
          <a:p>
            <a:pPr>
              <a:buClr>
                <a:srgbClr val="FF6D3A"/>
              </a:buClr>
            </a:pPr>
            <a:r>
              <a:rPr lang="en-GB" b="0" dirty="0"/>
              <a:t>NIHR will commission an evaluation of Pharmacy First services considering implications for antimicrobial resistance</a:t>
            </a:r>
            <a:endParaRPr lang="en-US" dirty="0"/>
          </a:p>
          <a:p>
            <a:endParaRPr lang="en-US" dirty="0"/>
          </a:p>
          <a:p>
            <a:endParaRPr lang="en-US" dirty="0"/>
          </a:p>
          <a:p>
            <a:endParaRPr lang="en-GB" dirty="0"/>
          </a:p>
        </p:txBody>
      </p:sp>
    </p:spTree>
    <p:extLst>
      <p:ext uri="{BB962C8B-B14F-4D97-AF65-F5344CB8AC3E}">
        <p14:creationId xmlns:p14="http://schemas.microsoft.com/office/powerpoint/2010/main" val="309286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8E31AE-DDF4-5145-DA87-7D8DC53F41EC}"/>
              </a:ext>
            </a:extLst>
          </p:cNvPr>
          <p:cNvPicPr>
            <a:picLocks noChangeAspect="1"/>
          </p:cNvPicPr>
          <p:nvPr/>
        </p:nvPicPr>
        <p:blipFill>
          <a:blip r:embed="rId2"/>
          <a:stretch>
            <a:fillRect/>
          </a:stretch>
        </p:blipFill>
        <p:spPr>
          <a:xfrm>
            <a:off x="3670912" y="76553"/>
            <a:ext cx="4670655" cy="6604163"/>
          </a:xfrm>
          <a:prstGeom prst="rect">
            <a:avLst/>
          </a:prstGeom>
          <a:ln>
            <a:solidFill>
              <a:srgbClr val="0072CE"/>
            </a:solidFill>
          </a:ln>
        </p:spPr>
      </p:pic>
    </p:spTree>
    <p:extLst>
      <p:ext uri="{BB962C8B-B14F-4D97-AF65-F5344CB8AC3E}">
        <p14:creationId xmlns:p14="http://schemas.microsoft.com/office/powerpoint/2010/main" val="2511041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7A51A65-1EAB-5832-D738-DC6FA4433C39}"/>
              </a:ext>
            </a:extLst>
          </p:cNvPr>
          <p:cNvPicPr>
            <a:picLocks noGrp="1" noChangeAspect="1"/>
          </p:cNvPicPr>
          <p:nvPr>
            <p:ph sz="half" idx="1"/>
          </p:nvPr>
        </p:nvPicPr>
        <p:blipFill>
          <a:blip r:embed="rId2"/>
          <a:stretch>
            <a:fillRect/>
          </a:stretch>
        </p:blipFill>
        <p:spPr>
          <a:xfrm>
            <a:off x="2225973" y="615111"/>
            <a:ext cx="7740054" cy="5225852"/>
          </a:xfrm>
          <a:ln>
            <a:solidFill>
              <a:srgbClr val="0072CE"/>
            </a:solidFill>
          </a:ln>
        </p:spPr>
      </p:pic>
    </p:spTree>
    <p:extLst>
      <p:ext uri="{BB962C8B-B14F-4D97-AF65-F5344CB8AC3E}">
        <p14:creationId xmlns:p14="http://schemas.microsoft.com/office/powerpoint/2010/main" val="3421264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20B167-4622-E2F8-CA40-7AD1D8FE1B20}"/>
              </a:ext>
            </a:extLst>
          </p:cNvPr>
          <p:cNvPicPr>
            <a:picLocks noGrp="1" noChangeAspect="1"/>
          </p:cNvPicPr>
          <p:nvPr>
            <p:ph sz="half" idx="1"/>
          </p:nvPr>
        </p:nvPicPr>
        <p:blipFill>
          <a:blip r:embed="rId2"/>
          <a:stretch>
            <a:fillRect/>
          </a:stretch>
        </p:blipFill>
        <p:spPr>
          <a:xfrm>
            <a:off x="2513499" y="553725"/>
            <a:ext cx="6779791" cy="5529950"/>
          </a:xfrm>
          <a:ln>
            <a:solidFill>
              <a:srgbClr val="0072CE"/>
            </a:solidFill>
          </a:ln>
        </p:spPr>
      </p:pic>
    </p:spTree>
    <p:extLst>
      <p:ext uri="{BB962C8B-B14F-4D97-AF65-F5344CB8AC3E}">
        <p14:creationId xmlns:p14="http://schemas.microsoft.com/office/powerpoint/2010/main" val="458142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F718-99B9-2C8D-C0DD-EF91DB615C2A}"/>
              </a:ext>
            </a:extLst>
          </p:cNvPr>
          <p:cNvSpPr>
            <a:spLocks noGrp="1"/>
          </p:cNvSpPr>
          <p:nvPr>
            <p:ph type="title"/>
          </p:nvPr>
        </p:nvSpPr>
        <p:spPr>
          <a:xfrm>
            <a:off x="2872509" y="2074277"/>
            <a:ext cx="6952688" cy="2681830"/>
          </a:xfrm>
        </p:spPr>
        <p:txBody>
          <a:bodyPr>
            <a:normAutofit fontScale="90000"/>
          </a:bodyPr>
          <a:lstStyle/>
          <a:p>
            <a:pPr algn="l"/>
            <a:r>
              <a:rPr lang="en-US" dirty="0"/>
              <a:t>Notifications and referrals to general practice</a:t>
            </a:r>
            <a:endParaRPr lang="en-GB" dirty="0"/>
          </a:p>
        </p:txBody>
      </p:sp>
    </p:spTree>
    <p:extLst>
      <p:ext uri="{BB962C8B-B14F-4D97-AF65-F5344CB8AC3E}">
        <p14:creationId xmlns:p14="http://schemas.microsoft.com/office/powerpoint/2010/main" val="521558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D19D-68E8-455F-F2AA-014203256650}"/>
              </a:ext>
            </a:extLst>
          </p:cNvPr>
          <p:cNvSpPr>
            <a:spLocks noGrp="1"/>
          </p:cNvSpPr>
          <p:nvPr>
            <p:ph type="title"/>
          </p:nvPr>
        </p:nvSpPr>
        <p:spPr/>
        <p:txBody>
          <a:bodyPr>
            <a:normAutofit/>
          </a:bodyPr>
          <a:lstStyle/>
          <a:p>
            <a:r>
              <a:rPr lang="en-US" dirty="0"/>
              <a:t>Notifications and referrals</a:t>
            </a:r>
            <a:endParaRPr lang="en-GB" dirty="0"/>
          </a:p>
        </p:txBody>
      </p:sp>
      <p:sp>
        <p:nvSpPr>
          <p:cNvPr id="3" name="Content Placeholder 2">
            <a:extLst>
              <a:ext uri="{FF2B5EF4-FFF2-40B4-BE49-F238E27FC236}">
                <a16:creationId xmlns:a16="http://schemas.microsoft.com/office/drawing/2014/main" id="{DD1DD8D7-A51F-66F0-877E-2D572ED6DD8A}"/>
              </a:ext>
            </a:extLst>
          </p:cNvPr>
          <p:cNvSpPr>
            <a:spLocks noGrp="1"/>
          </p:cNvSpPr>
          <p:nvPr>
            <p:ph sz="half" idx="1"/>
          </p:nvPr>
        </p:nvSpPr>
        <p:spPr>
          <a:xfrm>
            <a:off x="936977" y="1825625"/>
            <a:ext cx="10673385" cy="4351338"/>
          </a:xfrm>
        </p:spPr>
        <p:txBody>
          <a:bodyPr>
            <a:normAutofit/>
          </a:bodyPr>
          <a:lstStyle/>
          <a:p>
            <a:pPr>
              <a:buClr>
                <a:srgbClr val="FF6D3A"/>
              </a:buClr>
            </a:pPr>
            <a:r>
              <a:rPr lang="en-GB" dirty="0"/>
              <a:t>A patient’s general practice will be notified on the day of provision of the service or on the following working day</a:t>
            </a:r>
          </a:p>
          <a:p>
            <a:pPr>
              <a:buClr>
                <a:srgbClr val="FF6D3A"/>
              </a:buClr>
            </a:pPr>
            <a:r>
              <a:rPr lang="en-GB" dirty="0"/>
              <a:t>If a patient needs an in-hours appointment with their GP practice, after agreeing this course of action, the pharmacist should contact the patient’s GP practice to secure them an appointment</a:t>
            </a:r>
          </a:p>
          <a:p>
            <a:pPr>
              <a:buClr>
                <a:srgbClr val="FF6D3A"/>
              </a:buClr>
            </a:pPr>
            <a:r>
              <a:rPr lang="en-GB" dirty="0"/>
              <a:t>If known that a patient has used the service more than twice within a month, with the same symptoms and no indication for urgent referral, pharmacists will consider referring the patient to their general practice</a:t>
            </a:r>
          </a:p>
          <a:p>
            <a:pPr>
              <a:buClr>
                <a:srgbClr val="FF6D3A"/>
              </a:buClr>
            </a:pPr>
            <a:endParaRPr lang="en-GB" dirty="0"/>
          </a:p>
          <a:p>
            <a:pPr>
              <a:buClr>
                <a:srgbClr val="FF6D3A"/>
              </a:buClr>
            </a:pPr>
            <a:endParaRPr lang="en-GB" dirty="0"/>
          </a:p>
          <a:p>
            <a:pPr marL="457200" lvl="1" indent="0">
              <a:buClr>
                <a:srgbClr val="FF6D3A"/>
              </a:buClr>
              <a:buNone/>
            </a:pPr>
            <a:endParaRPr lang="en-GB" dirty="0"/>
          </a:p>
          <a:p>
            <a:pPr>
              <a:buClr>
                <a:srgbClr val="FF6D3A"/>
              </a:buClr>
            </a:pPr>
            <a:endParaRPr lang="en-GB" dirty="0"/>
          </a:p>
          <a:p>
            <a:pPr marL="0" indent="0">
              <a:buClr>
                <a:srgbClr val="FF6D3A"/>
              </a:buClr>
              <a:buNone/>
            </a:pPr>
            <a:endParaRPr lang="en-GB" dirty="0"/>
          </a:p>
          <a:p>
            <a:endParaRPr lang="en-GB" dirty="0"/>
          </a:p>
        </p:txBody>
      </p:sp>
    </p:spTree>
    <p:extLst>
      <p:ext uri="{BB962C8B-B14F-4D97-AF65-F5344CB8AC3E}">
        <p14:creationId xmlns:p14="http://schemas.microsoft.com/office/powerpoint/2010/main" val="1048619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A7D8C-579A-47D7-2254-D31F0983CE45}"/>
              </a:ext>
            </a:extLst>
          </p:cNvPr>
          <p:cNvSpPr>
            <a:spLocks noGrp="1"/>
          </p:cNvSpPr>
          <p:nvPr>
            <p:ph type="title"/>
          </p:nvPr>
        </p:nvSpPr>
        <p:spPr/>
        <p:txBody>
          <a:bodyPr>
            <a:normAutofit fontScale="90000"/>
          </a:bodyPr>
          <a:lstStyle/>
          <a:p>
            <a:pPr algn="l"/>
            <a:r>
              <a:rPr lang="en-US" dirty="0"/>
              <a:t>Learning and development for pharmacists</a:t>
            </a:r>
            <a:endParaRPr lang="en-GB" dirty="0"/>
          </a:p>
        </p:txBody>
      </p:sp>
    </p:spTree>
    <p:extLst>
      <p:ext uri="{BB962C8B-B14F-4D97-AF65-F5344CB8AC3E}">
        <p14:creationId xmlns:p14="http://schemas.microsoft.com/office/powerpoint/2010/main" val="6130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D19D-68E8-455F-F2AA-014203256650}"/>
              </a:ext>
            </a:extLst>
          </p:cNvPr>
          <p:cNvSpPr>
            <a:spLocks noGrp="1"/>
          </p:cNvSpPr>
          <p:nvPr>
            <p:ph type="title"/>
          </p:nvPr>
        </p:nvSpPr>
        <p:spPr/>
        <p:txBody>
          <a:bodyPr>
            <a:normAutofit/>
          </a:bodyPr>
          <a:lstStyle/>
          <a:p>
            <a:r>
              <a:rPr lang="en-US" dirty="0"/>
              <a:t>Learning and development</a:t>
            </a:r>
            <a:endParaRPr lang="en-GB" dirty="0"/>
          </a:p>
        </p:txBody>
      </p:sp>
      <p:sp>
        <p:nvSpPr>
          <p:cNvPr id="3" name="Content Placeholder 2">
            <a:extLst>
              <a:ext uri="{FF2B5EF4-FFF2-40B4-BE49-F238E27FC236}">
                <a16:creationId xmlns:a16="http://schemas.microsoft.com/office/drawing/2014/main" id="{DD1DD8D7-A51F-66F0-877E-2D572ED6DD8A}"/>
              </a:ext>
            </a:extLst>
          </p:cNvPr>
          <p:cNvSpPr>
            <a:spLocks noGrp="1"/>
          </p:cNvSpPr>
          <p:nvPr>
            <p:ph sz="half" idx="1"/>
          </p:nvPr>
        </p:nvSpPr>
        <p:spPr>
          <a:xfrm>
            <a:off x="936977" y="1825625"/>
            <a:ext cx="10673385" cy="4351338"/>
          </a:xfrm>
        </p:spPr>
        <p:txBody>
          <a:bodyPr>
            <a:normAutofit/>
          </a:bodyPr>
          <a:lstStyle/>
          <a:p>
            <a:pPr>
              <a:buClr>
                <a:srgbClr val="FF6D3A"/>
              </a:buClr>
            </a:pPr>
            <a:r>
              <a:rPr lang="en-GB" dirty="0"/>
              <a:t>Pharmacy First self-assessment framework – developed by the Centre for Pharmacy </a:t>
            </a:r>
            <a:r>
              <a:rPr lang="en-GB"/>
              <a:t>Postgraduate Education</a:t>
            </a:r>
            <a:r>
              <a:rPr lang="en-GB" dirty="0"/>
              <a:t> and NHSE</a:t>
            </a:r>
          </a:p>
          <a:p>
            <a:pPr lvl="1">
              <a:buClr>
                <a:srgbClr val="FF6D3A"/>
              </a:buClr>
            </a:pPr>
            <a:r>
              <a:rPr lang="en-GB" dirty="0"/>
              <a:t>Additional training options highlighted on CPPE website including ENT clinical assessment skills workshop</a:t>
            </a:r>
          </a:p>
          <a:p>
            <a:pPr>
              <a:buClr>
                <a:srgbClr val="FF6D3A"/>
              </a:buClr>
            </a:pPr>
            <a:r>
              <a:rPr lang="en-GB" dirty="0"/>
              <a:t>Personal development action plan</a:t>
            </a:r>
          </a:p>
          <a:p>
            <a:pPr>
              <a:buClr>
                <a:srgbClr val="FF6D3A"/>
              </a:buClr>
            </a:pPr>
            <a:r>
              <a:rPr lang="en-GB" dirty="0"/>
              <a:t>Clinical examination training also available funded by NHSE</a:t>
            </a:r>
          </a:p>
          <a:p>
            <a:pPr>
              <a:buClr>
                <a:srgbClr val="FF6D3A"/>
              </a:buClr>
            </a:pPr>
            <a:r>
              <a:rPr lang="en-GB" dirty="0"/>
              <a:t>Lots of support to upskill and give pharmacists the confidence to offer this service</a:t>
            </a:r>
          </a:p>
          <a:p>
            <a:pPr marL="0" indent="0">
              <a:buClr>
                <a:srgbClr val="FF6D3A"/>
              </a:buClr>
              <a:buNone/>
            </a:pPr>
            <a:endParaRPr lang="en-GB" dirty="0"/>
          </a:p>
          <a:p>
            <a:endParaRPr lang="en-GB" dirty="0"/>
          </a:p>
        </p:txBody>
      </p:sp>
    </p:spTree>
    <p:extLst>
      <p:ext uri="{BB962C8B-B14F-4D97-AF65-F5344CB8AC3E}">
        <p14:creationId xmlns:p14="http://schemas.microsoft.com/office/powerpoint/2010/main" val="964610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AACB-CC2C-F58B-3AFC-8598330ECA14}"/>
              </a:ext>
            </a:extLst>
          </p:cNvPr>
          <p:cNvSpPr>
            <a:spLocks noGrp="1"/>
          </p:cNvSpPr>
          <p:nvPr>
            <p:ph type="title"/>
          </p:nvPr>
        </p:nvSpPr>
        <p:spPr>
          <a:xfrm>
            <a:off x="2909455" y="2074277"/>
            <a:ext cx="6915742" cy="2681830"/>
          </a:xfrm>
        </p:spPr>
        <p:txBody>
          <a:bodyPr/>
          <a:lstStyle/>
          <a:p>
            <a:pPr algn="l"/>
            <a:r>
              <a:rPr lang="en-US" dirty="0"/>
              <a:t>Expansion of other services</a:t>
            </a:r>
            <a:endParaRPr lang="en-GB" dirty="0"/>
          </a:p>
        </p:txBody>
      </p:sp>
    </p:spTree>
    <p:extLst>
      <p:ext uri="{BB962C8B-B14F-4D97-AF65-F5344CB8AC3E}">
        <p14:creationId xmlns:p14="http://schemas.microsoft.com/office/powerpoint/2010/main" val="1727236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3CBA12-82B5-B760-4CD8-A09544AC68C2}"/>
              </a:ext>
            </a:extLst>
          </p:cNvPr>
          <p:cNvSpPr>
            <a:spLocks noGrp="1"/>
          </p:cNvSpPr>
          <p:nvPr>
            <p:ph type="title"/>
          </p:nvPr>
        </p:nvSpPr>
        <p:spPr/>
        <p:txBody>
          <a:bodyPr/>
          <a:lstStyle/>
          <a:p>
            <a:r>
              <a:rPr lang="en-US" dirty="0"/>
              <a:t>Presentation overview</a:t>
            </a:r>
            <a:endParaRPr lang="en-GB" dirty="0"/>
          </a:p>
        </p:txBody>
      </p:sp>
      <p:sp>
        <p:nvSpPr>
          <p:cNvPr id="5" name="Content Placeholder 4">
            <a:extLst>
              <a:ext uri="{FF2B5EF4-FFF2-40B4-BE49-F238E27FC236}">
                <a16:creationId xmlns:a16="http://schemas.microsoft.com/office/drawing/2014/main" id="{B9ADB40E-E6F7-3D31-BB20-490667BD94AE}"/>
              </a:ext>
            </a:extLst>
          </p:cNvPr>
          <p:cNvSpPr>
            <a:spLocks noGrp="1"/>
          </p:cNvSpPr>
          <p:nvPr>
            <p:ph sz="half" idx="1"/>
          </p:nvPr>
        </p:nvSpPr>
        <p:spPr>
          <a:xfrm>
            <a:off x="936978" y="1825625"/>
            <a:ext cx="6312908" cy="4351338"/>
          </a:xfrm>
        </p:spPr>
        <p:txBody>
          <a:bodyPr/>
          <a:lstStyle/>
          <a:p>
            <a:pPr algn="l" rtl="0" fontAlgn="base">
              <a:buClr>
                <a:srgbClr val="FF6D3A"/>
              </a:buClr>
            </a:pPr>
            <a:r>
              <a:rPr lang="en-GB" b="0" i="0" u="none" strike="noStrike" dirty="0">
                <a:effectLst/>
                <a:latin typeface="DM Sans" pitchFamily="2" charset="0"/>
              </a:rPr>
              <a:t>Strategic context for the service</a:t>
            </a:r>
            <a:r>
              <a:rPr lang="en-US" b="0" i="0" dirty="0">
                <a:effectLst/>
                <a:latin typeface="DM Sans" pitchFamily="2" charset="0"/>
              </a:rPr>
              <a:t>​</a:t>
            </a:r>
          </a:p>
          <a:p>
            <a:pPr algn="l" rtl="0" fontAlgn="base">
              <a:buClr>
                <a:srgbClr val="FF6D3A"/>
              </a:buClr>
            </a:pPr>
            <a:r>
              <a:rPr lang="en-GB" b="0" i="0" u="none" strike="noStrike" dirty="0">
                <a:effectLst/>
                <a:latin typeface="DM Sans" pitchFamily="2" charset="0"/>
              </a:rPr>
              <a:t>Summary of the service requirements</a:t>
            </a:r>
            <a:r>
              <a:rPr lang="en-US" b="0" i="0" dirty="0">
                <a:effectLst/>
                <a:latin typeface="DM Sans" pitchFamily="2" charset="0"/>
              </a:rPr>
              <a:t>​</a:t>
            </a:r>
          </a:p>
          <a:p>
            <a:pPr algn="l" rtl="0" fontAlgn="base">
              <a:buClr>
                <a:srgbClr val="FF6D3A"/>
              </a:buClr>
            </a:pPr>
            <a:r>
              <a:rPr lang="en-GB" b="0" i="0" u="none" strike="noStrike" dirty="0">
                <a:effectLst/>
                <a:latin typeface="DM Sans" pitchFamily="2" charset="0"/>
              </a:rPr>
              <a:t>The clinical pathways and PGDs</a:t>
            </a:r>
            <a:r>
              <a:rPr lang="en-US" b="0" i="0" dirty="0">
                <a:effectLst/>
                <a:latin typeface="DM Sans" pitchFamily="2" charset="0"/>
              </a:rPr>
              <a:t>​</a:t>
            </a:r>
          </a:p>
          <a:p>
            <a:pPr algn="l" rtl="0" fontAlgn="base">
              <a:buClr>
                <a:srgbClr val="FF6D3A"/>
              </a:buClr>
            </a:pPr>
            <a:r>
              <a:rPr lang="en-GB" b="0" i="0" u="none" strike="noStrike" dirty="0">
                <a:effectLst/>
                <a:latin typeface="DM Sans" pitchFamily="2" charset="0"/>
              </a:rPr>
              <a:t>Learning and development requirements</a:t>
            </a:r>
            <a:r>
              <a:rPr lang="en-US" b="0" i="0" dirty="0">
                <a:effectLst/>
                <a:latin typeface="DM Sans" pitchFamily="2" charset="0"/>
              </a:rPr>
              <a:t>​</a:t>
            </a:r>
          </a:p>
          <a:p>
            <a:pPr algn="l" rtl="0" fontAlgn="base">
              <a:buClr>
                <a:srgbClr val="FF6D3A"/>
              </a:buClr>
            </a:pPr>
            <a:r>
              <a:rPr lang="en-GB" b="0" i="0" u="none" strike="noStrike" dirty="0">
                <a:effectLst/>
                <a:latin typeface="DM Sans" pitchFamily="2" charset="0"/>
              </a:rPr>
              <a:t>Preparing to provide the service</a:t>
            </a:r>
            <a:r>
              <a:rPr lang="en-US" b="0" i="0" dirty="0">
                <a:effectLst/>
                <a:latin typeface="DM Sans" pitchFamily="2" charset="0"/>
              </a:rPr>
              <a:t>​</a:t>
            </a:r>
          </a:p>
          <a:p>
            <a:pPr algn="l" rtl="0" fontAlgn="base">
              <a:buClr>
                <a:srgbClr val="FF6D3A"/>
              </a:buClr>
            </a:pPr>
            <a:r>
              <a:rPr lang="en-GB" b="0" i="0" u="none" strike="noStrike" dirty="0">
                <a:effectLst/>
                <a:latin typeface="DM Sans" pitchFamily="2" charset="0"/>
              </a:rPr>
              <a:t>Q&amp;A</a:t>
            </a:r>
            <a:endParaRPr lang="en-US" b="0" i="0" dirty="0">
              <a:effectLst/>
              <a:latin typeface="DM Sans" pitchFamily="2" charset="0"/>
            </a:endParaRPr>
          </a:p>
          <a:p>
            <a:pPr marL="0" indent="0">
              <a:buNone/>
            </a:pPr>
            <a:endParaRPr lang="en-GB" dirty="0"/>
          </a:p>
        </p:txBody>
      </p:sp>
    </p:spTree>
    <p:extLst>
      <p:ext uri="{BB962C8B-B14F-4D97-AF65-F5344CB8AC3E}">
        <p14:creationId xmlns:p14="http://schemas.microsoft.com/office/powerpoint/2010/main" val="2373394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71E95-FBD9-BBB7-C1EE-8AFC72DDE543}"/>
              </a:ext>
            </a:extLst>
          </p:cNvPr>
          <p:cNvSpPr>
            <a:spLocks noGrp="1"/>
          </p:cNvSpPr>
          <p:nvPr>
            <p:ph type="title"/>
          </p:nvPr>
        </p:nvSpPr>
        <p:spPr/>
        <p:txBody>
          <a:bodyPr>
            <a:normAutofit/>
          </a:bodyPr>
          <a:lstStyle/>
          <a:p>
            <a:r>
              <a:rPr lang="en-US" dirty="0"/>
              <a:t>Expansion of other services</a:t>
            </a:r>
            <a:endParaRPr lang="en-GB" dirty="0"/>
          </a:p>
        </p:txBody>
      </p:sp>
      <p:sp>
        <p:nvSpPr>
          <p:cNvPr id="3" name="Content Placeholder 2">
            <a:extLst>
              <a:ext uri="{FF2B5EF4-FFF2-40B4-BE49-F238E27FC236}">
                <a16:creationId xmlns:a16="http://schemas.microsoft.com/office/drawing/2014/main" id="{1B3A3022-E315-0E59-144A-9EB674B602E4}"/>
              </a:ext>
            </a:extLst>
          </p:cNvPr>
          <p:cNvSpPr>
            <a:spLocks noGrp="1"/>
          </p:cNvSpPr>
          <p:nvPr>
            <p:ph sz="half" idx="1"/>
          </p:nvPr>
        </p:nvSpPr>
        <p:spPr>
          <a:xfrm>
            <a:off x="936978" y="1825625"/>
            <a:ext cx="8106354" cy="4351338"/>
          </a:xfrm>
        </p:spPr>
        <p:txBody>
          <a:bodyPr>
            <a:normAutofit fontScale="92500" lnSpcReduction="20000"/>
          </a:bodyPr>
          <a:lstStyle/>
          <a:p>
            <a:r>
              <a:rPr lang="en-US" dirty="0"/>
              <a:t>From 1st December 2023:</a:t>
            </a:r>
          </a:p>
          <a:p>
            <a:pPr lvl="1"/>
            <a:r>
              <a:rPr lang="en-US" dirty="0"/>
              <a:t>The Pharmacy Contraception Service was expanded to allow pharmacists to also initiate oral contraception (OC)</a:t>
            </a:r>
          </a:p>
          <a:p>
            <a:pPr lvl="2"/>
            <a:r>
              <a:rPr lang="en-US" dirty="0"/>
              <a:t>Previously they were only able to provide ongoing monitoring and repeat supplies of OC when this had been initiated at a</a:t>
            </a:r>
            <a:br>
              <a:rPr lang="en-US" dirty="0"/>
            </a:br>
            <a:r>
              <a:rPr lang="en-US" dirty="0"/>
              <a:t>GP practice or sexual health clinic</a:t>
            </a:r>
            <a:endParaRPr lang="en-GB" dirty="0"/>
          </a:p>
          <a:p>
            <a:pPr lvl="1"/>
            <a:r>
              <a:rPr lang="en-GB" dirty="0"/>
              <a:t>The Hypertension Case-Finding Service was expanded to allow suitably trained and competent pharmacy staff to provide the service</a:t>
            </a:r>
          </a:p>
          <a:p>
            <a:pPr lvl="2"/>
            <a:r>
              <a:rPr lang="en-GB" dirty="0"/>
              <a:t>Previously only pharmacists and pharmacy technicians could provide the service</a:t>
            </a:r>
          </a:p>
          <a:p>
            <a:pPr lvl="1"/>
            <a:r>
              <a:rPr lang="en-GB" dirty="0"/>
              <a:t>General practice briefings available at </a:t>
            </a:r>
            <a:r>
              <a:rPr lang="en-GB" dirty="0">
                <a:solidFill>
                  <a:srgbClr val="FF6D3A"/>
                </a:solidFill>
              </a:rPr>
              <a:t>cpe.org.uk/briefings</a:t>
            </a:r>
            <a:endParaRPr lang="en-US" dirty="0">
              <a:solidFill>
                <a:srgbClr val="FF6D3A"/>
              </a:solidFill>
            </a:endParaRPr>
          </a:p>
        </p:txBody>
      </p:sp>
      <p:pic>
        <p:nvPicPr>
          <p:cNvPr id="5" name="Picture 4">
            <a:extLst>
              <a:ext uri="{FF2B5EF4-FFF2-40B4-BE49-F238E27FC236}">
                <a16:creationId xmlns:a16="http://schemas.microsoft.com/office/drawing/2014/main" id="{6A1D9722-E600-F619-E443-3EDEBFA49A0F}"/>
              </a:ext>
            </a:extLst>
          </p:cNvPr>
          <p:cNvPicPr>
            <a:picLocks noChangeAspect="1"/>
          </p:cNvPicPr>
          <p:nvPr/>
        </p:nvPicPr>
        <p:blipFill>
          <a:blip r:embed="rId2"/>
          <a:stretch>
            <a:fillRect/>
          </a:stretch>
        </p:blipFill>
        <p:spPr>
          <a:xfrm>
            <a:off x="9752618" y="1328476"/>
            <a:ext cx="2161064" cy="3051725"/>
          </a:xfrm>
          <a:prstGeom prst="rect">
            <a:avLst/>
          </a:prstGeom>
          <a:ln>
            <a:solidFill>
              <a:srgbClr val="0072CE"/>
            </a:solidFill>
          </a:ln>
        </p:spPr>
      </p:pic>
      <p:pic>
        <p:nvPicPr>
          <p:cNvPr id="8" name="Picture 7">
            <a:extLst>
              <a:ext uri="{FF2B5EF4-FFF2-40B4-BE49-F238E27FC236}">
                <a16:creationId xmlns:a16="http://schemas.microsoft.com/office/drawing/2014/main" id="{43975056-5298-3D59-656A-9D96519BF865}"/>
              </a:ext>
            </a:extLst>
          </p:cNvPr>
          <p:cNvPicPr>
            <a:picLocks noChangeAspect="1"/>
          </p:cNvPicPr>
          <p:nvPr/>
        </p:nvPicPr>
        <p:blipFill>
          <a:blip r:embed="rId3"/>
          <a:stretch>
            <a:fillRect/>
          </a:stretch>
        </p:blipFill>
        <p:spPr>
          <a:xfrm>
            <a:off x="8944950" y="2812396"/>
            <a:ext cx="2131363" cy="3051725"/>
          </a:xfrm>
          <a:prstGeom prst="rect">
            <a:avLst/>
          </a:prstGeom>
          <a:ln>
            <a:solidFill>
              <a:srgbClr val="0072CE"/>
            </a:solidFill>
          </a:ln>
        </p:spPr>
      </p:pic>
    </p:spTree>
    <p:extLst>
      <p:ext uri="{BB962C8B-B14F-4D97-AF65-F5344CB8AC3E}">
        <p14:creationId xmlns:p14="http://schemas.microsoft.com/office/powerpoint/2010/main" val="969106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7C76C-EB96-6A4A-ED72-50DA480F8587}"/>
              </a:ext>
            </a:extLst>
          </p:cNvPr>
          <p:cNvSpPr>
            <a:spLocks noGrp="1"/>
          </p:cNvSpPr>
          <p:nvPr>
            <p:ph type="title"/>
          </p:nvPr>
        </p:nvSpPr>
        <p:spPr/>
        <p:txBody>
          <a:bodyPr>
            <a:normAutofit fontScale="90000"/>
          </a:bodyPr>
          <a:lstStyle/>
          <a:p>
            <a:r>
              <a:rPr lang="en-US" dirty="0"/>
              <a:t>Community Pharmacy England webinars</a:t>
            </a:r>
            <a:endParaRPr lang="en-GB" dirty="0"/>
          </a:p>
        </p:txBody>
      </p:sp>
      <p:sp>
        <p:nvSpPr>
          <p:cNvPr id="4" name="Content Placeholder 3">
            <a:extLst>
              <a:ext uri="{FF2B5EF4-FFF2-40B4-BE49-F238E27FC236}">
                <a16:creationId xmlns:a16="http://schemas.microsoft.com/office/drawing/2014/main" id="{2362F7EA-6131-7558-FD6E-C5FDC0093DB0}"/>
              </a:ext>
            </a:extLst>
          </p:cNvPr>
          <p:cNvSpPr>
            <a:spLocks noGrp="1"/>
          </p:cNvSpPr>
          <p:nvPr>
            <p:ph sz="half" idx="2"/>
          </p:nvPr>
        </p:nvSpPr>
        <p:spPr>
          <a:xfrm>
            <a:off x="1062568" y="1690688"/>
            <a:ext cx="10128346" cy="4351338"/>
          </a:xfrm>
        </p:spPr>
        <p:txBody>
          <a:bodyPr>
            <a:normAutofit/>
          </a:bodyPr>
          <a:lstStyle/>
          <a:p>
            <a:pPr>
              <a:buClr>
                <a:srgbClr val="FF6D3A"/>
              </a:buClr>
            </a:pPr>
            <a:r>
              <a:rPr lang="en-US" dirty="0">
                <a:highlight>
                  <a:srgbClr val="FFFF00"/>
                </a:highlight>
              </a:rPr>
              <a:t>[May be relevant to highlight, will depend on the audience of the event]</a:t>
            </a:r>
          </a:p>
          <a:p>
            <a:pPr>
              <a:buClr>
                <a:srgbClr val="FF6D3A"/>
              </a:buClr>
            </a:pPr>
            <a:r>
              <a:rPr lang="en-US" dirty="0"/>
              <a:t>CPE Pharmacy First webinars:</a:t>
            </a:r>
          </a:p>
          <a:p>
            <a:pPr lvl="1">
              <a:buClr>
                <a:srgbClr val="FF6D3A"/>
              </a:buClr>
            </a:pPr>
            <a:r>
              <a:rPr lang="en-US" b="1" dirty="0"/>
              <a:t>Getting to know the service </a:t>
            </a:r>
            <a:r>
              <a:rPr lang="en-US" dirty="0"/>
              <a:t>recorded version available</a:t>
            </a:r>
          </a:p>
          <a:p>
            <a:pPr lvl="1">
              <a:buClr>
                <a:srgbClr val="FF6D3A"/>
              </a:buClr>
            </a:pPr>
            <a:r>
              <a:rPr lang="en-US" b="1" dirty="0"/>
              <a:t>Getting ready for launch </a:t>
            </a:r>
            <a:r>
              <a:rPr lang="en-US" dirty="0"/>
              <a:t>– 15th Jan </a:t>
            </a:r>
            <a:r>
              <a:rPr lang="en-US" dirty="0">
                <a:highlight>
                  <a:srgbClr val="FFFF00"/>
                </a:highlight>
              </a:rPr>
              <a:t>[What to say about this webinar, will be dependent on when the LPC event is held, will be either: bookings are full, but a recorded version will be available after the event OR recorded version available/available soon]</a:t>
            </a:r>
          </a:p>
          <a:p>
            <a:pPr lvl="1">
              <a:buClr>
                <a:srgbClr val="FF6D3A"/>
              </a:buClr>
            </a:pPr>
            <a:r>
              <a:rPr lang="en-US" dirty="0">
                <a:solidFill>
                  <a:srgbClr val="FF6D3A"/>
                </a:solidFill>
              </a:rPr>
              <a:t>cpe.org.uk/webinars </a:t>
            </a:r>
          </a:p>
          <a:p>
            <a:pPr lvl="1">
              <a:buClr>
                <a:srgbClr val="FF6D3A"/>
              </a:buClr>
            </a:pPr>
            <a:endParaRPr lang="en-US" dirty="0">
              <a:highlight>
                <a:srgbClr val="FFFF00"/>
              </a:highlight>
            </a:endParaRPr>
          </a:p>
          <a:p>
            <a:pPr lvl="1"/>
            <a:endParaRPr lang="en-US" dirty="0"/>
          </a:p>
          <a:p>
            <a:pPr lvl="1"/>
            <a:endParaRPr lang="en-GB" dirty="0"/>
          </a:p>
        </p:txBody>
      </p:sp>
    </p:spTree>
    <p:extLst>
      <p:ext uri="{BB962C8B-B14F-4D97-AF65-F5344CB8AC3E}">
        <p14:creationId xmlns:p14="http://schemas.microsoft.com/office/powerpoint/2010/main" val="3786230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3EF4-A3ED-A08F-1BDB-882EAF0D75B1}"/>
              </a:ext>
            </a:extLst>
          </p:cNvPr>
          <p:cNvSpPr>
            <a:spLocks noGrp="1"/>
          </p:cNvSpPr>
          <p:nvPr>
            <p:ph type="title"/>
          </p:nvPr>
        </p:nvSpPr>
        <p:spPr>
          <a:xfrm>
            <a:off x="925941" y="1940053"/>
            <a:ext cx="7456349" cy="2681830"/>
          </a:xfrm>
        </p:spPr>
        <p:txBody>
          <a:bodyPr>
            <a:normAutofit/>
          </a:bodyPr>
          <a:lstStyle/>
          <a:p>
            <a:pPr algn="l"/>
            <a:r>
              <a:rPr lang="en-US" dirty="0"/>
              <a:t>Questions</a:t>
            </a:r>
            <a:br>
              <a:rPr lang="en-US" dirty="0"/>
            </a:br>
            <a:r>
              <a:rPr lang="en-US" sz="3200" dirty="0"/>
              <a:t>cpe.org.uk/pharmacyfirst</a:t>
            </a:r>
            <a:endParaRPr lang="en-GB" dirty="0"/>
          </a:p>
        </p:txBody>
      </p:sp>
      <p:pic>
        <p:nvPicPr>
          <p:cNvPr id="5" name="Graphic 4" descr="Questions with solid fill">
            <a:extLst>
              <a:ext uri="{FF2B5EF4-FFF2-40B4-BE49-F238E27FC236}">
                <a16:creationId xmlns:a16="http://schemas.microsoft.com/office/drawing/2014/main" id="{8F69001B-512F-87F6-4820-1D287D3943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0712" y="2896298"/>
            <a:ext cx="2433915" cy="2433915"/>
          </a:xfrm>
          <a:prstGeom prst="rect">
            <a:avLst/>
          </a:prstGeom>
        </p:spPr>
      </p:pic>
    </p:spTree>
    <p:extLst>
      <p:ext uri="{BB962C8B-B14F-4D97-AF65-F5344CB8AC3E}">
        <p14:creationId xmlns:p14="http://schemas.microsoft.com/office/powerpoint/2010/main" val="403473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3420-493D-D401-6A15-CCEA3076F335}"/>
              </a:ext>
            </a:extLst>
          </p:cNvPr>
          <p:cNvSpPr>
            <a:spLocks noGrp="1"/>
          </p:cNvSpPr>
          <p:nvPr>
            <p:ph type="title"/>
          </p:nvPr>
        </p:nvSpPr>
        <p:spPr/>
        <p:txBody>
          <a:bodyPr/>
          <a:lstStyle/>
          <a:p>
            <a:r>
              <a:rPr lang="en-US" dirty="0"/>
              <a:t>The Pharmacy First service</a:t>
            </a:r>
            <a:endParaRPr lang="en-GB" dirty="0"/>
          </a:p>
        </p:txBody>
      </p:sp>
      <p:sp>
        <p:nvSpPr>
          <p:cNvPr id="3" name="Content Placeholder 2">
            <a:extLst>
              <a:ext uri="{FF2B5EF4-FFF2-40B4-BE49-F238E27FC236}">
                <a16:creationId xmlns:a16="http://schemas.microsoft.com/office/drawing/2014/main" id="{DBA2CDC0-2430-8D55-AFFE-B44B4B297E2B}"/>
              </a:ext>
            </a:extLst>
          </p:cNvPr>
          <p:cNvSpPr>
            <a:spLocks noGrp="1"/>
          </p:cNvSpPr>
          <p:nvPr>
            <p:ph sz="half" idx="1"/>
          </p:nvPr>
        </p:nvSpPr>
        <p:spPr>
          <a:xfrm>
            <a:off x="936978" y="1825625"/>
            <a:ext cx="8450303" cy="4351338"/>
          </a:xfrm>
        </p:spPr>
        <p:txBody>
          <a:bodyPr>
            <a:normAutofit/>
          </a:bodyPr>
          <a:lstStyle/>
          <a:p>
            <a:pPr algn="l" rtl="0" fontAlgn="base">
              <a:buClr>
                <a:srgbClr val="FF6D3A"/>
              </a:buClr>
            </a:pPr>
            <a:r>
              <a:rPr lang="en-GB" sz="2000" b="0" i="0" u="none" strike="noStrike" dirty="0">
                <a:effectLst/>
                <a:latin typeface="DM Sans" pitchFamily="2" charset="0"/>
              </a:rPr>
              <a:t>Community Pharmacy England submitted proposals for a Pharmacy First service to DHSC and NHS</a:t>
            </a:r>
            <a:r>
              <a:rPr lang="en-GB" sz="2000" dirty="0">
                <a:latin typeface="DM Sans" pitchFamily="2" charset="0"/>
              </a:rPr>
              <a:t>E </a:t>
            </a:r>
            <a:r>
              <a:rPr lang="en-GB" sz="2000" b="0" i="0" u="none" strike="noStrike" dirty="0">
                <a:effectLst/>
                <a:latin typeface="DM Sans" pitchFamily="2" charset="0"/>
              </a:rPr>
              <a:t>in March 2022</a:t>
            </a:r>
            <a:r>
              <a:rPr lang="en-US" sz="2000" b="0" i="0" dirty="0">
                <a:effectLst/>
                <a:latin typeface="DM Sans" pitchFamily="2" charset="0"/>
              </a:rPr>
              <a:t>​</a:t>
            </a:r>
            <a:endParaRPr lang="en-US" sz="2800" b="0" i="0" dirty="0">
              <a:effectLst/>
              <a:latin typeface="Arial" panose="020B0604020202020204" pitchFamily="34" charset="0"/>
            </a:endParaRPr>
          </a:p>
          <a:p>
            <a:pPr algn="l" rtl="0" fontAlgn="base">
              <a:buClr>
                <a:srgbClr val="FF6D3A"/>
              </a:buClr>
            </a:pPr>
            <a:r>
              <a:rPr lang="en-GB" sz="2000" b="0" i="0" u="none" strike="noStrike" dirty="0">
                <a:effectLst/>
                <a:latin typeface="DM Sans" pitchFamily="2" charset="0"/>
              </a:rPr>
              <a:t>This was followed up with a comms and lobbying campaign</a:t>
            </a:r>
            <a:r>
              <a:rPr lang="en-US" sz="2000" b="0" i="0" dirty="0">
                <a:effectLst/>
                <a:latin typeface="DM Sans" pitchFamily="2" charset="0"/>
              </a:rPr>
              <a:t>​</a:t>
            </a:r>
            <a:endParaRPr lang="en-US" sz="2800" b="0" i="0" dirty="0">
              <a:effectLst/>
              <a:latin typeface="Arial" panose="020B0604020202020204" pitchFamily="34" charset="0"/>
            </a:endParaRPr>
          </a:p>
          <a:p>
            <a:pPr algn="l" rtl="0" fontAlgn="base">
              <a:buClr>
                <a:srgbClr val="FF6D3A"/>
              </a:buClr>
            </a:pPr>
            <a:r>
              <a:rPr lang="en-GB" sz="2000" b="0" i="0" u="none" strike="noStrike" dirty="0">
                <a:effectLst/>
                <a:latin typeface="DM Sans" pitchFamily="2" charset="0"/>
              </a:rPr>
              <a:t>On 9th May 2023, DHSC and NHS</a:t>
            </a:r>
            <a:r>
              <a:rPr lang="en-GB" sz="2000" dirty="0">
                <a:latin typeface="DM Sans" pitchFamily="2" charset="0"/>
              </a:rPr>
              <a:t>E</a:t>
            </a:r>
            <a:r>
              <a:rPr lang="en-GB" sz="2000" b="0" i="0" u="none" strike="noStrike" dirty="0">
                <a:effectLst/>
                <a:latin typeface="DM Sans" pitchFamily="2" charset="0"/>
              </a:rPr>
              <a:t> published the Delivery plan for recovering access to primary care</a:t>
            </a:r>
            <a:r>
              <a:rPr lang="en-US" sz="2000" b="0" i="0" dirty="0">
                <a:effectLst/>
                <a:latin typeface="DM Sans" pitchFamily="2" charset="0"/>
              </a:rPr>
              <a:t>​</a:t>
            </a:r>
            <a:endParaRPr lang="en-US" sz="2800" b="0" i="0" dirty="0">
              <a:effectLst/>
              <a:latin typeface="Arial" panose="020B0604020202020204" pitchFamily="34" charset="0"/>
            </a:endParaRPr>
          </a:p>
          <a:p>
            <a:pPr algn="l" rtl="0" fontAlgn="base">
              <a:buClr>
                <a:srgbClr val="FF6D3A"/>
              </a:buClr>
            </a:pPr>
            <a:r>
              <a:rPr lang="en-GB" sz="2000" b="0" i="0" u="none" strike="noStrike" dirty="0">
                <a:effectLst/>
                <a:latin typeface="DM Sans" pitchFamily="2" charset="0"/>
              </a:rPr>
              <a:t>This included a commitment to commission a Pharmacy First service, allowing the treatment of seven conditions</a:t>
            </a:r>
            <a:r>
              <a:rPr lang="en-US" sz="2000" b="0" i="0" dirty="0">
                <a:effectLst/>
                <a:latin typeface="DM Sans" pitchFamily="2" charset="0"/>
              </a:rPr>
              <a:t>​</a:t>
            </a:r>
            <a:endParaRPr lang="en-US" sz="2800" b="0" i="0" dirty="0">
              <a:effectLst/>
              <a:latin typeface="Arial" panose="020B0604020202020204" pitchFamily="34" charset="0"/>
            </a:endParaRPr>
          </a:p>
          <a:p>
            <a:pPr algn="l" rtl="0" fontAlgn="base">
              <a:buClr>
                <a:srgbClr val="FF6D3A"/>
              </a:buClr>
            </a:pPr>
            <a:r>
              <a:rPr lang="en-GB" sz="2000" b="0" i="0" u="none" strike="noStrike" dirty="0">
                <a:effectLst/>
                <a:latin typeface="DM Sans" pitchFamily="2" charset="0"/>
              </a:rPr>
              <a:t>The </a:t>
            </a:r>
            <a:r>
              <a:rPr lang="en-GB" sz="2000" b="1" i="0" u="none" strike="noStrike" dirty="0">
                <a:effectLst/>
                <a:latin typeface="DM Sans" pitchFamily="2" charset="0"/>
              </a:rPr>
              <a:t>start date </a:t>
            </a:r>
            <a:r>
              <a:rPr lang="en-GB" sz="2000" b="0" i="0" u="none" strike="noStrike" dirty="0">
                <a:effectLst/>
                <a:latin typeface="DM Sans" pitchFamily="2" charset="0"/>
              </a:rPr>
              <a:t>is </a:t>
            </a:r>
            <a:r>
              <a:rPr lang="en-GB" sz="2000" b="1" i="0" u="none" strike="noStrike" dirty="0">
                <a:effectLst/>
                <a:latin typeface="DM Sans" pitchFamily="2" charset="0"/>
              </a:rPr>
              <a:t>31st January 2024 </a:t>
            </a:r>
            <a:r>
              <a:rPr lang="en-GB" sz="2000" b="0" i="0" u="none" strike="noStrike" dirty="0">
                <a:effectLst/>
                <a:latin typeface="DM Sans" pitchFamily="2" charset="0"/>
              </a:rPr>
              <a:t>(subject to IT support being available)</a:t>
            </a:r>
            <a:endParaRPr lang="en-US" sz="2800" b="0" i="0" dirty="0">
              <a:effectLst/>
              <a:latin typeface="Arial" panose="020B0604020202020204" pitchFamily="34" charset="0"/>
            </a:endParaRPr>
          </a:p>
          <a:p>
            <a:endParaRPr lang="en-GB" dirty="0"/>
          </a:p>
        </p:txBody>
      </p:sp>
      <p:pic>
        <p:nvPicPr>
          <p:cNvPr id="1026" name="Picture 2">
            <a:extLst>
              <a:ext uri="{FF2B5EF4-FFF2-40B4-BE49-F238E27FC236}">
                <a16:creationId xmlns:a16="http://schemas.microsoft.com/office/drawing/2014/main" id="{F39CCDDB-61F7-E200-A93B-844BED63E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5797" y="1825625"/>
            <a:ext cx="2505075" cy="3552825"/>
          </a:xfrm>
          <a:prstGeom prst="rect">
            <a:avLst/>
          </a:prstGeom>
          <a:noFill/>
          <a:ln>
            <a:solidFill>
              <a:srgbClr val="0072C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660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E0A34-DBAD-6AE8-F085-42B842B49A60}"/>
              </a:ext>
            </a:extLst>
          </p:cNvPr>
          <p:cNvSpPr>
            <a:spLocks noGrp="1"/>
          </p:cNvSpPr>
          <p:nvPr>
            <p:ph type="title"/>
          </p:nvPr>
        </p:nvSpPr>
        <p:spPr/>
        <p:txBody>
          <a:bodyPr/>
          <a:lstStyle/>
          <a:p>
            <a:r>
              <a:rPr lang="en-US" dirty="0"/>
              <a:t>The Pharmacy First service</a:t>
            </a:r>
            <a:endParaRPr lang="en-GB" dirty="0"/>
          </a:p>
        </p:txBody>
      </p:sp>
      <p:sp>
        <p:nvSpPr>
          <p:cNvPr id="5" name="Text Placeholder 2">
            <a:extLst>
              <a:ext uri="{FF2B5EF4-FFF2-40B4-BE49-F238E27FC236}">
                <a16:creationId xmlns:a16="http://schemas.microsoft.com/office/drawing/2014/main" id="{1FEF4104-AE1A-5456-5B1B-0E207DF950F7}"/>
              </a:ext>
            </a:extLst>
          </p:cNvPr>
          <p:cNvSpPr>
            <a:spLocks noGrp="1"/>
          </p:cNvSpPr>
          <p:nvPr>
            <p:ph sz="half" idx="1"/>
          </p:nvPr>
        </p:nvSpPr>
        <p:spPr>
          <a:xfrm>
            <a:off x="936978" y="1825625"/>
            <a:ext cx="10416821"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Clr>
                <a:srgbClr val="FF6D3A"/>
              </a:buClr>
              <a:buFont typeface="Wingdings" panose="05000000000000000000" pitchFamily="2" charset="2"/>
              <a:buChar char="§"/>
            </a:pPr>
            <a:r>
              <a:rPr lang="en-GB" dirty="0">
                <a:solidFill>
                  <a:srgbClr val="0072CE"/>
                </a:solidFill>
              </a:rPr>
              <a:t>New Advanced service (therefore optional) that will include </a:t>
            </a:r>
            <a:r>
              <a:rPr lang="en-GB" b="1" dirty="0">
                <a:solidFill>
                  <a:srgbClr val="0072CE"/>
                </a:solidFill>
              </a:rPr>
              <a:t>seven new clinical pathways</a:t>
            </a:r>
            <a:r>
              <a:rPr lang="en-GB" dirty="0">
                <a:solidFill>
                  <a:srgbClr val="0072CE"/>
                </a:solidFill>
              </a:rPr>
              <a:t> </a:t>
            </a:r>
          </a:p>
          <a:p>
            <a:pPr marL="342900" indent="-342900">
              <a:buClr>
                <a:srgbClr val="FF6D3A"/>
              </a:buClr>
              <a:buFont typeface="Wingdings" panose="05000000000000000000" pitchFamily="2" charset="2"/>
              <a:buChar char="§"/>
            </a:pPr>
            <a:r>
              <a:rPr lang="en-GB" dirty="0">
                <a:solidFill>
                  <a:srgbClr val="0072CE"/>
                </a:solidFill>
              </a:rPr>
              <a:t>Builds on the Community Pharmacist Consultation Service (CPCS), which most pharmacies provide – expectation is that most pharmacies will choose to provide the extended Pharmacy First service</a:t>
            </a:r>
          </a:p>
          <a:p>
            <a:pPr marL="342900" indent="-342900">
              <a:buClr>
                <a:srgbClr val="FF6D3A"/>
              </a:buClr>
              <a:buFont typeface="Wingdings" panose="05000000000000000000" pitchFamily="2" charset="2"/>
              <a:buChar char="§"/>
            </a:pPr>
            <a:r>
              <a:rPr lang="en-GB" dirty="0">
                <a:solidFill>
                  <a:srgbClr val="0072CE"/>
                </a:solidFill>
              </a:rPr>
              <a:t>The service will consist of </a:t>
            </a:r>
            <a:r>
              <a:rPr lang="en-GB" b="1" dirty="0">
                <a:solidFill>
                  <a:srgbClr val="0072CE"/>
                </a:solidFill>
              </a:rPr>
              <a:t>three elements</a:t>
            </a:r>
            <a:r>
              <a:rPr lang="en-GB" dirty="0">
                <a:solidFill>
                  <a:srgbClr val="0072CE"/>
                </a:solidFill>
              </a:rPr>
              <a:t>:</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p:txBody>
      </p:sp>
      <p:sp>
        <p:nvSpPr>
          <p:cNvPr id="6" name="Rectangle 5">
            <a:extLst>
              <a:ext uri="{FF2B5EF4-FFF2-40B4-BE49-F238E27FC236}">
                <a16:creationId xmlns:a16="http://schemas.microsoft.com/office/drawing/2014/main" id="{911A904D-28FE-C845-11D3-EC2E1DD54930}"/>
              </a:ext>
            </a:extLst>
          </p:cNvPr>
          <p:cNvSpPr/>
          <p:nvPr/>
        </p:nvSpPr>
        <p:spPr>
          <a:xfrm>
            <a:off x="2117293" y="4135771"/>
            <a:ext cx="2281584" cy="1891719"/>
          </a:xfrm>
          <a:prstGeom prst="rect">
            <a:avLst/>
          </a:prstGeom>
          <a:solidFill>
            <a:srgbClr val="47D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 name="Rectangle 7">
            <a:extLst>
              <a:ext uri="{FF2B5EF4-FFF2-40B4-BE49-F238E27FC236}">
                <a16:creationId xmlns:a16="http://schemas.microsoft.com/office/drawing/2014/main" id="{3AF0BC96-293C-A7A7-106B-E167A70B65FC}"/>
              </a:ext>
            </a:extLst>
          </p:cNvPr>
          <p:cNvSpPr/>
          <p:nvPr/>
        </p:nvSpPr>
        <p:spPr>
          <a:xfrm>
            <a:off x="4949239" y="4137812"/>
            <a:ext cx="2270149" cy="1891719"/>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9" name="TextBox 4">
            <a:extLst>
              <a:ext uri="{FF2B5EF4-FFF2-40B4-BE49-F238E27FC236}">
                <a16:creationId xmlns:a16="http://schemas.microsoft.com/office/drawing/2014/main" id="{AAA7AAC4-32DF-5D1E-4A07-00230750823D}"/>
              </a:ext>
            </a:extLst>
          </p:cNvPr>
          <p:cNvSpPr txBox="1"/>
          <p:nvPr/>
        </p:nvSpPr>
        <p:spPr>
          <a:xfrm>
            <a:off x="5016617" y="4150395"/>
            <a:ext cx="2172011"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600" b="1" u="none" strike="noStrike" kern="1200" cap="none" spc="0" normalizeH="0" baseline="0" noProof="0" dirty="0">
                <a:ln>
                  <a:noFill/>
                </a:ln>
                <a:solidFill>
                  <a:schemeClr val="bg2"/>
                </a:solidFill>
                <a:effectLst/>
                <a:uLnTx/>
                <a:uFillTx/>
                <a:latin typeface="DM Sans" pitchFamily="2" charset="77"/>
                <a:ea typeface="+mn-ea"/>
                <a:cs typeface="+mn-cs"/>
              </a:rPr>
              <a:t>Urgent supply of repeat meds and appliances</a:t>
            </a:r>
          </a:p>
          <a:p>
            <a:r>
              <a:rPr lang="en-US" sz="800" dirty="0">
                <a:solidFill>
                  <a:schemeClr val="tx2"/>
                </a:solidFill>
                <a:latin typeface="DM Sans" pitchFamily="2" charset="77"/>
              </a:rPr>
              <a:t> </a:t>
            </a:r>
          </a:p>
          <a:p>
            <a:r>
              <a:rPr kumimoji="0" lang="en-US" sz="1400" b="0" u="none" strike="noStrike" kern="1200" cap="none" spc="0" normalizeH="0" baseline="0" noProof="0" dirty="0">
                <a:ln>
                  <a:noFill/>
                </a:ln>
                <a:solidFill>
                  <a:schemeClr val="bg2"/>
                </a:solidFill>
                <a:effectLst/>
                <a:uLnTx/>
                <a:uFillTx/>
                <a:latin typeface="DM Sans" pitchFamily="2" charset="77"/>
                <a:ea typeface="+mn-ea"/>
                <a:cs typeface="+mn-cs"/>
              </a:rPr>
              <a:t>Previously part of CPCS </a:t>
            </a:r>
          </a:p>
        </p:txBody>
      </p:sp>
      <p:sp>
        <p:nvSpPr>
          <p:cNvPr id="10" name="Rectangle 9">
            <a:extLst>
              <a:ext uri="{FF2B5EF4-FFF2-40B4-BE49-F238E27FC236}">
                <a16:creationId xmlns:a16="http://schemas.microsoft.com/office/drawing/2014/main" id="{B9425CFB-EC00-741A-31F7-BDA7F68F572A}"/>
              </a:ext>
            </a:extLst>
          </p:cNvPr>
          <p:cNvSpPr/>
          <p:nvPr/>
        </p:nvSpPr>
        <p:spPr>
          <a:xfrm>
            <a:off x="7728264" y="4088497"/>
            <a:ext cx="2270149" cy="1938993"/>
          </a:xfrm>
          <a:prstGeom prst="rect">
            <a:avLst/>
          </a:prstGeom>
          <a:solidFill>
            <a:srgbClr val="CC9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1" name="TextBox 6">
            <a:extLst>
              <a:ext uri="{FF2B5EF4-FFF2-40B4-BE49-F238E27FC236}">
                <a16:creationId xmlns:a16="http://schemas.microsoft.com/office/drawing/2014/main" id="{221ACE21-8D60-CBC3-DD5F-3287F76CD611}"/>
              </a:ext>
            </a:extLst>
          </p:cNvPr>
          <p:cNvSpPr txBox="1"/>
          <p:nvPr/>
        </p:nvSpPr>
        <p:spPr>
          <a:xfrm>
            <a:off x="2193587" y="4172564"/>
            <a:ext cx="220528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600" b="1" u="none" strike="noStrike" kern="1200" cap="none" spc="0" normalizeH="0" baseline="0" noProof="0" dirty="0">
                <a:ln>
                  <a:noFill/>
                </a:ln>
                <a:solidFill>
                  <a:schemeClr val="bg2"/>
                </a:solidFill>
                <a:effectLst/>
                <a:uLnTx/>
                <a:uFillTx/>
                <a:latin typeface="DM Sans" pitchFamily="2" charset="77"/>
                <a:ea typeface="+mn-ea"/>
                <a:cs typeface="+mn-cs"/>
              </a:rPr>
              <a:t>Referrals for minor illness consultations with a pharmacist</a:t>
            </a:r>
            <a:endParaRPr lang="en-US" sz="1600" b="1" dirty="0">
              <a:solidFill>
                <a:schemeClr val="bg2"/>
              </a:solidFill>
              <a:latin typeface="DM Sans" pitchFamily="2" charset="77"/>
            </a:endParaRPr>
          </a:p>
          <a:p>
            <a:endParaRPr kumimoji="0" lang="en-US" sz="800" b="0" i="0" u="none" strike="noStrike" kern="1200" cap="none" spc="0" normalizeH="0" baseline="0" noProof="0" dirty="0">
              <a:ln>
                <a:noFill/>
              </a:ln>
              <a:solidFill>
                <a:schemeClr val="bg2"/>
              </a:solidFill>
              <a:effectLst/>
              <a:uLnTx/>
              <a:uFillTx/>
              <a:latin typeface="DM Sans" pitchFamily="2" charset="77"/>
              <a:ea typeface="+mn-ea"/>
              <a:cs typeface="+mn-cs"/>
            </a:endParaRPr>
          </a:p>
          <a:p>
            <a:r>
              <a:rPr lang="en-US" sz="1400" dirty="0">
                <a:solidFill>
                  <a:prstClr val="white"/>
                </a:solidFill>
                <a:latin typeface="DM Sans" pitchFamily="2" charset="77"/>
              </a:rPr>
              <a:t>P</a:t>
            </a:r>
            <a:r>
              <a:rPr kumimoji="0" lang="en-US" sz="1400" b="0" i="0" u="none" strike="noStrike" kern="1200" cap="none" spc="0" normalizeH="0" baseline="0" noProof="0" dirty="0" err="1">
                <a:ln>
                  <a:noFill/>
                </a:ln>
                <a:solidFill>
                  <a:prstClr val="white"/>
                </a:solidFill>
                <a:effectLst/>
                <a:uLnTx/>
                <a:uFillTx/>
                <a:latin typeface="DM Sans" pitchFamily="2" charset="77"/>
                <a:ea typeface="+mn-ea"/>
                <a:cs typeface="+mn-cs"/>
              </a:rPr>
              <a:t>reviously</a:t>
            </a:r>
            <a:r>
              <a:rPr kumimoji="0" lang="en-US" sz="1400" b="0" i="0" u="none" strike="noStrike" kern="1200" cap="none" spc="0" normalizeH="0" baseline="0" noProof="0" dirty="0">
                <a:ln>
                  <a:noFill/>
                </a:ln>
                <a:solidFill>
                  <a:prstClr val="white"/>
                </a:solidFill>
                <a:effectLst/>
                <a:uLnTx/>
                <a:uFillTx/>
                <a:latin typeface="DM Sans" pitchFamily="2" charset="77"/>
                <a:ea typeface="+mn-ea"/>
                <a:cs typeface="+mn-cs"/>
              </a:rPr>
              <a:t> part of CPCS</a:t>
            </a:r>
            <a:endParaRPr lang="en-US" sz="1000" dirty="0">
              <a:solidFill>
                <a:schemeClr val="bg1"/>
              </a:solidFill>
              <a:latin typeface="DM Sans" pitchFamily="2" charset="77"/>
            </a:endParaRPr>
          </a:p>
          <a:p>
            <a:r>
              <a:rPr lang="en-US" sz="1000" b="1" dirty="0">
                <a:solidFill>
                  <a:schemeClr val="bg1"/>
                </a:solidFill>
                <a:latin typeface="DM Sans" pitchFamily="2" charset="77"/>
              </a:rPr>
              <a:t> </a:t>
            </a:r>
            <a:endParaRPr kumimoji="0" lang="en-US" b="0" u="none" strike="noStrike" kern="1200" cap="none" spc="0" normalizeH="0" baseline="0" noProof="0" dirty="0">
              <a:ln>
                <a:noFill/>
              </a:ln>
              <a:solidFill>
                <a:schemeClr val="bg1"/>
              </a:solidFill>
              <a:effectLst/>
              <a:uLnTx/>
              <a:uFillTx/>
              <a:latin typeface="DM Sans" pitchFamily="2" charset="77"/>
              <a:ea typeface="+mn-ea"/>
              <a:cs typeface="+mn-cs"/>
            </a:endParaRPr>
          </a:p>
        </p:txBody>
      </p:sp>
      <p:sp>
        <p:nvSpPr>
          <p:cNvPr id="7" name="TextBox 2">
            <a:extLst>
              <a:ext uri="{FF2B5EF4-FFF2-40B4-BE49-F238E27FC236}">
                <a16:creationId xmlns:a16="http://schemas.microsoft.com/office/drawing/2014/main" id="{29EDA891-3F49-8AE4-CD51-852CB61D304D}"/>
              </a:ext>
            </a:extLst>
          </p:cNvPr>
          <p:cNvSpPr txBox="1"/>
          <p:nvPr/>
        </p:nvSpPr>
        <p:spPr>
          <a:xfrm>
            <a:off x="7860821" y="4172564"/>
            <a:ext cx="2117558" cy="126188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600" b="1" u="none" strike="noStrike" kern="1200" cap="none" spc="0" normalizeH="0" baseline="0" noProof="0" dirty="0">
                <a:ln>
                  <a:noFill/>
                </a:ln>
                <a:solidFill>
                  <a:schemeClr val="bg2"/>
                </a:solidFill>
                <a:effectLst/>
                <a:uLnTx/>
                <a:uFillTx/>
                <a:latin typeface="DM Sans" pitchFamily="2" charset="77"/>
                <a:ea typeface="+mn-ea"/>
                <a:cs typeface="+mn-cs"/>
              </a:rPr>
              <a:t>Clinical pathway consultations</a:t>
            </a:r>
          </a:p>
          <a:p>
            <a:endParaRPr lang="en-US" sz="800" dirty="0">
              <a:solidFill>
                <a:schemeClr val="tx2"/>
              </a:solidFill>
              <a:latin typeface="DM Sans" pitchFamily="2" charset="77"/>
            </a:endParaRPr>
          </a:p>
          <a:p>
            <a:endParaRPr lang="en-US" sz="800" dirty="0">
              <a:solidFill>
                <a:schemeClr val="tx2"/>
              </a:solidFill>
              <a:latin typeface="DM Sans" pitchFamily="2" charset="77"/>
            </a:endParaRPr>
          </a:p>
          <a:p>
            <a:r>
              <a:rPr lang="en-US" sz="400" dirty="0">
                <a:solidFill>
                  <a:schemeClr val="tx2"/>
                </a:solidFill>
                <a:latin typeface="DM Sans" pitchFamily="2" charset="77"/>
              </a:rPr>
              <a:t> </a:t>
            </a:r>
          </a:p>
          <a:p>
            <a:r>
              <a:rPr kumimoji="0" lang="en-US" sz="1400" b="0" u="none" strike="noStrike" kern="1200" cap="none" spc="0" normalizeH="0" baseline="0" noProof="0" dirty="0">
                <a:ln>
                  <a:noFill/>
                </a:ln>
                <a:solidFill>
                  <a:schemeClr val="bg2"/>
                </a:solidFill>
                <a:effectLst/>
                <a:uLnTx/>
                <a:uFillTx/>
                <a:latin typeface="DM Sans" pitchFamily="2" charset="77"/>
                <a:ea typeface="+mn-ea"/>
                <a:cs typeface="+mn-cs"/>
              </a:rPr>
              <a:t>New element</a:t>
            </a:r>
            <a:endParaRPr lang="en-US" sz="1000" dirty="0">
              <a:solidFill>
                <a:schemeClr val="bg1"/>
              </a:solidFill>
              <a:latin typeface="DM Sans" pitchFamily="2" charset="77"/>
            </a:endParaRPr>
          </a:p>
          <a:p>
            <a:r>
              <a:rPr lang="en-US" sz="1000" b="1" dirty="0">
                <a:solidFill>
                  <a:schemeClr val="bg1"/>
                </a:solidFill>
                <a:latin typeface="DM Sans" pitchFamily="2" charset="77"/>
              </a:rPr>
              <a:t> </a:t>
            </a:r>
            <a:endParaRPr kumimoji="0" lang="en-US" b="0" u="none" strike="noStrike" kern="1200" cap="none" spc="0" normalizeH="0" baseline="0" noProof="0" dirty="0">
              <a:ln>
                <a:noFill/>
              </a:ln>
              <a:solidFill>
                <a:schemeClr val="bg1"/>
              </a:solidFill>
              <a:effectLst/>
              <a:uLnTx/>
              <a:uFillTx/>
              <a:latin typeface="DM Sans" pitchFamily="2" charset="77"/>
              <a:ea typeface="+mn-ea"/>
              <a:cs typeface="+mn-cs"/>
            </a:endParaRPr>
          </a:p>
        </p:txBody>
      </p:sp>
    </p:spTree>
    <p:extLst>
      <p:ext uri="{BB962C8B-B14F-4D97-AF65-F5344CB8AC3E}">
        <p14:creationId xmlns:p14="http://schemas.microsoft.com/office/powerpoint/2010/main" val="391077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7" name="Straight Arrow Connector 156">
            <a:extLst>
              <a:ext uri="{FF2B5EF4-FFF2-40B4-BE49-F238E27FC236}">
                <a16:creationId xmlns:a16="http://schemas.microsoft.com/office/drawing/2014/main" id="{A5758D85-6F60-30D5-4CB5-3F2F2CCD3F55}"/>
              </a:ext>
            </a:extLst>
          </p:cNvPr>
          <p:cNvCxnSpPr>
            <a:cxnSpLocks/>
          </p:cNvCxnSpPr>
          <p:nvPr/>
        </p:nvCxnSpPr>
        <p:spPr>
          <a:xfrm flipV="1">
            <a:off x="7903406" y="5832343"/>
            <a:ext cx="419992" cy="1"/>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04223B11-59B2-4ADB-0622-5DD6109F9163}"/>
              </a:ext>
            </a:extLst>
          </p:cNvPr>
          <p:cNvCxnSpPr>
            <a:cxnSpLocks/>
          </p:cNvCxnSpPr>
          <p:nvPr/>
        </p:nvCxnSpPr>
        <p:spPr>
          <a:xfrm>
            <a:off x="7484147" y="5324548"/>
            <a:ext cx="0" cy="250532"/>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F706319C-469A-9CE0-F31B-09E8EA6DBAD3}"/>
              </a:ext>
            </a:extLst>
          </p:cNvPr>
          <p:cNvCxnSpPr>
            <a:cxnSpLocks/>
          </p:cNvCxnSpPr>
          <p:nvPr/>
        </p:nvCxnSpPr>
        <p:spPr>
          <a:xfrm>
            <a:off x="6442527" y="5324548"/>
            <a:ext cx="0" cy="250532"/>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B32C122F-B5F7-CE55-2CB8-72B423207680}"/>
              </a:ext>
            </a:extLst>
          </p:cNvPr>
          <p:cNvPicPr>
            <a:picLocks noChangeAspect="1"/>
          </p:cNvPicPr>
          <p:nvPr/>
        </p:nvPicPr>
        <p:blipFill>
          <a:blip r:embed="rId2"/>
          <a:stretch>
            <a:fillRect/>
          </a:stretch>
        </p:blipFill>
        <p:spPr>
          <a:xfrm>
            <a:off x="4224999" y="1757412"/>
            <a:ext cx="438950" cy="12193"/>
          </a:xfrm>
          <a:prstGeom prst="rect">
            <a:avLst/>
          </a:prstGeom>
          <a:noFill/>
        </p:spPr>
      </p:pic>
      <p:sp>
        <p:nvSpPr>
          <p:cNvPr id="3" name="Content Placeholder 2">
            <a:extLst>
              <a:ext uri="{FF2B5EF4-FFF2-40B4-BE49-F238E27FC236}">
                <a16:creationId xmlns:a16="http://schemas.microsoft.com/office/drawing/2014/main" id="{D4BFD292-CF0F-502C-82D5-9F37F9F5A74D}"/>
              </a:ext>
            </a:extLst>
          </p:cNvPr>
          <p:cNvSpPr>
            <a:spLocks noGrp="1"/>
          </p:cNvSpPr>
          <p:nvPr>
            <p:ph sz="half" idx="1"/>
          </p:nvPr>
        </p:nvSpPr>
        <p:spPr>
          <a:xfrm>
            <a:off x="225301" y="2424014"/>
            <a:ext cx="2081268" cy="2161375"/>
          </a:xfrm>
        </p:spPr>
        <p:txBody>
          <a:bodyPr>
            <a:normAutofit fontScale="85000" lnSpcReduction="20000"/>
          </a:bodyPr>
          <a:lstStyle/>
          <a:p>
            <a:pPr marL="0" indent="0">
              <a:buNone/>
            </a:pPr>
            <a:r>
              <a:rPr lang="en-US" b="1" dirty="0"/>
              <a:t>Referrals for minor illness consultations – how the referral process works </a:t>
            </a:r>
            <a:endParaRPr lang="en-GB" b="1" dirty="0"/>
          </a:p>
        </p:txBody>
      </p:sp>
      <p:pic>
        <p:nvPicPr>
          <p:cNvPr id="7" name="Picture 6">
            <a:extLst>
              <a:ext uri="{FF2B5EF4-FFF2-40B4-BE49-F238E27FC236}">
                <a16:creationId xmlns:a16="http://schemas.microsoft.com/office/drawing/2014/main" id="{AE6FB3C7-3359-6BCF-AD0C-FD5122F3652C}"/>
              </a:ext>
            </a:extLst>
          </p:cNvPr>
          <p:cNvPicPr>
            <a:picLocks noChangeAspect="1"/>
          </p:cNvPicPr>
          <p:nvPr/>
        </p:nvPicPr>
        <p:blipFill>
          <a:blip r:embed="rId2"/>
          <a:stretch>
            <a:fillRect/>
          </a:stretch>
        </p:blipFill>
        <p:spPr>
          <a:xfrm>
            <a:off x="3748287" y="1755627"/>
            <a:ext cx="438950" cy="12193"/>
          </a:xfrm>
          <a:prstGeom prst="rect">
            <a:avLst/>
          </a:prstGeom>
        </p:spPr>
      </p:pic>
      <p:cxnSp>
        <p:nvCxnSpPr>
          <p:cNvPr id="39" name="Straight Arrow Connector 38">
            <a:extLst>
              <a:ext uri="{FF2B5EF4-FFF2-40B4-BE49-F238E27FC236}">
                <a16:creationId xmlns:a16="http://schemas.microsoft.com/office/drawing/2014/main" id="{C82EDCF7-E8A5-91FC-561E-922EF4681534}"/>
              </a:ext>
            </a:extLst>
          </p:cNvPr>
          <p:cNvCxnSpPr>
            <a:cxnSpLocks/>
          </p:cNvCxnSpPr>
          <p:nvPr/>
        </p:nvCxnSpPr>
        <p:spPr>
          <a:xfrm flipV="1">
            <a:off x="3794363" y="432075"/>
            <a:ext cx="228600" cy="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E8F52AF-4385-9AFF-A78C-2EAFF92B1A7A}"/>
              </a:ext>
            </a:extLst>
          </p:cNvPr>
          <p:cNvCxnSpPr>
            <a:cxnSpLocks/>
          </p:cNvCxnSpPr>
          <p:nvPr/>
        </p:nvCxnSpPr>
        <p:spPr>
          <a:xfrm>
            <a:off x="6074555" y="659948"/>
            <a:ext cx="2402" cy="156647"/>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9F0D7CFE-D63D-38CB-0691-37CEEE44675A}"/>
              </a:ext>
            </a:extLst>
          </p:cNvPr>
          <p:cNvPicPr>
            <a:picLocks noChangeAspect="1"/>
          </p:cNvPicPr>
          <p:nvPr/>
        </p:nvPicPr>
        <p:blipFill>
          <a:blip r:embed="rId2"/>
          <a:stretch>
            <a:fillRect/>
          </a:stretch>
        </p:blipFill>
        <p:spPr>
          <a:xfrm>
            <a:off x="3723957" y="1777323"/>
            <a:ext cx="438950" cy="12193"/>
          </a:xfrm>
          <a:prstGeom prst="rect">
            <a:avLst/>
          </a:prstGeom>
        </p:spPr>
      </p:pic>
      <p:cxnSp>
        <p:nvCxnSpPr>
          <p:cNvPr id="48" name="Straight Arrow Connector 47">
            <a:extLst>
              <a:ext uri="{FF2B5EF4-FFF2-40B4-BE49-F238E27FC236}">
                <a16:creationId xmlns:a16="http://schemas.microsoft.com/office/drawing/2014/main" id="{B139FA8B-C19A-887D-6C21-8FC2E094476C}"/>
              </a:ext>
            </a:extLst>
          </p:cNvPr>
          <p:cNvCxnSpPr>
            <a:cxnSpLocks/>
          </p:cNvCxnSpPr>
          <p:nvPr/>
        </p:nvCxnSpPr>
        <p:spPr>
          <a:xfrm flipV="1">
            <a:off x="3770033" y="453771"/>
            <a:ext cx="228600" cy="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7599CC51-B081-7D16-5CA9-69580966B8FD}"/>
              </a:ext>
            </a:extLst>
          </p:cNvPr>
          <p:cNvPicPr>
            <a:picLocks noChangeAspect="1"/>
          </p:cNvPicPr>
          <p:nvPr/>
        </p:nvPicPr>
        <p:blipFill>
          <a:blip r:embed="rId2"/>
          <a:stretch>
            <a:fillRect/>
          </a:stretch>
        </p:blipFill>
        <p:spPr>
          <a:xfrm>
            <a:off x="3692999" y="1785059"/>
            <a:ext cx="438950" cy="12193"/>
          </a:xfrm>
          <a:prstGeom prst="rect">
            <a:avLst/>
          </a:prstGeom>
        </p:spPr>
      </p:pic>
      <p:cxnSp>
        <p:nvCxnSpPr>
          <p:cNvPr id="70" name="Straight Arrow Connector 69">
            <a:extLst>
              <a:ext uri="{FF2B5EF4-FFF2-40B4-BE49-F238E27FC236}">
                <a16:creationId xmlns:a16="http://schemas.microsoft.com/office/drawing/2014/main" id="{F39B0DAF-FB84-D0BA-1562-D54F894BCC86}"/>
              </a:ext>
            </a:extLst>
          </p:cNvPr>
          <p:cNvCxnSpPr>
            <a:cxnSpLocks/>
          </p:cNvCxnSpPr>
          <p:nvPr/>
        </p:nvCxnSpPr>
        <p:spPr>
          <a:xfrm flipV="1">
            <a:off x="3739075" y="461507"/>
            <a:ext cx="228600" cy="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4" name="Picture 73">
            <a:extLst>
              <a:ext uri="{FF2B5EF4-FFF2-40B4-BE49-F238E27FC236}">
                <a16:creationId xmlns:a16="http://schemas.microsoft.com/office/drawing/2014/main" id="{C82FCAFD-31C5-DB29-6CB9-F875D4C0CF2D}"/>
              </a:ext>
            </a:extLst>
          </p:cNvPr>
          <p:cNvPicPr>
            <a:picLocks noChangeAspect="1"/>
          </p:cNvPicPr>
          <p:nvPr/>
        </p:nvPicPr>
        <p:blipFill>
          <a:blip r:embed="rId2"/>
          <a:stretch>
            <a:fillRect/>
          </a:stretch>
        </p:blipFill>
        <p:spPr>
          <a:xfrm>
            <a:off x="7287600" y="1755627"/>
            <a:ext cx="438950" cy="12193"/>
          </a:xfrm>
          <a:prstGeom prst="rect">
            <a:avLst/>
          </a:prstGeom>
          <a:noFill/>
        </p:spPr>
      </p:pic>
      <p:cxnSp>
        <p:nvCxnSpPr>
          <p:cNvPr id="87" name="Straight Connector 86">
            <a:extLst>
              <a:ext uri="{FF2B5EF4-FFF2-40B4-BE49-F238E27FC236}">
                <a16:creationId xmlns:a16="http://schemas.microsoft.com/office/drawing/2014/main" id="{92D4C043-2046-E72A-5193-8ACDEBBB62E0}"/>
              </a:ext>
            </a:extLst>
          </p:cNvPr>
          <p:cNvCxnSpPr>
            <a:cxnSpLocks/>
          </p:cNvCxnSpPr>
          <p:nvPr/>
        </p:nvCxnSpPr>
        <p:spPr>
          <a:xfrm flipH="1">
            <a:off x="6113557" y="2848405"/>
            <a:ext cx="3188" cy="160570"/>
          </a:xfrm>
          <a:prstGeom prst="line">
            <a:avLst/>
          </a:prstGeom>
          <a:ln>
            <a:solidFill>
              <a:srgbClr val="0F6B6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A1450559-A050-CD6C-6A1C-CF594B6B657E}"/>
              </a:ext>
            </a:extLst>
          </p:cNvPr>
          <p:cNvSpPr/>
          <p:nvPr/>
        </p:nvSpPr>
        <p:spPr>
          <a:xfrm>
            <a:off x="1950098" y="228927"/>
            <a:ext cx="2546945" cy="455775"/>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2"/>
                </a:solidFill>
                <a:latin typeface="DM Sans" pitchFamily="2" charset="0"/>
              </a:rPr>
              <a:t>Patient calls or attends their GP practice with a minor illness</a:t>
            </a:r>
            <a:endParaRPr lang="en-GB" sz="1100" b="1" dirty="0">
              <a:solidFill>
                <a:schemeClr val="bg2"/>
              </a:solidFill>
              <a:latin typeface="DM Sans" pitchFamily="2" charset="0"/>
            </a:endParaRPr>
          </a:p>
        </p:txBody>
      </p:sp>
      <p:sp>
        <p:nvSpPr>
          <p:cNvPr id="91" name="Rectangle 90">
            <a:extLst>
              <a:ext uri="{FF2B5EF4-FFF2-40B4-BE49-F238E27FC236}">
                <a16:creationId xmlns:a16="http://schemas.microsoft.com/office/drawing/2014/main" id="{E5FEEEA3-ACB6-8E39-F8D4-0C31DDD0804E}"/>
              </a:ext>
            </a:extLst>
          </p:cNvPr>
          <p:cNvSpPr/>
          <p:nvPr/>
        </p:nvSpPr>
        <p:spPr>
          <a:xfrm>
            <a:off x="4800723" y="234057"/>
            <a:ext cx="2600784" cy="455775"/>
          </a:xfrm>
          <a:prstGeom prst="rect">
            <a:avLst/>
          </a:prstGeom>
          <a:solidFill>
            <a:srgbClr val="FF6D3A"/>
          </a:solidFill>
          <a:ln w="12700">
            <a:solidFill>
              <a:srgbClr val="FF6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2"/>
                </a:solidFill>
                <a:latin typeface="DM Sans" pitchFamily="2" charset="0"/>
              </a:rPr>
              <a:t>Patient triaged and referred to a nominated community pharmacy</a:t>
            </a:r>
          </a:p>
        </p:txBody>
      </p:sp>
      <p:sp>
        <p:nvSpPr>
          <p:cNvPr id="92" name="Rectangle 91">
            <a:extLst>
              <a:ext uri="{FF2B5EF4-FFF2-40B4-BE49-F238E27FC236}">
                <a16:creationId xmlns:a16="http://schemas.microsoft.com/office/drawing/2014/main" id="{8258560A-E353-47FD-85D4-291C3AECCC36}"/>
              </a:ext>
            </a:extLst>
          </p:cNvPr>
          <p:cNvSpPr/>
          <p:nvPr/>
        </p:nvSpPr>
        <p:spPr>
          <a:xfrm>
            <a:off x="4157278" y="829249"/>
            <a:ext cx="4314420" cy="437744"/>
          </a:xfrm>
          <a:prstGeom prst="rect">
            <a:avLst/>
          </a:prstGeom>
          <a:solidFill>
            <a:srgbClr val="FF6D3A"/>
          </a:solidFill>
          <a:ln w="12700">
            <a:solidFill>
              <a:srgbClr val="FF6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Message sent to community pharmacy electronically</a:t>
            </a:r>
          </a:p>
          <a:p>
            <a:pPr algn="ctr"/>
            <a:r>
              <a:rPr lang="en-GB" sz="1000" dirty="0">
                <a:solidFill>
                  <a:schemeClr val="bg2"/>
                </a:solidFill>
                <a:latin typeface="DM Sans" pitchFamily="2" charset="0"/>
              </a:rPr>
              <a:t>Either by integrated IT system / standalone IT form / via NHSmail</a:t>
            </a:r>
          </a:p>
        </p:txBody>
      </p:sp>
      <p:cxnSp>
        <p:nvCxnSpPr>
          <p:cNvPr id="93" name="Straight Arrow Connector 92">
            <a:extLst>
              <a:ext uri="{FF2B5EF4-FFF2-40B4-BE49-F238E27FC236}">
                <a16:creationId xmlns:a16="http://schemas.microsoft.com/office/drawing/2014/main" id="{8410ABF4-0D7E-8F68-3AEE-240B17F1283F}"/>
              </a:ext>
            </a:extLst>
          </p:cNvPr>
          <p:cNvCxnSpPr>
            <a:cxnSpLocks/>
            <a:stCxn id="90" idx="3"/>
          </p:cNvCxnSpPr>
          <p:nvPr/>
        </p:nvCxnSpPr>
        <p:spPr>
          <a:xfrm>
            <a:off x="4497043" y="456815"/>
            <a:ext cx="293452" cy="4692"/>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89DFB52D-1B66-E8CE-BE0B-DCAC40F01CAA}"/>
              </a:ext>
            </a:extLst>
          </p:cNvPr>
          <p:cNvSpPr/>
          <p:nvPr/>
        </p:nvSpPr>
        <p:spPr>
          <a:xfrm>
            <a:off x="1322521" y="1358412"/>
            <a:ext cx="2959929" cy="859966"/>
          </a:xfrm>
          <a:prstGeom prst="rect">
            <a:avLst/>
          </a:prstGeom>
          <a:solidFill>
            <a:srgbClr val="47D1BA"/>
          </a:solidFill>
          <a:ln w="12700">
            <a:solidFill>
              <a:srgbClr val="47D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Pharmacy hasn’t received a referral</a:t>
            </a:r>
          </a:p>
          <a:p>
            <a:pPr algn="ctr"/>
            <a:r>
              <a:rPr lang="en-GB" sz="1000" dirty="0">
                <a:solidFill>
                  <a:schemeClr val="bg2"/>
                </a:solidFill>
                <a:latin typeface="DM Sans" pitchFamily="2" charset="0"/>
              </a:rPr>
              <a:t>Pharmacy checks IT system and NHSmail then contacts GP practice (or other authorised healthcare provider)</a:t>
            </a:r>
          </a:p>
        </p:txBody>
      </p:sp>
      <p:sp>
        <p:nvSpPr>
          <p:cNvPr id="102" name="Rectangle 101">
            <a:extLst>
              <a:ext uri="{FF2B5EF4-FFF2-40B4-BE49-F238E27FC236}">
                <a16:creationId xmlns:a16="http://schemas.microsoft.com/office/drawing/2014/main" id="{449FBDE2-F7CA-A2A1-516E-8E6E59F1FEFB}"/>
              </a:ext>
            </a:extLst>
          </p:cNvPr>
          <p:cNvSpPr/>
          <p:nvPr/>
        </p:nvSpPr>
        <p:spPr>
          <a:xfrm>
            <a:off x="4603934" y="1423650"/>
            <a:ext cx="2699378" cy="630526"/>
          </a:xfrm>
          <a:prstGeom prst="rect">
            <a:avLst/>
          </a:prstGeom>
          <a:solidFill>
            <a:srgbClr val="47D1BA"/>
          </a:solidFill>
          <a:ln w="12700">
            <a:solidFill>
              <a:srgbClr val="47D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Patient telephones the pharmacy or attends in person</a:t>
            </a:r>
          </a:p>
        </p:txBody>
      </p:sp>
      <p:sp>
        <p:nvSpPr>
          <p:cNvPr id="103" name="Rectangle 102">
            <a:extLst>
              <a:ext uri="{FF2B5EF4-FFF2-40B4-BE49-F238E27FC236}">
                <a16:creationId xmlns:a16="http://schemas.microsoft.com/office/drawing/2014/main" id="{2C98F72E-5440-9E98-0C8C-F89A99929AEC}"/>
              </a:ext>
            </a:extLst>
          </p:cNvPr>
          <p:cNvSpPr/>
          <p:nvPr/>
        </p:nvSpPr>
        <p:spPr>
          <a:xfrm>
            <a:off x="7709525" y="1347340"/>
            <a:ext cx="2959929" cy="859966"/>
          </a:xfrm>
          <a:prstGeom prst="rect">
            <a:avLst/>
          </a:prstGeom>
          <a:solidFill>
            <a:srgbClr val="47D1BA"/>
          </a:solidFill>
          <a:ln w="12700">
            <a:solidFill>
              <a:srgbClr val="47D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Patient doesn’t contact the pharmacy</a:t>
            </a:r>
          </a:p>
          <a:p>
            <a:pPr algn="ctr"/>
            <a:r>
              <a:rPr lang="en-GB" sz="1000" dirty="0">
                <a:solidFill>
                  <a:schemeClr val="bg2"/>
                </a:solidFill>
                <a:latin typeface="DM Sans" pitchFamily="2" charset="0"/>
              </a:rPr>
              <a:t>Pharmacy attempts to contact patient using details provided in the referral</a:t>
            </a:r>
          </a:p>
        </p:txBody>
      </p:sp>
      <p:cxnSp>
        <p:nvCxnSpPr>
          <p:cNvPr id="105" name="Straight Arrow Connector 104">
            <a:extLst>
              <a:ext uri="{FF2B5EF4-FFF2-40B4-BE49-F238E27FC236}">
                <a16:creationId xmlns:a16="http://schemas.microsoft.com/office/drawing/2014/main" id="{4B769D22-371D-0542-5F52-BC2FB2C87B22}"/>
              </a:ext>
            </a:extLst>
          </p:cNvPr>
          <p:cNvCxnSpPr>
            <a:cxnSpLocks/>
          </p:cNvCxnSpPr>
          <p:nvPr/>
        </p:nvCxnSpPr>
        <p:spPr>
          <a:xfrm>
            <a:off x="6075953" y="1265354"/>
            <a:ext cx="2402" cy="156647"/>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AF50E14F-4C2E-F3A0-4CD4-3B5ED5CD86FC}"/>
              </a:ext>
            </a:extLst>
          </p:cNvPr>
          <p:cNvSpPr/>
          <p:nvPr/>
        </p:nvSpPr>
        <p:spPr>
          <a:xfrm>
            <a:off x="3297768" y="2330805"/>
            <a:ext cx="5559165" cy="550665"/>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Pharmacist consults with patient</a:t>
            </a:r>
          </a:p>
          <a:p>
            <a:pPr algn="ctr"/>
            <a:r>
              <a:rPr lang="en-GB" sz="1000" dirty="0">
                <a:solidFill>
                  <a:schemeClr val="bg2"/>
                </a:solidFill>
                <a:latin typeface="DM Sans" pitchFamily="2" charset="0"/>
              </a:rPr>
              <a:t>Checks NICE CKS and gives appropriate advice around self care and prevention</a:t>
            </a:r>
          </a:p>
        </p:txBody>
      </p:sp>
      <p:cxnSp>
        <p:nvCxnSpPr>
          <p:cNvPr id="110" name="Straight Arrow Connector 109">
            <a:extLst>
              <a:ext uri="{FF2B5EF4-FFF2-40B4-BE49-F238E27FC236}">
                <a16:creationId xmlns:a16="http://schemas.microsoft.com/office/drawing/2014/main" id="{96D291CB-480C-6EC0-C8C0-645EC837865F}"/>
              </a:ext>
            </a:extLst>
          </p:cNvPr>
          <p:cNvCxnSpPr>
            <a:cxnSpLocks/>
          </p:cNvCxnSpPr>
          <p:nvPr/>
        </p:nvCxnSpPr>
        <p:spPr>
          <a:xfrm flipH="1">
            <a:off x="6071364" y="2067562"/>
            <a:ext cx="3191" cy="253460"/>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FFB674C0-4556-C12A-C39F-140A54A18A23}"/>
              </a:ext>
            </a:extLst>
          </p:cNvPr>
          <p:cNvSpPr/>
          <p:nvPr/>
        </p:nvSpPr>
        <p:spPr>
          <a:xfrm>
            <a:off x="2465170" y="3282959"/>
            <a:ext cx="1460380" cy="999130"/>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Patient does not require medicine, self care advice is sufficient</a:t>
            </a:r>
            <a:endParaRPr lang="en-GB" sz="1000" dirty="0">
              <a:solidFill>
                <a:schemeClr val="bg2"/>
              </a:solidFill>
              <a:latin typeface="DM Sans" pitchFamily="2" charset="0"/>
            </a:endParaRPr>
          </a:p>
        </p:txBody>
      </p:sp>
      <p:sp>
        <p:nvSpPr>
          <p:cNvPr id="112" name="Rectangle 111">
            <a:extLst>
              <a:ext uri="{FF2B5EF4-FFF2-40B4-BE49-F238E27FC236}">
                <a16:creationId xmlns:a16="http://schemas.microsoft.com/office/drawing/2014/main" id="{5428EC70-8BC8-74EC-1064-18E43927CDDD}"/>
              </a:ext>
            </a:extLst>
          </p:cNvPr>
          <p:cNvSpPr/>
          <p:nvPr/>
        </p:nvSpPr>
        <p:spPr>
          <a:xfrm>
            <a:off x="4299336" y="3277388"/>
            <a:ext cx="1460380" cy="999130"/>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Patient requires referral to locally commissioned service</a:t>
            </a:r>
            <a:endParaRPr lang="en-GB" sz="1000" dirty="0">
              <a:solidFill>
                <a:schemeClr val="bg2"/>
              </a:solidFill>
              <a:latin typeface="DM Sans" pitchFamily="2" charset="0"/>
            </a:endParaRPr>
          </a:p>
        </p:txBody>
      </p:sp>
      <p:sp>
        <p:nvSpPr>
          <p:cNvPr id="113" name="Rectangle 112">
            <a:extLst>
              <a:ext uri="{FF2B5EF4-FFF2-40B4-BE49-F238E27FC236}">
                <a16:creationId xmlns:a16="http://schemas.microsoft.com/office/drawing/2014/main" id="{1C35907A-541C-810C-AB1D-FEBE8A2022FF}"/>
              </a:ext>
            </a:extLst>
          </p:cNvPr>
          <p:cNvSpPr/>
          <p:nvPr/>
        </p:nvSpPr>
        <p:spPr>
          <a:xfrm>
            <a:off x="6254291" y="3272764"/>
            <a:ext cx="1460380" cy="999130"/>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Patient requires OTC/PGD medicines and self care advice</a:t>
            </a:r>
            <a:endParaRPr lang="en-GB" sz="1000" dirty="0">
              <a:solidFill>
                <a:schemeClr val="bg2"/>
              </a:solidFill>
              <a:latin typeface="DM Sans" pitchFamily="2" charset="0"/>
            </a:endParaRPr>
          </a:p>
        </p:txBody>
      </p:sp>
      <p:sp>
        <p:nvSpPr>
          <p:cNvPr id="114" name="Rectangle 113">
            <a:extLst>
              <a:ext uri="{FF2B5EF4-FFF2-40B4-BE49-F238E27FC236}">
                <a16:creationId xmlns:a16="http://schemas.microsoft.com/office/drawing/2014/main" id="{DE87DC36-1FF1-ED4E-B4BD-C64DD789DF5D}"/>
              </a:ext>
            </a:extLst>
          </p:cNvPr>
          <p:cNvSpPr/>
          <p:nvPr/>
        </p:nvSpPr>
        <p:spPr>
          <a:xfrm>
            <a:off x="5887659" y="4700629"/>
            <a:ext cx="1007346" cy="714671"/>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2"/>
                </a:solidFill>
                <a:latin typeface="DM Sans" pitchFamily="2" charset="0"/>
              </a:rPr>
              <a:t>Product is supplied from local PGD service</a:t>
            </a:r>
            <a:endParaRPr lang="en-GB" sz="1000" dirty="0">
              <a:solidFill>
                <a:schemeClr val="bg2"/>
              </a:solidFill>
              <a:latin typeface="DM Sans" pitchFamily="2" charset="0"/>
            </a:endParaRPr>
          </a:p>
        </p:txBody>
      </p:sp>
      <p:sp>
        <p:nvSpPr>
          <p:cNvPr id="115" name="Rectangle 114">
            <a:extLst>
              <a:ext uri="{FF2B5EF4-FFF2-40B4-BE49-F238E27FC236}">
                <a16:creationId xmlns:a16="http://schemas.microsoft.com/office/drawing/2014/main" id="{FA40DC2F-16C3-B51A-38B9-248BE5156FA1}"/>
              </a:ext>
            </a:extLst>
          </p:cNvPr>
          <p:cNvSpPr/>
          <p:nvPr/>
        </p:nvSpPr>
        <p:spPr>
          <a:xfrm>
            <a:off x="7021014" y="4697584"/>
            <a:ext cx="1108574" cy="719262"/>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Patient can purchase an OTC product</a:t>
            </a:r>
            <a:endParaRPr lang="en-GB" sz="1000" dirty="0">
              <a:solidFill>
                <a:schemeClr val="bg2"/>
              </a:solidFill>
              <a:latin typeface="DM Sans" pitchFamily="2" charset="0"/>
            </a:endParaRPr>
          </a:p>
        </p:txBody>
      </p:sp>
      <p:sp>
        <p:nvSpPr>
          <p:cNvPr id="116" name="Rectangle 115">
            <a:extLst>
              <a:ext uri="{FF2B5EF4-FFF2-40B4-BE49-F238E27FC236}">
                <a16:creationId xmlns:a16="http://schemas.microsoft.com/office/drawing/2014/main" id="{CC2BFCCB-A668-4B75-2DA1-A45F3D12B9B6}"/>
              </a:ext>
            </a:extLst>
          </p:cNvPr>
          <p:cNvSpPr/>
          <p:nvPr/>
        </p:nvSpPr>
        <p:spPr>
          <a:xfrm>
            <a:off x="2374495" y="5584724"/>
            <a:ext cx="5559165" cy="550665"/>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Pharmacist completes the NHS IT system consultation</a:t>
            </a:r>
          </a:p>
          <a:p>
            <a:pPr algn="ctr"/>
            <a:r>
              <a:rPr lang="en-GB" sz="1000" dirty="0">
                <a:solidFill>
                  <a:schemeClr val="bg2"/>
                </a:solidFill>
                <a:latin typeface="DM Sans" pitchFamily="2" charset="0"/>
              </a:rPr>
              <a:t>Supplies relevant information leaflets and advises “If symptoms do not improve or become worse, then either come back to see me or seek advice from your GP”.</a:t>
            </a:r>
          </a:p>
        </p:txBody>
      </p:sp>
      <p:sp>
        <p:nvSpPr>
          <p:cNvPr id="117" name="Rectangle 116">
            <a:extLst>
              <a:ext uri="{FF2B5EF4-FFF2-40B4-BE49-F238E27FC236}">
                <a16:creationId xmlns:a16="http://schemas.microsoft.com/office/drawing/2014/main" id="{55454DF8-CD7C-69C5-5160-0A5B508728FC}"/>
              </a:ext>
            </a:extLst>
          </p:cNvPr>
          <p:cNvSpPr/>
          <p:nvPr/>
        </p:nvSpPr>
        <p:spPr>
          <a:xfrm>
            <a:off x="10118865" y="2709200"/>
            <a:ext cx="1733473" cy="1941495"/>
          </a:xfrm>
          <a:prstGeom prst="rect">
            <a:avLst/>
          </a:prstGeom>
          <a:solidFill>
            <a:srgbClr val="CB00BA"/>
          </a:solidFill>
          <a:ln w="12700">
            <a:solidFill>
              <a:srgbClr val="CB0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ESCALATION PATHWAY</a:t>
            </a:r>
          </a:p>
          <a:p>
            <a:pPr marL="171450" indent="-171450" algn="ctr">
              <a:buFont typeface="Arial" panose="020B0604020202020204" pitchFamily="34" charset="0"/>
              <a:buChar char="•"/>
            </a:pPr>
            <a:r>
              <a:rPr lang="en-GB" sz="1000" dirty="0">
                <a:solidFill>
                  <a:schemeClr val="bg2"/>
                </a:solidFill>
                <a:latin typeface="DM Sans" pitchFamily="2" charset="0"/>
              </a:rPr>
              <a:t>Pharmacist calls NHS 111 (or out of hours provider)</a:t>
            </a:r>
          </a:p>
          <a:p>
            <a:pPr marL="171450" indent="-171450" algn="ctr">
              <a:buFont typeface="Arial" panose="020B0604020202020204" pitchFamily="34" charset="0"/>
              <a:buChar char="•"/>
            </a:pPr>
            <a:r>
              <a:rPr lang="en-GB" sz="1000" dirty="0">
                <a:solidFill>
                  <a:schemeClr val="bg2"/>
                </a:solidFill>
                <a:latin typeface="DM Sans" pitchFamily="2" charset="0"/>
              </a:rPr>
              <a:t>Support patient to make appointment with GP practice</a:t>
            </a:r>
          </a:p>
          <a:p>
            <a:pPr marL="171450" indent="-171450" algn="ctr">
              <a:buFont typeface="Arial" panose="020B0604020202020204" pitchFamily="34" charset="0"/>
              <a:buChar char="•"/>
            </a:pPr>
            <a:r>
              <a:rPr lang="en-GB" sz="1000" dirty="0">
                <a:solidFill>
                  <a:schemeClr val="bg2"/>
                </a:solidFill>
                <a:latin typeface="DM Sans" pitchFamily="2" charset="0"/>
              </a:rPr>
              <a:t>Call 999 if urgent </a:t>
            </a:r>
          </a:p>
        </p:txBody>
      </p:sp>
      <p:sp>
        <p:nvSpPr>
          <p:cNvPr id="118" name="Rectangle 117">
            <a:extLst>
              <a:ext uri="{FF2B5EF4-FFF2-40B4-BE49-F238E27FC236}">
                <a16:creationId xmlns:a16="http://schemas.microsoft.com/office/drawing/2014/main" id="{CCD08417-392C-A8F8-EDA4-F154D683F7ED}"/>
              </a:ext>
            </a:extLst>
          </p:cNvPr>
          <p:cNvSpPr/>
          <p:nvPr/>
        </p:nvSpPr>
        <p:spPr>
          <a:xfrm>
            <a:off x="8323398" y="5279339"/>
            <a:ext cx="1427590" cy="914601"/>
          </a:xfrm>
          <a:prstGeom prst="rect">
            <a:avLst/>
          </a:prstGeom>
          <a:solidFill>
            <a:srgbClr val="0F6B61"/>
          </a:solidFill>
          <a:ln w="12700">
            <a:solidFill>
              <a:srgbClr val="0F6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Post event message to GP practice via IT system or NHSmail</a:t>
            </a:r>
          </a:p>
        </p:txBody>
      </p:sp>
      <p:sp>
        <p:nvSpPr>
          <p:cNvPr id="119" name="Rectangle 118">
            <a:extLst>
              <a:ext uri="{FF2B5EF4-FFF2-40B4-BE49-F238E27FC236}">
                <a16:creationId xmlns:a16="http://schemas.microsoft.com/office/drawing/2014/main" id="{E72D5923-EC93-41AB-2CE0-EC76159EDE92}"/>
              </a:ext>
            </a:extLst>
          </p:cNvPr>
          <p:cNvSpPr/>
          <p:nvPr/>
        </p:nvSpPr>
        <p:spPr>
          <a:xfrm>
            <a:off x="8050693" y="3272334"/>
            <a:ext cx="1499880" cy="993851"/>
          </a:xfrm>
          <a:prstGeom prst="rect">
            <a:avLst/>
          </a:prstGeom>
          <a:solidFill>
            <a:srgbClr val="CB00BA"/>
          </a:solidFill>
          <a:ln w="12700">
            <a:solidFill>
              <a:srgbClr val="CB0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latin typeface="DM Sans" pitchFamily="2" charset="0"/>
              </a:rPr>
              <a:t>Patient requires higher acute care - escalate</a:t>
            </a:r>
            <a:endParaRPr lang="en-GB" sz="1000" dirty="0">
              <a:solidFill>
                <a:schemeClr val="bg2"/>
              </a:solidFill>
              <a:latin typeface="DM Sans" pitchFamily="2" charset="0"/>
            </a:endParaRPr>
          </a:p>
        </p:txBody>
      </p:sp>
      <p:cxnSp>
        <p:nvCxnSpPr>
          <p:cNvPr id="124" name="Straight Connector 123">
            <a:extLst>
              <a:ext uri="{FF2B5EF4-FFF2-40B4-BE49-F238E27FC236}">
                <a16:creationId xmlns:a16="http://schemas.microsoft.com/office/drawing/2014/main" id="{B5FCA571-1164-F560-0D66-35048D44184C}"/>
              </a:ext>
            </a:extLst>
          </p:cNvPr>
          <p:cNvCxnSpPr/>
          <p:nvPr/>
        </p:nvCxnSpPr>
        <p:spPr>
          <a:xfrm>
            <a:off x="3297768" y="3008975"/>
            <a:ext cx="5559165" cy="0"/>
          </a:xfrm>
          <a:prstGeom prst="line">
            <a:avLst/>
          </a:prstGeom>
          <a:ln>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3FDAFFD1-B6E3-EDF4-AECF-9DCF8D16FEEC}"/>
              </a:ext>
            </a:extLst>
          </p:cNvPr>
          <p:cNvCxnSpPr>
            <a:cxnSpLocks/>
          </p:cNvCxnSpPr>
          <p:nvPr/>
        </p:nvCxnSpPr>
        <p:spPr>
          <a:xfrm flipH="1">
            <a:off x="3296003" y="3004718"/>
            <a:ext cx="3191" cy="253460"/>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B1A17A63-9F59-62CC-9D9D-4E56C5D3BF2C}"/>
              </a:ext>
            </a:extLst>
          </p:cNvPr>
          <p:cNvCxnSpPr>
            <a:cxnSpLocks/>
          </p:cNvCxnSpPr>
          <p:nvPr/>
        </p:nvCxnSpPr>
        <p:spPr>
          <a:xfrm flipH="1">
            <a:off x="5040915" y="3008528"/>
            <a:ext cx="3191" cy="253460"/>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6C98D375-479E-6014-0A18-ACEE18DFF795}"/>
              </a:ext>
            </a:extLst>
          </p:cNvPr>
          <p:cNvCxnSpPr>
            <a:cxnSpLocks/>
          </p:cNvCxnSpPr>
          <p:nvPr/>
        </p:nvCxnSpPr>
        <p:spPr>
          <a:xfrm flipH="1">
            <a:off x="6979309" y="3008401"/>
            <a:ext cx="3191" cy="253460"/>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7BF67E45-38DA-43DC-A4F2-A1A65BE0F036}"/>
              </a:ext>
            </a:extLst>
          </p:cNvPr>
          <p:cNvCxnSpPr>
            <a:cxnSpLocks/>
          </p:cNvCxnSpPr>
          <p:nvPr/>
        </p:nvCxnSpPr>
        <p:spPr>
          <a:xfrm flipH="1">
            <a:off x="8852562" y="3004718"/>
            <a:ext cx="3191" cy="253460"/>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8C4A8649-4454-7C4D-A945-021AFBFA9319}"/>
              </a:ext>
            </a:extLst>
          </p:cNvPr>
          <p:cNvCxnSpPr>
            <a:cxnSpLocks/>
          </p:cNvCxnSpPr>
          <p:nvPr/>
        </p:nvCxnSpPr>
        <p:spPr>
          <a:xfrm flipV="1">
            <a:off x="9546047" y="3807545"/>
            <a:ext cx="568292" cy="1"/>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9D1D341A-5441-BAB3-929D-2ACC5B7B92A7}"/>
              </a:ext>
            </a:extLst>
          </p:cNvPr>
          <p:cNvCxnSpPr>
            <a:cxnSpLocks/>
          </p:cNvCxnSpPr>
          <p:nvPr/>
        </p:nvCxnSpPr>
        <p:spPr>
          <a:xfrm>
            <a:off x="6441200" y="4448577"/>
            <a:ext cx="0" cy="250532"/>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B9A34B36-89AE-0211-7E0A-9D49AC356897}"/>
              </a:ext>
            </a:extLst>
          </p:cNvPr>
          <p:cNvCxnSpPr>
            <a:cxnSpLocks/>
          </p:cNvCxnSpPr>
          <p:nvPr/>
        </p:nvCxnSpPr>
        <p:spPr>
          <a:xfrm>
            <a:off x="7479208" y="4443492"/>
            <a:ext cx="0" cy="250532"/>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3BC25C4-F7CC-3E0F-7019-BA6680252F91}"/>
              </a:ext>
            </a:extLst>
          </p:cNvPr>
          <p:cNvCxnSpPr>
            <a:cxnSpLocks/>
          </p:cNvCxnSpPr>
          <p:nvPr/>
        </p:nvCxnSpPr>
        <p:spPr>
          <a:xfrm flipH="1">
            <a:off x="6953855" y="4275933"/>
            <a:ext cx="3188" cy="160570"/>
          </a:xfrm>
          <a:prstGeom prst="line">
            <a:avLst/>
          </a:prstGeom>
          <a:ln>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1575DCA-DA42-E4ED-C44A-7D573B8338C8}"/>
              </a:ext>
            </a:extLst>
          </p:cNvPr>
          <p:cNvCxnSpPr>
            <a:cxnSpLocks/>
          </p:cNvCxnSpPr>
          <p:nvPr/>
        </p:nvCxnSpPr>
        <p:spPr>
          <a:xfrm flipV="1">
            <a:off x="6437650" y="4446786"/>
            <a:ext cx="1040463" cy="869"/>
          </a:xfrm>
          <a:prstGeom prst="line">
            <a:avLst/>
          </a:prstGeom>
          <a:ln>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2F933C58-3184-B55C-AFF1-7203005B2757}"/>
              </a:ext>
            </a:extLst>
          </p:cNvPr>
          <p:cNvCxnSpPr>
            <a:cxnSpLocks/>
          </p:cNvCxnSpPr>
          <p:nvPr/>
        </p:nvCxnSpPr>
        <p:spPr>
          <a:xfrm flipV="1">
            <a:off x="9522194" y="3807545"/>
            <a:ext cx="568292" cy="1"/>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1C89B409-6ED3-F143-8AC2-0D2D2AE3D997}"/>
              </a:ext>
            </a:extLst>
          </p:cNvPr>
          <p:cNvCxnSpPr>
            <a:cxnSpLocks/>
          </p:cNvCxnSpPr>
          <p:nvPr/>
        </p:nvCxnSpPr>
        <p:spPr>
          <a:xfrm>
            <a:off x="5029714" y="4282087"/>
            <a:ext cx="0" cy="1292993"/>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77452C5B-5661-3FF2-E921-0E15E3677FCA}"/>
              </a:ext>
            </a:extLst>
          </p:cNvPr>
          <p:cNvCxnSpPr>
            <a:cxnSpLocks/>
          </p:cNvCxnSpPr>
          <p:nvPr/>
        </p:nvCxnSpPr>
        <p:spPr>
          <a:xfrm>
            <a:off x="3305608" y="4291365"/>
            <a:ext cx="0" cy="1292993"/>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532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FC45-5292-DB4B-932E-3779E220E911}"/>
              </a:ext>
            </a:extLst>
          </p:cNvPr>
          <p:cNvSpPr>
            <a:spLocks noGrp="1"/>
          </p:cNvSpPr>
          <p:nvPr>
            <p:ph type="title"/>
          </p:nvPr>
        </p:nvSpPr>
        <p:spPr/>
        <p:txBody>
          <a:bodyPr>
            <a:normAutofit fontScale="90000"/>
          </a:bodyPr>
          <a:lstStyle/>
          <a:p>
            <a:r>
              <a:rPr lang="en-US" dirty="0"/>
              <a:t>Urgent supply of repeat medicines and appliances </a:t>
            </a:r>
            <a:endParaRPr lang="en-GB" dirty="0"/>
          </a:p>
        </p:txBody>
      </p:sp>
      <p:sp>
        <p:nvSpPr>
          <p:cNvPr id="3" name="Content Placeholder 2">
            <a:extLst>
              <a:ext uri="{FF2B5EF4-FFF2-40B4-BE49-F238E27FC236}">
                <a16:creationId xmlns:a16="http://schemas.microsoft.com/office/drawing/2014/main" id="{D6356C19-A08D-ABF4-8FCC-4FAA930E0B9A}"/>
              </a:ext>
            </a:extLst>
          </p:cNvPr>
          <p:cNvSpPr>
            <a:spLocks noGrp="1"/>
          </p:cNvSpPr>
          <p:nvPr>
            <p:ph sz="half" idx="1"/>
          </p:nvPr>
        </p:nvSpPr>
        <p:spPr>
          <a:xfrm>
            <a:off x="936978" y="1825625"/>
            <a:ext cx="10416822" cy="4351338"/>
          </a:xfrm>
        </p:spPr>
        <p:txBody>
          <a:bodyPr/>
          <a:lstStyle/>
          <a:p>
            <a:r>
              <a:rPr lang="en-US" dirty="0"/>
              <a:t>Allows pharmacists to make supplies of medicines and appliances that patients have been prescribed (repeat medicines)</a:t>
            </a:r>
          </a:p>
          <a:p>
            <a:r>
              <a:rPr lang="en-US" dirty="0"/>
              <a:t>The pharmacist will interview the patient requesting the item and satisfy themselves that there is an </a:t>
            </a:r>
            <a:r>
              <a:rPr lang="en-US" b="1" dirty="0"/>
              <a:t>immediate need for it to be supplied </a:t>
            </a:r>
            <a:r>
              <a:rPr lang="en-US" dirty="0"/>
              <a:t>and </a:t>
            </a:r>
            <a:r>
              <a:rPr lang="en-US" b="1" dirty="0"/>
              <a:t>impracticable in the circumstances for the patient to obtain a prescription </a:t>
            </a:r>
            <a:r>
              <a:rPr lang="en-US" dirty="0"/>
              <a:t>without undue delay</a:t>
            </a:r>
          </a:p>
          <a:p>
            <a:r>
              <a:rPr lang="en-US" dirty="0"/>
              <a:t>Will assess suitability and legality of making a supply and confirm they have the product in stock</a:t>
            </a:r>
            <a:endParaRPr lang="en-GB" dirty="0"/>
          </a:p>
        </p:txBody>
      </p:sp>
    </p:spTree>
    <p:extLst>
      <p:ext uri="{BB962C8B-B14F-4D97-AF65-F5344CB8AC3E}">
        <p14:creationId xmlns:p14="http://schemas.microsoft.com/office/powerpoint/2010/main" val="3360210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82AE-2D4E-A8CD-ED84-B38062DD9FAE}"/>
              </a:ext>
            </a:extLst>
          </p:cNvPr>
          <p:cNvSpPr>
            <a:spLocks noGrp="1"/>
          </p:cNvSpPr>
          <p:nvPr>
            <p:ph type="title"/>
          </p:nvPr>
        </p:nvSpPr>
        <p:spPr/>
        <p:txBody>
          <a:bodyPr>
            <a:normAutofit fontScale="90000"/>
          </a:bodyPr>
          <a:lstStyle/>
          <a:p>
            <a:r>
              <a:rPr lang="en-US" dirty="0"/>
              <a:t>Urgent supply of repeat medicines and appliances </a:t>
            </a:r>
            <a:endParaRPr lang="en-GB" dirty="0"/>
          </a:p>
        </p:txBody>
      </p:sp>
      <p:sp>
        <p:nvSpPr>
          <p:cNvPr id="3" name="Content Placeholder 2">
            <a:extLst>
              <a:ext uri="{FF2B5EF4-FFF2-40B4-BE49-F238E27FC236}">
                <a16:creationId xmlns:a16="http://schemas.microsoft.com/office/drawing/2014/main" id="{A8B02086-67B1-DFC1-F788-4686A79FD528}"/>
              </a:ext>
            </a:extLst>
          </p:cNvPr>
          <p:cNvSpPr>
            <a:spLocks noGrp="1"/>
          </p:cNvSpPr>
          <p:nvPr>
            <p:ph sz="half" idx="1"/>
          </p:nvPr>
        </p:nvSpPr>
        <p:spPr>
          <a:xfrm>
            <a:off x="936978" y="1825625"/>
            <a:ext cx="10052600" cy="4351338"/>
          </a:xfrm>
        </p:spPr>
        <p:txBody>
          <a:bodyPr>
            <a:normAutofit lnSpcReduction="10000"/>
          </a:bodyPr>
          <a:lstStyle/>
          <a:p>
            <a:r>
              <a:rPr lang="en-US" dirty="0"/>
              <a:t>If the medicine/appliance is not in stock, with the agreement from the patient, they will identify another pharmacy that provides the service (and has the item in stock) and refer the patient to this pharmacy</a:t>
            </a:r>
          </a:p>
          <a:p>
            <a:r>
              <a:rPr lang="en-US" dirty="0"/>
              <a:t>If it is not appropriate to make a supply, the pharmacist will ensure the patient is able to speak to another healthcare professional by either:	</a:t>
            </a:r>
            <a:endParaRPr lang="en-GB" dirty="0"/>
          </a:p>
          <a:p>
            <a:pPr lvl="1"/>
            <a:r>
              <a:rPr lang="en-GB" dirty="0"/>
              <a:t>Referring the patient to their own general practice; or</a:t>
            </a:r>
          </a:p>
          <a:p>
            <a:pPr lvl="1"/>
            <a:r>
              <a:rPr lang="en-GB" dirty="0"/>
              <a:t>By contacting a local out of hours provider </a:t>
            </a:r>
            <a:endParaRPr lang="en-US" dirty="0"/>
          </a:p>
        </p:txBody>
      </p:sp>
    </p:spTree>
    <p:extLst>
      <p:ext uri="{BB962C8B-B14F-4D97-AF65-F5344CB8AC3E}">
        <p14:creationId xmlns:p14="http://schemas.microsoft.com/office/powerpoint/2010/main" val="508154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7BF8-1AED-1BD1-A028-7BF98384EACE}"/>
              </a:ext>
            </a:extLst>
          </p:cNvPr>
          <p:cNvSpPr>
            <a:spLocks noGrp="1"/>
          </p:cNvSpPr>
          <p:nvPr>
            <p:ph type="title"/>
          </p:nvPr>
        </p:nvSpPr>
        <p:spPr/>
        <p:txBody>
          <a:bodyPr/>
          <a:lstStyle/>
          <a:p>
            <a:r>
              <a:rPr lang="en-US" dirty="0"/>
              <a:t>What does this mean for CPCS?</a:t>
            </a:r>
            <a:endParaRPr lang="en-GB" dirty="0"/>
          </a:p>
        </p:txBody>
      </p:sp>
      <p:sp>
        <p:nvSpPr>
          <p:cNvPr id="3" name="Content Placeholder 2">
            <a:extLst>
              <a:ext uri="{FF2B5EF4-FFF2-40B4-BE49-F238E27FC236}">
                <a16:creationId xmlns:a16="http://schemas.microsoft.com/office/drawing/2014/main" id="{9C56873D-0B2A-2A4B-BD94-B353E6E11657}"/>
              </a:ext>
            </a:extLst>
          </p:cNvPr>
          <p:cNvSpPr>
            <a:spLocks noGrp="1"/>
          </p:cNvSpPr>
          <p:nvPr>
            <p:ph sz="half" idx="1"/>
          </p:nvPr>
        </p:nvSpPr>
        <p:spPr>
          <a:xfrm>
            <a:off x="936978" y="1825625"/>
            <a:ext cx="10337826" cy="4351338"/>
          </a:xfrm>
        </p:spPr>
        <p:txBody>
          <a:bodyPr>
            <a:normAutofit fontScale="92500"/>
          </a:bodyPr>
          <a:lstStyle/>
          <a:p>
            <a:r>
              <a:rPr lang="en-US" dirty="0"/>
              <a:t>CPCS will end on 30th January 2024 and the </a:t>
            </a:r>
            <a:r>
              <a:rPr kumimoji="0" lang="en-US" b="0" u="none" strike="noStrike" kern="1200" cap="none" spc="0" normalizeH="0" baseline="0" noProof="0" dirty="0">
                <a:ln>
                  <a:noFill/>
                </a:ln>
                <a:effectLst/>
                <a:uLnTx/>
                <a:uFillTx/>
                <a:latin typeface="DM Sans" pitchFamily="2" charset="77"/>
                <a:ea typeface="+mn-ea"/>
                <a:cs typeface="+mn-cs"/>
              </a:rPr>
              <a:t>Urgent supply of repeat meds and Referrals for minor illness consultations with a pharmacist elements of CPCS will become part of the Pharmacy First service fro</a:t>
            </a:r>
            <a:r>
              <a:rPr lang="en-US" dirty="0"/>
              <a:t>m 31st January 2024</a:t>
            </a:r>
            <a:endParaRPr kumimoji="0" lang="en-US" b="0" u="none" strike="noStrike" kern="1200" cap="none" spc="0" normalizeH="0" baseline="0" noProof="0" dirty="0">
              <a:ln>
                <a:noFill/>
              </a:ln>
              <a:effectLst/>
              <a:uLnTx/>
              <a:uFillTx/>
              <a:latin typeface="DM Sans" pitchFamily="2" charset="77"/>
              <a:ea typeface="+mn-ea"/>
              <a:cs typeface="+mn-cs"/>
            </a:endParaRPr>
          </a:p>
          <a:p>
            <a:pPr lvl="1"/>
            <a:r>
              <a:rPr lang="en-US" dirty="0" err="1"/>
              <a:t>Authorised</a:t>
            </a:r>
            <a:r>
              <a:rPr lang="en-US" dirty="0"/>
              <a:t> referring </a:t>
            </a:r>
            <a:r>
              <a:rPr lang="en-US" dirty="0" err="1"/>
              <a:t>organisations</a:t>
            </a:r>
            <a:r>
              <a:rPr lang="en-US" dirty="0"/>
              <a:t> (NHS 111, 999 service, GP practices, primary care out of hours service or an UEC setting) </a:t>
            </a:r>
            <a:r>
              <a:rPr lang="en-US" b="1" dirty="0"/>
              <a:t>can still formally refer patients </a:t>
            </a:r>
            <a:r>
              <a:rPr lang="en-US" dirty="0"/>
              <a:t>for these two elements </a:t>
            </a:r>
            <a:r>
              <a:rPr kumimoji="0" lang="en-US" b="0" u="none" strike="noStrike" kern="1200" cap="none" spc="0" normalizeH="0" baseline="0" noProof="0" dirty="0">
                <a:ln>
                  <a:noFill/>
                </a:ln>
                <a:effectLst/>
                <a:uLnTx/>
                <a:uFillTx/>
                <a:latin typeface="DM Sans" pitchFamily="2" charset="77"/>
                <a:ea typeface="+mn-ea"/>
                <a:cs typeface="+mn-cs"/>
              </a:rPr>
              <a:t>(although GP practices cannot make referrals for the Urgent supply of repeat meds element (as is the case with CPCS) – </a:t>
            </a:r>
            <a:r>
              <a:rPr kumimoji="0" lang="en-US" b="1" u="none" strike="noStrike" kern="1200" cap="none" spc="0" normalizeH="0" baseline="0" noProof="0" dirty="0">
                <a:ln>
                  <a:noFill/>
                </a:ln>
                <a:effectLst/>
                <a:uLnTx/>
                <a:uFillTx/>
                <a:latin typeface="DM Sans" pitchFamily="2" charset="77"/>
                <a:ea typeface="+mn-ea"/>
                <a:cs typeface="+mn-cs"/>
              </a:rPr>
              <a:t>must be sent via a secure digital route; verbal/telephone referrals are not allowed</a:t>
            </a:r>
          </a:p>
          <a:p>
            <a:pPr lvl="1"/>
            <a:r>
              <a:rPr lang="en-US" dirty="0"/>
              <a:t>Patients will not be able to walk-in to a pharmacy and access these parts of the service (self-refer); needs to be a referral from an </a:t>
            </a:r>
            <a:r>
              <a:rPr lang="en-US" dirty="0" err="1"/>
              <a:t>authorised</a:t>
            </a:r>
            <a:r>
              <a:rPr lang="en-US" dirty="0"/>
              <a:t> referring </a:t>
            </a:r>
            <a:r>
              <a:rPr lang="en-US" dirty="0" err="1"/>
              <a:t>organisation</a:t>
            </a:r>
            <a:endParaRPr lang="en-US" dirty="0"/>
          </a:p>
          <a:p>
            <a:pPr lvl="1"/>
            <a:endParaRPr lang="en-US" dirty="0">
              <a:latin typeface="DM Sans" pitchFamily="2" charset="77"/>
            </a:endParaRPr>
          </a:p>
          <a:p>
            <a:endParaRPr lang="en-GB" dirty="0"/>
          </a:p>
        </p:txBody>
      </p:sp>
    </p:spTree>
    <p:extLst>
      <p:ext uri="{BB962C8B-B14F-4D97-AF65-F5344CB8AC3E}">
        <p14:creationId xmlns:p14="http://schemas.microsoft.com/office/powerpoint/2010/main" val="4057753810"/>
      </p:ext>
    </p:extLst>
  </p:cSld>
  <p:clrMapOvr>
    <a:masterClrMapping/>
  </p:clrMapOvr>
</p:sld>
</file>

<file path=ppt/theme/theme1.xml><?xml version="1.0" encoding="utf-8"?>
<a:theme xmlns:a="http://schemas.openxmlformats.org/drawingml/2006/main" name="Office Theme">
  <a:themeElements>
    <a:clrScheme name="LPC Brand Colours">
      <a:dk1>
        <a:srgbClr val="0072CE"/>
      </a:dk1>
      <a:lt1>
        <a:srgbClr val="48D1BA"/>
      </a:lt1>
      <a:dk2>
        <a:srgbClr val="000000"/>
      </a:dk2>
      <a:lt2>
        <a:srgbClr val="FFFFFF"/>
      </a:lt2>
      <a:accent1>
        <a:srgbClr val="FF6D3A"/>
      </a:accent1>
      <a:accent2>
        <a:srgbClr val="CB00BA"/>
      </a:accent2>
      <a:accent3>
        <a:srgbClr val="CB95FF"/>
      </a:accent3>
      <a:accent4>
        <a:srgbClr val="0072CE"/>
      </a:accent4>
      <a:accent5>
        <a:srgbClr val="FFFFFF"/>
      </a:accent5>
      <a:accent6>
        <a:srgbClr val="000000"/>
      </a:accent6>
      <a:hlink>
        <a:srgbClr val="FF6D3A"/>
      </a:hlink>
      <a:folHlink>
        <a:srgbClr val="CB00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D28FFE-183E-4DAD-AB5F-487F2B4AE4A6}" vid="{DD54CA94-2C1D-4326-993F-34190BA0E3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41035E9C3D2F409AF07E8835ED420A" ma:contentTypeVersion="" ma:contentTypeDescription="Create a new document." ma:contentTypeScope="" ma:versionID="bb5baad8fd1744151e31b4b6a24db053">
  <xsd:schema xmlns:xsd="http://www.w3.org/2001/XMLSchema" xmlns:xs="http://www.w3.org/2001/XMLSchema" xmlns:p="http://schemas.microsoft.com/office/2006/metadata/properties" xmlns:ns2="1c7d3551-5694-4f12-b35a-d9a7a462ea4b" xmlns:ns3="e18753c5-2901-411e-a100-706a3d27800e" targetNamespace="http://schemas.microsoft.com/office/2006/metadata/properties" ma:root="true" ma:fieldsID="c3fd2be56468ced27c038c5f9bdc3204" ns2:_="" ns3:_="">
    <xsd:import namespace="1c7d3551-5694-4f12-b35a-d9a7a462ea4b"/>
    <xsd:import namespace="e18753c5-2901-411e-a100-706a3d27800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7d3551-5694-4f12-b35a-d9a7a462ea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7C31C42A-C94B-4E04-94AD-A54574F82F3B}" ma:internalName="TaxCatchAll" ma:showField="CatchAllData" ma:web="{041c6c0f-6dd7-469f-ad14-49b8b580d9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8753c5-2901-411e-a100-706a3d27800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5b3fcf-ce55-45eb-a651-8211b79e8a4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8753c5-2901-411e-a100-706a3d27800e">
      <Terms xmlns="http://schemas.microsoft.com/office/infopath/2007/PartnerControls"/>
    </lcf76f155ced4ddcb4097134ff3c332f>
    <TaxCatchAll xmlns="1c7d3551-5694-4f12-b35a-d9a7a462ea4b" xsi:nil="true"/>
  </documentManagement>
</p:properties>
</file>

<file path=customXml/itemProps1.xml><?xml version="1.0" encoding="utf-8"?>
<ds:datastoreItem xmlns:ds="http://schemas.openxmlformats.org/officeDocument/2006/customXml" ds:itemID="{242C5781-8819-4E12-8A36-A4DA533B354B}">
  <ds:schemaRefs>
    <ds:schemaRef ds:uri="http://schemas.microsoft.com/sharepoint/v3/contenttype/forms"/>
  </ds:schemaRefs>
</ds:datastoreItem>
</file>

<file path=customXml/itemProps2.xml><?xml version="1.0" encoding="utf-8"?>
<ds:datastoreItem xmlns:ds="http://schemas.openxmlformats.org/officeDocument/2006/customXml" ds:itemID="{9871BBB4-49C0-4781-954C-4380F0B632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7d3551-5694-4f12-b35a-d9a7a462ea4b"/>
    <ds:schemaRef ds:uri="e18753c5-2901-411e-a100-706a3d278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E9A4A0-DEC3-424A-BC41-FDD6187ACC87}">
  <ds:schemaRefs>
    <ds:schemaRef ds:uri="1c7d3551-5694-4f12-b35a-d9a7a462ea4b"/>
    <ds:schemaRef ds:uri="http://purl.org/dc/terms/"/>
    <ds:schemaRef ds:uri="http://schemas.microsoft.com/office/infopath/2007/PartnerControls"/>
    <ds:schemaRef ds:uri="http://purl.org/dc/dcmitype/"/>
    <ds:schemaRef ds:uri="http://www.w3.org/XML/1998/namespace"/>
    <ds:schemaRef ds:uri="http://schemas.microsoft.com/office/2006/documentManagement/types"/>
    <ds:schemaRef ds:uri="http://purl.org/dc/elements/1.1/"/>
    <ds:schemaRef ds:uri="http://schemas.openxmlformats.org/package/2006/metadata/core-properties"/>
    <ds:schemaRef ds:uri="e18753c5-2901-411e-a100-706a3d27800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CPE Local</Template>
  <TotalTime>0</TotalTime>
  <Words>2147</Words>
  <Application>Microsoft Office PowerPoint</Application>
  <PresentationFormat>Widescreen</PresentationFormat>
  <Paragraphs>232</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DM Sans</vt:lpstr>
      <vt:lpstr>Mokoko Medium</vt:lpstr>
      <vt:lpstr>Wingdings</vt:lpstr>
      <vt:lpstr>Office Theme</vt:lpstr>
      <vt:lpstr>Read and delete this slide</vt:lpstr>
      <vt:lpstr>The Pharmacy First service</vt:lpstr>
      <vt:lpstr>Presentation overview</vt:lpstr>
      <vt:lpstr>The Pharmacy First service</vt:lpstr>
      <vt:lpstr>The Pharmacy First service</vt:lpstr>
      <vt:lpstr>PowerPoint Presentation</vt:lpstr>
      <vt:lpstr>Urgent supply of repeat medicines and appliances </vt:lpstr>
      <vt:lpstr>Urgent supply of repeat medicines and appliances </vt:lpstr>
      <vt:lpstr>What does this mean for CPCS?</vt:lpstr>
      <vt:lpstr>Clinical pathway consultations (new element) </vt:lpstr>
      <vt:lpstr>Clinical pathway consultations</vt:lpstr>
      <vt:lpstr>Clinical pathway consultations</vt:lpstr>
      <vt:lpstr>Clinical pathways consultations</vt:lpstr>
      <vt:lpstr>High-level service overview</vt:lpstr>
      <vt:lpstr>The service requirements</vt:lpstr>
      <vt:lpstr>Funding</vt:lpstr>
      <vt:lpstr>Funding</vt:lpstr>
      <vt:lpstr>The clinical pathways and PGDs</vt:lpstr>
      <vt:lpstr>Clinical pathway consultations</vt:lpstr>
      <vt:lpstr>Development of clinical pathways</vt:lpstr>
      <vt:lpstr>Monitoring and surveillance</vt:lpstr>
      <vt:lpstr>PowerPoint Presentation</vt:lpstr>
      <vt:lpstr>PowerPoint Presentation</vt:lpstr>
      <vt:lpstr>PowerPoint Presentation</vt:lpstr>
      <vt:lpstr>Notifications and referrals to general practice</vt:lpstr>
      <vt:lpstr>Notifications and referrals</vt:lpstr>
      <vt:lpstr>Learning and development for pharmacists</vt:lpstr>
      <vt:lpstr>Learning and development</vt:lpstr>
      <vt:lpstr>Expansion of other services</vt:lpstr>
      <vt:lpstr>Expansion of other services</vt:lpstr>
      <vt:lpstr>Community Pharmacy England webinars</vt:lpstr>
      <vt:lpstr>Questions cpe.org.uk/pharmacyfirst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Pharmacy First:  Getting to know the service</dc:title>
  <dc:creator>Rosie Taylor</dc:creator>
  <cp:lastModifiedBy>Rosie Taylor</cp:lastModifiedBy>
  <cp:revision>3</cp:revision>
  <dcterms:created xsi:type="dcterms:W3CDTF">2023-12-14T15:34:25Z</dcterms:created>
  <dcterms:modified xsi:type="dcterms:W3CDTF">2023-12-20T12:25:55Z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0x0101006841035E9C3D2F409AF07E8835ED420A</vt:lpwstr>
  </property>
  <property fmtid="{D5CDD505-2E9C-101B-9397-08002B2CF9AE}" pid="3" name="MediaServiceImageTags">
    <vt:lpwstr/>
  </property>
</Properties>
</file>