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313" r:id="rId5"/>
    <p:sldId id="256" r:id="rId6"/>
    <p:sldId id="285" r:id="rId7"/>
    <p:sldId id="292" r:id="rId8"/>
    <p:sldId id="293" r:id="rId9"/>
    <p:sldId id="294" r:id="rId10"/>
    <p:sldId id="295" r:id="rId11"/>
    <p:sldId id="280" r:id="rId12"/>
    <p:sldId id="286" r:id="rId13"/>
    <p:sldId id="296" r:id="rId14"/>
    <p:sldId id="297" r:id="rId15"/>
    <p:sldId id="298" r:id="rId16"/>
    <p:sldId id="299" r:id="rId17"/>
    <p:sldId id="281" r:id="rId18"/>
    <p:sldId id="300" r:id="rId19"/>
    <p:sldId id="301" r:id="rId20"/>
    <p:sldId id="302" r:id="rId21"/>
    <p:sldId id="309" r:id="rId22"/>
    <p:sldId id="310" r:id="rId23"/>
    <p:sldId id="311" r:id="rId24"/>
    <p:sldId id="312" r:id="rId25"/>
    <p:sldId id="282" r:id="rId26"/>
    <p:sldId id="307" r:id="rId27"/>
    <p:sldId id="308" r:id="rId28"/>
    <p:sldId id="284" r:id="rId29"/>
    <p:sldId id="303" r:id="rId30"/>
    <p:sldId id="304" r:id="rId31"/>
    <p:sldId id="305" r:id="rId32"/>
    <p:sldId id="306" r:id="rId33"/>
    <p:sldId id="27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3A"/>
    <a:srgbClr val="CC94FF"/>
    <a:srgbClr val="CB00BA"/>
    <a:srgbClr val="0072CE"/>
    <a:srgbClr val="47D1BA"/>
    <a:srgbClr val="0F6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B6AAE-7F34-4B42-8932-3AF66DA1D5E5}" v="3" dt="2023-12-20T12:26:31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04D95-B157-1146-842D-9361530D14C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6578-BF11-9F4D-A837-E435DD4B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thing, human face, person, smile&#10;&#10;Description automatically generated">
            <a:extLst>
              <a:ext uri="{FF2B5EF4-FFF2-40B4-BE49-F238E27FC236}">
                <a16:creationId xmlns:a16="http://schemas.microsoft.com/office/drawing/2014/main" id="{15FC90AE-88BB-6562-8F51-203C1521A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23" y="1264204"/>
            <a:ext cx="5740073" cy="451063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logo with colorful squares&#10;&#10;Description automatically generated">
            <a:extLst>
              <a:ext uri="{FF2B5EF4-FFF2-40B4-BE49-F238E27FC236}">
                <a16:creationId xmlns:a16="http://schemas.microsoft.com/office/drawing/2014/main" id="{53D1B712-07F0-ACB5-CCF0-9BB9CF8940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731" t="28039" r="11091" b="34228"/>
          <a:stretch/>
        </p:blipFill>
        <p:spPr>
          <a:xfrm>
            <a:off x="201708" y="181469"/>
            <a:ext cx="2339786" cy="7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412D-53F8-E0AF-1302-C1F470C0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7" y="365125"/>
            <a:ext cx="1041841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85956-3986-5D52-5AD3-91599670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1681163"/>
            <a:ext cx="506059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930A0-A446-8934-83B0-4211CE9DD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978" y="2718651"/>
            <a:ext cx="5060597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73EB0-202F-9534-7FA6-4360AF302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9948" y="1681163"/>
            <a:ext cx="485543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4C7C7-9972-861A-4FE3-88F8319E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9948" y="2718651"/>
            <a:ext cx="4855439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D02DD-D141-31DC-5F08-399C5421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A02C5-BABC-E8B6-0ACD-ED244D3A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985BB-EA85-CB44-EC72-A8AA5E0E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49D-27B1-7F72-FF02-A3C9C61F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DAF6E-A6CE-8E1F-7712-50736750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DE5B0-5C76-4FF0-0647-75F16630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343FB-AF03-CE0F-4C9E-D1D429F4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A6CF-5E58-6404-777E-F8DE33A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2436"/>
            <a:ext cx="3835047" cy="219891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FE4B-4FC6-24FC-D2CB-DF6C98D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42920-6755-600A-0F2C-89E0FAAD5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8BB2E-F127-2942-6275-F8973C29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651BB-69AD-54FC-BD8D-98D8F5E9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B6A26-29C5-A008-6741-1D58B585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FDFF-4146-8CD5-3C87-D19BE64B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7424"/>
            <a:ext cx="3835047" cy="217254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B195D-8CE5-F0E2-0FF4-12F378102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68988" y="1673224"/>
            <a:ext cx="4831645" cy="3726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C38BC-3C86-7AA4-43B8-024C9E223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AB55-097B-2831-B03E-C01860C6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DABBC-9BEF-DB93-4AB1-355364F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49394-3E59-F90E-978C-40DC1CBC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61448-670D-3DB7-2A72-BD218D05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A21C0-9EEF-5C5C-C944-5F63E5C6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DC09B-0830-B547-5BE5-E894DB13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3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43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74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8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85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99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5995-54D3-DDFE-21DF-86D9C9FE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703285"/>
            <a:ext cx="10410472" cy="2015367"/>
          </a:xfrm>
        </p:spPr>
        <p:txBody>
          <a:bodyPr anchor="t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5D0A-7541-AB3A-7D84-B5ED8F5D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3429000"/>
            <a:ext cx="10410472" cy="230901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000">
                <a:solidFill>
                  <a:srgbClr val="0072C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52ED-F918-709F-364D-EF7A825F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568F5-97A0-C8A1-5AD7-B6FA54D0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B5580-4CF0-E22E-9532-02B6CBC8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DED8-4D4F-EFED-613A-F59C4792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82A5-1A86-937D-22E5-C3571C8BC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EF7FE-06D2-883E-5876-1F8132E7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405CF-2D37-8B88-F360-0D7B4691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5B0C1-1746-696D-8E4C-C0354C04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A69A7-0EC1-8AC4-AD38-1F7C596D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9E6C9-767E-87D0-9B16-55CEE3C9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365125"/>
            <a:ext cx="1019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1C9C-1361-1715-3A0C-E9140AAD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1825625"/>
            <a:ext cx="10191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4DCC-90D5-4A4B-4014-ACE5C3011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3225" y="6356350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8F3B928F-9529-4741-8D68-C934E21C6887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E93E-FE88-318F-67C2-DF02FAAA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34756" y="6356350"/>
            <a:ext cx="4831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1C1C-DDA7-3DC8-CBA9-AF2BBBF49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644" y="6356350"/>
            <a:ext cx="68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E69C1DFF-60A0-0E45-8672-CB76E4BE2A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logo with colorful squares&#10;&#10;Description automatically generated">
            <a:extLst>
              <a:ext uri="{FF2B5EF4-FFF2-40B4-BE49-F238E27FC236}">
                <a16:creationId xmlns:a16="http://schemas.microsoft.com/office/drawing/2014/main" id="{1365104E-CB57-5EF5-770C-C19A481CB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5731" t="28039" r="11091" b="34228"/>
          <a:stretch/>
        </p:blipFill>
        <p:spPr>
          <a:xfrm>
            <a:off x="192615" y="6009249"/>
            <a:ext cx="2164460" cy="6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5" r:id="rId4"/>
    <p:sldLayoutId id="2147483662" r:id="rId5"/>
    <p:sldLayoutId id="2147483666" r:id="rId6"/>
    <p:sldLayoutId id="2147483667" r:id="rId7"/>
    <p:sldLayoutId id="2147483651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5" r:id="rId1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b="0" i="0" kern="1200">
          <a:solidFill>
            <a:srgbClr val="0072CE"/>
          </a:solidFill>
          <a:latin typeface="Mokoko Medium" panose="02060503020203020204" pitchFamily="18" charset="77"/>
          <a:ea typeface="+mj-ea"/>
          <a:cs typeface="Mokoko Medium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FF6E3B"/>
        </a:buClr>
        <a:buSzPct val="80000"/>
        <a:buFont typeface="Wingdings" pitchFamily="2" charset="2"/>
        <a:buChar char="§"/>
        <a:defRPr sz="2400" kern="1200">
          <a:solidFill>
            <a:srgbClr val="0072CE"/>
          </a:solidFill>
          <a:latin typeface="DM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2000" kern="1200">
          <a:solidFill>
            <a:srgbClr val="0072CE"/>
          </a:solidFill>
          <a:latin typeface="DM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800" kern="1200">
          <a:solidFill>
            <a:srgbClr val="0072CE"/>
          </a:solidFill>
          <a:latin typeface="DM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cppe.ac.uk/services/pharmacy-first/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iniskills.com/community-pharmacists/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C54D-FFCD-E683-4907-C5541372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>
                <a:solidFill>
                  <a:srgbClr val="0072CE"/>
                </a:solidFill>
                <a:effectLst/>
                <a:latin typeface="Mokoko Medium" panose="02060603020203020204" pitchFamily="18" charset="0"/>
              </a:rPr>
              <a:t>Read and delete this slide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77270-10CB-E0C1-A1E2-708FCC8BA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10698552" cy="4351338"/>
          </a:xfrm>
        </p:spPr>
        <p:txBody>
          <a:bodyPr>
            <a:normAutofit fontScale="550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500" b="0" i="0" u="none" strike="noStrike" dirty="0">
                <a:solidFill>
                  <a:srgbClr val="0072CE"/>
                </a:solidFill>
                <a:effectLst/>
                <a:latin typeface="DM Sans" pitchFamily="2" charset="0"/>
              </a:rPr>
              <a:t>This Community Pharmacy England presentation on the Pharmacy First service is for use by LPCs when running local events on the service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500" b="0" i="0" u="none" strike="noStrike" dirty="0">
                <a:solidFill>
                  <a:srgbClr val="0072CE"/>
                </a:solidFill>
                <a:effectLst/>
                <a:latin typeface="DM Sans" pitchFamily="2" charset="0"/>
              </a:rPr>
              <a:t>Further information on the service is available at </a:t>
            </a:r>
            <a:r>
              <a:rPr lang="en-US" sz="2500" b="0" i="0" u="none" strike="noStrike" dirty="0">
                <a:solidFill>
                  <a:srgbClr val="FF6D3A"/>
                </a:solidFill>
                <a:effectLst/>
                <a:latin typeface="DM Sans" pitchFamily="2" charset="0"/>
              </a:rPr>
              <a:t>cpe.org.uk/</a:t>
            </a:r>
            <a:r>
              <a:rPr lang="en-US" sz="2500" b="0" i="0" u="none" strike="noStrike" dirty="0" err="1">
                <a:solidFill>
                  <a:srgbClr val="FF6D3A"/>
                </a:solidFill>
                <a:effectLst/>
                <a:latin typeface="DM Sans" pitchFamily="2" charset="0"/>
              </a:rPr>
              <a:t>pharmacyfirst</a:t>
            </a:r>
            <a:endParaRPr lang="en-US" sz="2500" b="0" i="0" u="none" strike="noStrike" dirty="0">
              <a:solidFill>
                <a:srgbClr val="FF6D3A"/>
              </a:solidFill>
              <a:effectLst/>
              <a:latin typeface="DM Sans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500" b="0" i="0" u="none" strike="noStrike" dirty="0">
                <a:effectLst/>
                <a:latin typeface="DM Sans" pitchFamily="2" charset="0"/>
              </a:rPr>
              <a:t>Presenters should first read the service specification and the FAQs on the Community Pharmacy England website, and </a:t>
            </a:r>
            <a:r>
              <a:rPr lang="en-US" sz="2500" b="0" i="0" u="none" strike="noStrike" dirty="0" err="1">
                <a:effectLst/>
                <a:latin typeface="DM Sans" pitchFamily="2" charset="0"/>
              </a:rPr>
              <a:t>familiarise</a:t>
            </a:r>
            <a:r>
              <a:rPr lang="en-US" sz="2500" b="0" i="0" u="none" strike="noStrike" dirty="0">
                <a:effectLst/>
                <a:latin typeface="DM Sans" pitchFamily="2" charset="0"/>
              </a:rPr>
              <a:t> themselves with the clinical pathways, Patient Group Directions and protocol. The content of these documents/resources provide the key information and additional background knowledge for anybody giving this presentation at an event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500" dirty="0">
                <a:latin typeface="DM Sans" pitchFamily="2" charset="0"/>
              </a:rPr>
              <a:t>Presenters may also want to watch the Community Pharmacy England Pharmacy First: Getting to know the service webinar available at </a:t>
            </a:r>
            <a:r>
              <a:rPr lang="en-US" sz="2500" dirty="0">
                <a:solidFill>
                  <a:srgbClr val="FF6D3A"/>
                </a:solidFill>
                <a:latin typeface="DM Sans" pitchFamily="2" charset="0"/>
              </a:rPr>
              <a:t>cpe.org.uk/webinars</a:t>
            </a:r>
            <a:r>
              <a:rPr lang="en-US" sz="2500" dirty="0">
                <a:latin typeface="DM Sans" pitchFamily="2" charset="0"/>
              </a:rPr>
              <a:t>, as this presentation is based on the PowerPoint used during the webinar</a:t>
            </a:r>
            <a:endParaRPr lang="en-US" sz="2500" b="0" i="0" u="none" strike="noStrike" dirty="0">
              <a:effectLst/>
              <a:latin typeface="DM Sans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500" b="0" i="0" u="none" strike="noStrike" dirty="0">
                <a:solidFill>
                  <a:srgbClr val="0072CE"/>
                </a:solidFill>
                <a:effectLst/>
                <a:latin typeface="DM Sans" pitchFamily="2" charset="0"/>
              </a:rPr>
              <a:t>Questions or comments on this presentation can be addressed to the Services Team: </a:t>
            </a:r>
            <a:r>
              <a:rPr lang="en-US" sz="2500" b="0" i="0" u="none" strike="noStrike" dirty="0">
                <a:solidFill>
                  <a:srgbClr val="FF6D3A"/>
                </a:solidFill>
                <a:effectLst/>
                <a:latin typeface="DM Sans" pitchFamily="2" charset="0"/>
              </a:rPr>
              <a:t>services.team@cpe.org.uk </a:t>
            </a:r>
            <a:r>
              <a:rPr lang="en-US" sz="2500" b="0" i="0" dirty="0">
                <a:solidFill>
                  <a:srgbClr val="FF6D3A"/>
                </a:solidFill>
                <a:effectLst/>
                <a:latin typeface="DM Sans" pitchFamily="2" charset="0"/>
              </a:rPr>
              <a:t>​</a:t>
            </a:r>
            <a:endParaRPr lang="en-US" sz="2500" b="0" i="0" dirty="0">
              <a:solidFill>
                <a:srgbClr val="0072CE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500" b="0" i="0" u="none" strike="noStrike" dirty="0">
                <a:solidFill>
                  <a:srgbClr val="0072CE"/>
                </a:solidFill>
                <a:effectLst/>
                <a:latin typeface="DM Sans" pitchFamily="2" charset="0"/>
              </a:rPr>
              <a:t>You can pick and choose the elements of the presentation that suit that needs of your event/discussion. There is also some text highlighted in yellow in the presentation that will need to be amended/deleted depending on when the local event is held, availability of other local </a:t>
            </a:r>
            <a:r>
              <a:rPr lang="en-US" sz="2500" dirty="0">
                <a:latin typeface="DM Sans" pitchFamily="2" charset="0"/>
              </a:rPr>
              <a:t>training events, </a:t>
            </a:r>
            <a:r>
              <a:rPr lang="en-US" sz="2500" b="0" i="0" u="none" strike="noStrike" dirty="0" err="1">
                <a:solidFill>
                  <a:srgbClr val="0072CE"/>
                </a:solidFill>
                <a:effectLst/>
                <a:latin typeface="DM Sans" pitchFamily="2" charset="0"/>
              </a:rPr>
              <a:t>etc</a:t>
            </a:r>
            <a:endParaRPr lang="en-US" sz="2500" b="0" i="0" dirty="0">
              <a:solidFill>
                <a:srgbClr val="0072CE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500" b="0" i="0" u="none" strike="noStrike" dirty="0">
                <a:solidFill>
                  <a:srgbClr val="0072CE"/>
                </a:solidFill>
                <a:effectLst/>
                <a:latin typeface="DM Sans" pitchFamily="2" charset="0"/>
              </a:rPr>
              <a:t>Last updated: </a:t>
            </a:r>
            <a:r>
              <a:rPr lang="en-US" sz="2500" b="1" i="0" u="none" strike="noStrike" dirty="0">
                <a:solidFill>
                  <a:srgbClr val="0072CE"/>
                </a:solidFill>
                <a:effectLst/>
                <a:latin typeface="DM Sans" pitchFamily="2" charset="0"/>
              </a:rPr>
              <a:t>20th December 2023</a:t>
            </a:r>
            <a:endParaRPr lang="en-US" sz="2500" b="1" i="0" dirty="0">
              <a:solidFill>
                <a:srgbClr val="0072CE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522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908C43A-72C9-1F8B-5673-9C630C4EC58C}"/>
              </a:ext>
            </a:extLst>
          </p:cNvPr>
          <p:cNvCxnSpPr>
            <a:cxnSpLocks/>
          </p:cNvCxnSpPr>
          <p:nvPr/>
        </p:nvCxnSpPr>
        <p:spPr>
          <a:xfrm>
            <a:off x="10410674" y="2630051"/>
            <a:ext cx="26372" cy="2126326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5435929-3D13-0E18-C07D-6D1EAC1B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High-level service overview</a:t>
            </a:r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B1BEF1-589A-7068-FB7E-C24A7AF0FC38}"/>
              </a:ext>
            </a:extLst>
          </p:cNvPr>
          <p:cNvCxnSpPr>
            <a:cxnSpLocks/>
          </p:cNvCxnSpPr>
          <p:nvPr/>
        </p:nvCxnSpPr>
        <p:spPr>
          <a:xfrm>
            <a:off x="5172289" y="3538785"/>
            <a:ext cx="1373205" cy="12125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AB83D2-DF01-2851-790C-54F66705BD40}"/>
              </a:ext>
            </a:extLst>
          </p:cNvPr>
          <p:cNvCxnSpPr>
            <a:cxnSpLocks/>
          </p:cNvCxnSpPr>
          <p:nvPr/>
        </p:nvCxnSpPr>
        <p:spPr>
          <a:xfrm flipH="1">
            <a:off x="5172289" y="4106782"/>
            <a:ext cx="1373205" cy="0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827C9C1-1ADF-7F76-14FD-043AF4AC2B17}"/>
              </a:ext>
            </a:extLst>
          </p:cNvPr>
          <p:cNvSpPr/>
          <p:nvPr/>
        </p:nvSpPr>
        <p:spPr>
          <a:xfrm>
            <a:off x="3622625" y="1402553"/>
            <a:ext cx="1549667" cy="1164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36D6B9A-D6EC-83D0-0DC9-F506481F9C2D}"/>
              </a:ext>
            </a:extLst>
          </p:cNvPr>
          <p:cNvSpPr>
            <a:spLocks noGrp="1"/>
          </p:cNvSpPr>
          <p:nvPr/>
        </p:nvSpPr>
        <p:spPr>
          <a:xfrm>
            <a:off x="3782096" y="1825567"/>
            <a:ext cx="1211765" cy="428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>
                <a:solidFill>
                  <a:schemeClr val="bg2"/>
                </a:solidFill>
                <a:latin typeface="DM Sans" pitchFamily="2" charset="0"/>
              </a:rPr>
              <a:t>Referral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240DDB-8698-288A-2C04-B4E1B89B6BAC}"/>
              </a:ext>
            </a:extLst>
          </p:cNvPr>
          <p:cNvSpPr/>
          <p:nvPr/>
        </p:nvSpPr>
        <p:spPr>
          <a:xfrm>
            <a:off x="696251" y="3143121"/>
            <a:ext cx="1549667" cy="1164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A4728FF-5340-F54D-F7B7-C73696A2FBA7}"/>
              </a:ext>
            </a:extLst>
          </p:cNvPr>
          <p:cNvSpPr txBox="1">
            <a:spLocks/>
          </p:cNvSpPr>
          <p:nvPr/>
        </p:nvSpPr>
        <p:spPr>
          <a:xfrm>
            <a:off x="865201" y="3491200"/>
            <a:ext cx="1211765" cy="622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bg2"/>
                </a:solidFill>
                <a:latin typeface="DM Sans" pitchFamily="2" charset="0"/>
              </a:rPr>
              <a:t>Urgent repeat meds referral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759A83-6771-F435-E230-4A5CE12D2DC3}"/>
              </a:ext>
            </a:extLst>
          </p:cNvPr>
          <p:cNvSpPr/>
          <p:nvPr/>
        </p:nvSpPr>
        <p:spPr>
          <a:xfrm>
            <a:off x="3622625" y="3143121"/>
            <a:ext cx="1549667" cy="1164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015AC02-AEA4-59CC-ABB6-855CD7EDA517}"/>
              </a:ext>
            </a:extLst>
          </p:cNvPr>
          <p:cNvSpPr txBox="1">
            <a:spLocks/>
          </p:cNvSpPr>
          <p:nvPr/>
        </p:nvSpPr>
        <p:spPr>
          <a:xfrm>
            <a:off x="3791575" y="3491200"/>
            <a:ext cx="1211765" cy="622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bg2"/>
                </a:solidFill>
                <a:latin typeface="DM Sans" pitchFamily="2" charset="0"/>
              </a:rPr>
              <a:t>Minor illness referral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F7A1FF-9AC7-AE4F-36BF-EAC46B655742}"/>
              </a:ext>
            </a:extLst>
          </p:cNvPr>
          <p:cNvSpPr/>
          <p:nvPr/>
        </p:nvSpPr>
        <p:spPr>
          <a:xfrm>
            <a:off x="6548998" y="3202831"/>
            <a:ext cx="1549667" cy="11646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B66F5C0-C5F6-B1AA-AE2B-D59733AC9C45}"/>
              </a:ext>
            </a:extLst>
          </p:cNvPr>
          <p:cNvSpPr txBox="1">
            <a:spLocks/>
          </p:cNvSpPr>
          <p:nvPr/>
        </p:nvSpPr>
        <p:spPr>
          <a:xfrm>
            <a:off x="6717948" y="3550910"/>
            <a:ext cx="1211765" cy="6225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bg2"/>
                </a:solidFill>
                <a:latin typeface="DM Sans" pitchFamily="2" charset="0"/>
              </a:rPr>
              <a:t>Clinical pathway referral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BE64D1-1523-5D88-EDE5-3D1F6A5455C6}"/>
              </a:ext>
            </a:extLst>
          </p:cNvPr>
          <p:cNvSpPr/>
          <p:nvPr/>
        </p:nvSpPr>
        <p:spPr>
          <a:xfrm>
            <a:off x="9646436" y="1462265"/>
            <a:ext cx="1549667" cy="11646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5D42DB0-A4A0-F301-DF69-340493C65E39}"/>
              </a:ext>
            </a:extLst>
          </p:cNvPr>
          <p:cNvSpPr txBox="1">
            <a:spLocks/>
          </p:cNvSpPr>
          <p:nvPr/>
        </p:nvSpPr>
        <p:spPr>
          <a:xfrm>
            <a:off x="9815385" y="1733342"/>
            <a:ext cx="1211765" cy="824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bg2"/>
                </a:solidFill>
                <a:latin typeface="DM Sans" pitchFamily="2" charset="0"/>
              </a:rPr>
              <a:t>Patient presents to the pharmacy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57C96D-9041-EB65-0084-49E84348CA80}"/>
              </a:ext>
            </a:extLst>
          </p:cNvPr>
          <p:cNvSpPr/>
          <p:nvPr/>
        </p:nvSpPr>
        <p:spPr>
          <a:xfrm>
            <a:off x="6560589" y="4715569"/>
            <a:ext cx="1549667" cy="1164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C988B28-E133-9E22-2F3A-EAA8D6E59649}"/>
              </a:ext>
            </a:extLst>
          </p:cNvPr>
          <p:cNvSpPr txBox="1">
            <a:spLocks/>
          </p:cNvSpPr>
          <p:nvPr/>
        </p:nvSpPr>
        <p:spPr>
          <a:xfrm>
            <a:off x="6729539" y="5063648"/>
            <a:ext cx="1211765" cy="622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>
                <a:solidFill>
                  <a:schemeClr val="bg2"/>
                </a:solidFill>
                <a:latin typeface="DM Sans" pitchFamily="2" charset="0"/>
              </a:rPr>
              <a:t>Clinical pathway consultation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D04AF-CBBB-A58C-281C-4001D218553D}"/>
              </a:ext>
            </a:extLst>
          </p:cNvPr>
          <p:cNvSpPr/>
          <p:nvPr/>
        </p:nvSpPr>
        <p:spPr>
          <a:xfrm>
            <a:off x="3622622" y="4728507"/>
            <a:ext cx="1549667" cy="11646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F26FFC8-B8D8-4C7D-5E86-DCB2A1ED9CE1}"/>
              </a:ext>
            </a:extLst>
          </p:cNvPr>
          <p:cNvSpPr txBox="1">
            <a:spLocks/>
          </p:cNvSpPr>
          <p:nvPr/>
        </p:nvSpPr>
        <p:spPr>
          <a:xfrm>
            <a:off x="3810231" y="5072979"/>
            <a:ext cx="1211765" cy="622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>
                <a:solidFill>
                  <a:schemeClr val="bg2"/>
                </a:solidFill>
                <a:latin typeface="DM Sans" pitchFamily="2" charset="0"/>
              </a:rPr>
              <a:t>Minor illness consultation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EEDD88-FA88-0004-A483-49048ADA9929}"/>
              </a:ext>
            </a:extLst>
          </p:cNvPr>
          <p:cNvSpPr/>
          <p:nvPr/>
        </p:nvSpPr>
        <p:spPr>
          <a:xfrm>
            <a:off x="696251" y="4655857"/>
            <a:ext cx="1549667" cy="116465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B5E1C41-FD61-3CAB-A360-856978CFD774}"/>
              </a:ext>
            </a:extLst>
          </p:cNvPr>
          <p:cNvSpPr txBox="1">
            <a:spLocks/>
          </p:cNvSpPr>
          <p:nvPr/>
        </p:nvSpPr>
        <p:spPr>
          <a:xfrm>
            <a:off x="865201" y="5003936"/>
            <a:ext cx="1211765" cy="622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>
                <a:solidFill>
                  <a:schemeClr val="bg2"/>
                </a:solidFill>
                <a:latin typeface="DM Sans" pitchFamily="2" charset="0"/>
              </a:rPr>
              <a:t>Urgent repeat meds consultation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6C2282-CE8B-C45F-9B0F-F41D4103F919}"/>
              </a:ext>
            </a:extLst>
          </p:cNvPr>
          <p:cNvSpPr/>
          <p:nvPr/>
        </p:nvSpPr>
        <p:spPr>
          <a:xfrm>
            <a:off x="9731667" y="4741230"/>
            <a:ext cx="1549667" cy="1164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4025407-9FFD-166E-2FCE-C7FF2360DCCA}"/>
              </a:ext>
            </a:extLst>
          </p:cNvPr>
          <p:cNvSpPr txBox="1">
            <a:spLocks/>
          </p:cNvSpPr>
          <p:nvPr/>
        </p:nvSpPr>
        <p:spPr>
          <a:xfrm>
            <a:off x="9920853" y="5025861"/>
            <a:ext cx="1211765" cy="622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bg2"/>
                </a:solidFill>
                <a:latin typeface="DM Sans" pitchFamily="2" charset="0"/>
              </a:rPr>
              <a:t>Self-care Essential service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F37DFB-6A8B-F8CB-4890-9A43B5E45CDE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1471083" y="1984880"/>
            <a:ext cx="2151542" cy="2"/>
          </a:xfrm>
          <a:prstGeom prst="line">
            <a:avLst/>
          </a:prstGeom>
          <a:ln w="28575">
            <a:solidFill>
              <a:srgbClr val="0F6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85A01F6-CAE4-22E5-3942-7875CB099F5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71083" y="1984880"/>
            <a:ext cx="2" cy="1158241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2D811A-63BF-5F56-6261-DB296B037154}"/>
              </a:ext>
            </a:extLst>
          </p:cNvPr>
          <p:cNvCxnSpPr/>
          <p:nvPr/>
        </p:nvCxnSpPr>
        <p:spPr>
          <a:xfrm flipH="1" flipV="1">
            <a:off x="5172289" y="2044590"/>
            <a:ext cx="2151542" cy="2"/>
          </a:xfrm>
          <a:prstGeom prst="line">
            <a:avLst/>
          </a:prstGeom>
          <a:ln w="28575">
            <a:solidFill>
              <a:srgbClr val="0F6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1149986-B809-BC11-D16A-F4A597877150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314353" y="2044590"/>
            <a:ext cx="9479" cy="1158241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F3D9D5E-AFD1-45AA-E10E-10611B60B6C3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4416113" y="4376821"/>
            <a:ext cx="2" cy="348079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AC69E4D-73BE-67AF-1BA4-4106FC30B28F}"/>
              </a:ext>
            </a:extLst>
          </p:cNvPr>
          <p:cNvCxnSpPr>
            <a:cxnSpLocks/>
          </p:cNvCxnSpPr>
          <p:nvPr/>
        </p:nvCxnSpPr>
        <p:spPr>
          <a:xfrm>
            <a:off x="1464961" y="4307777"/>
            <a:ext cx="2" cy="348079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074F71-2A60-7DA6-058D-DB95A0F3625C}"/>
              </a:ext>
            </a:extLst>
          </p:cNvPr>
          <p:cNvCxnSpPr>
            <a:cxnSpLocks/>
          </p:cNvCxnSpPr>
          <p:nvPr/>
        </p:nvCxnSpPr>
        <p:spPr>
          <a:xfrm>
            <a:off x="7314351" y="4367489"/>
            <a:ext cx="2" cy="348079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0AFACF1-A85C-C7CD-C692-7FA4C60BB38C}"/>
              </a:ext>
            </a:extLst>
          </p:cNvPr>
          <p:cNvCxnSpPr>
            <a:cxnSpLocks/>
          </p:cNvCxnSpPr>
          <p:nvPr/>
        </p:nvCxnSpPr>
        <p:spPr>
          <a:xfrm flipH="1" flipV="1">
            <a:off x="8919364" y="2044590"/>
            <a:ext cx="16400" cy="1446611"/>
          </a:xfrm>
          <a:prstGeom prst="line">
            <a:avLst/>
          </a:prstGeom>
          <a:ln w="28575">
            <a:solidFill>
              <a:srgbClr val="0F6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26694C-94BA-3689-63A1-E6C904ACC04A}"/>
              </a:ext>
            </a:extLst>
          </p:cNvPr>
          <p:cNvCxnSpPr>
            <a:cxnSpLocks/>
          </p:cNvCxnSpPr>
          <p:nvPr/>
        </p:nvCxnSpPr>
        <p:spPr>
          <a:xfrm flipH="1">
            <a:off x="8919364" y="2050185"/>
            <a:ext cx="724958" cy="0"/>
          </a:xfrm>
          <a:prstGeom prst="line">
            <a:avLst/>
          </a:prstGeom>
          <a:ln w="28575">
            <a:solidFill>
              <a:srgbClr val="0F6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A1AE13C-CD3C-7141-1A17-25E02FB74290}"/>
              </a:ext>
            </a:extLst>
          </p:cNvPr>
          <p:cNvSpPr/>
          <p:nvPr/>
        </p:nvSpPr>
        <p:spPr>
          <a:xfrm>
            <a:off x="8608509" y="3491201"/>
            <a:ext cx="654509" cy="587918"/>
          </a:xfrm>
          <a:prstGeom prst="rect">
            <a:avLst/>
          </a:prstGeom>
          <a:solidFill>
            <a:srgbClr val="CB0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4A59CE7-45AC-63B7-6F11-C6E1E0246E66}"/>
              </a:ext>
            </a:extLst>
          </p:cNvPr>
          <p:cNvSpPr txBox="1">
            <a:spLocks/>
          </p:cNvSpPr>
          <p:nvPr/>
        </p:nvSpPr>
        <p:spPr>
          <a:xfrm>
            <a:off x="8551702" y="3601100"/>
            <a:ext cx="768121" cy="4507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GB" sz="1200">
                <a:solidFill>
                  <a:schemeClr val="bg2"/>
                </a:solidFill>
                <a:latin typeface="DM Sans" pitchFamily="2" charset="0"/>
              </a:rPr>
              <a:t>Gateway</a:t>
            </a:r>
          </a:p>
          <a:p>
            <a:pPr algn="ctr">
              <a:spcBef>
                <a:spcPts val="300"/>
              </a:spcBef>
            </a:pPr>
            <a:r>
              <a:rPr lang="en-GB" sz="1200">
                <a:solidFill>
                  <a:schemeClr val="bg2"/>
                </a:solidFill>
                <a:latin typeface="DM Sans" pitchFamily="2" charset="0"/>
              </a:rPr>
              <a:t>met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401921-80F6-9A29-108E-C7EC7E45C84F}"/>
              </a:ext>
            </a:extLst>
          </p:cNvPr>
          <p:cNvCxnSpPr>
            <a:cxnSpLocks/>
          </p:cNvCxnSpPr>
          <p:nvPr/>
        </p:nvCxnSpPr>
        <p:spPr>
          <a:xfrm flipV="1">
            <a:off x="8935764" y="4079119"/>
            <a:ext cx="0" cy="1218778"/>
          </a:xfrm>
          <a:prstGeom prst="line">
            <a:avLst/>
          </a:prstGeom>
          <a:ln w="28575">
            <a:solidFill>
              <a:srgbClr val="0F6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24E412-DDC5-9122-1579-ACCB90DE1065}"/>
              </a:ext>
            </a:extLst>
          </p:cNvPr>
          <p:cNvCxnSpPr>
            <a:cxnSpLocks/>
          </p:cNvCxnSpPr>
          <p:nvPr/>
        </p:nvCxnSpPr>
        <p:spPr>
          <a:xfrm flipH="1">
            <a:off x="8110256" y="5297897"/>
            <a:ext cx="825508" cy="0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329ABE6-D249-9F23-0261-9D97301794E5}"/>
              </a:ext>
            </a:extLst>
          </p:cNvPr>
          <p:cNvSpPr/>
          <p:nvPr/>
        </p:nvSpPr>
        <p:spPr>
          <a:xfrm>
            <a:off x="10110410" y="3491200"/>
            <a:ext cx="654509" cy="587918"/>
          </a:xfrm>
          <a:prstGeom prst="rect">
            <a:avLst/>
          </a:prstGeom>
          <a:solidFill>
            <a:srgbClr val="0F6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C0DF1FA-6B04-5A6D-F48F-1AAFAD3CBF66}"/>
              </a:ext>
            </a:extLst>
          </p:cNvPr>
          <p:cNvSpPr/>
          <p:nvPr/>
        </p:nvSpPr>
        <p:spPr>
          <a:xfrm>
            <a:off x="5543302" y="3197241"/>
            <a:ext cx="654509" cy="587918"/>
          </a:xfrm>
          <a:prstGeom prst="rect">
            <a:avLst/>
          </a:prstGeom>
          <a:solidFill>
            <a:srgbClr val="CB0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222FF78A-92B9-3361-ED13-AAE65A1D7466}"/>
              </a:ext>
            </a:extLst>
          </p:cNvPr>
          <p:cNvSpPr txBox="1">
            <a:spLocks/>
          </p:cNvSpPr>
          <p:nvPr/>
        </p:nvSpPr>
        <p:spPr>
          <a:xfrm>
            <a:off x="5486495" y="3265822"/>
            <a:ext cx="768121" cy="4507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GB" sz="1200">
                <a:solidFill>
                  <a:schemeClr val="bg2"/>
                </a:solidFill>
                <a:latin typeface="DM Sans" pitchFamily="2" charset="0"/>
              </a:rPr>
              <a:t>Gateway</a:t>
            </a:r>
          </a:p>
          <a:p>
            <a:pPr algn="ctr">
              <a:spcBef>
                <a:spcPts val="300"/>
              </a:spcBef>
            </a:pPr>
            <a:r>
              <a:rPr lang="en-GB" sz="1200">
                <a:solidFill>
                  <a:schemeClr val="bg2"/>
                </a:solidFill>
                <a:latin typeface="DM Sans" pitchFamily="2" charset="0"/>
              </a:rPr>
              <a:t>met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C7832815-38F1-9234-C7FE-7E3738916E6F}"/>
              </a:ext>
            </a:extLst>
          </p:cNvPr>
          <p:cNvSpPr txBox="1">
            <a:spLocks/>
          </p:cNvSpPr>
          <p:nvPr/>
        </p:nvSpPr>
        <p:spPr>
          <a:xfrm>
            <a:off x="10055863" y="3559781"/>
            <a:ext cx="768121" cy="4507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GB" sz="1200">
                <a:solidFill>
                  <a:schemeClr val="bg2"/>
                </a:solidFill>
                <a:latin typeface="DM Sans" pitchFamily="2" charset="0"/>
              </a:rPr>
              <a:t>Gateway</a:t>
            </a:r>
          </a:p>
          <a:p>
            <a:pPr algn="ctr">
              <a:spcBef>
                <a:spcPts val="300"/>
              </a:spcBef>
            </a:pPr>
            <a:r>
              <a:rPr lang="en-GB" sz="1200">
                <a:solidFill>
                  <a:schemeClr val="bg2"/>
                </a:solidFill>
                <a:latin typeface="DM Sans" pitchFamily="2" charset="0"/>
              </a:rPr>
              <a:t>not met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76ACC3A-1231-91C0-06E1-A89D32F7045F}"/>
              </a:ext>
            </a:extLst>
          </p:cNvPr>
          <p:cNvSpPr/>
          <p:nvPr/>
        </p:nvSpPr>
        <p:spPr>
          <a:xfrm>
            <a:off x="5555711" y="3826478"/>
            <a:ext cx="654509" cy="587918"/>
          </a:xfrm>
          <a:prstGeom prst="rect">
            <a:avLst/>
          </a:prstGeom>
          <a:solidFill>
            <a:srgbClr val="0F6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6586A05C-D8DC-2995-B224-426833C8BB11}"/>
              </a:ext>
            </a:extLst>
          </p:cNvPr>
          <p:cNvSpPr txBox="1">
            <a:spLocks/>
          </p:cNvSpPr>
          <p:nvPr/>
        </p:nvSpPr>
        <p:spPr>
          <a:xfrm>
            <a:off x="5483152" y="3916732"/>
            <a:ext cx="768121" cy="4507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GB" sz="1200">
                <a:solidFill>
                  <a:schemeClr val="bg2"/>
                </a:solidFill>
                <a:latin typeface="DM Sans" pitchFamily="2" charset="0"/>
              </a:rPr>
              <a:t>Gateway</a:t>
            </a:r>
          </a:p>
          <a:p>
            <a:pPr algn="ctr">
              <a:spcBef>
                <a:spcPts val="300"/>
              </a:spcBef>
            </a:pPr>
            <a:r>
              <a:rPr lang="en-GB" sz="1200">
                <a:solidFill>
                  <a:schemeClr val="bg2"/>
                </a:solidFill>
                <a:latin typeface="DM Sans" pitchFamily="2" charset="0"/>
              </a:rPr>
              <a:t>not met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AAD428-AF0F-3501-286A-EB461D490F5D}"/>
              </a:ext>
            </a:extLst>
          </p:cNvPr>
          <p:cNvSpPr/>
          <p:nvPr/>
        </p:nvSpPr>
        <p:spPr>
          <a:xfrm>
            <a:off x="4573035" y="6317678"/>
            <a:ext cx="7323937" cy="394563"/>
          </a:xfrm>
          <a:prstGeom prst="rect">
            <a:avLst/>
          </a:prstGeom>
          <a:solidFill>
            <a:srgbClr val="FF6D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id="{7D3AE5D9-05A7-6C42-FC06-EB86815CF09B}"/>
              </a:ext>
            </a:extLst>
          </p:cNvPr>
          <p:cNvSpPr txBox="1"/>
          <p:nvPr/>
        </p:nvSpPr>
        <p:spPr>
          <a:xfrm>
            <a:off x="4573037" y="6343009"/>
            <a:ext cx="7323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1400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A more detailed service pathway diagram can be found in Annex A of the service spec</a:t>
            </a:r>
          </a:p>
        </p:txBody>
      </p:sp>
    </p:spTree>
    <p:extLst>
      <p:ext uri="{BB962C8B-B14F-4D97-AF65-F5344CB8AC3E}">
        <p14:creationId xmlns:p14="http://schemas.microsoft.com/office/powerpoint/2010/main" val="338495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0BF5-4EA0-E606-5327-5A6941C8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service requirements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CF18D-C9DD-BD66-D871-D9FAD1107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492898"/>
            <a:ext cx="7675177" cy="4684065"/>
          </a:xfrm>
        </p:spPr>
        <p:txBody>
          <a:bodyPr>
            <a:normAutofit fontScale="55000" lnSpcReduction="20000"/>
          </a:bodyPr>
          <a:lstStyle/>
          <a:p>
            <a:pPr algn="l" rtl="0" fontAlgn="base">
              <a:buClr>
                <a:srgbClr val="FF6D3A"/>
              </a:buClr>
            </a:pPr>
            <a:r>
              <a:rPr lang="en-US" sz="3200" i="0" u="none" strike="noStrike">
                <a:effectLst/>
                <a:latin typeface="DM Sans" pitchFamily="2" charset="0"/>
              </a:rPr>
              <a:t>Complying with Terms of Service requirements for Essential services and clinical governance</a:t>
            </a:r>
            <a:r>
              <a:rPr lang="en-US" sz="320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US" sz="3200" i="0" u="none" strike="noStrike">
                <a:effectLst/>
                <a:latin typeface="DM Sans" pitchFamily="2" charset="0"/>
              </a:rPr>
              <a:t>Have a consultation room meeting the ToS requirements, with access to IT equipment for record keeping</a:t>
            </a:r>
            <a:r>
              <a:rPr lang="en-US" sz="320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US" sz="3200" i="0" u="none" strike="noStrike">
                <a:effectLst/>
                <a:latin typeface="DM Sans" pitchFamily="2" charset="0"/>
              </a:rPr>
              <a:t>Equipment – otoscope – see buying advice in Annex C</a:t>
            </a:r>
            <a:r>
              <a:rPr lang="en-US" sz="320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US" sz="3200" i="0" u="none" strike="noStrike">
                <a:effectLst/>
                <a:latin typeface="DM Sans" pitchFamily="2" charset="0"/>
              </a:rPr>
              <a:t>Standard operating procedure, including the process for escalation</a:t>
            </a:r>
            <a:r>
              <a:rPr lang="en-US" sz="320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US" sz="3200" i="0" u="none" strike="noStrike">
                <a:effectLst/>
                <a:latin typeface="DM Sans" pitchFamily="2" charset="0"/>
              </a:rPr>
              <a:t>Competency and training requirements</a:t>
            </a:r>
            <a:r>
              <a:rPr lang="en-US" sz="320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US" sz="3200" i="0" u="none" strike="noStrike">
                <a:effectLst/>
                <a:latin typeface="DM Sans" pitchFamily="2" charset="0"/>
              </a:rPr>
              <a:t>Have an NHS-assured clinical IT system</a:t>
            </a:r>
            <a:r>
              <a:rPr lang="en-US" sz="320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US" sz="3200" i="0" u="none" strike="noStrike">
                <a:effectLst/>
                <a:latin typeface="DM Sans" pitchFamily="2" charset="0"/>
              </a:rPr>
              <a:t>Sign-up to provide the service on MYS</a:t>
            </a:r>
            <a:r>
              <a:rPr lang="en-US" sz="320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US" sz="3200" i="0" u="none" strike="noStrike">
                <a:effectLst/>
                <a:latin typeface="DM Sans" pitchFamily="2" charset="0"/>
              </a:rPr>
              <a:t>Where supplies of an NHS medicine are made, the</a:t>
            </a:r>
            <a:r>
              <a:rPr lang="en-US" sz="3200">
                <a:latin typeface="DM Sans" pitchFamily="2" charset="0"/>
              </a:rPr>
              <a:t> normal </a:t>
            </a:r>
            <a:r>
              <a:rPr lang="en-US" sz="3200" i="0" u="none" strike="noStrike">
                <a:effectLst/>
                <a:latin typeface="DM Sans" pitchFamily="2" charset="0"/>
              </a:rPr>
              <a:t> prescription charge rules apply</a:t>
            </a:r>
            <a:endParaRPr lang="en-US" sz="3200" i="0">
              <a:effectLst/>
              <a:latin typeface="DM Sans" pitchFamily="2" charset="0"/>
            </a:endParaRPr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4F567-635F-BAD3-94F4-7D4BBE233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805" y="1830236"/>
            <a:ext cx="2719416" cy="3833446"/>
          </a:xfrm>
          <a:prstGeom prst="rect">
            <a:avLst/>
          </a:prstGeom>
          <a:ln>
            <a:solidFill>
              <a:srgbClr val="0072CE"/>
            </a:solidFill>
          </a:ln>
        </p:spPr>
      </p:pic>
    </p:spTree>
    <p:extLst>
      <p:ext uri="{BB962C8B-B14F-4D97-AF65-F5344CB8AC3E}">
        <p14:creationId xmlns:p14="http://schemas.microsoft.com/office/powerpoint/2010/main" val="405282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CB24-BA0C-B456-9654-32BD85A5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2E8CA-622E-82FB-3625-1B9A96D16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8520531" cy="4351338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6D3A"/>
              </a:buClr>
            </a:pPr>
            <a:r>
              <a:rPr lang="en-US" dirty="0"/>
              <a:t>Funding for the clinical pathways consultations comes from the additional </a:t>
            </a:r>
            <a:r>
              <a:rPr lang="en-US" b="1" dirty="0"/>
              <a:t>£645m </a:t>
            </a:r>
            <a:r>
              <a:rPr lang="en-US" dirty="0"/>
              <a:t>provided to support the recovery plan</a:t>
            </a:r>
          </a:p>
          <a:p>
            <a:pPr>
              <a:buClr>
                <a:srgbClr val="FF6D3A"/>
              </a:buClr>
            </a:pPr>
            <a:r>
              <a:rPr lang="en-US" dirty="0"/>
              <a:t>Initial fixed payment of </a:t>
            </a:r>
            <a:r>
              <a:rPr lang="en-US" b="1" dirty="0"/>
              <a:t>£2,000</a:t>
            </a:r>
          </a:p>
          <a:p>
            <a:pPr lvl="1">
              <a:buClr>
                <a:srgbClr val="FF6D3A"/>
              </a:buClr>
            </a:pPr>
            <a:r>
              <a:rPr lang="en-US" dirty="0"/>
              <a:t>Must sign-up to provide the service on MYS </a:t>
            </a:r>
            <a:r>
              <a:rPr lang="en-US" b="1" dirty="0"/>
              <a:t>by 11.59pm on 30th January 2024</a:t>
            </a:r>
          </a:p>
          <a:p>
            <a:pPr lvl="1">
              <a:buClr>
                <a:srgbClr val="FF6D3A"/>
              </a:buClr>
            </a:pPr>
            <a:r>
              <a:rPr lang="en-US" dirty="0"/>
              <a:t>Claims submitted </a:t>
            </a:r>
            <a:r>
              <a:rPr lang="en-US" b="1" dirty="0"/>
              <a:t>by 11.59pm on 31st Dec 2023</a:t>
            </a:r>
            <a:r>
              <a:rPr lang="en-US" dirty="0"/>
              <a:t> will be paid on </a:t>
            </a:r>
            <a:r>
              <a:rPr lang="en-US" b="1" dirty="0"/>
              <a:t>1st February 2024</a:t>
            </a:r>
          </a:p>
          <a:p>
            <a:pPr lvl="1">
              <a:buClr>
                <a:srgbClr val="FF6D3A"/>
              </a:buClr>
            </a:pPr>
            <a:r>
              <a:rPr lang="en-US" dirty="0"/>
              <a:t>Claims submitted </a:t>
            </a:r>
            <a:r>
              <a:rPr lang="en-US" b="1" dirty="0"/>
              <a:t>by 11.59pm on 30th Jan 2024</a:t>
            </a:r>
            <a:r>
              <a:rPr lang="en-US" dirty="0"/>
              <a:t> will be paid on </a:t>
            </a:r>
            <a:r>
              <a:rPr lang="en-US" b="1" dirty="0"/>
              <a:t>1st March 2024</a:t>
            </a:r>
          </a:p>
          <a:p>
            <a:pPr lvl="1">
              <a:buClr>
                <a:srgbClr val="FF6D3A"/>
              </a:buClr>
            </a:pPr>
            <a:r>
              <a:rPr lang="en-US" dirty="0"/>
              <a:t>The payment will be </a:t>
            </a:r>
            <a:r>
              <a:rPr lang="en-US" b="1" dirty="0"/>
              <a:t>reclaimed</a:t>
            </a:r>
            <a:r>
              <a:rPr lang="en-US" dirty="0"/>
              <a:t> if </a:t>
            </a:r>
            <a:r>
              <a:rPr lang="en-US" b="1" dirty="0"/>
              <a:t>5</a:t>
            </a:r>
            <a:r>
              <a:rPr lang="en-US" dirty="0"/>
              <a:t> clinical pathways consultations are not provided </a:t>
            </a:r>
            <a:r>
              <a:rPr lang="en-US" b="1" dirty="0"/>
              <a:t>by the end of March 2024</a:t>
            </a:r>
          </a:p>
          <a:p>
            <a:pPr marL="355600" lvl="1" indent="-342900">
              <a:buClr>
                <a:srgbClr val="FF6D3A"/>
              </a:buClr>
            </a:pPr>
            <a:r>
              <a:rPr lang="en-US" sz="2400" dirty="0"/>
              <a:t>£15 fee per completed consultation (also applies to CPCS consultations from 1st Jan 2024)</a:t>
            </a:r>
          </a:p>
          <a:p>
            <a:endParaRPr lang="en-GB" dirty="0"/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ABAA0F35-62A5-2261-8D43-93B01BF24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0622" y="2961197"/>
            <a:ext cx="914400" cy="914400"/>
          </a:xfrm>
          <a:prstGeom prst="rect">
            <a:avLst/>
          </a:prstGeom>
        </p:spPr>
      </p:pic>
      <p:pic>
        <p:nvPicPr>
          <p:cNvPr id="6" name="Graphic 5" descr="Briefcase with solid fill">
            <a:extLst>
              <a:ext uri="{FF2B5EF4-FFF2-40B4-BE49-F238E27FC236}">
                <a16:creationId xmlns:a16="http://schemas.microsoft.com/office/drawing/2014/main" id="{B99E5238-D534-1194-6B1A-4D6964A2B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6870" y="1772012"/>
            <a:ext cx="793906" cy="793906"/>
          </a:xfrm>
          <a:prstGeom prst="rect">
            <a:avLst/>
          </a:prstGeom>
        </p:spPr>
      </p:pic>
      <p:pic>
        <p:nvPicPr>
          <p:cNvPr id="7" name="Graphic 6" descr="Clipboard with solid fill">
            <a:extLst>
              <a:ext uri="{FF2B5EF4-FFF2-40B4-BE49-F238E27FC236}">
                <a16:creationId xmlns:a16="http://schemas.microsoft.com/office/drawing/2014/main" id="{3138EF9D-0483-0BB8-9BE0-24416514C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56870" y="4231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4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B94F-B886-7D9A-1EE2-3DAEC16F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817E3CC-ABB9-586E-F43A-942C4E065F88}"/>
              </a:ext>
            </a:extLst>
          </p:cNvPr>
          <p:cNvSpPr txBox="1">
            <a:spLocks/>
          </p:cNvSpPr>
          <p:nvPr/>
        </p:nvSpPr>
        <p:spPr>
          <a:xfrm>
            <a:off x="936978" y="1839867"/>
            <a:ext cx="10915388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4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FF6D3A"/>
              </a:buClr>
            </a:pPr>
            <a:r>
              <a:rPr lang="en-US" dirty="0"/>
              <a:t>A </a:t>
            </a:r>
            <a:r>
              <a:rPr lang="en-US" b="1" dirty="0"/>
              <a:t>monthly</a:t>
            </a:r>
            <a:r>
              <a:rPr lang="en-US" dirty="0"/>
              <a:t> fixed payment of </a:t>
            </a:r>
            <a:r>
              <a:rPr lang="en-US" b="1" dirty="0"/>
              <a:t>£1,000 </a:t>
            </a:r>
            <a:r>
              <a:rPr lang="en-US" dirty="0"/>
              <a:t>where the pharmacy meets a </a:t>
            </a:r>
            <a:r>
              <a:rPr lang="en-US" b="1" dirty="0"/>
              <a:t>minimum number </a:t>
            </a:r>
            <a:r>
              <a:rPr lang="en-US" dirty="0"/>
              <a:t>of clinical pathways consultations:</a:t>
            </a:r>
          </a:p>
          <a:p>
            <a:pPr marL="342900" indent="-342900">
              <a:buClr>
                <a:srgbClr val="FF6D3A"/>
              </a:buClr>
            </a:pPr>
            <a:r>
              <a:rPr lang="en-US" dirty="0"/>
              <a:t>From April 2024, an initial cap of 3,000 </a:t>
            </a:r>
            <a:br>
              <a:rPr lang="en-US" dirty="0"/>
            </a:br>
            <a:r>
              <a:rPr lang="en-US" dirty="0"/>
              <a:t>consultations per month per pharmacy </a:t>
            </a:r>
            <a:br>
              <a:rPr lang="en-US" dirty="0"/>
            </a:br>
            <a:r>
              <a:rPr lang="en-US" dirty="0"/>
              <a:t>will be put in place</a:t>
            </a:r>
          </a:p>
          <a:p>
            <a:pPr marL="342900" indent="-342900">
              <a:buClr>
                <a:srgbClr val="FF6D3A"/>
              </a:buClr>
            </a:pPr>
            <a:r>
              <a:rPr lang="en-US" dirty="0"/>
              <a:t>From October 2024, new caps will be </a:t>
            </a:r>
            <a:br>
              <a:rPr lang="en-US" dirty="0"/>
            </a:br>
            <a:r>
              <a:rPr lang="en-US" dirty="0"/>
              <a:t>introduced based on actual provision of </a:t>
            </a:r>
            <a:br>
              <a:rPr lang="en-US" dirty="0"/>
            </a:br>
            <a:r>
              <a:rPr lang="en-US" dirty="0"/>
              <a:t>clinical pathway consultations, designed to </a:t>
            </a:r>
            <a:br>
              <a:rPr lang="en-US" dirty="0"/>
            </a:br>
            <a:r>
              <a:rPr lang="en-US" dirty="0"/>
              <a:t>deliver 3 million consultations per quarter</a:t>
            </a:r>
          </a:p>
          <a:p>
            <a:pPr>
              <a:buClr>
                <a:schemeClr val="accent1"/>
              </a:buClr>
            </a:pPr>
            <a:endParaRPr lang="en-US" dirty="0">
              <a:solidFill>
                <a:srgbClr val="0F6B61"/>
              </a:solidFill>
            </a:endParaRPr>
          </a:p>
          <a:p>
            <a:pPr marL="800100" lvl="1" indent="-342900">
              <a:buClr>
                <a:schemeClr val="accent1"/>
              </a:buClr>
              <a:buFont typeface="Calibri" panose="020F0502020204030204" pitchFamily="34" charset="0"/>
              <a:buChar char="–"/>
            </a:pPr>
            <a:endParaRPr lang="en-US" dirty="0">
              <a:solidFill>
                <a:srgbClr val="0F6B61"/>
              </a:solidFill>
            </a:endParaRPr>
          </a:p>
          <a:p>
            <a:pPr marL="342900" indent="-342900">
              <a:buClr>
                <a:schemeClr val="accent1"/>
              </a:buClr>
            </a:pPr>
            <a:endParaRPr lang="en-US" dirty="0">
              <a:solidFill>
                <a:srgbClr val="0F6B61"/>
              </a:solidFill>
            </a:endParaRP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39B768-6B63-0098-9EE9-486523C79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24194"/>
              </p:ext>
            </p:extLst>
          </p:nvPr>
        </p:nvGraphicFramePr>
        <p:xfrm>
          <a:off x="7171072" y="2300371"/>
          <a:ext cx="4541150" cy="3977900"/>
        </p:xfrm>
        <a:graphic>
          <a:graphicData uri="http://schemas.openxmlformats.org/drawingml/2006/table">
            <a:tbl>
              <a:tblPr/>
              <a:tblGrid>
                <a:gridCol w="1561522">
                  <a:extLst>
                    <a:ext uri="{9D8B030D-6E8A-4147-A177-3AD203B41FA5}">
                      <a16:colId xmlns:a16="http://schemas.microsoft.com/office/drawing/2014/main" val="423352732"/>
                    </a:ext>
                  </a:extLst>
                </a:gridCol>
                <a:gridCol w="2979628">
                  <a:extLst>
                    <a:ext uri="{9D8B030D-6E8A-4147-A177-3AD203B41FA5}">
                      <a16:colId xmlns:a16="http://schemas.microsoft.com/office/drawing/2014/main" val="398157776"/>
                    </a:ext>
                  </a:extLst>
                </a:gridCol>
              </a:tblGrid>
              <a:tr h="490772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72CE"/>
                          </a:solidFill>
                          <a:effectLst/>
                        </a:rPr>
                        <a:t>Month </a:t>
                      </a:r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 </a:t>
                      </a:r>
                    </a:p>
                  </a:txBody>
                  <a:tcPr marL="89167" marR="89167" marT="89167" marB="89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D1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72CE"/>
                          </a:solidFill>
                          <a:effectLst/>
                        </a:rPr>
                        <a:t>Minimum number of clinical pathways consultations</a:t>
                      </a:r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 </a:t>
                      </a:r>
                    </a:p>
                  </a:txBody>
                  <a:tcPr marL="89167" marR="89167" marT="89167" marB="89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D1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816506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February 2024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1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298207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March 2024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5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775647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April 2024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5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880132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May 2024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10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057294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June 2024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10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937824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July 2024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10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029148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August 2024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20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006165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September 2024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20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892061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October 2024 onwards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30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679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35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B61E-9EFF-3380-9E24-6309D896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2"/>
                </a:solidFill>
              </a:rPr>
              <a:t>The clinical pathways and PGDs</a:t>
            </a:r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7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7D52-0D3F-1F31-0DB3-000EFDFE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pathway consultations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94D7-4427-674D-3646-44E984100A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FF6D3A"/>
              </a:buClr>
            </a:pPr>
            <a:r>
              <a:rPr lang="en-GB" sz="2400" b="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clinical pathways element will enable the management of common infections by community pharmacies through offering </a:t>
            </a:r>
            <a:r>
              <a:rPr lang="en-GB" sz="2400" b="1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self-care</a:t>
            </a:r>
            <a:r>
              <a:rPr lang="en-GB" sz="2400" b="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b="1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safety netting advice</a:t>
            </a:r>
            <a:r>
              <a:rPr lang="en-GB" sz="2400" b="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only if appropriate</a:t>
            </a:r>
            <a:r>
              <a:rPr lang="en-GB" sz="2400" b="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supplying a </a:t>
            </a:r>
            <a:r>
              <a:rPr lang="en-GB" sz="2400" b="1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restricted set of medicines </a:t>
            </a:r>
            <a:r>
              <a:rPr lang="en-GB" sz="2400" b="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complete episodes of care for seven common conditions</a:t>
            </a:r>
          </a:p>
          <a:p>
            <a:pPr>
              <a:buClr>
                <a:srgbClr val="FF6D3A"/>
              </a:buClr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NHSE </a:t>
            </a:r>
            <a:r>
              <a:rPr lang="en-GB" sz="24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commissioned SPS to develop patient group directions (PGDs) and a protocol for the Pharmacy First service </a:t>
            </a:r>
          </a:p>
          <a:p>
            <a:endParaRPr lang="en-GB" sz="2400" dirty="0">
              <a:latin typeface="DM Sans" pitchFamily="2" charset="0"/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2FDBA-226A-63D0-C071-B1F56C81AA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FF6D3A"/>
              </a:buClr>
            </a:pPr>
            <a:r>
              <a:rPr lang="en-GB" sz="24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4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inal PGDs and protocol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published on the NHS England website, have received national approval from the National Medical Director, Chief Pharmaceutical Officer and National Clinical Director for IPC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&amp; AMR</a:t>
            </a:r>
            <a:endParaRPr lang="en-GB" sz="2400" b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Picture 2" descr="Specialist Pharmacy Service - elearning for healthcare">
            <a:extLst>
              <a:ext uri="{FF2B5EF4-FFF2-40B4-BE49-F238E27FC236}">
                <a16:creationId xmlns:a16="http://schemas.microsoft.com/office/drawing/2014/main" id="{E652F9C4-0CDA-84BC-024C-ADDC3C28E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9" b="18126"/>
          <a:stretch/>
        </p:blipFill>
        <p:spPr bwMode="auto">
          <a:xfrm>
            <a:off x="8161275" y="4954653"/>
            <a:ext cx="3313075" cy="122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6933-7CF1-5563-55D5-3F7C34AA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of clinical pathways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299339-8C69-71A1-DB99-71CC0514919E}"/>
              </a:ext>
            </a:extLst>
          </p:cNvPr>
          <p:cNvSpPr/>
          <p:nvPr/>
        </p:nvSpPr>
        <p:spPr>
          <a:xfrm>
            <a:off x="2708024" y="2072336"/>
            <a:ext cx="2160000" cy="1908000"/>
          </a:xfrm>
          <a:prstGeom prst="rect">
            <a:avLst/>
          </a:prstGeom>
          <a:solidFill>
            <a:srgbClr val="FF6D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862CC8B-EF74-CA9A-A715-9B43C89919DC}"/>
              </a:ext>
            </a:extLst>
          </p:cNvPr>
          <p:cNvSpPr txBox="1"/>
          <p:nvPr/>
        </p:nvSpPr>
        <p:spPr>
          <a:xfrm>
            <a:off x="2905709" y="2164454"/>
            <a:ext cx="1764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Multi-professional expert working group to develop robust clinical pathways for each of the 7 conditions</a:t>
            </a:r>
            <a:endParaRPr kumimoji="0" lang="en-US" sz="1400" b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C228B-0DDC-22D6-B1D1-30DA26CF1BAB}"/>
              </a:ext>
            </a:extLst>
          </p:cNvPr>
          <p:cNvSpPr/>
          <p:nvPr/>
        </p:nvSpPr>
        <p:spPr>
          <a:xfrm>
            <a:off x="4950708" y="2072336"/>
            <a:ext cx="2160000" cy="1908000"/>
          </a:xfrm>
          <a:prstGeom prst="rect">
            <a:avLst/>
          </a:prstGeom>
          <a:solidFill>
            <a:srgbClr val="47D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6B500AA-A80E-DB30-6DD5-BB28DB72666C}"/>
              </a:ext>
            </a:extLst>
          </p:cNvPr>
          <p:cNvSpPr txBox="1"/>
          <p:nvPr/>
        </p:nvSpPr>
        <p:spPr>
          <a:xfrm>
            <a:off x="5120687" y="2164454"/>
            <a:ext cx="1764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bg2"/>
                </a:solidFill>
                <a:latin typeface="DM Sans" pitchFamily="2" charset="77"/>
              </a:rPr>
              <a:t>Adherence to NICE guidelines</a:t>
            </a:r>
            <a:endParaRPr kumimoji="0" lang="en-US" sz="1400" b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B44554-9860-7B0A-76D5-CA45FDA7D233}"/>
              </a:ext>
            </a:extLst>
          </p:cNvPr>
          <p:cNvSpPr/>
          <p:nvPr/>
        </p:nvSpPr>
        <p:spPr>
          <a:xfrm>
            <a:off x="7193392" y="2072336"/>
            <a:ext cx="2160000" cy="190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2809AEC-5F29-6315-490C-1E23926445F0}"/>
              </a:ext>
            </a:extLst>
          </p:cNvPr>
          <p:cNvSpPr txBox="1"/>
          <p:nvPr/>
        </p:nvSpPr>
        <p:spPr>
          <a:xfrm>
            <a:off x="7354550" y="2164454"/>
            <a:ext cx="1764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National template for PGDs developed by SPS</a:t>
            </a:r>
            <a:endParaRPr kumimoji="0" lang="en-US" sz="1400" b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1A4223-F1CC-5CE7-00FB-7E13A5309F16}"/>
              </a:ext>
            </a:extLst>
          </p:cNvPr>
          <p:cNvSpPr/>
          <p:nvPr/>
        </p:nvSpPr>
        <p:spPr>
          <a:xfrm>
            <a:off x="3843002" y="4049137"/>
            <a:ext cx="2160000" cy="1908000"/>
          </a:xfrm>
          <a:prstGeom prst="rect">
            <a:avLst/>
          </a:prstGeom>
          <a:solidFill>
            <a:srgbClr val="CC9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B2709BEB-D7D4-9768-B9FB-E3FB90A77600}"/>
              </a:ext>
            </a:extLst>
          </p:cNvPr>
          <p:cNvSpPr txBox="1"/>
          <p:nvPr/>
        </p:nvSpPr>
        <p:spPr>
          <a:xfrm>
            <a:off x="4040687" y="4201929"/>
            <a:ext cx="17646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Pharmacy Quality Scheme antimicrobial stewardship foundation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BB50F0-FED3-5D24-7CE8-38FE2B7D5C9C}"/>
              </a:ext>
            </a:extLst>
          </p:cNvPr>
          <p:cNvSpPr/>
          <p:nvPr/>
        </p:nvSpPr>
        <p:spPr>
          <a:xfrm>
            <a:off x="6076865" y="4040836"/>
            <a:ext cx="2160000" cy="1908000"/>
          </a:xfrm>
          <a:prstGeom prst="rect">
            <a:avLst/>
          </a:prstGeom>
          <a:solidFill>
            <a:srgbClr val="CB0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140F06A4-5405-D8C8-B592-EBB3315F800F}"/>
              </a:ext>
            </a:extLst>
          </p:cNvPr>
          <p:cNvSpPr txBox="1"/>
          <p:nvPr/>
        </p:nvSpPr>
        <p:spPr>
          <a:xfrm>
            <a:off x="6274550" y="4201929"/>
            <a:ext cx="1764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bg2"/>
                </a:solidFill>
                <a:latin typeface="DM Sans" pitchFamily="2" charset="77"/>
              </a:rPr>
              <a:t>AMR Programme Board Oversight National Medical Director and Chief Medical Officer for England</a:t>
            </a:r>
            <a:endParaRPr kumimoji="0" lang="en-US" sz="1400" b="1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24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D8A3-AFA5-B09A-4D91-C6C7D59C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and surveillance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FE917-1CB1-A4B9-701D-23C5326F4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10279662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FF6D3A"/>
              </a:buClr>
            </a:pPr>
            <a:r>
              <a:rPr lang="en-GB" b="0" dirty="0"/>
              <a:t>NHSE will closely monitor the Pharmacy First service post-launch to allow for robust oversight and monitor for any potential impact on antimicrobial resistance so that any needed mitigations can be quickly actioned</a:t>
            </a:r>
          </a:p>
          <a:p>
            <a:pPr>
              <a:buClr>
                <a:srgbClr val="FF6D3A"/>
              </a:buClr>
            </a:pPr>
            <a:r>
              <a:rPr lang="en-GB" b="0" dirty="0"/>
              <a:t>NHSE </a:t>
            </a:r>
            <a:r>
              <a:rPr lang="en-GB" dirty="0"/>
              <a:t>is</a:t>
            </a:r>
            <a:r>
              <a:rPr lang="en-GB" b="0" dirty="0"/>
              <a:t> working with NHSBSA to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 pharmacy reimbursement and functionality for PGD supply to be recorded via ePACT2 data, or in a parallel dashboard</a:t>
            </a:r>
          </a:p>
          <a:p>
            <a:pPr>
              <a:buClr>
                <a:srgbClr val="FF6D3A"/>
              </a:buClr>
            </a:pPr>
            <a:r>
              <a:rPr lang="en-GB" b="0" dirty="0"/>
              <a:t>NIHR will commission an evaluation of Pharmacy First services considering implications for antimicrobial resistance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8E31AE-DDF4-5145-DA87-7D8DC53F4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12" y="76553"/>
            <a:ext cx="4670655" cy="6604163"/>
          </a:xfrm>
          <a:prstGeom prst="rect">
            <a:avLst/>
          </a:prstGeom>
          <a:ln>
            <a:solidFill>
              <a:srgbClr val="0072CE"/>
            </a:solidFill>
          </a:ln>
        </p:spPr>
      </p:pic>
    </p:spTree>
    <p:extLst>
      <p:ext uri="{BB962C8B-B14F-4D97-AF65-F5344CB8AC3E}">
        <p14:creationId xmlns:p14="http://schemas.microsoft.com/office/powerpoint/2010/main" val="2511041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A51A65-1EAB-5832-D738-DC6FA4433C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25973" y="615111"/>
            <a:ext cx="7740054" cy="5225852"/>
          </a:xfrm>
          <a:ln>
            <a:solidFill>
              <a:srgbClr val="0072CE"/>
            </a:solidFill>
          </a:ln>
        </p:spPr>
      </p:pic>
    </p:spTree>
    <p:extLst>
      <p:ext uri="{BB962C8B-B14F-4D97-AF65-F5344CB8AC3E}">
        <p14:creationId xmlns:p14="http://schemas.microsoft.com/office/powerpoint/2010/main" val="342126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6BF77-5A3C-2190-2656-82184F3D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 i="0" u="none" strike="noStrike">
                <a:effectLst/>
                <a:latin typeface="Mokoko Medium" panose="02060603020203020204" pitchFamily="18" charset="0"/>
              </a:rPr>
              <a:t>Pharmacy First: Getting to know the service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488306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20B167-4622-E2F8-CA40-7AD1D8FE1B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3499" y="553725"/>
            <a:ext cx="6779791" cy="5529950"/>
          </a:xfrm>
          <a:ln>
            <a:solidFill>
              <a:srgbClr val="0072CE"/>
            </a:solidFill>
          </a:ln>
        </p:spPr>
      </p:pic>
    </p:spTree>
    <p:extLst>
      <p:ext uri="{BB962C8B-B14F-4D97-AF65-F5344CB8AC3E}">
        <p14:creationId xmlns:p14="http://schemas.microsoft.com/office/powerpoint/2010/main" val="458142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1C11D-B525-7ADA-5317-34727EC37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PGDs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2FC2A-3DA3-4B67-A67D-1510E1C17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10791602" cy="4351338"/>
          </a:xfrm>
        </p:spPr>
        <p:txBody>
          <a:bodyPr>
            <a:normAutofit/>
          </a:bodyPr>
          <a:lstStyle/>
          <a:p>
            <a:r>
              <a:rPr lang="en-US" dirty="0"/>
              <a:t>Pharmacists need to read all 23 PGDs and protocol </a:t>
            </a:r>
          </a:p>
          <a:p>
            <a:r>
              <a:rPr lang="en-US" dirty="0"/>
              <a:t>Draft PGDs and protocol published on 1st December 2023 to help pharmacists and pharmacy owners start to prepare</a:t>
            </a:r>
          </a:p>
          <a:p>
            <a:r>
              <a:rPr lang="en-US" dirty="0"/>
              <a:t>Pharmacists </a:t>
            </a:r>
            <a:r>
              <a:rPr lang="en-US" b="1" dirty="0"/>
              <a:t>must read and sign the final versions of the PGDs and protocol</a:t>
            </a:r>
            <a:r>
              <a:rPr lang="en-US" dirty="0"/>
              <a:t>, rather than the draft versions</a:t>
            </a:r>
          </a:p>
          <a:p>
            <a:r>
              <a:rPr lang="en-US" dirty="0"/>
              <a:t>Draft versions are not signed by NHSE – do not provide </a:t>
            </a:r>
            <a:r>
              <a:rPr lang="en-US" dirty="0" err="1"/>
              <a:t>authorisation</a:t>
            </a:r>
            <a:r>
              <a:rPr lang="en-US" dirty="0"/>
              <a:t> to supply medicines at NHS expense for the Pharmacy First service</a:t>
            </a:r>
          </a:p>
        </p:txBody>
      </p:sp>
    </p:spTree>
    <p:extLst>
      <p:ext uri="{BB962C8B-B14F-4D97-AF65-F5344CB8AC3E}">
        <p14:creationId xmlns:p14="http://schemas.microsoft.com/office/powerpoint/2010/main" val="2431795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F718-99B9-2C8D-C0DD-EF91DB61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509" y="2074277"/>
            <a:ext cx="6952688" cy="2681830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Learning and development requirements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18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D19D-68E8-455F-F2AA-01420325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and development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D8D7-A51F-66F0-877E-2D572ED6D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5529136" cy="4351338"/>
          </a:xfrm>
        </p:spPr>
        <p:txBody>
          <a:bodyPr>
            <a:normAutofit/>
          </a:bodyPr>
          <a:lstStyle/>
          <a:p>
            <a:pPr>
              <a:buClr>
                <a:srgbClr val="FF6D3A"/>
              </a:buClr>
            </a:pPr>
            <a:r>
              <a:rPr lang="en-US"/>
              <a:t>CPPE webpage detailing training resources</a:t>
            </a:r>
          </a:p>
          <a:p>
            <a:pPr lvl="1">
              <a:buClr>
                <a:srgbClr val="FF6D3A"/>
              </a:buClr>
            </a:pPr>
            <a:r>
              <a:rPr lang="en-GB">
                <a:solidFill>
                  <a:srgbClr val="FF6D3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www.cppe.ac.uk/services/pharmacy-first/</a:t>
            </a:r>
            <a:r>
              <a:rPr lang="en-GB">
                <a:solidFill>
                  <a:srgbClr val="FF6D3A"/>
                </a:solidFill>
              </a:rPr>
              <a:t> </a:t>
            </a:r>
          </a:p>
          <a:p>
            <a:pPr>
              <a:buClr>
                <a:srgbClr val="FF6D3A"/>
              </a:buClr>
            </a:pPr>
            <a:r>
              <a:rPr lang="en-GB"/>
              <a:t>Pharmacy First self-assessment framework – developed by CPPE and NHSE</a:t>
            </a:r>
          </a:p>
          <a:p>
            <a:pPr>
              <a:buClr>
                <a:srgbClr val="FF6D3A"/>
              </a:buClr>
            </a:pPr>
            <a:r>
              <a:rPr lang="en-GB"/>
              <a:t>Personal development action plan</a:t>
            </a:r>
          </a:p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B0F8B6-128E-7539-A192-8E05D3C160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42990" y="1825625"/>
            <a:ext cx="4649927" cy="4077752"/>
          </a:xfrm>
          <a:ln>
            <a:solidFill>
              <a:srgbClr val="0072CE"/>
            </a:solidFill>
          </a:ln>
        </p:spPr>
      </p:pic>
    </p:spTree>
    <p:extLst>
      <p:ext uri="{BB962C8B-B14F-4D97-AF65-F5344CB8AC3E}">
        <p14:creationId xmlns:p14="http://schemas.microsoft.com/office/powerpoint/2010/main" val="4092783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C76C-EB96-6A4A-ED72-50DA480F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and development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5E8CA-0E5D-D5D1-377D-D0E73CD2A5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6D3A"/>
              </a:buClr>
            </a:pPr>
            <a:r>
              <a:rPr lang="en-US"/>
              <a:t>NHSE funded training by Cliniskills </a:t>
            </a:r>
          </a:p>
          <a:p>
            <a:pPr lvl="1">
              <a:buClr>
                <a:srgbClr val="FF6D3A"/>
              </a:buClr>
            </a:pPr>
            <a:r>
              <a:rPr lang="en-US"/>
              <a:t>Clinical examination skills  includes e-learning and face-to-face training </a:t>
            </a:r>
            <a:r>
              <a:rPr lang="en-US">
                <a:highlight>
                  <a:srgbClr val="FFFF00"/>
                </a:highlight>
              </a:rPr>
              <a:t>[LPCs can add relevant local training dates from the website]</a:t>
            </a:r>
          </a:p>
          <a:p>
            <a:pPr lvl="1">
              <a:buClr>
                <a:srgbClr val="FF6D3A"/>
              </a:buClr>
            </a:pPr>
            <a:r>
              <a:rPr lang="en-US"/>
              <a:t>Otoscope training webinar 18th January 2024, 6-7.30pm </a:t>
            </a:r>
            <a:r>
              <a:rPr lang="en-US">
                <a:highlight>
                  <a:srgbClr val="FFFF00"/>
                </a:highlight>
              </a:rPr>
              <a:t>[remove if date passed/webinar full when LPC event is held] </a:t>
            </a:r>
          </a:p>
          <a:p>
            <a:pPr lvl="1">
              <a:buClr>
                <a:srgbClr val="FF6D3A"/>
              </a:buClr>
            </a:pPr>
            <a:r>
              <a:rPr lang="en-GB">
                <a:solidFill>
                  <a:srgbClr val="FF6D3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www.cliniskills.com/community-pharmacists/</a:t>
            </a:r>
            <a:r>
              <a:rPr lang="en-GB">
                <a:solidFill>
                  <a:srgbClr val="FF6D3A"/>
                </a:solidFill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2F7EA-6131-7558-FD6E-C5FDC0093D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6D3A"/>
              </a:buClr>
            </a:pPr>
            <a:r>
              <a:rPr lang="en-US"/>
              <a:t>CPE Pharmacy First webinars:</a:t>
            </a:r>
          </a:p>
          <a:p>
            <a:pPr lvl="1">
              <a:buClr>
                <a:srgbClr val="FF6D3A"/>
              </a:buClr>
            </a:pPr>
            <a:r>
              <a:rPr lang="en-US" b="1"/>
              <a:t>Getting to know the service </a:t>
            </a:r>
            <a:r>
              <a:rPr lang="en-US"/>
              <a:t>recorded version available</a:t>
            </a:r>
          </a:p>
          <a:p>
            <a:pPr lvl="1">
              <a:buClr>
                <a:srgbClr val="FF6D3A"/>
              </a:buClr>
            </a:pPr>
            <a:r>
              <a:rPr lang="en-US" b="1"/>
              <a:t>Getting ready for launch </a:t>
            </a:r>
            <a:r>
              <a:rPr lang="en-US"/>
              <a:t>– 15th Jan </a:t>
            </a:r>
            <a:r>
              <a:rPr lang="en-US">
                <a:highlight>
                  <a:srgbClr val="FFFF00"/>
                </a:highlight>
              </a:rPr>
              <a:t>[What to say about this webinar, will be dependent on when the LPC event is held, will be either: bookings are full, but a recorded version will be available after the event OR recorded version available/available soon]</a:t>
            </a:r>
          </a:p>
          <a:p>
            <a:pPr lvl="1"/>
            <a:endParaRPr lang="en-US"/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30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AACB-CC2C-F58B-3AFC-8598330E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5" y="2074277"/>
            <a:ext cx="6915742" cy="2681830"/>
          </a:xfrm>
        </p:spPr>
        <p:txBody>
          <a:bodyPr/>
          <a:lstStyle/>
          <a:p>
            <a:pPr algn="l"/>
            <a:r>
              <a:rPr lang="en-US"/>
              <a:t>Preparing to provide the service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36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9321-5DAC-20C8-18A6-642928EA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to provide the service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A27D8-F5B9-25AE-8576-6C36E8DBD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7" y="1825625"/>
            <a:ext cx="10539675" cy="4351338"/>
          </a:xfrm>
        </p:spPr>
        <p:txBody>
          <a:bodyPr/>
          <a:lstStyle/>
          <a:p>
            <a:pPr marL="342900" indent="-342900" algn="l" rtl="0" fontAlgn="base">
              <a:buClr>
                <a:srgbClr val="FF6D3A"/>
              </a:buClr>
              <a:buFont typeface="+mj-lt"/>
              <a:buAutoNum type="arabicPeriod"/>
            </a:pPr>
            <a:r>
              <a:rPr lang="en-US" sz="2000" b="0" i="0" u="none" strike="noStrike">
                <a:effectLst/>
                <a:latin typeface="DM Sans" pitchFamily="2" charset="0"/>
              </a:rPr>
              <a:t>Download and read the </a:t>
            </a:r>
            <a:r>
              <a:rPr lang="en-US" sz="2000" b="1" i="0" u="none" strike="noStrike">
                <a:effectLst/>
                <a:latin typeface="DM Sans" pitchFamily="2" charset="0"/>
              </a:rPr>
              <a:t>service specification </a:t>
            </a:r>
            <a:r>
              <a:rPr lang="en-US" sz="2000" b="0" i="0" u="none" strike="noStrike">
                <a:effectLst/>
                <a:latin typeface="DM Sans" pitchFamily="2" charset="0"/>
              </a:rPr>
              <a:t>and </a:t>
            </a:r>
            <a:r>
              <a:rPr lang="en-US" sz="2000" b="1" i="0" u="none" strike="noStrike">
                <a:effectLst/>
                <a:latin typeface="DM Sans" pitchFamily="2" charset="0"/>
              </a:rPr>
              <a:t>clinical pathways</a:t>
            </a:r>
            <a:r>
              <a:rPr lang="en-US" sz="2000" b="0" i="0">
                <a:effectLst/>
                <a:latin typeface="DM Sans" pitchFamily="2" charset="0"/>
              </a:rPr>
              <a:t>​</a:t>
            </a:r>
          </a:p>
          <a:p>
            <a:pPr marL="342900" indent="-342900" algn="l" rtl="0" fontAlgn="base">
              <a:buClr>
                <a:srgbClr val="FF6D3A"/>
              </a:buClr>
              <a:buFont typeface="+mj-lt"/>
              <a:buAutoNum type="arabicPeriod"/>
            </a:pPr>
            <a:r>
              <a:rPr lang="en-US" sz="2000" b="0" i="0" u="none" strike="noStrike">
                <a:effectLst/>
                <a:latin typeface="DM Sans" pitchFamily="2" charset="0"/>
              </a:rPr>
              <a:t>If you then want to provide the service from the start date, </a:t>
            </a:r>
            <a:r>
              <a:rPr lang="en-US" sz="2000" b="1" i="0" u="none" strike="noStrike">
                <a:effectLst/>
                <a:latin typeface="DM Sans" pitchFamily="2" charset="0"/>
              </a:rPr>
              <a:t>sign up on MYS</a:t>
            </a:r>
            <a:r>
              <a:rPr lang="en-US" sz="2000" b="0" i="0" u="none" strike="noStrike">
                <a:effectLst/>
                <a:latin typeface="DM Sans" pitchFamily="2" charset="0"/>
              </a:rPr>
              <a:t> – preferably by 31st December 2023</a:t>
            </a:r>
            <a:r>
              <a:rPr lang="en-US" sz="2000" b="0" i="0">
                <a:effectLst/>
                <a:latin typeface="DM Sans" pitchFamily="2" charset="0"/>
              </a:rPr>
              <a:t>​</a:t>
            </a:r>
          </a:p>
          <a:p>
            <a:pPr marL="342900" indent="-342900" algn="l" rtl="0" fontAlgn="base">
              <a:buClr>
                <a:srgbClr val="FF6D3A"/>
              </a:buClr>
              <a:buFont typeface="+mj-lt"/>
              <a:buAutoNum type="arabicPeriod"/>
            </a:pPr>
            <a:r>
              <a:rPr lang="en-US" sz="2000" b="0" i="0" u="none" strike="noStrike">
                <a:effectLst/>
                <a:latin typeface="DM Sans" pitchFamily="2" charset="0"/>
              </a:rPr>
              <a:t>Place an </a:t>
            </a:r>
            <a:r>
              <a:rPr lang="en-US" sz="2000" b="1" i="0" u="none" strike="noStrike">
                <a:effectLst/>
                <a:latin typeface="DM Sans" pitchFamily="2" charset="0"/>
              </a:rPr>
              <a:t>order for an otoscope</a:t>
            </a:r>
            <a:r>
              <a:rPr lang="en-US" sz="2000" b="0" i="0">
                <a:effectLst/>
                <a:latin typeface="DM Sans" pitchFamily="2" charset="0"/>
              </a:rPr>
              <a:t>​</a:t>
            </a:r>
          </a:p>
          <a:p>
            <a:pPr marL="342900" indent="-342900" algn="l" rtl="0" fontAlgn="base">
              <a:buClr>
                <a:srgbClr val="FF6D3A"/>
              </a:buClr>
              <a:buFont typeface="+mj-lt"/>
              <a:buAutoNum type="arabicPeriod"/>
            </a:pPr>
            <a:r>
              <a:rPr lang="en-US" sz="2000" b="0" i="0" u="none" strike="noStrike">
                <a:effectLst/>
                <a:latin typeface="DM Sans" pitchFamily="2" charset="0"/>
              </a:rPr>
              <a:t>Download and start</a:t>
            </a:r>
            <a:r>
              <a:rPr lang="en-US" sz="2000" b="0" i="0">
                <a:effectLst/>
                <a:latin typeface="DM Sans" pitchFamily="2" charset="0"/>
              </a:rPr>
              <a:t>​</a:t>
            </a:r>
          </a:p>
          <a:p>
            <a:pPr marL="800100" lvl="1" indent="-342900" fontAlgn="base">
              <a:buClr>
                <a:srgbClr val="FF6D3A"/>
              </a:buClr>
              <a:buFont typeface="+mj-lt"/>
              <a:buAutoNum type="arabicPeriod"/>
            </a:pPr>
            <a:r>
              <a:rPr lang="en-US" b="0" i="0" u="none" strike="noStrike">
                <a:effectLst/>
                <a:latin typeface="DM Sans" pitchFamily="2" charset="0"/>
              </a:rPr>
              <a:t>reading the </a:t>
            </a:r>
            <a:r>
              <a:rPr lang="en-US" b="1" i="0" u="none" strike="noStrike">
                <a:effectLst/>
                <a:latin typeface="DM Sans" pitchFamily="2" charset="0"/>
              </a:rPr>
              <a:t>PGDs </a:t>
            </a:r>
            <a:r>
              <a:rPr lang="en-US" i="0" u="none" strike="noStrike">
                <a:effectLst/>
                <a:latin typeface="DM Sans" pitchFamily="2" charset="0"/>
              </a:rPr>
              <a:t>and</a:t>
            </a:r>
            <a:r>
              <a:rPr lang="en-US" i="0">
                <a:effectLst/>
                <a:latin typeface="DM Sans" pitchFamily="2" charset="0"/>
              </a:rPr>
              <a:t>​</a:t>
            </a:r>
          </a:p>
          <a:p>
            <a:pPr marL="800100" lvl="1" indent="-342900" fontAlgn="base">
              <a:buClr>
                <a:srgbClr val="FF6D3A"/>
              </a:buClr>
              <a:buFont typeface="+mj-lt"/>
              <a:buAutoNum type="arabicPeriod"/>
            </a:pPr>
            <a:r>
              <a:rPr lang="en-US" b="1" i="0" u="none" strike="noStrike">
                <a:effectLst/>
                <a:latin typeface="DM Sans" pitchFamily="2" charset="0"/>
              </a:rPr>
              <a:t>clinical protocol </a:t>
            </a:r>
            <a:endParaRPr lang="en-US" b="0" i="0">
              <a:effectLst/>
              <a:latin typeface="DM Sans" pitchFamily="2" charset="0"/>
            </a:endParaRPr>
          </a:p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30C640-A8CF-74F5-7080-FEA21950B8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8662" y="3776605"/>
            <a:ext cx="6848211" cy="2535295"/>
          </a:xfrm>
        </p:spPr>
      </p:pic>
    </p:spTree>
    <p:extLst>
      <p:ext uri="{BB962C8B-B14F-4D97-AF65-F5344CB8AC3E}">
        <p14:creationId xmlns:p14="http://schemas.microsoft.com/office/powerpoint/2010/main" val="336632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E827-C52C-67C1-2F3F-18127D3A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to provide the service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3FBE-1761-8431-B3C0-56A9AE7E8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9515705" cy="4351338"/>
          </a:xfrm>
        </p:spPr>
        <p:txBody>
          <a:bodyPr>
            <a:normAutofit/>
          </a:bodyPr>
          <a:lstStyle/>
          <a:p>
            <a:pPr algn="l" rtl="0" fontAlgn="base">
              <a:buClr>
                <a:srgbClr val="FF6D3A"/>
              </a:buClr>
              <a:buFont typeface="+mj-lt"/>
              <a:buAutoNum type="arabicPeriod" startAt="5"/>
            </a:pPr>
            <a:r>
              <a:rPr lang="en-US" sz="2000" b="0" i="0" u="none" strike="noStrike">
                <a:effectLst/>
                <a:latin typeface="DM Sans" pitchFamily="2" charset="0"/>
              </a:rPr>
              <a:t>Start </a:t>
            </a:r>
            <a:r>
              <a:rPr lang="en-US" sz="2000" b="1" i="0" u="none" strike="noStrike">
                <a:effectLst/>
                <a:latin typeface="DM Sans" pitchFamily="2" charset="0"/>
              </a:rPr>
              <a:t>considering which IT system </a:t>
            </a:r>
            <a:r>
              <a:rPr lang="en-US" sz="2000" b="0" i="0" u="none" strike="noStrike">
                <a:effectLst/>
                <a:latin typeface="DM Sans" pitchFamily="2" charset="0"/>
              </a:rPr>
              <a:t>you want to use and look into costs and contracting</a:t>
            </a:r>
            <a:r>
              <a:rPr lang="en-US" sz="2000" b="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  <a:buFont typeface="+mj-lt"/>
              <a:buAutoNum type="arabicPeriod" startAt="5"/>
            </a:pPr>
            <a:r>
              <a:rPr lang="en-US" sz="2000" b="0" i="0" u="none" strike="noStrike">
                <a:effectLst/>
                <a:latin typeface="DM Sans" pitchFamily="2" charset="0"/>
              </a:rPr>
              <a:t>Provide an </a:t>
            </a:r>
            <a:r>
              <a:rPr lang="en-US" sz="2000" b="1" i="0" u="none" strike="noStrike">
                <a:effectLst/>
                <a:latin typeface="DM Sans" pitchFamily="2" charset="0"/>
              </a:rPr>
              <a:t>initial briefing </a:t>
            </a:r>
            <a:r>
              <a:rPr lang="en-US" sz="2000" b="0" i="0" u="none" strike="noStrike">
                <a:effectLst/>
                <a:latin typeface="DM Sans" pitchFamily="2" charset="0"/>
              </a:rPr>
              <a:t>on the service for your </a:t>
            </a:r>
            <a:r>
              <a:rPr lang="en-US" sz="2000" b="1" i="0" u="none" strike="noStrike">
                <a:effectLst/>
                <a:latin typeface="DM Sans" pitchFamily="2" charset="0"/>
              </a:rPr>
              <a:t>staff</a:t>
            </a:r>
            <a:r>
              <a:rPr lang="en-US" sz="2000" b="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  <a:buFont typeface="+mj-lt"/>
              <a:buAutoNum type="arabicPeriod" startAt="5"/>
            </a:pPr>
            <a:r>
              <a:rPr lang="en-US" sz="2000" b="0" i="0" u="none" strike="noStrike">
                <a:effectLst/>
                <a:latin typeface="DM Sans" pitchFamily="2" charset="0"/>
              </a:rPr>
              <a:t>Create a </a:t>
            </a:r>
            <a:r>
              <a:rPr lang="en-US" sz="2000" b="1" i="0" u="none" strike="noStrike">
                <a:effectLst/>
                <a:latin typeface="DM Sans" pitchFamily="2" charset="0"/>
              </a:rPr>
              <a:t>training plan with pharmacists </a:t>
            </a:r>
            <a:r>
              <a:rPr lang="en-US" sz="2000" b="0" i="0" u="none" strike="noStrike">
                <a:effectLst/>
                <a:latin typeface="DM Sans" pitchFamily="2" charset="0"/>
              </a:rPr>
              <a:t>who will provide the service (using the CPPE self-assessment), including ensuring they know how to use an otoscope</a:t>
            </a:r>
            <a:r>
              <a:rPr lang="en-US" sz="2000" b="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  <a:buFont typeface="+mj-lt"/>
              <a:buAutoNum type="arabicPeriod" startAt="5"/>
            </a:pPr>
            <a:r>
              <a:rPr lang="en-US" sz="2000" b="0" i="0" u="none" strike="noStrike">
                <a:effectLst/>
                <a:latin typeface="DM Sans" pitchFamily="2" charset="0"/>
              </a:rPr>
              <a:t>Check our </a:t>
            </a:r>
            <a:r>
              <a:rPr lang="en-US" sz="2000" b="1" i="0" u="none" strike="noStrike">
                <a:effectLst/>
                <a:latin typeface="DM Sans" pitchFamily="2" charset="0"/>
              </a:rPr>
              <a:t>LPC website </a:t>
            </a:r>
            <a:r>
              <a:rPr lang="en-US" sz="2000" b="0" i="0" u="none" strike="noStrike">
                <a:effectLst/>
                <a:latin typeface="DM Sans" pitchFamily="2" charset="0"/>
              </a:rPr>
              <a:t>for details of any </a:t>
            </a:r>
            <a:r>
              <a:rPr lang="en-US" sz="2000" b="1" i="0" u="none" strike="noStrike">
                <a:effectLst/>
                <a:latin typeface="DM Sans" pitchFamily="2" charset="0"/>
              </a:rPr>
              <a:t>local training sessions</a:t>
            </a:r>
            <a:r>
              <a:rPr lang="en-US" sz="2000" b="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  <a:buFont typeface="+mj-lt"/>
              <a:buAutoNum type="arabicPeriod" startAt="5"/>
            </a:pPr>
            <a:r>
              <a:rPr lang="en-US" sz="2000" b="0" i="0" u="none" strike="noStrike">
                <a:effectLst/>
                <a:latin typeface="DM Sans" pitchFamily="2" charset="0"/>
              </a:rPr>
              <a:t>Start to develop an </a:t>
            </a:r>
            <a:r>
              <a:rPr lang="en-US" sz="2000" b="1" i="0" u="none" strike="noStrike">
                <a:effectLst/>
                <a:latin typeface="DM Sans" pitchFamily="2" charset="0"/>
              </a:rPr>
              <a:t>SOP</a:t>
            </a:r>
            <a:r>
              <a:rPr lang="en-US" sz="2000" b="0" i="0" u="none" strike="noStrike">
                <a:effectLst/>
                <a:latin typeface="DM Sans" pitchFamily="2" charset="0"/>
              </a:rPr>
              <a:t> or update your CPCS SOP</a:t>
            </a:r>
            <a:endParaRPr lang="en-US" sz="2000" b="0" i="0">
              <a:effectLst/>
              <a:latin typeface="DM Sans" pitchFamily="2" charset="0"/>
            </a:endParaRPr>
          </a:p>
          <a:p>
            <a:endParaRPr lang="en-GB"/>
          </a:p>
        </p:txBody>
      </p:sp>
      <p:sp>
        <p:nvSpPr>
          <p:cNvPr id="12" name="AutoShape 9" descr="Cloud Computing with solid fill">
            <a:extLst>
              <a:ext uri="{FF2B5EF4-FFF2-40B4-BE49-F238E27FC236}">
                <a16:creationId xmlns:a16="http://schemas.microsoft.com/office/drawing/2014/main" id="{9F477247-705C-DBBB-10F7-6990FBFC5B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00283" y="216086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Graphic 13" descr="Clipboard Checked with solid fill">
            <a:extLst>
              <a:ext uri="{FF2B5EF4-FFF2-40B4-BE49-F238E27FC236}">
                <a16:creationId xmlns:a16="http://schemas.microsoft.com/office/drawing/2014/main" id="{F3795198-D2DE-BD8A-CE87-AA144A0BA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9400" y="3021226"/>
            <a:ext cx="914400" cy="914400"/>
          </a:xfrm>
          <a:prstGeom prst="rect">
            <a:avLst/>
          </a:prstGeom>
        </p:spPr>
      </p:pic>
      <p:pic>
        <p:nvPicPr>
          <p:cNvPr id="16" name="Graphic 15" descr="Cloud Computing with solid fill">
            <a:extLst>
              <a:ext uri="{FF2B5EF4-FFF2-40B4-BE49-F238E27FC236}">
                <a16:creationId xmlns:a16="http://schemas.microsoft.com/office/drawing/2014/main" id="{02B016DB-544C-D0E8-525F-D6DBA2588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7759" y="1551265"/>
            <a:ext cx="914400" cy="914400"/>
          </a:xfrm>
          <a:prstGeom prst="rect">
            <a:avLst/>
          </a:prstGeom>
        </p:spPr>
      </p:pic>
      <p:pic>
        <p:nvPicPr>
          <p:cNvPr id="18" name="Graphic 17" descr="Customer review with solid fill">
            <a:extLst>
              <a:ext uri="{FF2B5EF4-FFF2-40B4-BE49-F238E27FC236}">
                <a16:creationId xmlns:a16="http://schemas.microsoft.com/office/drawing/2014/main" id="{FDB2A901-B746-ACDC-2077-2CDE45EE15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9400" y="45730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01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8FEE-F392-590C-E62C-B1514D1B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to help you get ready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63AB3-E7CB-356B-AB11-9D648FA87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8198633" cy="4351338"/>
          </a:xfrm>
        </p:spPr>
        <p:txBody>
          <a:bodyPr/>
          <a:lstStyle/>
          <a:p>
            <a:pPr algn="l" rtl="0" fontAlgn="base">
              <a:buClr>
                <a:srgbClr val="FF6D3A"/>
              </a:buClr>
            </a:pPr>
            <a:r>
              <a:rPr lang="en-GB" sz="2000" b="0" i="0" u="none" strike="noStrike">
                <a:effectLst/>
                <a:latin typeface="DM Sans" pitchFamily="2" charset="0"/>
              </a:rPr>
              <a:t>Checklists of things to do to prepare for the service for </a:t>
            </a:r>
            <a:r>
              <a:rPr lang="en-GB" sz="2000" b="1" i="0" u="none" strike="noStrike">
                <a:effectLst/>
                <a:latin typeface="DM Sans" pitchFamily="2" charset="0"/>
              </a:rPr>
              <a:t>pharmacy owners</a:t>
            </a:r>
            <a:r>
              <a:rPr lang="en-GB" sz="2000" b="0" i="0" u="none" strike="noStrike">
                <a:effectLst/>
                <a:latin typeface="DM Sans" pitchFamily="2" charset="0"/>
              </a:rPr>
              <a:t> and </a:t>
            </a:r>
            <a:r>
              <a:rPr lang="en-GB" sz="2000" b="1" i="0" u="none" strike="noStrike">
                <a:effectLst/>
                <a:latin typeface="DM Sans" pitchFamily="2" charset="0"/>
              </a:rPr>
              <a:t>pharmacists</a:t>
            </a:r>
            <a:r>
              <a:rPr lang="en-US" sz="2000" b="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GB" sz="2000" b="0" i="0" u="none" strike="noStrike">
                <a:effectLst/>
                <a:latin typeface="DM Sans" pitchFamily="2" charset="0"/>
              </a:rPr>
              <a:t>The </a:t>
            </a:r>
            <a:r>
              <a:rPr lang="en-GB" sz="2000" b="1" i="0" u="none" strike="noStrike">
                <a:effectLst/>
                <a:latin typeface="DM Sans" pitchFamily="2" charset="0"/>
              </a:rPr>
              <a:t>CPCS toolkit </a:t>
            </a:r>
            <a:r>
              <a:rPr lang="en-GB" sz="2000" b="0" i="0" u="none" strike="noStrike">
                <a:effectLst/>
                <a:latin typeface="DM Sans" pitchFamily="2" charset="0"/>
              </a:rPr>
              <a:t>is being updated to cover the new service</a:t>
            </a:r>
            <a:r>
              <a:rPr lang="en-US" sz="2000" b="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GB" sz="2000" b="1" i="0" u="none" strike="noStrike">
                <a:effectLst/>
                <a:latin typeface="DM Sans" pitchFamily="2" charset="0"/>
              </a:rPr>
              <a:t>CPPE Pharmacy First webpage</a:t>
            </a:r>
            <a:r>
              <a:rPr lang="en-GB" sz="2000" b="0" i="0" u="none" strike="noStrike">
                <a:effectLst/>
                <a:latin typeface="DM Sans" pitchFamily="2" charset="0"/>
              </a:rPr>
              <a:t> and </a:t>
            </a:r>
            <a:r>
              <a:rPr lang="en-GB" sz="2000" b="1" i="0" u="none" strike="noStrike">
                <a:effectLst/>
                <a:latin typeface="DM Sans" pitchFamily="2" charset="0"/>
              </a:rPr>
              <a:t>self-assessment </a:t>
            </a:r>
            <a:br>
              <a:rPr lang="en-GB" sz="2000" b="1" i="0" u="none" strike="noStrike">
                <a:effectLst/>
                <a:latin typeface="DM Sans" pitchFamily="2" charset="0"/>
              </a:rPr>
            </a:br>
            <a:r>
              <a:rPr lang="en-GB" sz="2000" b="1" i="0" u="none" strike="noStrike">
                <a:effectLst/>
                <a:latin typeface="DM Sans" pitchFamily="2" charset="0"/>
              </a:rPr>
              <a:t>framework</a:t>
            </a:r>
            <a:r>
              <a:rPr lang="en-US" sz="2000" b="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GB" sz="2000" b="1" i="0" u="none" strike="noStrike">
                <a:effectLst/>
                <a:latin typeface="DM Sans" pitchFamily="2" charset="0"/>
              </a:rPr>
              <a:t>Cliniskills training modules</a:t>
            </a:r>
            <a:r>
              <a:rPr lang="en-GB" sz="2000" b="0" i="0" u="none" strike="noStrike">
                <a:effectLst/>
                <a:latin typeface="DM Sans" pitchFamily="2" charset="0"/>
              </a:rPr>
              <a:t> and </a:t>
            </a:r>
            <a:r>
              <a:rPr lang="en-GB" sz="2000" b="1" i="0" u="none" strike="noStrike">
                <a:effectLst/>
                <a:latin typeface="DM Sans" pitchFamily="2" charset="0"/>
              </a:rPr>
              <a:t>locally organised </a:t>
            </a:r>
            <a:br>
              <a:rPr lang="en-GB" sz="2000" b="1" i="0" u="none" strike="noStrike">
                <a:effectLst/>
                <a:latin typeface="DM Sans" pitchFamily="2" charset="0"/>
              </a:rPr>
            </a:br>
            <a:r>
              <a:rPr lang="en-GB" sz="2000" b="1" i="0" u="none" strike="noStrike">
                <a:effectLst/>
                <a:latin typeface="DM Sans" pitchFamily="2" charset="0"/>
              </a:rPr>
              <a:t>training options</a:t>
            </a:r>
            <a:r>
              <a:rPr lang="en-US" sz="2000" b="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GB" sz="2000" b="1" i="0" u="none" strike="noStrike">
                <a:effectLst/>
                <a:latin typeface="DM Sans" pitchFamily="2" charset="0"/>
              </a:rPr>
              <a:t>Summary briefing </a:t>
            </a:r>
            <a:r>
              <a:rPr lang="en-GB" sz="2000" b="0" i="0" u="none" strike="noStrike">
                <a:effectLst/>
                <a:latin typeface="DM Sans" pitchFamily="2" charset="0"/>
              </a:rPr>
              <a:t>for pharmacy team members</a:t>
            </a:r>
            <a:endParaRPr lang="en-US" sz="2000" b="0" i="0">
              <a:effectLst/>
              <a:latin typeface="DM Sans" pitchFamily="2" charset="0"/>
            </a:endParaRPr>
          </a:p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30CE54-3293-9897-9E23-B8791C3B5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73" y="1358809"/>
            <a:ext cx="1923415" cy="2482263"/>
          </a:xfrm>
          <a:prstGeom prst="rect">
            <a:avLst/>
          </a:prstGeom>
          <a:ln>
            <a:solidFill>
              <a:srgbClr val="0072CE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1FDBD7-08DF-5A03-F948-C9749237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654" y="2684372"/>
            <a:ext cx="2601037" cy="1808589"/>
          </a:xfrm>
          <a:prstGeom prst="rect">
            <a:avLst/>
          </a:prstGeom>
          <a:ln>
            <a:solidFill>
              <a:srgbClr val="0072CE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534AD7-B53C-C1D2-F03D-E6268E58E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325" y="3696600"/>
            <a:ext cx="1923415" cy="2717936"/>
          </a:xfrm>
          <a:prstGeom prst="rect">
            <a:avLst/>
          </a:prstGeom>
          <a:ln>
            <a:solidFill>
              <a:srgbClr val="0072CE"/>
            </a:solidFill>
          </a:ln>
        </p:spPr>
      </p:pic>
    </p:spTree>
    <p:extLst>
      <p:ext uri="{BB962C8B-B14F-4D97-AF65-F5344CB8AC3E}">
        <p14:creationId xmlns:p14="http://schemas.microsoft.com/office/powerpoint/2010/main" val="3575652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1E95-FBD9-BBB7-C1EE-8AFC72DD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Promoting the service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A3022-E315-0E59-144A-9EB674B60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8106354" cy="43513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6D3A"/>
              </a:buClr>
            </a:pPr>
            <a:r>
              <a:rPr lang="en-US" dirty="0"/>
              <a:t>NHS England is developing a </a:t>
            </a:r>
            <a:r>
              <a:rPr lang="en-US" b="1" dirty="0"/>
              <a:t>marketing campaign </a:t>
            </a:r>
            <a:r>
              <a:rPr lang="en-US" dirty="0"/>
              <a:t>for the service</a:t>
            </a:r>
          </a:p>
          <a:p>
            <a:pPr>
              <a:buClr>
                <a:srgbClr val="FF6D3A"/>
              </a:buClr>
            </a:pPr>
            <a:r>
              <a:rPr lang="en-US" dirty="0"/>
              <a:t>LPCs are starting to </a:t>
            </a:r>
            <a:r>
              <a:rPr lang="en-US" b="1" dirty="0"/>
              <a:t>brief Local Medical Committees and general practices</a:t>
            </a:r>
            <a:r>
              <a:rPr lang="en-US" dirty="0"/>
              <a:t> about the service</a:t>
            </a:r>
          </a:p>
          <a:p>
            <a:pPr lvl="1">
              <a:buClr>
                <a:srgbClr val="FF6D3A"/>
              </a:buClr>
            </a:pPr>
            <a:r>
              <a:rPr lang="en-US" dirty="0"/>
              <a:t>A briefing for LMCs and general practice teams is available at </a:t>
            </a:r>
            <a:r>
              <a:rPr lang="en-US" dirty="0">
                <a:solidFill>
                  <a:srgbClr val="FF6D3A"/>
                </a:solidFill>
              </a:rPr>
              <a:t>cpe.org.uk/</a:t>
            </a:r>
            <a:r>
              <a:rPr lang="en-US" dirty="0" err="1">
                <a:solidFill>
                  <a:srgbClr val="FF6D3A"/>
                </a:solidFill>
              </a:rPr>
              <a:t>pharmacyfirst</a:t>
            </a:r>
            <a:endParaRPr lang="en-US" dirty="0">
              <a:solidFill>
                <a:srgbClr val="FF6D3A"/>
              </a:solidFill>
            </a:endParaRPr>
          </a:p>
          <a:p>
            <a:pPr>
              <a:buClr>
                <a:srgbClr val="FF6D3A"/>
              </a:buClr>
            </a:pPr>
            <a:r>
              <a:rPr lang="en-US" b="1" dirty="0"/>
              <a:t>Further resources </a:t>
            </a:r>
            <a:r>
              <a:rPr lang="en-US" dirty="0"/>
              <a:t>are being developed by Community Pharmacy England to help you and LPCs to promote the service to patients, the public and local stakeholder </a:t>
            </a:r>
            <a:r>
              <a:rPr lang="en-US" dirty="0" err="1"/>
              <a:t>organisations</a:t>
            </a:r>
            <a:endParaRPr lang="en-US" dirty="0"/>
          </a:p>
          <a:p>
            <a:endParaRPr lang="en-GB" dirty="0"/>
          </a:p>
        </p:txBody>
      </p:sp>
      <p:pic>
        <p:nvPicPr>
          <p:cNvPr id="7" name="Graphic 6" descr="Monitor outline">
            <a:extLst>
              <a:ext uri="{FF2B5EF4-FFF2-40B4-BE49-F238E27FC236}">
                <a16:creationId xmlns:a16="http://schemas.microsoft.com/office/drawing/2014/main" id="{49E34BED-8BEE-6184-578B-D78407D76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6155" y="1825625"/>
            <a:ext cx="914400" cy="914400"/>
          </a:xfrm>
          <a:prstGeom prst="rect">
            <a:avLst/>
          </a:prstGeom>
        </p:spPr>
      </p:pic>
      <p:pic>
        <p:nvPicPr>
          <p:cNvPr id="9" name="Graphic 8" descr="Board Of Directors with solid fill">
            <a:extLst>
              <a:ext uri="{FF2B5EF4-FFF2-40B4-BE49-F238E27FC236}">
                <a16:creationId xmlns:a16="http://schemas.microsoft.com/office/drawing/2014/main" id="{1027C964-0EA2-CCDC-F495-0DFA1869E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6155" y="3086894"/>
            <a:ext cx="914400" cy="914400"/>
          </a:xfrm>
          <a:prstGeom prst="rect">
            <a:avLst/>
          </a:prstGeom>
        </p:spPr>
      </p:pic>
      <p:pic>
        <p:nvPicPr>
          <p:cNvPr id="11" name="Graphic 10" descr="Connections with solid fill">
            <a:extLst>
              <a:ext uri="{FF2B5EF4-FFF2-40B4-BE49-F238E27FC236}">
                <a16:creationId xmlns:a16="http://schemas.microsoft.com/office/drawing/2014/main" id="{818043D7-698B-9EFE-0D13-00ED2BE24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36155" y="46233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0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CBA12-82B5-B760-4CD8-A09544AC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overview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ADB40E-E6F7-3D31-BB20-490667BD9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6312908" cy="4351338"/>
          </a:xfrm>
        </p:spPr>
        <p:txBody>
          <a:bodyPr/>
          <a:lstStyle/>
          <a:p>
            <a:pPr algn="l" rtl="0" fontAlgn="base">
              <a:buClr>
                <a:srgbClr val="FF6D3A"/>
              </a:buClr>
            </a:pPr>
            <a:r>
              <a:rPr lang="en-GB" b="0" i="0" u="none" strike="noStrike">
                <a:effectLst/>
                <a:latin typeface="DM Sans" pitchFamily="2" charset="0"/>
              </a:rPr>
              <a:t>Strategic context for the service</a:t>
            </a:r>
            <a:r>
              <a:rPr lang="en-US" b="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GB" b="0" i="0" u="none" strike="noStrike">
                <a:effectLst/>
                <a:latin typeface="DM Sans" pitchFamily="2" charset="0"/>
              </a:rPr>
              <a:t>Summary of the service requirements</a:t>
            </a:r>
            <a:r>
              <a:rPr lang="en-US" b="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GB" b="0" i="0" u="none" strike="noStrike">
                <a:effectLst/>
                <a:latin typeface="DM Sans" pitchFamily="2" charset="0"/>
              </a:rPr>
              <a:t>The clinical pathways and PGDs</a:t>
            </a:r>
            <a:r>
              <a:rPr lang="en-US" b="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GB" b="0" i="0" u="none" strike="noStrike">
                <a:effectLst/>
                <a:latin typeface="DM Sans" pitchFamily="2" charset="0"/>
              </a:rPr>
              <a:t>Learning and development requirements</a:t>
            </a:r>
            <a:r>
              <a:rPr lang="en-US" b="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GB" b="0" i="0" u="none" strike="noStrike">
                <a:effectLst/>
                <a:latin typeface="DM Sans" pitchFamily="2" charset="0"/>
              </a:rPr>
              <a:t>Preparing to provide the service</a:t>
            </a:r>
            <a:r>
              <a:rPr lang="en-US" b="0" i="0">
                <a:effectLst/>
                <a:latin typeface="DM Sans" pitchFamily="2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GB" b="0" i="0" u="none" strike="noStrike">
                <a:effectLst/>
                <a:latin typeface="DM Sans" pitchFamily="2" charset="0"/>
              </a:rPr>
              <a:t>Q&amp;A</a:t>
            </a:r>
            <a:endParaRPr lang="en-US" b="0" i="0">
              <a:effectLst/>
              <a:latin typeface="DM Sans" pitchFamily="2" charset="0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394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3EF4-A3ED-A08F-1BDB-882EAF0D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41" y="1940053"/>
            <a:ext cx="7456349" cy="2681830"/>
          </a:xfrm>
        </p:spPr>
        <p:txBody>
          <a:bodyPr>
            <a:normAutofit/>
          </a:bodyPr>
          <a:lstStyle/>
          <a:p>
            <a:pPr algn="l"/>
            <a:r>
              <a:rPr lang="en-US"/>
              <a:t>Questions</a:t>
            </a:r>
            <a:br>
              <a:rPr lang="en-US"/>
            </a:br>
            <a:r>
              <a:rPr lang="en-US" sz="3200"/>
              <a:t>cpe.org.uk/pharmacyfirst</a:t>
            </a:r>
            <a:endParaRPr lang="en-GB"/>
          </a:p>
        </p:txBody>
      </p:sp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8F69001B-512F-87F6-4820-1D287D394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0712" y="2896298"/>
            <a:ext cx="2433915" cy="24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3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3420-493D-D401-6A15-CCEA3076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Pharmacy First service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2CDC0-2430-8D55-AFFE-B44B4B297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8450303" cy="4351338"/>
          </a:xfrm>
        </p:spPr>
        <p:txBody>
          <a:bodyPr>
            <a:normAutofit/>
          </a:bodyPr>
          <a:lstStyle/>
          <a:p>
            <a:pPr algn="l" rtl="0" fontAlgn="base">
              <a:buClr>
                <a:srgbClr val="FF6D3A"/>
              </a:buClr>
            </a:pPr>
            <a:r>
              <a:rPr lang="en-GB" sz="2000" b="0" i="0" u="none" strike="noStrike">
                <a:effectLst/>
                <a:latin typeface="DM Sans" pitchFamily="2" charset="0"/>
              </a:rPr>
              <a:t>Community Pharmacy England submitted proposals for a Pharmacy First service to DHSC and NHS</a:t>
            </a:r>
            <a:r>
              <a:rPr lang="en-GB" sz="2000">
                <a:latin typeface="DM Sans" pitchFamily="2" charset="0"/>
              </a:rPr>
              <a:t>E </a:t>
            </a:r>
            <a:r>
              <a:rPr lang="en-GB" sz="2000" b="0" i="0" u="none" strike="noStrike">
                <a:effectLst/>
                <a:latin typeface="DM Sans" pitchFamily="2" charset="0"/>
              </a:rPr>
              <a:t>in March 2022</a:t>
            </a:r>
            <a:r>
              <a:rPr lang="en-US" sz="2000" b="0" i="0">
                <a:effectLst/>
                <a:latin typeface="DM Sans" pitchFamily="2" charset="0"/>
              </a:rPr>
              <a:t>​</a:t>
            </a:r>
            <a:endParaRPr lang="en-US" sz="2800" b="0" i="0">
              <a:effectLst/>
              <a:latin typeface="Arial" panose="020B0604020202020204" pitchFamily="34" charset="0"/>
            </a:endParaRPr>
          </a:p>
          <a:p>
            <a:pPr algn="l" rtl="0" fontAlgn="base">
              <a:buClr>
                <a:srgbClr val="FF6D3A"/>
              </a:buClr>
            </a:pPr>
            <a:r>
              <a:rPr lang="en-GB" sz="2000" b="0" i="0" u="none" strike="noStrike">
                <a:effectLst/>
                <a:latin typeface="DM Sans" pitchFamily="2" charset="0"/>
              </a:rPr>
              <a:t>This was followed up with a comms and lobbying campaign</a:t>
            </a:r>
            <a:r>
              <a:rPr lang="en-US" sz="2000" b="0" i="0">
                <a:effectLst/>
                <a:latin typeface="DM Sans" pitchFamily="2" charset="0"/>
              </a:rPr>
              <a:t>​</a:t>
            </a:r>
            <a:endParaRPr lang="en-US" sz="2800" b="0" i="0">
              <a:effectLst/>
              <a:latin typeface="Arial" panose="020B0604020202020204" pitchFamily="34" charset="0"/>
            </a:endParaRPr>
          </a:p>
          <a:p>
            <a:pPr algn="l" rtl="0" fontAlgn="base">
              <a:buClr>
                <a:srgbClr val="FF6D3A"/>
              </a:buClr>
            </a:pPr>
            <a:r>
              <a:rPr lang="en-GB" sz="2000" b="0" i="0" u="none" strike="noStrike">
                <a:effectLst/>
                <a:latin typeface="DM Sans" pitchFamily="2" charset="0"/>
              </a:rPr>
              <a:t>On 9th May 2023, DHSC and NHS</a:t>
            </a:r>
            <a:r>
              <a:rPr lang="en-GB" sz="2000">
                <a:latin typeface="DM Sans" pitchFamily="2" charset="0"/>
              </a:rPr>
              <a:t>E</a:t>
            </a:r>
            <a:r>
              <a:rPr lang="en-GB" sz="2000" b="0" i="0" u="none" strike="noStrike">
                <a:effectLst/>
                <a:latin typeface="DM Sans" pitchFamily="2" charset="0"/>
              </a:rPr>
              <a:t> published the Delivery plan for recovering access to primary care</a:t>
            </a:r>
            <a:r>
              <a:rPr lang="en-US" sz="2000" b="0" i="0">
                <a:effectLst/>
                <a:latin typeface="DM Sans" pitchFamily="2" charset="0"/>
              </a:rPr>
              <a:t>​</a:t>
            </a:r>
            <a:endParaRPr lang="en-US" sz="2800" b="0" i="0">
              <a:effectLst/>
              <a:latin typeface="Arial" panose="020B0604020202020204" pitchFamily="34" charset="0"/>
            </a:endParaRPr>
          </a:p>
          <a:p>
            <a:pPr algn="l" rtl="0" fontAlgn="base">
              <a:buClr>
                <a:srgbClr val="FF6D3A"/>
              </a:buClr>
            </a:pPr>
            <a:r>
              <a:rPr lang="en-GB" sz="2000" b="0" i="0" u="none" strike="noStrike">
                <a:effectLst/>
                <a:latin typeface="DM Sans" pitchFamily="2" charset="0"/>
              </a:rPr>
              <a:t>This included a commitment to commission a Pharmacy First service, allowing the treatment of seven conditions</a:t>
            </a:r>
            <a:r>
              <a:rPr lang="en-US" sz="2000" b="0" i="0">
                <a:effectLst/>
                <a:latin typeface="DM Sans" pitchFamily="2" charset="0"/>
              </a:rPr>
              <a:t>​</a:t>
            </a:r>
            <a:endParaRPr lang="en-US" sz="2800" b="0" i="0">
              <a:effectLst/>
              <a:latin typeface="Arial" panose="020B0604020202020204" pitchFamily="34" charset="0"/>
            </a:endParaRPr>
          </a:p>
          <a:p>
            <a:pPr algn="l" rtl="0" fontAlgn="base">
              <a:buClr>
                <a:srgbClr val="FF6D3A"/>
              </a:buClr>
            </a:pPr>
            <a:r>
              <a:rPr lang="en-GB" sz="2000" b="0" i="0" u="none" strike="noStrike">
                <a:effectLst/>
                <a:latin typeface="DM Sans" pitchFamily="2" charset="0"/>
              </a:rPr>
              <a:t>The </a:t>
            </a:r>
            <a:r>
              <a:rPr lang="en-GB" sz="2000" b="1" i="0" u="none" strike="noStrike">
                <a:effectLst/>
                <a:latin typeface="DM Sans" pitchFamily="2" charset="0"/>
              </a:rPr>
              <a:t>start date </a:t>
            </a:r>
            <a:r>
              <a:rPr lang="en-GB" sz="2000" b="0" i="0" u="none" strike="noStrike">
                <a:effectLst/>
                <a:latin typeface="DM Sans" pitchFamily="2" charset="0"/>
              </a:rPr>
              <a:t>is </a:t>
            </a:r>
            <a:r>
              <a:rPr lang="en-GB" sz="2000" b="1" i="0" u="none" strike="noStrike">
                <a:effectLst/>
                <a:latin typeface="DM Sans" pitchFamily="2" charset="0"/>
              </a:rPr>
              <a:t>31st January 2024 </a:t>
            </a:r>
            <a:r>
              <a:rPr lang="en-GB" sz="2000" b="0" i="0" u="none" strike="noStrike">
                <a:effectLst/>
                <a:latin typeface="DM Sans" pitchFamily="2" charset="0"/>
              </a:rPr>
              <a:t>(subject to IT support being available)</a:t>
            </a:r>
            <a:endParaRPr lang="en-US" sz="2800" b="0" i="0">
              <a:effectLst/>
              <a:latin typeface="Arial" panose="020B0604020202020204" pitchFamily="34" charset="0"/>
            </a:endParaRPr>
          </a:p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9CCDDB-61F7-E200-A93B-844BED63E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797" y="1825625"/>
            <a:ext cx="2505075" cy="3552825"/>
          </a:xfrm>
          <a:prstGeom prst="rect">
            <a:avLst/>
          </a:prstGeom>
          <a:noFill/>
          <a:ln>
            <a:solidFill>
              <a:srgbClr val="0072C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6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0A34-DBAD-6AE8-F085-42B842B4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Pharmacy First service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FEF4104-AE1A-5456-5B1B-0E207DF95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104168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FF6D3A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72CE"/>
                </a:solidFill>
              </a:rPr>
              <a:t>Pharmacy First will be a new Advanced service that will include </a:t>
            </a:r>
            <a:r>
              <a:rPr lang="en-GB" b="1" dirty="0">
                <a:solidFill>
                  <a:srgbClr val="0072CE"/>
                </a:solidFill>
              </a:rPr>
              <a:t>seven new clinical pathways</a:t>
            </a:r>
            <a:r>
              <a:rPr lang="en-GB" dirty="0">
                <a:solidFill>
                  <a:srgbClr val="0072CE"/>
                </a:solidFill>
              </a:rPr>
              <a:t> and will </a:t>
            </a:r>
            <a:r>
              <a:rPr lang="en-GB" b="1" dirty="0">
                <a:solidFill>
                  <a:srgbClr val="0072CE"/>
                </a:solidFill>
              </a:rPr>
              <a:t>replace</a:t>
            </a:r>
            <a:r>
              <a:rPr lang="en-GB" dirty="0">
                <a:solidFill>
                  <a:srgbClr val="0072CE"/>
                </a:solidFill>
              </a:rPr>
              <a:t> the Community Pharmacist Consultation Service (CPCS) </a:t>
            </a:r>
          </a:p>
          <a:p>
            <a:pPr marL="342900" indent="-342900">
              <a:buClr>
                <a:srgbClr val="FF6D3A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72CE"/>
                </a:solidFill>
              </a:rPr>
              <a:t>The service will consist of </a:t>
            </a:r>
            <a:r>
              <a:rPr lang="en-GB" b="1" dirty="0">
                <a:solidFill>
                  <a:srgbClr val="0072CE"/>
                </a:solidFill>
              </a:rPr>
              <a:t>three elements</a:t>
            </a:r>
            <a:r>
              <a:rPr lang="en-GB" dirty="0">
                <a:solidFill>
                  <a:srgbClr val="0072CE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1A904D-28FE-C845-11D3-EC2E1DD54930}"/>
              </a:ext>
            </a:extLst>
          </p:cNvPr>
          <p:cNvSpPr/>
          <p:nvPr/>
        </p:nvSpPr>
        <p:spPr>
          <a:xfrm>
            <a:off x="2117293" y="3550425"/>
            <a:ext cx="2492944" cy="2189958"/>
          </a:xfrm>
          <a:prstGeom prst="rect">
            <a:avLst/>
          </a:prstGeom>
          <a:solidFill>
            <a:srgbClr val="47D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9EDA891-3F49-8AE4-CD51-852CB61D304D}"/>
              </a:ext>
            </a:extLst>
          </p:cNvPr>
          <p:cNvSpPr txBox="1"/>
          <p:nvPr/>
        </p:nvSpPr>
        <p:spPr>
          <a:xfrm>
            <a:off x="2304986" y="3691297"/>
            <a:ext cx="21175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Clinical pathway consultations</a:t>
            </a:r>
          </a:p>
          <a:p>
            <a:endParaRPr lang="en-US">
              <a:solidFill>
                <a:schemeClr val="tx2"/>
              </a:solidFill>
              <a:latin typeface="DM Sans" pitchFamily="2" charset="77"/>
            </a:endParaRPr>
          </a:p>
          <a:p>
            <a:endParaRPr lang="en-US">
              <a:solidFill>
                <a:schemeClr val="tx2"/>
              </a:solidFill>
              <a:latin typeface="DM Sans" pitchFamily="2" charset="7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2"/>
                </a:solidFill>
                <a:latin typeface="DM Sans" pitchFamily="2" charset="77"/>
              </a:rPr>
              <a:t>n</a:t>
            </a:r>
            <a:r>
              <a:rPr kumimoji="0" lang="en-US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ew element</a:t>
            </a:r>
          </a:p>
          <a:p>
            <a:r>
              <a:rPr lang="en-US" sz="1000">
                <a:solidFill>
                  <a:schemeClr val="bg1"/>
                </a:solidFill>
                <a:latin typeface="DM Sans" pitchFamily="2" charset="77"/>
              </a:rPr>
              <a:t> </a:t>
            </a:r>
          </a:p>
          <a:p>
            <a:r>
              <a:rPr lang="en-US" sz="1000" b="1">
                <a:solidFill>
                  <a:schemeClr val="bg1"/>
                </a:solidFill>
                <a:latin typeface="DM Sans" pitchFamily="2" charset="77"/>
              </a:rPr>
              <a:t> </a:t>
            </a:r>
            <a:endParaRPr kumimoji="0" lang="en-US" b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F0BC96-293C-A7A7-106B-E167A70B65FC}"/>
              </a:ext>
            </a:extLst>
          </p:cNvPr>
          <p:cNvSpPr/>
          <p:nvPr/>
        </p:nvSpPr>
        <p:spPr>
          <a:xfrm>
            <a:off x="4916640" y="3550425"/>
            <a:ext cx="2492944" cy="2189958"/>
          </a:xfrm>
          <a:prstGeom prst="rect">
            <a:avLst/>
          </a:prstGeom>
          <a:solidFill>
            <a:srgbClr val="CB0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AA7AAC4-32DF-5D1E-4A07-00230750823D}"/>
              </a:ext>
            </a:extLst>
          </p:cNvPr>
          <p:cNvSpPr txBox="1"/>
          <p:nvPr/>
        </p:nvSpPr>
        <p:spPr>
          <a:xfrm>
            <a:off x="5106172" y="3691297"/>
            <a:ext cx="2117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Urgent supply of repeat meds and appliances</a:t>
            </a:r>
          </a:p>
          <a:p>
            <a:endParaRPr lang="en-US">
              <a:solidFill>
                <a:schemeClr val="tx2"/>
              </a:solidFill>
              <a:latin typeface="DM Sans" pitchFamily="2" charset="7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2"/>
                </a:solidFill>
                <a:latin typeface="DM Sans" pitchFamily="2" charset="77"/>
              </a:rPr>
              <a:t>p</a:t>
            </a:r>
            <a:r>
              <a:rPr kumimoji="0" lang="en-US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reviously part of CPCS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425CFB-EC00-741A-31F7-BDA7F68F572A}"/>
              </a:ext>
            </a:extLst>
          </p:cNvPr>
          <p:cNvSpPr/>
          <p:nvPr/>
        </p:nvSpPr>
        <p:spPr>
          <a:xfrm>
            <a:off x="7715987" y="3550425"/>
            <a:ext cx="2492944" cy="2189958"/>
          </a:xfrm>
          <a:prstGeom prst="rect">
            <a:avLst/>
          </a:prstGeom>
          <a:solidFill>
            <a:srgbClr val="CC9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221ACE21-8D60-CBC3-DD5F-3287F76CD611}"/>
              </a:ext>
            </a:extLst>
          </p:cNvPr>
          <p:cNvSpPr txBox="1"/>
          <p:nvPr/>
        </p:nvSpPr>
        <p:spPr>
          <a:xfrm>
            <a:off x="7903680" y="3691297"/>
            <a:ext cx="2117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Referrals for minor illness consultations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bg1"/>
                </a:solidFill>
                <a:latin typeface="DM Sans" pitchFamily="2" charset="77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previously part of CPCS</a:t>
            </a:r>
          </a:p>
          <a:p>
            <a:endParaRPr lang="en-US" sz="1000">
              <a:solidFill>
                <a:schemeClr val="bg1"/>
              </a:solidFill>
              <a:latin typeface="DM Sans" pitchFamily="2" charset="77"/>
            </a:endParaRPr>
          </a:p>
          <a:p>
            <a:r>
              <a:rPr lang="en-US" sz="1000" b="1">
                <a:solidFill>
                  <a:schemeClr val="bg1"/>
                </a:solidFill>
                <a:latin typeface="DM Sans" pitchFamily="2" charset="77"/>
              </a:rPr>
              <a:t> </a:t>
            </a:r>
            <a:endParaRPr kumimoji="0" lang="en-US" b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77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A9F0-5E21-DCDE-BF49-006EF2B4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 seven conditions?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FEFBC-A428-7733-331C-A78C98093DF2}"/>
              </a:ext>
            </a:extLst>
          </p:cNvPr>
          <p:cNvSpPr/>
          <p:nvPr/>
        </p:nvSpPr>
        <p:spPr>
          <a:xfrm>
            <a:off x="1619453" y="2081044"/>
            <a:ext cx="2077452" cy="1843238"/>
          </a:xfrm>
          <a:prstGeom prst="rect">
            <a:avLst/>
          </a:prstGeom>
          <a:solidFill>
            <a:srgbClr val="47D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8F05C99-B28E-9060-4092-31B95C512BE1}"/>
              </a:ext>
            </a:extLst>
          </p:cNvPr>
          <p:cNvSpPr txBox="1"/>
          <p:nvPr/>
        </p:nvSpPr>
        <p:spPr>
          <a:xfrm>
            <a:off x="1775864" y="2229045"/>
            <a:ext cx="1764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Sinusitis</a:t>
            </a:r>
          </a:p>
          <a:p>
            <a:pPr algn="ctr"/>
            <a:endParaRPr kumimoji="0" lang="en-US" b="1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algn="ctr"/>
            <a:r>
              <a:rPr lang="en-US" sz="800" b="1">
                <a:solidFill>
                  <a:schemeClr val="bg2"/>
                </a:solidFill>
                <a:latin typeface="DM Sans" pitchFamily="2" charset="77"/>
              </a:rPr>
              <a:t> </a:t>
            </a:r>
            <a:endParaRPr kumimoji="0" lang="en-US" sz="800" b="1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algn="ctr"/>
            <a:r>
              <a:rPr lang="en-US">
                <a:solidFill>
                  <a:schemeClr val="bg2"/>
                </a:solidFill>
                <a:latin typeface="DM Sans" pitchFamily="2" charset="77"/>
              </a:rPr>
              <a:t>12 years and over</a:t>
            </a:r>
            <a:endParaRPr kumimoji="0" lang="en-US" b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D03B51-037F-76A3-B5E1-EC4F874E0700}"/>
              </a:ext>
            </a:extLst>
          </p:cNvPr>
          <p:cNvSpPr/>
          <p:nvPr/>
        </p:nvSpPr>
        <p:spPr>
          <a:xfrm>
            <a:off x="3862137" y="2081044"/>
            <a:ext cx="2077452" cy="1843238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E2CEB0D-2C6C-17C1-C876-2EFDD672AE1D}"/>
              </a:ext>
            </a:extLst>
          </p:cNvPr>
          <p:cNvSpPr txBox="1"/>
          <p:nvPr/>
        </p:nvSpPr>
        <p:spPr>
          <a:xfrm>
            <a:off x="4018548" y="2229045"/>
            <a:ext cx="1764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Sore throat</a:t>
            </a:r>
          </a:p>
          <a:p>
            <a:pPr algn="ctr"/>
            <a:endParaRPr kumimoji="0" lang="en-US" b="1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algn="ctr"/>
            <a:r>
              <a:rPr kumimoji="0" lang="en-US" sz="800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</a:t>
            </a:r>
          </a:p>
          <a:p>
            <a:pPr algn="ctr"/>
            <a:r>
              <a:rPr lang="en-US">
                <a:solidFill>
                  <a:schemeClr val="bg2"/>
                </a:solidFill>
                <a:latin typeface="DM Sans" pitchFamily="2" charset="77"/>
              </a:rPr>
              <a:t>5 years and over</a:t>
            </a:r>
            <a:endParaRPr kumimoji="0" lang="en-US" b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C03A6-CF8D-2556-1749-ED5C188FED37}"/>
              </a:ext>
            </a:extLst>
          </p:cNvPr>
          <p:cNvSpPr/>
          <p:nvPr/>
        </p:nvSpPr>
        <p:spPr>
          <a:xfrm>
            <a:off x="6096000" y="2081044"/>
            <a:ext cx="2077452" cy="1843238"/>
          </a:xfrm>
          <a:prstGeom prst="rect">
            <a:avLst/>
          </a:prstGeom>
          <a:solidFill>
            <a:srgbClr val="FF6D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90F599D-2D08-ADD9-0583-FB2090E32ACC}"/>
              </a:ext>
            </a:extLst>
          </p:cNvPr>
          <p:cNvSpPr txBox="1"/>
          <p:nvPr/>
        </p:nvSpPr>
        <p:spPr>
          <a:xfrm>
            <a:off x="6252411" y="2242958"/>
            <a:ext cx="17646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Acute otitis media</a:t>
            </a:r>
          </a:p>
          <a:p>
            <a:pPr algn="ctr"/>
            <a:r>
              <a:rPr lang="en-US" sz="800">
                <a:solidFill>
                  <a:schemeClr val="bg2"/>
                </a:solidFill>
                <a:latin typeface="DM Sans" pitchFamily="2" charset="77"/>
              </a:rPr>
              <a:t> </a:t>
            </a:r>
          </a:p>
          <a:p>
            <a:pPr algn="ctr"/>
            <a:r>
              <a:rPr kumimoji="0" lang="en-US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1 to 17 years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80D8A-1C99-3840-DA34-D5DB35F6D727}"/>
              </a:ext>
            </a:extLst>
          </p:cNvPr>
          <p:cNvSpPr/>
          <p:nvPr/>
        </p:nvSpPr>
        <p:spPr>
          <a:xfrm>
            <a:off x="8329863" y="2081044"/>
            <a:ext cx="2077452" cy="1843238"/>
          </a:xfrm>
          <a:prstGeom prst="rect">
            <a:avLst/>
          </a:prstGeom>
          <a:solidFill>
            <a:srgbClr val="CB0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BBC54B59-E429-3A2E-B488-3A2B87616593}"/>
              </a:ext>
            </a:extLst>
          </p:cNvPr>
          <p:cNvSpPr txBox="1"/>
          <p:nvPr/>
        </p:nvSpPr>
        <p:spPr>
          <a:xfrm>
            <a:off x="8486274" y="2229045"/>
            <a:ext cx="17646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Infected insect bite</a:t>
            </a:r>
          </a:p>
          <a:p>
            <a:pPr algn="ctr"/>
            <a:r>
              <a:rPr lang="en-US" sz="800" b="1">
                <a:solidFill>
                  <a:schemeClr val="bg2"/>
                </a:solidFill>
                <a:latin typeface="DM Sans" pitchFamily="2" charset="77"/>
              </a:rPr>
              <a:t> </a:t>
            </a:r>
          </a:p>
          <a:p>
            <a:pPr algn="ctr"/>
            <a:r>
              <a:rPr kumimoji="0" lang="en-US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1 year and over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4ECF03-3DEA-C062-E427-BA7BE6DD1802}"/>
              </a:ext>
            </a:extLst>
          </p:cNvPr>
          <p:cNvSpPr/>
          <p:nvPr/>
        </p:nvSpPr>
        <p:spPr>
          <a:xfrm>
            <a:off x="2754431" y="4057845"/>
            <a:ext cx="2077452" cy="1843238"/>
          </a:xfrm>
          <a:prstGeom prst="rect">
            <a:avLst/>
          </a:prstGeom>
          <a:solidFill>
            <a:srgbClr val="CC9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D89961CB-9AFB-8CF8-29C5-61FFF2073BD0}"/>
              </a:ext>
            </a:extLst>
          </p:cNvPr>
          <p:cNvSpPr txBox="1"/>
          <p:nvPr/>
        </p:nvSpPr>
        <p:spPr>
          <a:xfrm>
            <a:off x="2910842" y="4344861"/>
            <a:ext cx="17646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Impetigo</a:t>
            </a:r>
          </a:p>
          <a:p>
            <a:pPr algn="ctr"/>
            <a:endParaRPr kumimoji="0" lang="en-US" b="1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algn="ctr"/>
            <a:r>
              <a:rPr lang="en-US" sz="800">
                <a:solidFill>
                  <a:schemeClr val="bg2"/>
                </a:solidFill>
                <a:latin typeface="DM Sans" pitchFamily="2" charset="77"/>
              </a:rPr>
              <a:t> </a:t>
            </a:r>
          </a:p>
          <a:p>
            <a:pPr algn="ctr"/>
            <a:r>
              <a:rPr kumimoji="0" lang="en-US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1 year and over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AD79BD-4598-FB6F-37AF-993301939C8D}"/>
              </a:ext>
            </a:extLst>
          </p:cNvPr>
          <p:cNvSpPr/>
          <p:nvPr/>
        </p:nvSpPr>
        <p:spPr>
          <a:xfrm>
            <a:off x="4988294" y="4049544"/>
            <a:ext cx="2077452" cy="1843238"/>
          </a:xfrm>
          <a:prstGeom prst="rect">
            <a:avLst/>
          </a:prstGeom>
          <a:solidFill>
            <a:srgbClr val="47D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71FA99A0-F493-F5AE-9967-A39511A38B32}"/>
              </a:ext>
            </a:extLst>
          </p:cNvPr>
          <p:cNvSpPr txBox="1"/>
          <p:nvPr/>
        </p:nvSpPr>
        <p:spPr>
          <a:xfrm>
            <a:off x="5144705" y="4344861"/>
            <a:ext cx="1764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Shingles</a:t>
            </a:r>
          </a:p>
          <a:p>
            <a:pPr algn="ctr"/>
            <a:endParaRPr kumimoji="0" lang="en-US" b="1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algn="ctr"/>
            <a:r>
              <a:rPr lang="en-US" sz="800">
                <a:solidFill>
                  <a:schemeClr val="bg2"/>
                </a:solidFill>
                <a:latin typeface="DM Sans" pitchFamily="2" charset="77"/>
              </a:rPr>
              <a:t> </a:t>
            </a:r>
          </a:p>
          <a:p>
            <a:pPr algn="ctr"/>
            <a:r>
              <a:rPr kumimoji="0" lang="en-US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18 years and over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E06D77-5FE6-60F8-814E-6B02BFFBDF50}"/>
              </a:ext>
            </a:extLst>
          </p:cNvPr>
          <p:cNvSpPr/>
          <p:nvPr/>
        </p:nvSpPr>
        <p:spPr>
          <a:xfrm>
            <a:off x="7222157" y="4049544"/>
            <a:ext cx="2077452" cy="1843238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47FE2F52-D7D2-1099-438C-37140B00071E}"/>
              </a:ext>
            </a:extLst>
          </p:cNvPr>
          <p:cNvSpPr txBox="1"/>
          <p:nvPr/>
        </p:nvSpPr>
        <p:spPr>
          <a:xfrm>
            <a:off x="7307982" y="4344861"/>
            <a:ext cx="1905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Uncomplicated UTI</a:t>
            </a:r>
          </a:p>
          <a:p>
            <a:pPr algn="ctr"/>
            <a:r>
              <a:rPr lang="en-US" sz="800">
                <a:solidFill>
                  <a:schemeClr val="bg2"/>
                </a:solidFill>
                <a:latin typeface="DM Sans" pitchFamily="2" charset="77"/>
              </a:rPr>
              <a:t> </a:t>
            </a:r>
          </a:p>
          <a:p>
            <a:pPr algn="ctr"/>
            <a:r>
              <a:rPr kumimoji="0" lang="en-US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Women 16 to 64 years</a:t>
            </a:r>
          </a:p>
        </p:txBody>
      </p:sp>
    </p:spTree>
    <p:extLst>
      <p:ext uri="{BB962C8B-B14F-4D97-AF65-F5344CB8AC3E}">
        <p14:creationId xmlns:p14="http://schemas.microsoft.com/office/powerpoint/2010/main" val="224118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904E3-F0F5-1949-1D7F-FB0A4AE7E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Pharmacy First service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AF9A0-B262-9927-AFE9-4B96AF2FACCE}"/>
              </a:ext>
            </a:extLst>
          </p:cNvPr>
          <p:cNvSpPr/>
          <p:nvPr/>
        </p:nvSpPr>
        <p:spPr>
          <a:xfrm>
            <a:off x="856648" y="1739959"/>
            <a:ext cx="3224558" cy="2910191"/>
          </a:xfrm>
          <a:prstGeom prst="rect">
            <a:avLst/>
          </a:prstGeom>
          <a:solidFill>
            <a:srgbClr val="47D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83C13BC-2402-C721-6681-BEE84FB54A3D}"/>
              </a:ext>
            </a:extLst>
          </p:cNvPr>
          <p:cNvSpPr txBox="1"/>
          <p:nvPr/>
        </p:nvSpPr>
        <p:spPr>
          <a:xfrm>
            <a:off x="952901" y="1947701"/>
            <a:ext cx="30044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Pharmacies opting-in must provide </a:t>
            </a:r>
            <a:r>
              <a:rPr kumimoji="0" lang="en-GB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all three elements</a:t>
            </a:r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of the new service</a:t>
            </a:r>
          </a:p>
          <a:p>
            <a:endParaRPr lang="en-GB" sz="1000">
              <a:solidFill>
                <a:schemeClr val="bg2"/>
              </a:solidFill>
              <a:latin typeface="DM Sans" pitchFamily="2" charset="77"/>
            </a:endParaRPr>
          </a:p>
          <a:p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Patients can </a:t>
            </a:r>
            <a:r>
              <a:rPr kumimoji="0" lang="en-GB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present to </a:t>
            </a:r>
            <a:r>
              <a:rPr kumimoji="0" lang="en-GB" b="1" u="none" strike="noStrike" kern="1200" cap="none" spc="0" normalizeH="0" baseline="0" noProof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th</a:t>
            </a:r>
            <a:r>
              <a:rPr lang="en-GB" b="1">
                <a:solidFill>
                  <a:schemeClr val="bg2"/>
                </a:solidFill>
                <a:latin typeface="DM Sans" pitchFamily="2" charset="77"/>
              </a:rPr>
              <a:t>e pharmacy </a:t>
            </a:r>
            <a:r>
              <a:rPr lang="en-GB">
                <a:solidFill>
                  <a:schemeClr val="bg2"/>
                </a:solidFill>
                <a:latin typeface="DM Sans" pitchFamily="2" charset="77"/>
              </a:rPr>
              <a:t>for c</a:t>
            </a:r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linical pathways consultations </a:t>
            </a:r>
            <a:r>
              <a:rPr kumimoji="0" lang="en-GB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(only)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3966F4-DE55-3E5D-F457-1D3EB2B50690}"/>
              </a:ext>
            </a:extLst>
          </p:cNvPr>
          <p:cNvSpPr/>
          <p:nvPr/>
        </p:nvSpPr>
        <p:spPr>
          <a:xfrm>
            <a:off x="4474143" y="1739959"/>
            <a:ext cx="3224558" cy="2910191"/>
          </a:xfrm>
          <a:prstGeom prst="rect">
            <a:avLst/>
          </a:prstGeom>
          <a:solidFill>
            <a:srgbClr val="CC9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8489753-4A33-019E-8E8B-959630A6ACCF}"/>
              </a:ext>
            </a:extLst>
          </p:cNvPr>
          <p:cNvSpPr txBox="1"/>
          <p:nvPr/>
        </p:nvSpPr>
        <p:spPr>
          <a:xfrm>
            <a:off x="4543125" y="1948871"/>
            <a:ext cx="303318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2"/>
                </a:solidFill>
                <a:latin typeface="DM Sans" pitchFamily="2" charset="77"/>
              </a:rPr>
              <a:t>C</a:t>
            </a:r>
            <a:r>
              <a:rPr kumimoji="0" lang="en-GB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linical pathways consultations </a:t>
            </a:r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can be provided </a:t>
            </a:r>
            <a:r>
              <a:rPr kumimoji="0" lang="en-GB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remotely</a:t>
            </a:r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, except for the acute otitis media pathway (otoscope req</a:t>
            </a:r>
            <a:r>
              <a:rPr lang="en-GB" err="1">
                <a:solidFill>
                  <a:schemeClr val="bg2"/>
                </a:solidFill>
                <a:latin typeface="DM Sans" pitchFamily="2" charset="77"/>
              </a:rPr>
              <a:t>uired</a:t>
            </a:r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)</a:t>
            </a:r>
          </a:p>
          <a:p>
            <a:endParaRPr lang="en-GB" sz="1000">
              <a:solidFill>
                <a:schemeClr val="bg2"/>
              </a:solidFill>
              <a:latin typeface="DM Sans" pitchFamily="2" charset="77"/>
            </a:endParaRPr>
          </a:p>
          <a:p>
            <a:r>
              <a:rPr lang="en-GB">
                <a:solidFill>
                  <a:schemeClr val="bg2"/>
                </a:solidFill>
                <a:latin typeface="DM Sans" pitchFamily="2" charset="77"/>
              </a:rPr>
              <a:t>Remote consultations </a:t>
            </a:r>
            <a:r>
              <a:rPr lang="en-GB" b="1">
                <a:solidFill>
                  <a:schemeClr val="bg2"/>
                </a:solidFill>
                <a:latin typeface="DM Sans" pitchFamily="2" charset="77"/>
              </a:rPr>
              <a:t>must</a:t>
            </a:r>
            <a:r>
              <a:rPr lang="en-GB">
                <a:solidFill>
                  <a:schemeClr val="bg2"/>
                </a:solidFill>
                <a:latin typeface="DM Sans" pitchFamily="2" charset="77"/>
              </a:rPr>
              <a:t> be </a:t>
            </a:r>
            <a:r>
              <a:rPr lang="en-GB" b="1">
                <a:solidFill>
                  <a:schemeClr val="bg2"/>
                </a:solidFill>
                <a:latin typeface="DM Sans" pitchFamily="2" charset="77"/>
              </a:rPr>
              <a:t>via high-quality video link</a:t>
            </a:r>
            <a:endParaRPr kumimoji="0" lang="en-GB" b="1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A09377-453A-2B15-8810-F6515E1E782C}"/>
              </a:ext>
            </a:extLst>
          </p:cNvPr>
          <p:cNvSpPr/>
          <p:nvPr/>
        </p:nvSpPr>
        <p:spPr>
          <a:xfrm>
            <a:off x="8091638" y="1739959"/>
            <a:ext cx="3224558" cy="2910191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718EC333-210C-8D8E-7B58-06F747B7B129}"/>
              </a:ext>
            </a:extLst>
          </p:cNvPr>
          <p:cNvSpPr txBox="1"/>
          <p:nvPr/>
        </p:nvSpPr>
        <p:spPr>
          <a:xfrm>
            <a:off x="8239225" y="1947701"/>
            <a:ext cx="2994915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DSPs can </a:t>
            </a:r>
            <a:r>
              <a:rPr kumimoji="0" lang="en-GB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only</a:t>
            </a:r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provide clinical pathways consultations </a:t>
            </a:r>
            <a:r>
              <a:rPr kumimoji="0" lang="en-GB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remotely</a:t>
            </a:r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(due to the link to Essential services)</a:t>
            </a:r>
          </a:p>
          <a:p>
            <a:endParaRPr lang="en-GB" sz="1050">
              <a:solidFill>
                <a:schemeClr val="bg2"/>
              </a:solidFill>
              <a:latin typeface="DM Sans" pitchFamily="2" charset="77"/>
            </a:endParaRPr>
          </a:p>
          <a:p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They cannot provide the acute otitis media pathway (otoscope required)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9238FB-41D2-B2A7-143D-F3980AB4EBAC}"/>
              </a:ext>
            </a:extLst>
          </p:cNvPr>
          <p:cNvSpPr/>
          <p:nvPr/>
        </p:nvSpPr>
        <p:spPr>
          <a:xfrm>
            <a:off x="856648" y="4941117"/>
            <a:ext cx="10416822" cy="787064"/>
          </a:xfrm>
          <a:prstGeom prst="rect">
            <a:avLst/>
          </a:prstGeom>
          <a:solidFill>
            <a:srgbClr val="FF6D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C46D84A-80C2-6573-0D75-D9EECCDF92E7}"/>
              </a:ext>
            </a:extLst>
          </p:cNvPr>
          <p:cNvSpPr txBox="1"/>
          <p:nvPr/>
        </p:nvSpPr>
        <p:spPr>
          <a:xfrm>
            <a:off x="952901" y="5009042"/>
            <a:ext cx="10238211" cy="652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There are no changes to the former CPCS elements of the service, e.g. referrals are still required and telephone consultations are still possible, where clinically appropriate</a:t>
            </a:r>
          </a:p>
        </p:txBody>
      </p:sp>
    </p:spTree>
    <p:extLst>
      <p:ext uri="{BB962C8B-B14F-4D97-AF65-F5344CB8AC3E}">
        <p14:creationId xmlns:p14="http://schemas.microsoft.com/office/powerpoint/2010/main" val="265149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B2D9-09DE-8D8B-AF17-41305854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2"/>
                </a:solidFill>
              </a:rPr>
              <a:t>Summary of the service requirements</a:t>
            </a:r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1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3028-A1A2-1608-3BEF-E621DD49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pathways consultations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AE55-D06A-4A19-5AFE-F19287D4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4188695" cy="4351338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6D3A"/>
              </a:buClr>
            </a:pPr>
            <a:r>
              <a:rPr lang="en-US"/>
              <a:t>Service spec and seven clinical pathways developed</a:t>
            </a:r>
          </a:p>
          <a:p>
            <a:pPr>
              <a:buClr>
                <a:srgbClr val="FF6D3A"/>
              </a:buClr>
            </a:pPr>
            <a:r>
              <a:rPr lang="en-US"/>
              <a:t>23 associated PGDs and one clinical protocol (P med)</a:t>
            </a:r>
          </a:p>
          <a:p>
            <a:pPr>
              <a:buClr>
                <a:srgbClr val="FF6D3A"/>
              </a:buClr>
            </a:pPr>
            <a:r>
              <a:rPr lang="en-US"/>
              <a:t>The clinical pathways contain one or more Gateway points</a:t>
            </a:r>
          </a:p>
          <a:p>
            <a:pPr>
              <a:buClr>
                <a:srgbClr val="FF6D3A"/>
              </a:buClr>
            </a:pPr>
            <a:r>
              <a:rPr lang="en-US"/>
              <a:t>For a patient to be eligible to receive a clinical pathways consultation, a Gateway point must be passed</a:t>
            </a:r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8281B3-E601-18CF-CF32-ED79EEFA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79" y="2062556"/>
            <a:ext cx="6667500" cy="3219450"/>
          </a:xfrm>
          <a:prstGeom prst="rect">
            <a:avLst/>
          </a:prstGeom>
          <a:noFill/>
          <a:ln>
            <a:solidFill>
              <a:srgbClr val="0072C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3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PC Brand Colours">
      <a:dk1>
        <a:srgbClr val="0072CE"/>
      </a:dk1>
      <a:lt1>
        <a:srgbClr val="48D1BA"/>
      </a:lt1>
      <a:dk2>
        <a:srgbClr val="000000"/>
      </a:dk2>
      <a:lt2>
        <a:srgbClr val="FFFFFF"/>
      </a:lt2>
      <a:accent1>
        <a:srgbClr val="FF6D3A"/>
      </a:accent1>
      <a:accent2>
        <a:srgbClr val="CB00BA"/>
      </a:accent2>
      <a:accent3>
        <a:srgbClr val="CB95FF"/>
      </a:accent3>
      <a:accent4>
        <a:srgbClr val="0072CE"/>
      </a:accent4>
      <a:accent5>
        <a:srgbClr val="FFFFFF"/>
      </a:accent5>
      <a:accent6>
        <a:srgbClr val="000000"/>
      </a:accent6>
      <a:hlink>
        <a:srgbClr val="FF6D3A"/>
      </a:hlink>
      <a:folHlink>
        <a:srgbClr val="CB00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D28FFE-183E-4DAD-AB5F-487F2B4AE4A6}" vid="{DD54CA94-2C1D-4326-993F-34190BA0E3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41035E9C3D2F409AF07E8835ED420A" ma:contentTypeVersion="" ma:contentTypeDescription="Create a new document." ma:contentTypeScope="" ma:versionID="bb5baad8fd1744151e31b4b6a24db053">
  <xsd:schema xmlns:xsd="http://www.w3.org/2001/XMLSchema" xmlns:xs="http://www.w3.org/2001/XMLSchema" xmlns:p="http://schemas.microsoft.com/office/2006/metadata/properties" xmlns:ns2="1c7d3551-5694-4f12-b35a-d9a7a462ea4b" xmlns:ns3="e18753c5-2901-411e-a100-706a3d27800e" targetNamespace="http://schemas.microsoft.com/office/2006/metadata/properties" ma:root="true" ma:fieldsID="c3fd2be56468ced27c038c5f9bdc3204" ns2:_="" ns3:_="">
    <xsd:import namespace="1c7d3551-5694-4f12-b35a-d9a7a462ea4b"/>
    <xsd:import namespace="e18753c5-2901-411e-a100-706a3d2780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3551-5694-4f12-b35a-d9a7a462e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C31C42A-C94B-4E04-94AD-A54574F82F3B}" ma:internalName="TaxCatchAll" ma:showField="CatchAllData" ma:web="{041c6c0f-6dd7-469f-ad14-49b8b580d97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753c5-2901-411e-a100-706a3d278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5b3fcf-ce55-45eb-a651-8211b79e8a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8753c5-2901-411e-a100-706a3d27800e">
      <Terms xmlns="http://schemas.microsoft.com/office/infopath/2007/PartnerControls"/>
    </lcf76f155ced4ddcb4097134ff3c332f>
    <TaxCatchAll xmlns="1c7d3551-5694-4f12-b35a-d9a7a462ea4b" xsi:nil="true"/>
  </documentManagement>
</p:properties>
</file>

<file path=customXml/itemProps1.xml><?xml version="1.0" encoding="utf-8"?>
<ds:datastoreItem xmlns:ds="http://schemas.openxmlformats.org/officeDocument/2006/customXml" ds:itemID="{242C5781-8819-4E12-8A36-A4DA533B3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71BBB4-49C0-4781-954C-4380F0B63246}">
  <ds:schemaRefs>
    <ds:schemaRef ds:uri="1c7d3551-5694-4f12-b35a-d9a7a462ea4b"/>
    <ds:schemaRef ds:uri="e18753c5-2901-411e-a100-706a3d2780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EE9A4A0-DEC3-424A-BC41-FDD6187ACC87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1c7d3551-5694-4f12-b35a-d9a7a462ea4b"/>
    <ds:schemaRef ds:uri="e18753c5-2901-411e-a100-706a3d27800e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CPE Local</Template>
  <TotalTime>0</TotalTime>
  <Words>1739</Words>
  <Application>Microsoft Office PowerPoint</Application>
  <PresentationFormat>Widescreen</PresentationFormat>
  <Paragraphs>208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DM Sans</vt:lpstr>
      <vt:lpstr>Mokoko Medium</vt:lpstr>
      <vt:lpstr>Wingdings</vt:lpstr>
      <vt:lpstr>Office Theme</vt:lpstr>
      <vt:lpstr>Read and delete this slide</vt:lpstr>
      <vt:lpstr>Pharmacy First: Getting to know the service</vt:lpstr>
      <vt:lpstr>Presentation overview</vt:lpstr>
      <vt:lpstr>The Pharmacy First service</vt:lpstr>
      <vt:lpstr>The Pharmacy First service</vt:lpstr>
      <vt:lpstr>What are the seven conditions?</vt:lpstr>
      <vt:lpstr>The Pharmacy First service</vt:lpstr>
      <vt:lpstr>Summary of the service requirements</vt:lpstr>
      <vt:lpstr>Clinical pathways consultations</vt:lpstr>
      <vt:lpstr>High-level service overview</vt:lpstr>
      <vt:lpstr>The service requirements</vt:lpstr>
      <vt:lpstr>Funding</vt:lpstr>
      <vt:lpstr>Funding</vt:lpstr>
      <vt:lpstr>The clinical pathways and PGDs</vt:lpstr>
      <vt:lpstr>Clinical pathway consultations</vt:lpstr>
      <vt:lpstr>Development of clinical pathways</vt:lpstr>
      <vt:lpstr>Monitoring and surveillance</vt:lpstr>
      <vt:lpstr>PowerPoint Presentation</vt:lpstr>
      <vt:lpstr>PowerPoint Presentation</vt:lpstr>
      <vt:lpstr>PowerPoint Presentation</vt:lpstr>
      <vt:lpstr>PGDs</vt:lpstr>
      <vt:lpstr>Learning and development requirements</vt:lpstr>
      <vt:lpstr>Learning and development </vt:lpstr>
      <vt:lpstr>Learning and development</vt:lpstr>
      <vt:lpstr>Preparing to provide the service</vt:lpstr>
      <vt:lpstr>Preparing to provide the service</vt:lpstr>
      <vt:lpstr>Preparing to provide the service</vt:lpstr>
      <vt:lpstr>Resources to help you get ready</vt:lpstr>
      <vt:lpstr>Promoting the service</vt:lpstr>
      <vt:lpstr>Questions cpe.org.uk/pharmacyfirst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 First:  Getting to know the service</dc:title>
  <dc:creator>Rosie Taylor</dc:creator>
  <cp:lastModifiedBy>Rosie Taylor</cp:lastModifiedBy>
  <cp:revision>2</cp:revision>
  <dcterms:created xsi:type="dcterms:W3CDTF">2023-12-14T15:34:25Z</dcterms:created>
  <dcterms:modified xsi:type="dcterms:W3CDTF">2023-12-20T12:26:31Z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0x0101006841035E9C3D2F409AF07E8835ED420A</vt:lpwstr>
  </property>
  <property fmtid="{D5CDD505-2E9C-101B-9397-08002B2CF9AE}" pid="3" name="MediaServiceImageTags">
    <vt:lpwstr/>
  </property>
</Properties>
</file>