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313" r:id="rId5"/>
    <p:sldId id="256" r:id="rId6"/>
    <p:sldId id="285" r:id="rId7"/>
    <p:sldId id="292" r:id="rId8"/>
    <p:sldId id="293" r:id="rId9"/>
    <p:sldId id="294" r:id="rId10"/>
    <p:sldId id="295" r:id="rId11"/>
    <p:sldId id="280" r:id="rId12"/>
    <p:sldId id="286" r:id="rId13"/>
    <p:sldId id="296" r:id="rId14"/>
    <p:sldId id="297" r:id="rId15"/>
    <p:sldId id="298" r:id="rId16"/>
    <p:sldId id="299" r:id="rId17"/>
    <p:sldId id="281" r:id="rId18"/>
    <p:sldId id="300" r:id="rId19"/>
    <p:sldId id="301" r:id="rId20"/>
    <p:sldId id="302" r:id="rId21"/>
    <p:sldId id="309" r:id="rId22"/>
    <p:sldId id="310" r:id="rId23"/>
    <p:sldId id="311" r:id="rId24"/>
    <p:sldId id="312" r:id="rId25"/>
    <p:sldId id="282" r:id="rId26"/>
    <p:sldId id="307" r:id="rId27"/>
    <p:sldId id="308" r:id="rId28"/>
    <p:sldId id="284" r:id="rId29"/>
    <p:sldId id="303" r:id="rId30"/>
    <p:sldId id="304" r:id="rId31"/>
    <p:sldId id="305" r:id="rId32"/>
    <p:sldId id="306"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C9B52-5511-0414-5895-9002BB825EF8}" name="Rosie Taylor" initials="RT" userId="S::rosie.taylor@cpe.org.uk::d4e67326-a969-4e34-b127-5aa2227bd8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3A"/>
    <a:srgbClr val="0072CE"/>
    <a:srgbClr val="CC94FF"/>
    <a:srgbClr val="CB00BA"/>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5F0CA-6147-4A83-A59F-D5A3E6FE2179}" v="1" dt="2024-05-21T12:51:50.813"/>
    <p1510:client id="{C48152C5-5CCE-4A14-BF5E-AC924E381A3B}" v="79" dt="2024-05-21T20:40:12.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5/21/2024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dirty="0"/>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p>
        </p:txBody>
      </p:sp>
      <p:pic>
        <p:nvPicPr>
          <p:cNvPr id="4" name="Picture 3" descr="A logo with colorful squares&#10;&#10;Description automatically generated">
            <a:extLst>
              <a:ext uri="{FF2B5EF4-FFF2-40B4-BE49-F238E27FC236}">
                <a16:creationId xmlns:a16="http://schemas.microsoft.com/office/drawing/2014/main" id="{53D1B712-07F0-ACB5-CCF0-9BB9CF894030}"/>
              </a:ext>
            </a:extLst>
          </p:cNvPr>
          <p:cNvPicPr>
            <a:picLocks noChangeAspect="1"/>
          </p:cNvPicPr>
          <p:nvPr userDrawn="1"/>
        </p:nvPicPr>
        <p:blipFill rotWithShape="1">
          <a:blip r:embed="rId3"/>
          <a:srcRect l="5731" t="28039" r="11091" b="34228"/>
          <a:stretch/>
        </p:blipFill>
        <p:spPr>
          <a:xfrm>
            <a:off x="201708" y="181469"/>
            <a:ext cx="2339786" cy="750433"/>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5/21/2024</a:t>
            </a:fld>
            <a:endParaRPr lang="en-US" dirty="0"/>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5/21/2024</a:t>
            </a:fld>
            <a:endParaRPr lang="en-US" dirty="0"/>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5/21/2024</a:t>
            </a:fld>
            <a:endParaRPr lang="en-US" dirty="0"/>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5/21/2024</a:t>
            </a:fld>
            <a:endParaRPr lang="en-US" dirty="0"/>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5/21/2024</a:t>
            </a:fld>
            <a:endParaRPr lang="en-US" dirty="0"/>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5/21/2024</a:t>
            </a:fld>
            <a:endParaRPr lang="en-US" dirty="0"/>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5/21/2024</a:t>
            </a:fld>
            <a:endParaRPr lang="en-US" dirty="0"/>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dirty="0"/>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5/21/2024</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10" name="Picture 9" descr="A logo with colorful squares&#10;&#10;Description automatically generated">
            <a:extLst>
              <a:ext uri="{FF2B5EF4-FFF2-40B4-BE49-F238E27FC236}">
                <a16:creationId xmlns:a16="http://schemas.microsoft.com/office/drawing/2014/main" id="{1365104E-CB57-5EF5-770C-C19A481CB4B3}"/>
              </a:ext>
            </a:extLst>
          </p:cNvPr>
          <p:cNvPicPr>
            <a:picLocks noChangeAspect="1"/>
          </p:cNvPicPr>
          <p:nvPr userDrawn="1"/>
        </p:nvPicPr>
        <p:blipFill rotWithShape="1">
          <a:blip r:embed="rId16"/>
          <a:srcRect l="5731" t="28039" r="11091" b="34228"/>
          <a:stretch/>
        </p:blipFill>
        <p:spPr>
          <a:xfrm>
            <a:off x="192615" y="6009249"/>
            <a:ext cx="2164460" cy="694201"/>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54D-FFCD-E683-4907-C5541372D804}"/>
              </a:ext>
            </a:extLst>
          </p:cNvPr>
          <p:cNvSpPr>
            <a:spLocks noGrp="1"/>
          </p:cNvSpPr>
          <p:nvPr>
            <p:ph type="title"/>
          </p:nvPr>
        </p:nvSpPr>
        <p:spPr/>
        <p:txBody>
          <a:bodyPr>
            <a:normAutofit/>
          </a:bodyPr>
          <a:lstStyle/>
          <a:p>
            <a:r>
              <a:rPr lang="en-US" b="0" i="0" u="none" strike="noStrike" dirty="0">
                <a:solidFill>
                  <a:srgbClr val="0072CE"/>
                </a:solidFill>
                <a:effectLst/>
                <a:latin typeface="Mokoko Medium" panose="02060603020203020204" pitchFamily="18" charset="0"/>
              </a:rPr>
              <a:t>Read and delete this slide</a:t>
            </a:r>
            <a:endParaRPr lang="en-GB" dirty="0"/>
          </a:p>
        </p:txBody>
      </p:sp>
      <p:sp>
        <p:nvSpPr>
          <p:cNvPr id="3" name="Content Placeholder 2">
            <a:extLst>
              <a:ext uri="{FF2B5EF4-FFF2-40B4-BE49-F238E27FC236}">
                <a16:creationId xmlns:a16="http://schemas.microsoft.com/office/drawing/2014/main" id="{26877270-10CB-E0C1-A1E2-708FCC8BAAB7}"/>
              </a:ext>
            </a:extLst>
          </p:cNvPr>
          <p:cNvSpPr>
            <a:spLocks noGrp="1"/>
          </p:cNvSpPr>
          <p:nvPr>
            <p:ph sz="half" idx="1"/>
          </p:nvPr>
        </p:nvSpPr>
        <p:spPr>
          <a:xfrm>
            <a:off x="936978" y="1825625"/>
            <a:ext cx="10698552" cy="4351338"/>
          </a:xfrm>
        </p:spPr>
        <p:txBody>
          <a:bodyPr>
            <a:normAutofit fontScale="55000" lnSpcReduction="20000"/>
          </a:bodyPr>
          <a:lstStyle/>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This Community Pharmacy England presentation on the Pharmacy First service is for use by LPCs when running local events on the service</a:t>
            </a:r>
          </a:p>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Further information on the service is available at </a:t>
            </a:r>
            <a:r>
              <a:rPr lang="en-US" sz="2500" b="0" i="0" u="none" strike="noStrike" dirty="0">
                <a:solidFill>
                  <a:srgbClr val="FF6D3A"/>
                </a:solidFill>
                <a:effectLst/>
                <a:latin typeface="DM Sans" pitchFamily="2" charset="0"/>
              </a:rPr>
              <a:t>cpe.org.uk/pharmacyfirst</a:t>
            </a:r>
          </a:p>
          <a:p>
            <a:pPr algn="l" rtl="0" fontAlgn="base">
              <a:buFont typeface="Arial" panose="020B0604020202020204" pitchFamily="34" charset="0"/>
              <a:buChar char="•"/>
            </a:pPr>
            <a:r>
              <a:rPr lang="en-US" sz="2500" b="0" i="0" u="none" strike="noStrike" dirty="0">
                <a:effectLst/>
                <a:latin typeface="DM Sans" pitchFamily="2" charset="0"/>
              </a:rPr>
              <a:t>Presenters should first read the service specification and the FAQs on the Community Pharmacy England website, and familiarise themselves with the clinical pathways, Patient Group Directions and protocol. The content of these documents/resources provide the key information and additional background knowledge for anybody giving this presentation at an event</a:t>
            </a:r>
          </a:p>
          <a:p>
            <a:pPr algn="l" rtl="0" fontAlgn="base">
              <a:buFont typeface="Arial" panose="020B0604020202020204" pitchFamily="34" charset="0"/>
              <a:buChar char="•"/>
            </a:pPr>
            <a:r>
              <a:rPr lang="en-US" sz="2500" dirty="0">
                <a:latin typeface="DM Sans" pitchFamily="2" charset="0"/>
              </a:rPr>
              <a:t>Presenters may also want to watch the Community Pharmacy England Pharmacy First: Getting to know the service webinar available at </a:t>
            </a:r>
            <a:r>
              <a:rPr lang="en-US" sz="2500" dirty="0">
                <a:solidFill>
                  <a:srgbClr val="FF6D3A"/>
                </a:solidFill>
                <a:latin typeface="DM Sans" pitchFamily="2" charset="0"/>
              </a:rPr>
              <a:t>cpe.org.uk/webinars</a:t>
            </a:r>
            <a:r>
              <a:rPr lang="en-US" sz="2500" dirty="0">
                <a:latin typeface="DM Sans" pitchFamily="2" charset="0"/>
              </a:rPr>
              <a:t>, as this presentation is based on the PowerPoint used during the webinar</a:t>
            </a:r>
            <a:endParaRPr lang="en-US" sz="2500" b="0" i="0" u="none" strike="noStrike" dirty="0">
              <a:effectLst/>
              <a:latin typeface="DM Sans" pitchFamily="2" charset="0"/>
            </a:endParaRPr>
          </a:p>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Questions or comments on this presentation can be addressed to the Services Team: </a:t>
            </a:r>
            <a:r>
              <a:rPr lang="en-US" sz="2500" b="0" i="0" u="none" strike="noStrike" dirty="0">
                <a:solidFill>
                  <a:srgbClr val="FF6D3A"/>
                </a:solidFill>
                <a:effectLst/>
                <a:latin typeface="DM Sans" pitchFamily="2" charset="0"/>
              </a:rPr>
              <a:t>services.team@cpe.org.uk </a:t>
            </a:r>
            <a:r>
              <a:rPr lang="en-US" sz="2500" b="0" i="0" dirty="0">
                <a:solidFill>
                  <a:srgbClr val="FF6D3A"/>
                </a:solidFill>
                <a:effectLst/>
                <a:latin typeface="DM Sans" pitchFamily="2" charset="0"/>
              </a:rPr>
              <a:t>​</a:t>
            </a:r>
            <a:endParaRPr lang="en-US" sz="2500" b="0" i="0" dirty="0">
              <a:solidFill>
                <a:srgbClr val="0072CE"/>
              </a:solidFill>
              <a:effectLst/>
              <a:latin typeface="Arial" panose="020B0604020202020204" pitchFamily="34" charset="0"/>
            </a:endParaRPr>
          </a:p>
          <a:p>
            <a:pPr fontAlgn="base">
              <a:buFont typeface="Arial" panose="020B0604020202020204" pitchFamily="34" charset="0"/>
              <a:buChar char="•"/>
            </a:pPr>
            <a:r>
              <a:rPr lang="en-US" sz="2500" b="0" i="0" u="none" strike="noStrike" dirty="0">
                <a:solidFill>
                  <a:srgbClr val="0072CE"/>
                </a:solidFill>
                <a:effectLst/>
                <a:latin typeface="DM Sans" pitchFamily="2" charset="0"/>
              </a:rPr>
              <a:t>You can pick and choose the elements of the presentation that suit the needs of your event/discussion. There is also some text highlighted in yellow in the presentation that will need to be amended/deleted depending on when the local event is held, availability of other local </a:t>
            </a:r>
            <a:r>
              <a:rPr lang="en-US" sz="2500" dirty="0">
                <a:latin typeface="DM Sans" pitchFamily="2" charset="0"/>
              </a:rPr>
              <a:t>training events, </a:t>
            </a:r>
            <a:r>
              <a:rPr lang="en-US" sz="2500" b="0" i="0" u="none" strike="noStrike" dirty="0">
                <a:solidFill>
                  <a:srgbClr val="0072CE"/>
                </a:solidFill>
                <a:effectLst/>
                <a:latin typeface="DM Sans" pitchFamily="2" charset="0"/>
              </a:rPr>
              <a:t>etc</a:t>
            </a:r>
            <a:endParaRPr lang="en-US" sz="2500" b="0" i="0" dirty="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Last updated: </a:t>
            </a:r>
            <a:r>
              <a:rPr lang="en-US" sz="2500" b="1" i="0" u="none" strike="noStrike" dirty="0">
                <a:solidFill>
                  <a:srgbClr val="0072CE"/>
                </a:solidFill>
                <a:effectLst/>
                <a:latin typeface="DM Sans" pitchFamily="2" charset="0"/>
              </a:rPr>
              <a:t>21st May 2024</a:t>
            </a:r>
            <a:endParaRPr lang="en-US" sz="2500" b="1" i="0" dirty="0">
              <a:solidFill>
                <a:srgbClr val="0072CE"/>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76652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908C43A-72C9-1F8B-5673-9C630C4EC58C}"/>
              </a:ext>
            </a:extLst>
          </p:cNvPr>
          <p:cNvCxnSpPr>
            <a:cxnSpLocks/>
          </p:cNvCxnSpPr>
          <p:nvPr/>
        </p:nvCxnSpPr>
        <p:spPr>
          <a:xfrm>
            <a:off x="10410674" y="2630051"/>
            <a:ext cx="26372" cy="2126326"/>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lstStyle/>
          <a:p>
            <a:r>
              <a:rPr lang="en-US" dirty="0"/>
              <a:t>High-level service overview</a:t>
            </a:r>
            <a:endParaRPr lang="en-GB" dirty="0"/>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5172289" y="3538785"/>
            <a:ext cx="1373205" cy="12125"/>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5172289" y="4106782"/>
            <a:ext cx="1373205"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27C9C1-1ADF-7F76-14FD-043AF4AC2B17}"/>
              </a:ext>
            </a:extLst>
          </p:cNvPr>
          <p:cNvSpPr/>
          <p:nvPr/>
        </p:nvSpPr>
        <p:spPr>
          <a:xfrm>
            <a:off x="3622625" y="1402553"/>
            <a:ext cx="1549667" cy="1164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dirty="0">
                <a:solidFill>
                  <a:schemeClr val="bg2"/>
                </a:solidFill>
                <a:latin typeface="DM Sans" pitchFamily="2" charset="0"/>
              </a:rPr>
              <a:t>Electronic referral</a:t>
            </a:r>
          </a:p>
        </p:txBody>
      </p:sp>
      <p:sp>
        <p:nvSpPr>
          <p:cNvPr id="9" name="Rectangle 8">
            <a:extLst>
              <a:ext uri="{FF2B5EF4-FFF2-40B4-BE49-F238E27FC236}">
                <a16:creationId xmlns:a16="http://schemas.microsoft.com/office/drawing/2014/main" id="{41240DDB-8698-288A-2C04-B4E1B89B6BAC}"/>
              </a:ext>
            </a:extLst>
          </p:cNvPr>
          <p:cNvSpPr/>
          <p:nvPr/>
        </p:nvSpPr>
        <p:spPr>
          <a:xfrm>
            <a:off x="696251" y="3143121"/>
            <a:ext cx="1549667" cy="116465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 Placeholder 4">
            <a:extLst>
              <a:ext uri="{FF2B5EF4-FFF2-40B4-BE49-F238E27FC236}">
                <a16:creationId xmlns:a16="http://schemas.microsoft.com/office/drawing/2014/main" id="{7A4728FF-5340-F54D-F7B7-C73696A2FBA7}"/>
              </a:ext>
            </a:extLst>
          </p:cNvPr>
          <p:cNvSpPr txBox="1">
            <a:spLocks/>
          </p:cNvSpPr>
          <p:nvPr/>
        </p:nvSpPr>
        <p:spPr>
          <a:xfrm>
            <a:off x="865201" y="3491200"/>
            <a:ext cx="1211765" cy="622501"/>
          </a:xfrm>
          <a:prstGeom prst="rect">
            <a:avLst/>
          </a:prstGeom>
        </p:spPr>
        <p:txBody>
          <a:bodyPr vert="horz" lIns="91440" tIns="45720" rIns="91440" bIns="45720" rtlCol="0">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chemeClr val="bg2"/>
                </a:solidFill>
                <a:latin typeface="DM Sans" pitchFamily="2" charset="0"/>
              </a:rPr>
              <a:t>Urgent repeat meds referral</a:t>
            </a:r>
          </a:p>
        </p:txBody>
      </p:sp>
      <p:sp>
        <p:nvSpPr>
          <p:cNvPr id="11" name="Rectangle 10">
            <a:extLst>
              <a:ext uri="{FF2B5EF4-FFF2-40B4-BE49-F238E27FC236}">
                <a16:creationId xmlns:a16="http://schemas.microsoft.com/office/drawing/2014/main" id="{9D759A83-6771-F435-E230-4A5CE12D2DC3}"/>
              </a:ext>
            </a:extLst>
          </p:cNvPr>
          <p:cNvSpPr/>
          <p:nvPr/>
        </p:nvSpPr>
        <p:spPr>
          <a:xfrm>
            <a:off x="3622625" y="3143121"/>
            <a:ext cx="1549667" cy="11646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 Placeholder 4">
            <a:extLst>
              <a:ext uri="{FF2B5EF4-FFF2-40B4-BE49-F238E27FC236}">
                <a16:creationId xmlns:a16="http://schemas.microsoft.com/office/drawing/2014/main" id="{5015AC02-AEA4-59CC-ABB6-855CD7EDA517}"/>
              </a:ext>
            </a:extLst>
          </p:cNvPr>
          <p:cNvSpPr txBox="1">
            <a:spLocks/>
          </p:cNvSpPr>
          <p:nvPr/>
        </p:nvSpPr>
        <p:spPr>
          <a:xfrm>
            <a:off x="3791575" y="3491200"/>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Minor illness referral</a:t>
            </a:r>
          </a:p>
        </p:txBody>
      </p:sp>
      <p:sp>
        <p:nvSpPr>
          <p:cNvPr id="13" name="Rectangle 12">
            <a:extLst>
              <a:ext uri="{FF2B5EF4-FFF2-40B4-BE49-F238E27FC236}">
                <a16:creationId xmlns:a16="http://schemas.microsoft.com/office/drawing/2014/main" id="{85F7A1FF-9AC7-AE4F-36BF-EAC46B655742}"/>
              </a:ext>
            </a:extLst>
          </p:cNvPr>
          <p:cNvSpPr/>
          <p:nvPr/>
        </p:nvSpPr>
        <p:spPr>
          <a:xfrm>
            <a:off x="6548998" y="3202831"/>
            <a:ext cx="1549667" cy="11646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 Placeholder 4">
            <a:extLst>
              <a:ext uri="{FF2B5EF4-FFF2-40B4-BE49-F238E27FC236}">
                <a16:creationId xmlns:a16="http://schemas.microsoft.com/office/drawing/2014/main" id="{CB66F5C0-C5F6-B1AA-AE2B-D59733AC9C45}"/>
              </a:ext>
            </a:extLst>
          </p:cNvPr>
          <p:cNvSpPr txBox="1">
            <a:spLocks/>
          </p:cNvSpPr>
          <p:nvPr/>
        </p:nvSpPr>
        <p:spPr>
          <a:xfrm>
            <a:off x="6717948" y="3550910"/>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Clinical pathway referral</a:t>
            </a:r>
          </a:p>
        </p:txBody>
      </p:sp>
      <p:sp>
        <p:nvSpPr>
          <p:cNvPr id="15" name="Rectangle 14">
            <a:extLst>
              <a:ext uri="{FF2B5EF4-FFF2-40B4-BE49-F238E27FC236}">
                <a16:creationId xmlns:a16="http://schemas.microsoft.com/office/drawing/2014/main" id="{87BE64D1-1523-5D88-EDE5-3D1F6A5455C6}"/>
              </a:ext>
            </a:extLst>
          </p:cNvPr>
          <p:cNvSpPr/>
          <p:nvPr/>
        </p:nvSpPr>
        <p:spPr>
          <a:xfrm>
            <a:off x="9646436" y="1462265"/>
            <a:ext cx="1549667" cy="116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Text Placeholder 4">
            <a:extLst>
              <a:ext uri="{FF2B5EF4-FFF2-40B4-BE49-F238E27FC236}">
                <a16:creationId xmlns:a16="http://schemas.microsoft.com/office/drawing/2014/main" id="{65D42DB0-A4A0-F301-DF69-340493C65E39}"/>
              </a:ext>
            </a:extLst>
          </p:cNvPr>
          <p:cNvSpPr txBox="1">
            <a:spLocks/>
          </p:cNvSpPr>
          <p:nvPr/>
        </p:nvSpPr>
        <p:spPr>
          <a:xfrm>
            <a:off x="9815385" y="1733342"/>
            <a:ext cx="1211765" cy="824999"/>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Patient presents to the pharmacy</a:t>
            </a:r>
          </a:p>
        </p:txBody>
      </p:sp>
      <p:sp>
        <p:nvSpPr>
          <p:cNvPr id="17" name="Rectangle 16">
            <a:extLst>
              <a:ext uri="{FF2B5EF4-FFF2-40B4-BE49-F238E27FC236}">
                <a16:creationId xmlns:a16="http://schemas.microsoft.com/office/drawing/2014/main" id="{D557C96D-9041-EB65-0084-49E84348CA80}"/>
              </a:ext>
            </a:extLst>
          </p:cNvPr>
          <p:cNvSpPr/>
          <p:nvPr/>
        </p:nvSpPr>
        <p:spPr>
          <a:xfrm>
            <a:off x="6560589" y="4715569"/>
            <a:ext cx="1549667" cy="11646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8" name="Text Placeholder 4">
            <a:extLst>
              <a:ext uri="{FF2B5EF4-FFF2-40B4-BE49-F238E27FC236}">
                <a16:creationId xmlns:a16="http://schemas.microsoft.com/office/drawing/2014/main" id="{4C988B28-E133-9E22-2F3A-EAA8D6E59649}"/>
              </a:ext>
            </a:extLst>
          </p:cNvPr>
          <p:cNvSpPr txBox="1">
            <a:spLocks/>
          </p:cNvSpPr>
          <p:nvPr/>
        </p:nvSpPr>
        <p:spPr>
          <a:xfrm>
            <a:off x="6729539" y="5063648"/>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Clinical pathway consultation</a:t>
            </a:r>
          </a:p>
        </p:txBody>
      </p:sp>
      <p:sp>
        <p:nvSpPr>
          <p:cNvPr id="19" name="Rectangle 18">
            <a:extLst>
              <a:ext uri="{FF2B5EF4-FFF2-40B4-BE49-F238E27FC236}">
                <a16:creationId xmlns:a16="http://schemas.microsoft.com/office/drawing/2014/main" id="{E2DD04AF-CBBB-A58C-281C-4001D218553D}"/>
              </a:ext>
            </a:extLst>
          </p:cNvPr>
          <p:cNvSpPr/>
          <p:nvPr/>
        </p:nvSpPr>
        <p:spPr>
          <a:xfrm>
            <a:off x="3622622" y="4728507"/>
            <a:ext cx="1549667" cy="116465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0" name="Text Placeholder 4">
            <a:extLst>
              <a:ext uri="{FF2B5EF4-FFF2-40B4-BE49-F238E27FC236}">
                <a16:creationId xmlns:a16="http://schemas.microsoft.com/office/drawing/2014/main" id="{7F26FFC8-B8D8-4C7D-5E86-DCB2A1ED9CE1}"/>
              </a:ext>
            </a:extLst>
          </p:cNvPr>
          <p:cNvSpPr txBox="1">
            <a:spLocks/>
          </p:cNvSpPr>
          <p:nvPr/>
        </p:nvSpPr>
        <p:spPr>
          <a:xfrm>
            <a:off x="3810231" y="5072979"/>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Minor illness consultation</a:t>
            </a:r>
          </a:p>
        </p:txBody>
      </p:sp>
      <p:sp>
        <p:nvSpPr>
          <p:cNvPr id="21" name="Rectangle 20">
            <a:extLst>
              <a:ext uri="{FF2B5EF4-FFF2-40B4-BE49-F238E27FC236}">
                <a16:creationId xmlns:a16="http://schemas.microsoft.com/office/drawing/2014/main" id="{71EEDD88-FA88-0004-A483-49048ADA9929}"/>
              </a:ext>
            </a:extLst>
          </p:cNvPr>
          <p:cNvSpPr/>
          <p:nvPr/>
        </p:nvSpPr>
        <p:spPr>
          <a:xfrm>
            <a:off x="696251" y="4655857"/>
            <a:ext cx="1549667" cy="116465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2" name="Text Placeholder 4">
            <a:extLst>
              <a:ext uri="{FF2B5EF4-FFF2-40B4-BE49-F238E27FC236}">
                <a16:creationId xmlns:a16="http://schemas.microsoft.com/office/drawing/2014/main" id="{6B5E1C41-FD61-3CAB-A360-856978CFD774}"/>
              </a:ext>
            </a:extLst>
          </p:cNvPr>
          <p:cNvSpPr txBox="1">
            <a:spLocks/>
          </p:cNvSpPr>
          <p:nvPr/>
        </p:nvSpPr>
        <p:spPr>
          <a:xfrm>
            <a:off x="865201" y="5003936"/>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dirty="0">
                <a:solidFill>
                  <a:schemeClr val="bg2"/>
                </a:solidFill>
                <a:latin typeface="DM Sans" pitchFamily="2" charset="0"/>
              </a:rPr>
              <a:t>Urgent repeat meds consultation</a:t>
            </a:r>
          </a:p>
        </p:txBody>
      </p:sp>
      <p:sp>
        <p:nvSpPr>
          <p:cNvPr id="23" name="Rectangle 22">
            <a:extLst>
              <a:ext uri="{FF2B5EF4-FFF2-40B4-BE49-F238E27FC236}">
                <a16:creationId xmlns:a16="http://schemas.microsoft.com/office/drawing/2014/main" id="{2F6C2282-CE8B-C45F-9B0F-F41D4103F919}"/>
              </a:ext>
            </a:extLst>
          </p:cNvPr>
          <p:cNvSpPr/>
          <p:nvPr/>
        </p:nvSpPr>
        <p:spPr>
          <a:xfrm>
            <a:off x="9731667" y="4741230"/>
            <a:ext cx="1549667" cy="1164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4" name="Text Placeholder 4">
            <a:extLst>
              <a:ext uri="{FF2B5EF4-FFF2-40B4-BE49-F238E27FC236}">
                <a16:creationId xmlns:a16="http://schemas.microsoft.com/office/drawing/2014/main" id="{54025407-9FFD-166E-2FCE-C7FF2360DCCA}"/>
              </a:ext>
            </a:extLst>
          </p:cNvPr>
          <p:cNvSpPr txBox="1">
            <a:spLocks/>
          </p:cNvSpPr>
          <p:nvPr/>
        </p:nvSpPr>
        <p:spPr>
          <a:xfrm>
            <a:off x="9920853" y="5025861"/>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bg2"/>
                </a:solidFill>
                <a:latin typeface="DM Sans" pitchFamily="2" charset="0"/>
              </a:rPr>
              <a:t>Self-care Essential service</a:t>
            </a:r>
          </a:p>
        </p:txBody>
      </p:sp>
      <p:cxnSp>
        <p:nvCxnSpPr>
          <p:cNvPr id="25" name="Straight Connector 24">
            <a:extLst>
              <a:ext uri="{FF2B5EF4-FFF2-40B4-BE49-F238E27FC236}">
                <a16:creationId xmlns:a16="http://schemas.microsoft.com/office/drawing/2014/main" id="{6EF37DFB-6A8B-F8CB-4890-9A43B5E45CDE}"/>
              </a:ext>
            </a:extLst>
          </p:cNvPr>
          <p:cNvCxnSpPr>
            <a:stCxn id="9" idx="1"/>
          </p:cNvCxnSpPr>
          <p:nvPr/>
        </p:nvCxnSpPr>
        <p:spPr>
          <a:xfrm flipH="1" flipV="1">
            <a:off x="1471083" y="198488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5A01F6-CAE4-22E5-3942-7875CB099F56}"/>
              </a:ext>
            </a:extLst>
          </p:cNvPr>
          <p:cNvCxnSpPr>
            <a:cxnSpLocks/>
            <a:endCxn id="10" idx="0"/>
          </p:cNvCxnSpPr>
          <p:nvPr/>
        </p:nvCxnSpPr>
        <p:spPr>
          <a:xfrm>
            <a:off x="1471083" y="1984880"/>
            <a:ext cx="2"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2D811A-63BF-5F56-6261-DB296B037154}"/>
              </a:ext>
            </a:extLst>
          </p:cNvPr>
          <p:cNvCxnSpPr/>
          <p:nvPr/>
        </p:nvCxnSpPr>
        <p:spPr>
          <a:xfrm flipH="1" flipV="1">
            <a:off x="5172289" y="204459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149986-B809-BC11-D16A-F4A597877150}"/>
              </a:ext>
            </a:extLst>
          </p:cNvPr>
          <p:cNvCxnSpPr>
            <a:cxnSpLocks/>
            <a:endCxn id="14" idx="0"/>
          </p:cNvCxnSpPr>
          <p:nvPr/>
        </p:nvCxnSpPr>
        <p:spPr>
          <a:xfrm>
            <a:off x="7314353" y="2044590"/>
            <a:ext cx="9479"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D9D5E-AFD1-45AA-E10E-10611B60B6C3}"/>
              </a:ext>
            </a:extLst>
          </p:cNvPr>
          <p:cNvCxnSpPr>
            <a:cxnSpLocks/>
            <a:endCxn id="20" idx="0"/>
          </p:cNvCxnSpPr>
          <p:nvPr/>
        </p:nvCxnSpPr>
        <p:spPr>
          <a:xfrm>
            <a:off x="4416113" y="4376821"/>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C69E4D-73BE-67AF-1BA4-4106FC30B28F}"/>
              </a:ext>
            </a:extLst>
          </p:cNvPr>
          <p:cNvCxnSpPr>
            <a:cxnSpLocks/>
          </p:cNvCxnSpPr>
          <p:nvPr/>
        </p:nvCxnSpPr>
        <p:spPr>
          <a:xfrm>
            <a:off x="1464961" y="4307777"/>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74F71-2A60-7DA6-058D-DB95A0F3625C}"/>
              </a:ext>
            </a:extLst>
          </p:cNvPr>
          <p:cNvCxnSpPr>
            <a:cxnSpLocks/>
          </p:cNvCxnSpPr>
          <p:nvPr/>
        </p:nvCxnSpPr>
        <p:spPr>
          <a:xfrm>
            <a:off x="7314351" y="4367489"/>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0AFACF1-A85C-C7CD-C692-7FA4C60BB38C}"/>
              </a:ext>
            </a:extLst>
          </p:cNvPr>
          <p:cNvCxnSpPr>
            <a:cxnSpLocks/>
          </p:cNvCxnSpPr>
          <p:nvPr/>
        </p:nvCxnSpPr>
        <p:spPr>
          <a:xfrm flipH="1" flipV="1">
            <a:off x="8919364" y="2044590"/>
            <a:ext cx="16400" cy="1446611"/>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26694C-94BA-3689-63A1-E6C904ACC04A}"/>
              </a:ext>
            </a:extLst>
          </p:cNvPr>
          <p:cNvCxnSpPr>
            <a:cxnSpLocks/>
          </p:cNvCxnSpPr>
          <p:nvPr/>
        </p:nvCxnSpPr>
        <p:spPr>
          <a:xfrm flipH="1">
            <a:off x="8919364" y="2050185"/>
            <a:ext cx="724958" cy="0"/>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A1AE13C-CD3C-7141-1A17-25E02FB74290}"/>
              </a:ext>
            </a:extLst>
          </p:cNvPr>
          <p:cNvSpPr/>
          <p:nvPr/>
        </p:nvSpPr>
        <p:spPr>
          <a:xfrm>
            <a:off x="8608509" y="349120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met</a:t>
            </a:r>
          </a:p>
        </p:txBody>
      </p:sp>
      <p:cxnSp>
        <p:nvCxnSpPr>
          <p:cNvPr id="36" name="Straight Connector 35">
            <a:extLst>
              <a:ext uri="{FF2B5EF4-FFF2-40B4-BE49-F238E27FC236}">
                <a16:creationId xmlns:a16="http://schemas.microsoft.com/office/drawing/2014/main" id="{57401921-80F6-9A29-108E-C7EC7E45C84F}"/>
              </a:ext>
            </a:extLst>
          </p:cNvPr>
          <p:cNvCxnSpPr>
            <a:cxnSpLocks/>
          </p:cNvCxnSpPr>
          <p:nvPr/>
        </p:nvCxnSpPr>
        <p:spPr>
          <a:xfrm flipV="1">
            <a:off x="8935764" y="4079119"/>
            <a:ext cx="0" cy="1218778"/>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C24E412-DDC5-9122-1579-ACCB90DE1065}"/>
              </a:ext>
            </a:extLst>
          </p:cNvPr>
          <p:cNvCxnSpPr>
            <a:cxnSpLocks/>
          </p:cNvCxnSpPr>
          <p:nvPr/>
        </p:nvCxnSpPr>
        <p:spPr>
          <a:xfrm flipH="1">
            <a:off x="8110256" y="5297897"/>
            <a:ext cx="825508"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329ABE6-D249-9F23-0261-9D97301794E5}"/>
              </a:ext>
            </a:extLst>
          </p:cNvPr>
          <p:cNvSpPr/>
          <p:nvPr/>
        </p:nvSpPr>
        <p:spPr>
          <a:xfrm>
            <a:off x="10110410" y="3491200"/>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9" name="Rectangle 38">
            <a:extLst>
              <a:ext uri="{FF2B5EF4-FFF2-40B4-BE49-F238E27FC236}">
                <a16:creationId xmlns:a16="http://schemas.microsoft.com/office/drawing/2014/main" id="{8C0DF1FA-6B04-5A6D-F48F-1AAFAD3CBF66}"/>
              </a:ext>
            </a:extLst>
          </p:cNvPr>
          <p:cNvSpPr/>
          <p:nvPr/>
        </p:nvSpPr>
        <p:spPr>
          <a:xfrm>
            <a:off x="5543302" y="319724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5486495" y="326582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met</a:t>
            </a:r>
          </a:p>
        </p:txBody>
      </p:sp>
      <p:sp>
        <p:nvSpPr>
          <p:cNvPr id="41" name="Text Placeholder 4">
            <a:extLst>
              <a:ext uri="{FF2B5EF4-FFF2-40B4-BE49-F238E27FC236}">
                <a16:creationId xmlns:a16="http://schemas.microsoft.com/office/drawing/2014/main" id="{C7832815-38F1-9234-C7FE-7E3738916E6F}"/>
              </a:ext>
            </a:extLst>
          </p:cNvPr>
          <p:cNvSpPr txBox="1">
            <a:spLocks/>
          </p:cNvSpPr>
          <p:nvPr/>
        </p:nvSpPr>
        <p:spPr>
          <a:xfrm>
            <a:off x="10055863" y="3559781"/>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not met</a:t>
            </a:r>
          </a:p>
        </p:txBody>
      </p:sp>
      <p:sp>
        <p:nvSpPr>
          <p:cNvPr id="42" name="Rectangle 41">
            <a:extLst>
              <a:ext uri="{FF2B5EF4-FFF2-40B4-BE49-F238E27FC236}">
                <a16:creationId xmlns:a16="http://schemas.microsoft.com/office/drawing/2014/main" id="{976ACC3A-1231-91C0-06E1-A89D32F7045F}"/>
              </a:ext>
            </a:extLst>
          </p:cNvPr>
          <p:cNvSpPr/>
          <p:nvPr/>
        </p:nvSpPr>
        <p:spPr>
          <a:xfrm>
            <a:off x="5555711" y="3826478"/>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dirty="0">
                <a:solidFill>
                  <a:schemeClr val="bg2"/>
                </a:solidFill>
                <a:latin typeface="DM Sans" pitchFamily="2" charset="0"/>
              </a:rPr>
              <a:t>Gateway</a:t>
            </a:r>
          </a:p>
          <a:p>
            <a:pPr algn="ctr">
              <a:spcBef>
                <a:spcPts val="300"/>
              </a:spcBef>
            </a:pPr>
            <a:r>
              <a:rPr lang="en-GB" sz="1200" dirty="0">
                <a:solidFill>
                  <a:schemeClr val="bg2"/>
                </a:solidFill>
                <a:latin typeface="DM Sans" pitchFamily="2"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solidFill>
                  <a:schemeClr val="bg2"/>
                </a:solidFill>
                <a:effectLst/>
                <a:uLnTx/>
                <a:uFillTx/>
                <a:latin typeface="DM Sans" pitchFamily="2" charset="77"/>
                <a:ea typeface="+mn-ea"/>
                <a:cs typeface="+mn-cs"/>
              </a:rPr>
              <a:t>A more detailed service pathway diagram can be found in Annex A of the service spec</a:t>
            </a:r>
          </a:p>
        </p:txBody>
      </p:sp>
    </p:spTree>
    <p:extLst>
      <p:ext uri="{BB962C8B-B14F-4D97-AF65-F5344CB8AC3E}">
        <p14:creationId xmlns:p14="http://schemas.microsoft.com/office/powerpoint/2010/main" val="338495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BF5-4EA0-E606-5327-5A6941C8A16D}"/>
              </a:ext>
            </a:extLst>
          </p:cNvPr>
          <p:cNvSpPr>
            <a:spLocks noGrp="1"/>
          </p:cNvSpPr>
          <p:nvPr>
            <p:ph type="title"/>
          </p:nvPr>
        </p:nvSpPr>
        <p:spPr/>
        <p:txBody>
          <a:bodyPr/>
          <a:lstStyle/>
          <a:p>
            <a:r>
              <a:rPr lang="en-US" dirty="0"/>
              <a:t>The service requirements</a:t>
            </a:r>
            <a:endParaRPr lang="en-GB" dirty="0"/>
          </a:p>
        </p:txBody>
      </p:sp>
      <p:sp>
        <p:nvSpPr>
          <p:cNvPr id="3" name="Content Placeholder 2">
            <a:extLst>
              <a:ext uri="{FF2B5EF4-FFF2-40B4-BE49-F238E27FC236}">
                <a16:creationId xmlns:a16="http://schemas.microsoft.com/office/drawing/2014/main" id="{439CF18D-C9DD-BD66-D871-D9FAD1107262}"/>
              </a:ext>
            </a:extLst>
          </p:cNvPr>
          <p:cNvSpPr>
            <a:spLocks noGrp="1"/>
          </p:cNvSpPr>
          <p:nvPr>
            <p:ph sz="half" idx="1"/>
          </p:nvPr>
        </p:nvSpPr>
        <p:spPr>
          <a:xfrm>
            <a:off x="936978" y="1492898"/>
            <a:ext cx="7675177" cy="4684065"/>
          </a:xfrm>
        </p:spPr>
        <p:txBody>
          <a:bodyPr>
            <a:normAutofit fontScale="55000" lnSpcReduction="20000"/>
          </a:bodyPr>
          <a:lstStyle/>
          <a:p>
            <a:pPr algn="l" rtl="0" fontAlgn="base">
              <a:buClr>
                <a:srgbClr val="FF6D3A"/>
              </a:buClr>
            </a:pPr>
            <a:r>
              <a:rPr lang="en-US" sz="3200" i="0" u="none" strike="noStrike" dirty="0">
                <a:effectLst/>
                <a:latin typeface="DM Sans" pitchFamily="2" charset="0"/>
              </a:rPr>
              <a:t>Complying with Terms of Service requirements for Essential services and clinical governance</a:t>
            </a:r>
            <a:r>
              <a:rPr lang="en-US" sz="3200" i="0" dirty="0">
                <a:effectLst/>
                <a:latin typeface="DM Sans" pitchFamily="2" charset="0"/>
              </a:rPr>
              <a:t>​</a:t>
            </a:r>
          </a:p>
          <a:p>
            <a:pPr algn="l" rtl="0" fontAlgn="base">
              <a:buClr>
                <a:srgbClr val="FF6D3A"/>
              </a:buClr>
            </a:pPr>
            <a:r>
              <a:rPr lang="en-US" sz="3200" i="0" u="none" strike="noStrike" dirty="0">
                <a:effectLst/>
                <a:latin typeface="DM Sans" pitchFamily="2" charset="0"/>
              </a:rPr>
              <a:t>Have a consultation room meeting the ToS requirements, with access to IT equipment for record keeping</a:t>
            </a:r>
            <a:r>
              <a:rPr lang="en-US" sz="3200" i="0" dirty="0">
                <a:effectLst/>
                <a:latin typeface="DM Sans" pitchFamily="2" charset="0"/>
              </a:rPr>
              <a:t>​</a:t>
            </a:r>
          </a:p>
          <a:p>
            <a:pPr algn="l" rtl="0" fontAlgn="base">
              <a:buClr>
                <a:srgbClr val="FF6D3A"/>
              </a:buClr>
            </a:pPr>
            <a:r>
              <a:rPr lang="en-US" sz="3200" i="0" u="none" strike="noStrike" dirty="0">
                <a:effectLst/>
                <a:latin typeface="DM Sans" pitchFamily="2" charset="0"/>
              </a:rPr>
              <a:t>Equipment – otoscope – see buying advice in Annex C of the spec</a:t>
            </a:r>
            <a:r>
              <a:rPr lang="en-US" sz="3200" i="0" dirty="0">
                <a:effectLst/>
                <a:latin typeface="DM Sans" pitchFamily="2" charset="0"/>
              </a:rPr>
              <a:t>​</a:t>
            </a:r>
          </a:p>
          <a:p>
            <a:pPr algn="l" rtl="0" fontAlgn="base">
              <a:buClr>
                <a:srgbClr val="FF6D3A"/>
              </a:buClr>
            </a:pPr>
            <a:r>
              <a:rPr lang="en-US" sz="3200" i="0" u="none" strike="noStrike" dirty="0">
                <a:effectLst/>
                <a:latin typeface="DM Sans" pitchFamily="2" charset="0"/>
              </a:rPr>
              <a:t>Standard operating procedure, including the process for escalation</a:t>
            </a:r>
            <a:r>
              <a:rPr lang="en-US" sz="3200" i="0" dirty="0">
                <a:effectLst/>
                <a:latin typeface="DM Sans" pitchFamily="2" charset="0"/>
              </a:rPr>
              <a:t>​</a:t>
            </a:r>
          </a:p>
          <a:p>
            <a:pPr algn="l" rtl="0" fontAlgn="base">
              <a:buClr>
                <a:srgbClr val="FF6D3A"/>
              </a:buClr>
            </a:pPr>
            <a:r>
              <a:rPr lang="en-US" sz="3200" i="0" u="none" strike="noStrike" dirty="0">
                <a:effectLst/>
                <a:latin typeface="DM Sans" pitchFamily="2" charset="0"/>
              </a:rPr>
              <a:t>Competency and training requirements</a:t>
            </a:r>
            <a:r>
              <a:rPr lang="en-US" sz="3200" i="0" dirty="0">
                <a:effectLst/>
                <a:latin typeface="DM Sans" pitchFamily="2" charset="0"/>
              </a:rPr>
              <a:t>​</a:t>
            </a:r>
          </a:p>
          <a:p>
            <a:pPr algn="l" rtl="0" fontAlgn="base">
              <a:buClr>
                <a:srgbClr val="FF6D3A"/>
              </a:buClr>
            </a:pPr>
            <a:r>
              <a:rPr lang="en-US" sz="3200" i="0" u="none" strike="noStrike" dirty="0">
                <a:effectLst/>
                <a:latin typeface="DM Sans" pitchFamily="2" charset="0"/>
              </a:rPr>
              <a:t>Have an NHS-assured clinical IT system</a:t>
            </a:r>
            <a:r>
              <a:rPr lang="en-US" sz="3200" i="0" dirty="0">
                <a:effectLst/>
                <a:latin typeface="DM Sans" pitchFamily="2" charset="0"/>
              </a:rPr>
              <a:t>​</a:t>
            </a:r>
          </a:p>
          <a:p>
            <a:pPr algn="l" rtl="0" fontAlgn="base">
              <a:buClr>
                <a:srgbClr val="FF6D3A"/>
              </a:buClr>
            </a:pPr>
            <a:r>
              <a:rPr lang="en-US" sz="3200" i="0" u="none" strike="noStrike" dirty="0">
                <a:effectLst/>
                <a:latin typeface="DM Sans" pitchFamily="2" charset="0"/>
              </a:rPr>
              <a:t>Sign-up to provide the service on MYS</a:t>
            </a:r>
            <a:r>
              <a:rPr lang="en-US" sz="3200" i="0" dirty="0">
                <a:effectLst/>
                <a:latin typeface="DM Sans" pitchFamily="2" charset="0"/>
              </a:rPr>
              <a:t>​</a:t>
            </a:r>
          </a:p>
          <a:p>
            <a:pPr algn="l" rtl="0" fontAlgn="base">
              <a:buClr>
                <a:srgbClr val="FF6D3A"/>
              </a:buClr>
            </a:pPr>
            <a:r>
              <a:rPr lang="en-US" sz="3200" i="0" u="none" strike="noStrike" dirty="0">
                <a:effectLst/>
                <a:latin typeface="DM Sans" pitchFamily="2" charset="0"/>
              </a:rPr>
              <a:t>Where supplies of an NHS medicine are made, the</a:t>
            </a:r>
            <a:r>
              <a:rPr lang="en-US" sz="3200" dirty="0">
                <a:latin typeface="DM Sans" pitchFamily="2" charset="0"/>
              </a:rPr>
              <a:t> normal </a:t>
            </a:r>
            <a:r>
              <a:rPr lang="en-US" sz="3200" i="0" u="none" strike="noStrike" dirty="0">
                <a:effectLst/>
                <a:latin typeface="DM Sans" pitchFamily="2" charset="0"/>
              </a:rPr>
              <a:t> prescription charge rules apply</a:t>
            </a:r>
            <a:endParaRPr lang="en-US" sz="3200" i="0" dirty="0">
              <a:effectLst/>
              <a:latin typeface="DM Sans" pitchFamily="2" charset="0"/>
            </a:endParaRPr>
          </a:p>
          <a:p>
            <a:endParaRPr lang="en-GB" dirty="0"/>
          </a:p>
        </p:txBody>
      </p:sp>
      <p:pic>
        <p:nvPicPr>
          <p:cNvPr id="5" name="Picture 4">
            <a:extLst>
              <a:ext uri="{FF2B5EF4-FFF2-40B4-BE49-F238E27FC236}">
                <a16:creationId xmlns:a16="http://schemas.microsoft.com/office/drawing/2014/main" id="{4564F567-635F-BAD3-94F4-7D4BBE233270}"/>
              </a:ext>
            </a:extLst>
          </p:cNvPr>
          <p:cNvPicPr>
            <a:picLocks noChangeAspect="1"/>
          </p:cNvPicPr>
          <p:nvPr/>
        </p:nvPicPr>
        <p:blipFill>
          <a:blip r:embed="rId2"/>
          <a:stretch>
            <a:fillRect/>
          </a:stretch>
        </p:blipFill>
        <p:spPr>
          <a:xfrm>
            <a:off x="9075805" y="1830236"/>
            <a:ext cx="2719416" cy="3833446"/>
          </a:xfrm>
          <a:prstGeom prst="rect">
            <a:avLst/>
          </a:prstGeom>
          <a:ln>
            <a:solidFill>
              <a:srgbClr val="0072CE"/>
            </a:solidFill>
          </a:ln>
        </p:spPr>
      </p:pic>
    </p:spTree>
    <p:extLst>
      <p:ext uri="{BB962C8B-B14F-4D97-AF65-F5344CB8AC3E}">
        <p14:creationId xmlns:p14="http://schemas.microsoft.com/office/powerpoint/2010/main" val="405282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CB24-BA0C-B456-9654-32BD85A5D8EC}"/>
              </a:ext>
            </a:extLst>
          </p:cNvPr>
          <p:cNvSpPr>
            <a:spLocks noGrp="1"/>
          </p:cNvSpPr>
          <p:nvPr>
            <p:ph type="title"/>
          </p:nvPr>
        </p:nvSpPr>
        <p:spPr/>
        <p:txBody>
          <a:bodyPr/>
          <a:lstStyle/>
          <a:p>
            <a:r>
              <a:rPr lang="en-US" dirty="0"/>
              <a:t>Funding</a:t>
            </a:r>
            <a:endParaRPr lang="en-GB" dirty="0"/>
          </a:p>
        </p:txBody>
      </p:sp>
      <p:sp>
        <p:nvSpPr>
          <p:cNvPr id="3" name="Content Placeholder 2">
            <a:extLst>
              <a:ext uri="{FF2B5EF4-FFF2-40B4-BE49-F238E27FC236}">
                <a16:creationId xmlns:a16="http://schemas.microsoft.com/office/drawing/2014/main" id="{8122E8CA-622E-82FB-3625-1B9A96D16397}"/>
              </a:ext>
            </a:extLst>
          </p:cNvPr>
          <p:cNvSpPr>
            <a:spLocks noGrp="1"/>
          </p:cNvSpPr>
          <p:nvPr>
            <p:ph sz="half" idx="1"/>
          </p:nvPr>
        </p:nvSpPr>
        <p:spPr>
          <a:xfrm>
            <a:off x="936978" y="1825625"/>
            <a:ext cx="8520531" cy="4351338"/>
          </a:xfrm>
        </p:spPr>
        <p:txBody>
          <a:bodyPr>
            <a:normAutofit/>
          </a:bodyPr>
          <a:lstStyle/>
          <a:p>
            <a:pPr>
              <a:buClr>
                <a:srgbClr val="FF6D3A"/>
              </a:buClr>
            </a:pPr>
            <a:r>
              <a:rPr lang="en-US" dirty="0"/>
              <a:t>Funding for the clinical pathways consultations comes from the additional </a:t>
            </a:r>
            <a:r>
              <a:rPr lang="en-US" b="1" dirty="0"/>
              <a:t>£645m </a:t>
            </a:r>
            <a:r>
              <a:rPr lang="en-US" dirty="0"/>
              <a:t>provided to support the recovery plan</a:t>
            </a:r>
          </a:p>
          <a:p>
            <a:pPr marL="355600" lvl="1" indent="-342900">
              <a:buClr>
                <a:srgbClr val="FF6D3A"/>
              </a:buClr>
            </a:pPr>
            <a:r>
              <a:rPr lang="en-US" sz="2400" dirty="0"/>
              <a:t>£15 fee per completed consultation</a:t>
            </a:r>
            <a:endParaRPr lang="en-GB" dirty="0"/>
          </a:p>
        </p:txBody>
      </p:sp>
      <p:pic>
        <p:nvPicPr>
          <p:cNvPr id="5" name="Graphic 4" descr="Daily calendar with solid fill">
            <a:extLst>
              <a:ext uri="{FF2B5EF4-FFF2-40B4-BE49-F238E27FC236}">
                <a16:creationId xmlns:a16="http://schemas.microsoft.com/office/drawing/2014/main" id="{ABAA0F35-62A5-2261-8D43-93B01BF24E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0622" y="2961197"/>
            <a:ext cx="914400" cy="914400"/>
          </a:xfrm>
          <a:prstGeom prst="rect">
            <a:avLst/>
          </a:prstGeom>
        </p:spPr>
      </p:pic>
      <p:pic>
        <p:nvPicPr>
          <p:cNvPr id="6" name="Graphic 5" descr="Briefcase with solid fill">
            <a:extLst>
              <a:ext uri="{FF2B5EF4-FFF2-40B4-BE49-F238E27FC236}">
                <a16:creationId xmlns:a16="http://schemas.microsoft.com/office/drawing/2014/main" id="{B99E5238-D534-1194-6B1A-4D6964A2BD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6870" y="1772012"/>
            <a:ext cx="793906" cy="793906"/>
          </a:xfrm>
          <a:prstGeom prst="rect">
            <a:avLst/>
          </a:prstGeom>
        </p:spPr>
      </p:pic>
      <p:pic>
        <p:nvPicPr>
          <p:cNvPr id="7" name="Graphic 6" descr="Clipboard with solid fill">
            <a:extLst>
              <a:ext uri="{FF2B5EF4-FFF2-40B4-BE49-F238E27FC236}">
                <a16:creationId xmlns:a16="http://schemas.microsoft.com/office/drawing/2014/main" id="{3138EF9D-0483-0BB8-9BE0-24416514C2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6870" y="4231706"/>
            <a:ext cx="914400" cy="914400"/>
          </a:xfrm>
          <a:prstGeom prst="rect">
            <a:avLst/>
          </a:prstGeom>
        </p:spPr>
      </p:pic>
    </p:spTree>
    <p:extLst>
      <p:ext uri="{BB962C8B-B14F-4D97-AF65-F5344CB8AC3E}">
        <p14:creationId xmlns:p14="http://schemas.microsoft.com/office/powerpoint/2010/main" val="381524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B94F-B886-7D9A-1EE2-3DAEC16F0E5D}"/>
              </a:ext>
            </a:extLst>
          </p:cNvPr>
          <p:cNvSpPr>
            <a:spLocks noGrp="1"/>
          </p:cNvSpPr>
          <p:nvPr>
            <p:ph type="title"/>
          </p:nvPr>
        </p:nvSpPr>
        <p:spPr/>
        <p:txBody>
          <a:bodyPr/>
          <a:lstStyle/>
          <a:p>
            <a:r>
              <a:rPr lang="en-US" dirty="0"/>
              <a:t>Funding</a:t>
            </a:r>
            <a:endParaRPr lang="en-GB" dirty="0"/>
          </a:p>
        </p:txBody>
      </p:sp>
      <p:sp>
        <p:nvSpPr>
          <p:cNvPr id="5" name="Text Placeholder 2">
            <a:extLst>
              <a:ext uri="{FF2B5EF4-FFF2-40B4-BE49-F238E27FC236}">
                <a16:creationId xmlns:a16="http://schemas.microsoft.com/office/drawing/2014/main" id="{9817E3CC-ABB9-586E-F43A-942C4E065F88}"/>
              </a:ext>
            </a:extLst>
          </p:cNvPr>
          <p:cNvSpPr txBox="1">
            <a:spLocks/>
          </p:cNvSpPr>
          <p:nvPr/>
        </p:nvSpPr>
        <p:spPr>
          <a:xfrm>
            <a:off x="936978" y="1839867"/>
            <a:ext cx="10915388" cy="4038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6D3A"/>
              </a:buClr>
            </a:pPr>
            <a:r>
              <a:rPr lang="en-US" dirty="0"/>
              <a:t>A </a:t>
            </a:r>
            <a:r>
              <a:rPr lang="en-US" b="1" dirty="0"/>
              <a:t>monthly</a:t>
            </a:r>
            <a:r>
              <a:rPr lang="en-US" dirty="0"/>
              <a:t> fixed payment of </a:t>
            </a:r>
            <a:r>
              <a:rPr lang="en-US" b="1" dirty="0"/>
              <a:t>£1,000 </a:t>
            </a:r>
            <a:r>
              <a:rPr lang="en-US" dirty="0"/>
              <a:t>where the pharmacy meets a </a:t>
            </a:r>
            <a:r>
              <a:rPr lang="en-US" b="1" dirty="0"/>
              <a:t>minimum number </a:t>
            </a:r>
            <a:r>
              <a:rPr lang="en-US" dirty="0"/>
              <a:t>of clinical pathways consultations:</a:t>
            </a:r>
          </a:p>
          <a:p>
            <a:pPr marL="342900" indent="-342900">
              <a:buClr>
                <a:srgbClr val="FF6D3A"/>
              </a:buClr>
            </a:pPr>
            <a:r>
              <a:rPr lang="en-US" dirty="0"/>
              <a:t>From April 2024, an initial cap of 3,000 </a:t>
            </a:r>
            <a:br>
              <a:rPr lang="en-US" dirty="0"/>
            </a:br>
            <a:r>
              <a:rPr lang="en-US" dirty="0"/>
              <a:t>consultations per month per pharmacy </a:t>
            </a:r>
            <a:br>
              <a:rPr lang="en-US" dirty="0"/>
            </a:br>
            <a:r>
              <a:rPr lang="en-US" dirty="0"/>
              <a:t>was put in place</a:t>
            </a:r>
          </a:p>
          <a:p>
            <a:pPr marL="342900" indent="-342900">
              <a:buClr>
                <a:srgbClr val="FF6D3A"/>
              </a:buClr>
            </a:pPr>
            <a:r>
              <a:rPr lang="en-US" dirty="0"/>
              <a:t>From October 2024, new caps will be </a:t>
            </a:r>
            <a:br>
              <a:rPr lang="en-US" dirty="0"/>
            </a:br>
            <a:r>
              <a:rPr lang="en-US" dirty="0"/>
              <a:t>introduced based on actual provision of </a:t>
            </a:r>
            <a:br>
              <a:rPr lang="en-US" dirty="0"/>
            </a:br>
            <a:r>
              <a:rPr lang="en-US" dirty="0"/>
              <a:t>clinical pathway consultations, designed to </a:t>
            </a:r>
            <a:br>
              <a:rPr lang="en-US" dirty="0"/>
            </a:br>
            <a:r>
              <a:rPr lang="en-US" dirty="0"/>
              <a:t>deliver 3 million consultations per quarter</a:t>
            </a:r>
          </a:p>
          <a:p>
            <a:pPr>
              <a:buClr>
                <a:schemeClr val="accent1"/>
              </a:buClr>
            </a:pPr>
            <a:endParaRPr lang="en-US" dirty="0">
              <a:solidFill>
                <a:srgbClr val="0F6B61"/>
              </a:solidFill>
            </a:endParaRPr>
          </a:p>
          <a:p>
            <a:pPr marL="800100" lvl="1" indent="-342900">
              <a:buClr>
                <a:schemeClr val="accent1"/>
              </a:buClr>
              <a:buFont typeface="Calibri" panose="020F0502020204030204" pitchFamily="34" charset="0"/>
              <a:buChar char="–"/>
            </a:pPr>
            <a:endParaRPr lang="en-US" dirty="0">
              <a:solidFill>
                <a:srgbClr val="0F6B61"/>
              </a:solidFill>
            </a:endParaRPr>
          </a:p>
          <a:p>
            <a:pPr marL="342900" indent="-342900">
              <a:buClr>
                <a:schemeClr val="accent1"/>
              </a:buClr>
            </a:pPr>
            <a:endParaRPr lang="en-US" dirty="0">
              <a:solidFill>
                <a:srgbClr val="0F6B61"/>
              </a:solidFill>
            </a:endParaRPr>
          </a:p>
          <a:p>
            <a:pPr marL="342900" indent="-342900"/>
            <a:endParaRPr lang="en-US" dirty="0"/>
          </a:p>
          <a:p>
            <a:pPr marL="342900" indent="-342900"/>
            <a:endParaRPr lang="en-US" dirty="0"/>
          </a:p>
          <a:p>
            <a:pPr marL="342900" indent="-342900"/>
            <a:endParaRPr lang="en-US" dirty="0"/>
          </a:p>
        </p:txBody>
      </p:sp>
      <p:graphicFrame>
        <p:nvGraphicFramePr>
          <p:cNvPr id="6" name="Table 5">
            <a:extLst>
              <a:ext uri="{FF2B5EF4-FFF2-40B4-BE49-F238E27FC236}">
                <a16:creationId xmlns:a16="http://schemas.microsoft.com/office/drawing/2014/main" id="{1639B768-6B63-0098-9EE9-486523C79B52}"/>
              </a:ext>
            </a:extLst>
          </p:cNvPr>
          <p:cNvGraphicFramePr>
            <a:graphicFrameLocks noGrp="1"/>
          </p:cNvGraphicFramePr>
          <p:nvPr>
            <p:extLst>
              <p:ext uri="{D42A27DB-BD31-4B8C-83A1-F6EECF244321}">
                <p14:modId xmlns:p14="http://schemas.microsoft.com/office/powerpoint/2010/main" val="2209424194"/>
              </p:ext>
            </p:extLst>
          </p:nvPr>
        </p:nvGraphicFramePr>
        <p:xfrm>
          <a:off x="7171072" y="2300371"/>
          <a:ext cx="4541150" cy="3977900"/>
        </p:xfrm>
        <a:graphic>
          <a:graphicData uri="http://schemas.openxmlformats.org/drawingml/2006/table">
            <a:tbl>
              <a:tblPr/>
              <a:tblGrid>
                <a:gridCol w="1561522">
                  <a:extLst>
                    <a:ext uri="{9D8B030D-6E8A-4147-A177-3AD203B41FA5}">
                      <a16:colId xmlns:a16="http://schemas.microsoft.com/office/drawing/2014/main" val="423352732"/>
                    </a:ext>
                  </a:extLst>
                </a:gridCol>
                <a:gridCol w="2979628">
                  <a:extLst>
                    <a:ext uri="{9D8B030D-6E8A-4147-A177-3AD203B41FA5}">
                      <a16:colId xmlns:a16="http://schemas.microsoft.com/office/drawing/2014/main" val="398157776"/>
                    </a:ext>
                  </a:extLst>
                </a:gridCol>
              </a:tblGrid>
              <a:tr h="490772">
                <a:tc>
                  <a:txBody>
                    <a:bodyPr/>
                    <a:lstStyle/>
                    <a:p>
                      <a:r>
                        <a:rPr lang="en-GB" sz="1200" b="1" dirty="0">
                          <a:solidFill>
                            <a:srgbClr val="0072CE"/>
                          </a:solidFill>
                          <a:effectLst/>
                        </a:rPr>
                        <a:t>Month </a:t>
                      </a:r>
                      <a:r>
                        <a:rPr lang="en-GB" sz="1200" dirty="0">
                          <a:solidFill>
                            <a:srgbClr val="0072CE"/>
                          </a:solidFill>
                          <a:effectLst/>
                        </a:rPr>
                        <a:t> </a:t>
                      </a:r>
                    </a:p>
                  </a:txBody>
                  <a:tcPr marL="89167" marR="89167" marT="89167" marB="89167" anchor="ctr">
                    <a:lnL>
                      <a:noFill/>
                    </a:lnL>
                    <a:lnR>
                      <a:noFill/>
                    </a:lnR>
                    <a:lnT>
                      <a:noFill/>
                    </a:lnT>
                    <a:lnB>
                      <a:noFill/>
                    </a:lnB>
                    <a:solidFill>
                      <a:srgbClr val="47D1BA"/>
                    </a:solidFill>
                  </a:tcPr>
                </a:tc>
                <a:tc>
                  <a:txBody>
                    <a:bodyPr/>
                    <a:lstStyle/>
                    <a:p>
                      <a:r>
                        <a:rPr lang="en-GB" sz="1200" b="1" dirty="0">
                          <a:solidFill>
                            <a:srgbClr val="0072CE"/>
                          </a:solidFill>
                          <a:effectLst/>
                        </a:rPr>
                        <a:t>Minimum number of clinical pathways consultations</a:t>
                      </a:r>
                      <a:r>
                        <a:rPr lang="en-GB" sz="1200" dirty="0">
                          <a:solidFill>
                            <a:srgbClr val="0072CE"/>
                          </a:solidFill>
                          <a:effectLst/>
                        </a:rPr>
                        <a:t> </a:t>
                      </a:r>
                    </a:p>
                  </a:txBody>
                  <a:tcPr marL="89167" marR="89167" marT="89167" marB="89167" anchor="ctr">
                    <a:lnL>
                      <a:noFill/>
                    </a:lnL>
                    <a:lnR>
                      <a:noFill/>
                    </a:lnR>
                    <a:lnT>
                      <a:noFill/>
                    </a:lnT>
                    <a:lnB>
                      <a:noFill/>
                    </a:lnB>
                    <a:solidFill>
                      <a:srgbClr val="47D1BA"/>
                    </a:solidFill>
                  </a:tcPr>
                </a:tc>
                <a:extLst>
                  <a:ext uri="{0D108BD9-81ED-4DB2-BD59-A6C34878D82A}">
                    <a16:rowId xmlns:a16="http://schemas.microsoft.com/office/drawing/2014/main" val="1586816506"/>
                  </a:ext>
                </a:extLst>
              </a:tr>
              <a:tr h="325815">
                <a:tc>
                  <a:txBody>
                    <a:bodyPr/>
                    <a:lstStyle/>
                    <a:p>
                      <a:r>
                        <a:rPr lang="en-GB" sz="1200" dirty="0">
                          <a:solidFill>
                            <a:srgbClr val="0072CE"/>
                          </a:solidFill>
                          <a:effectLst/>
                        </a:rPr>
                        <a:t>February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a:noFill/>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a:noFill/>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376298207"/>
                  </a:ext>
                </a:extLst>
              </a:tr>
              <a:tr h="325815">
                <a:tc>
                  <a:txBody>
                    <a:bodyPr/>
                    <a:lstStyle/>
                    <a:p>
                      <a:r>
                        <a:rPr lang="en-GB" sz="1200" dirty="0">
                          <a:solidFill>
                            <a:srgbClr val="0072CE"/>
                          </a:solidFill>
                          <a:effectLst/>
                        </a:rPr>
                        <a:t>March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5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569775647"/>
                  </a:ext>
                </a:extLst>
              </a:tr>
              <a:tr h="325815">
                <a:tc>
                  <a:txBody>
                    <a:bodyPr/>
                    <a:lstStyle/>
                    <a:p>
                      <a:r>
                        <a:rPr lang="en-GB" sz="1200" dirty="0">
                          <a:solidFill>
                            <a:srgbClr val="0072CE"/>
                          </a:solidFill>
                          <a:effectLst/>
                        </a:rPr>
                        <a:t>April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5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523880132"/>
                  </a:ext>
                </a:extLst>
              </a:tr>
              <a:tr h="325815">
                <a:tc>
                  <a:txBody>
                    <a:bodyPr/>
                    <a:lstStyle/>
                    <a:p>
                      <a:r>
                        <a:rPr lang="en-GB" sz="1200" dirty="0">
                          <a:solidFill>
                            <a:srgbClr val="0072CE"/>
                          </a:solidFill>
                          <a:effectLst/>
                        </a:rPr>
                        <a:t>May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192057294"/>
                  </a:ext>
                </a:extLst>
              </a:tr>
              <a:tr h="325815">
                <a:tc>
                  <a:txBody>
                    <a:bodyPr/>
                    <a:lstStyle/>
                    <a:p>
                      <a:r>
                        <a:rPr lang="en-GB" sz="1200" dirty="0">
                          <a:solidFill>
                            <a:srgbClr val="0072CE"/>
                          </a:solidFill>
                          <a:effectLst/>
                        </a:rPr>
                        <a:t>June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111937824"/>
                  </a:ext>
                </a:extLst>
              </a:tr>
              <a:tr h="325815">
                <a:tc>
                  <a:txBody>
                    <a:bodyPr/>
                    <a:lstStyle/>
                    <a:p>
                      <a:r>
                        <a:rPr lang="en-GB" sz="1200" dirty="0">
                          <a:solidFill>
                            <a:srgbClr val="0072CE"/>
                          </a:solidFill>
                          <a:effectLst/>
                        </a:rPr>
                        <a:t>July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10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3644029148"/>
                  </a:ext>
                </a:extLst>
              </a:tr>
              <a:tr h="325815">
                <a:tc>
                  <a:txBody>
                    <a:bodyPr/>
                    <a:lstStyle/>
                    <a:p>
                      <a:r>
                        <a:rPr lang="en-GB" sz="1200" dirty="0">
                          <a:solidFill>
                            <a:srgbClr val="0072CE"/>
                          </a:solidFill>
                          <a:effectLst/>
                        </a:rPr>
                        <a:t>August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20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039006165"/>
                  </a:ext>
                </a:extLst>
              </a:tr>
              <a:tr h="325815">
                <a:tc>
                  <a:txBody>
                    <a:bodyPr/>
                    <a:lstStyle/>
                    <a:p>
                      <a:r>
                        <a:rPr lang="en-GB" sz="1200" dirty="0">
                          <a:solidFill>
                            <a:srgbClr val="0072CE"/>
                          </a:solidFill>
                          <a:effectLst/>
                        </a:rPr>
                        <a:t>September 2024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20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4126892061"/>
                  </a:ext>
                </a:extLst>
              </a:tr>
              <a:tr h="325815">
                <a:tc>
                  <a:txBody>
                    <a:bodyPr/>
                    <a:lstStyle/>
                    <a:p>
                      <a:r>
                        <a:rPr lang="en-GB" sz="1200" dirty="0">
                          <a:solidFill>
                            <a:srgbClr val="0072CE"/>
                          </a:solidFill>
                          <a:effectLst/>
                        </a:rPr>
                        <a:t>October 2024 onwards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tc>
                  <a:txBody>
                    <a:bodyPr/>
                    <a:lstStyle/>
                    <a:p>
                      <a:r>
                        <a:rPr lang="en-GB" sz="1200" dirty="0">
                          <a:solidFill>
                            <a:srgbClr val="0072CE"/>
                          </a:solidFill>
                          <a:effectLst/>
                        </a:rPr>
                        <a:t>30  </a:t>
                      </a:r>
                    </a:p>
                  </a:txBody>
                  <a:tcPr marL="89167" marR="89167" marT="89167" marB="89167" anchor="ctr">
                    <a:lnL w="9525" cap="flat" cmpd="sng" algn="ctr">
                      <a:solidFill>
                        <a:srgbClr val="D0EFE9"/>
                      </a:solidFill>
                      <a:prstDash val="solid"/>
                      <a:round/>
                      <a:headEnd type="none" w="med" len="med"/>
                      <a:tailEnd type="none" w="med" len="med"/>
                    </a:lnL>
                    <a:lnR w="9525" cap="flat" cmpd="sng" algn="ctr">
                      <a:solidFill>
                        <a:srgbClr val="D0EFE9"/>
                      </a:solidFill>
                      <a:prstDash val="solid"/>
                      <a:round/>
                      <a:headEnd type="none" w="med" len="med"/>
                      <a:tailEnd type="none" w="med" len="med"/>
                    </a:lnR>
                    <a:lnT w="9525" cap="flat" cmpd="sng" algn="ctr">
                      <a:solidFill>
                        <a:srgbClr val="D0EFE9"/>
                      </a:solidFill>
                      <a:prstDash val="solid"/>
                      <a:round/>
                      <a:headEnd type="none" w="med" len="med"/>
                      <a:tailEnd type="none" w="med" len="med"/>
                    </a:lnT>
                    <a:lnB w="9525" cap="flat" cmpd="sng" algn="ctr">
                      <a:solidFill>
                        <a:srgbClr val="D0EFE9"/>
                      </a:solidFill>
                      <a:prstDash val="solid"/>
                      <a:round/>
                      <a:headEnd type="none" w="med" len="med"/>
                      <a:tailEnd type="none" w="med" len="med"/>
                    </a:lnB>
                  </a:tcPr>
                </a:tc>
                <a:extLst>
                  <a:ext uri="{0D108BD9-81ED-4DB2-BD59-A6C34878D82A}">
                    <a16:rowId xmlns:a16="http://schemas.microsoft.com/office/drawing/2014/main" val="1581679419"/>
                  </a:ext>
                </a:extLst>
              </a:tr>
            </a:tbl>
          </a:graphicData>
        </a:graphic>
      </p:graphicFrame>
    </p:spTree>
    <p:extLst>
      <p:ext uri="{BB962C8B-B14F-4D97-AF65-F5344CB8AC3E}">
        <p14:creationId xmlns:p14="http://schemas.microsoft.com/office/powerpoint/2010/main" val="100135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a:xfrm>
            <a:off x="2720340" y="2074277"/>
            <a:ext cx="7104857" cy="2681830"/>
          </a:xfrm>
        </p:spPr>
        <p:txBody>
          <a:bodyPr>
            <a:normAutofit fontScale="90000"/>
          </a:bodyPr>
          <a:lstStyle/>
          <a:p>
            <a:pPr algn="l"/>
            <a:r>
              <a:rPr lang="en-US" dirty="0">
                <a:solidFill>
                  <a:schemeClr val="bg2"/>
                </a:solidFill>
              </a:rPr>
              <a:t>The clinical pathways and PGDs</a:t>
            </a:r>
            <a:endParaRPr lang="en-GB" dirty="0">
              <a:solidFill>
                <a:schemeClr val="bg2"/>
              </a:solidFill>
            </a:endParaRPr>
          </a:p>
        </p:txBody>
      </p:sp>
    </p:spTree>
    <p:extLst>
      <p:ext uri="{BB962C8B-B14F-4D97-AF65-F5344CB8AC3E}">
        <p14:creationId xmlns:p14="http://schemas.microsoft.com/office/powerpoint/2010/main" val="396697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D52-0D3F-1F31-0DB3-000EFDFEB72A}"/>
              </a:ext>
            </a:extLst>
          </p:cNvPr>
          <p:cNvSpPr>
            <a:spLocks noGrp="1"/>
          </p:cNvSpPr>
          <p:nvPr>
            <p:ph type="title"/>
          </p:nvPr>
        </p:nvSpPr>
        <p:spPr/>
        <p:txBody>
          <a:bodyPr/>
          <a:lstStyle/>
          <a:p>
            <a:r>
              <a:rPr lang="en-US" dirty="0"/>
              <a:t>Clinical pathway consultations</a:t>
            </a:r>
            <a:endParaRPr lang="en-GB" dirty="0"/>
          </a:p>
        </p:txBody>
      </p:sp>
      <p:sp>
        <p:nvSpPr>
          <p:cNvPr id="3" name="Content Placeholder 2">
            <a:extLst>
              <a:ext uri="{FF2B5EF4-FFF2-40B4-BE49-F238E27FC236}">
                <a16:creationId xmlns:a16="http://schemas.microsoft.com/office/drawing/2014/main" id="{DF7394D7-4427-674D-3646-44E984100AEF}"/>
              </a:ext>
            </a:extLst>
          </p:cNvPr>
          <p:cNvSpPr>
            <a:spLocks noGrp="1"/>
          </p:cNvSpPr>
          <p:nvPr>
            <p:ph sz="half" idx="1"/>
          </p:nvPr>
        </p:nvSpPr>
        <p:spPr>
          <a:xfrm>
            <a:off x="936978" y="1690688"/>
            <a:ext cx="5082821" cy="4351338"/>
          </a:xfrm>
        </p:spPr>
        <p:txBody>
          <a:bodyPr>
            <a:normAutofit fontScale="85000" lnSpcReduction="20000"/>
          </a:bodyPr>
          <a:lstStyle/>
          <a:p>
            <a:pPr>
              <a:buClr>
                <a:srgbClr val="FF6D3A"/>
              </a:buClr>
            </a:pPr>
            <a:r>
              <a:rPr lang="en-GB" sz="2400" b="0" dirty="0">
                <a:effectLst/>
                <a:latin typeface="DM Sans" pitchFamily="2" charset="0"/>
                <a:ea typeface="Calibri" panose="020F0502020204030204" pitchFamily="34" charset="0"/>
                <a:cs typeface="Times New Roman" panose="02020603050405020304" pitchFamily="18" charset="0"/>
              </a:rPr>
              <a:t>The clinical pathways element enables the management of common infections by community pharmacies through offering </a:t>
            </a:r>
            <a:r>
              <a:rPr lang="en-GB" sz="2400" b="1" dirty="0">
                <a:effectLst/>
                <a:latin typeface="DM Sans" pitchFamily="2" charset="0"/>
                <a:ea typeface="Calibri" panose="020F0502020204030204" pitchFamily="34" charset="0"/>
                <a:cs typeface="Times New Roman" panose="02020603050405020304" pitchFamily="18" charset="0"/>
              </a:rPr>
              <a:t>self-care</a:t>
            </a:r>
            <a:r>
              <a:rPr lang="en-GB" sz="2400" b="0" dirty="0">
                <a:effectLst/>
                <a:latin typeface="DM Sans" pitchFamily="2" charset="0"/>
                <a:ea typeface="Calibri" panose="020F0502020204030204" pitchFamily="34" charset="0"/>
                <a:cs typeface="Times New Roman" panose="02020603050405020304" pitchFamily="18" charset="0"/>
              </a:rPr>
              <a:t>, </a:t>
            </a:r>
            <a:r>
              <a:rPr lang="en-GB" sz="2400" b="1" dirty="0">
                <a:effectLst/>
                <a:latin typeface="DM Sans" pitchFamily="2" charset="0"/>
                <a:ea typeface="Calibri" panose="020F0502020204030204" pitchFamily="34" charset="0"/>
                <a:cs typeface="Times New Roman" panose="02020603050405020304" pitchFamily="18" charset="0"/>
              </a:rPr>
              <a:t>safety netting advice</a:t>
            </a:r>
            <a:r>
              <a:rPr lang="en-GB" sz="2400" b="0" dirty="0">
                <a:effectLst/>
                <a:latin typeface="DM Sans" pitchFamily="2" charset="0"/>
                <a:ea typeface="Calibri" panose="020F0502020204030204" pitchFamily="34" charset="0"/>
                <a:cs typeface="Times New Roman" panose="02020603050405020304" pitchFamily="18" charset="0"/>
              </a:rPr>
              <a:t>, </a:t>
            </a:r>
            <a:r>
              <a:rPr lang="en-GB" sz="2400" dirty="0">
                <a:effectLst/>
                <a:latin typeface="DM Sans" pitchFamily="2" charset="0"/>
                <a:ea typeface="Calibri" panose="020F0502020204030204" pitchFamily="34" charset="0"/>
                <a:cs typeface="Times New Roman" panose="02020603050405020304" pitchFamily="18" charset="0"/>
              </a:rPr>
              <a:t>and only if appropriate</a:t>
            </a:r>
            <a:r>
              <a:rPr lang="en-GB" sz="2400" b="0" dirty="0">
                <a:effectLst/>
                <a:latin typeface="DM Sans" pitchFamily="2" charset="0"/>
                <a:ea typeface="Calibri" panose="020F0502020204030204" pitchFamily="34" charset="0"/>
                <a:cs typeface="Times New Roman" panose="02020603050405020304" pitchFamily="18" charset="0"/>
              </a:rPr>
              <a:t>, supplying a </a:t>
            </a:r>
            <a:r>
              <a:rPr lang="en-GB" sz="2400" b="1" dirty="0">
                <a:effectLst/>
                <a:latin typeface="DM Sans" pitchFamily="2" charset="0"/>
                <a:ea typeface="Calibri" panose="020F0502020204030204" pitchFamily="34" charset="0"/>
                <a:cs typeface="Times New Roman" panose="02020603050405020304" pitchFamily="18" charset="0"/>
              </a:rPr>
              <a:t>restricted set of medicines </a:t>
            </a:r>
            <a:r>
              <a:rPr lang="en-GB" sz="2400" b="0" dirty="0">
                <a:effectLst/>
                <a:latin typeface="DM Sans" pitchFamily="2" charset="0"/>
                <a:ea typeface="Calibri" panose="020F0502020204030204" pitchFamily="34" charset="0"/>
                <a:cs typeface="Times New Roman" panose="02020603050405020304" pitchFamily="18" charset="0"/>
              </a:rPr>
              <a:t>to complete episodes of care for seven common conditions</a:t>
            </a:r>
          </a:p>
          <a:p>
            <a:pPr>
              <a:buClr>
                <a:srgbClr val="FF6D3A"/>
              </a:buClr>
            </a:pPr>
            <a:r>
              <a:rPr lang="en-GB" dirty="0">
                <a:ea typeface="Calibri" panose="020F0502020204030204" pitchFamily="34" charset="0"/>
                <a:cs typeface="Times New Roman" panose="02020603050405020304" pitchFamily="18" charset="0"/>
              </a:rPr>
              <a:t>NHS England </a:t>
            </a:r>
            <a:r>
              <a:rPr lang="en-GB" sz="2400" b="0" dirty="0">
                <a:effectLst/>
                <a:ea typeface="Calibri" panose="020F0502020204030204" pitchFamily="34" charset="0"/>
                <a:cs typeface="Times New Roman" panose="02020603050405020304" pitchFamily="18" charset="0"/>
              </a:rPr>
              <a:t>commissioned Specialist Pharmacy Service to develop patient group directions (PGDs) and a protocol for the Pharmacy First service </a:t>
            </a:r>
          </a:p>
          <a:p>
            <a:endParaRPr lang="en-GB" sz="2400" dirty="0">
              <a:latin typeface="DM Sans" pitchFamily="2" charset="0"/>
            </a:endParaRPr>
          </a:p>
          <a:p>
            <a:endParaRPr lang="en-GB" dirty="0"/>
          </a:p>
        </p:txBody>
      </p:sp>
      <p:sp>
        <p:nvSpPr>
          <p:cNvPr id="4" name="Content Placeholder 3">
            <a:extLst>
              <a:ext uri="{FF2B5EF4-FFF2-40B4-BE49-F238E27FC236}">
                <a16:creationId xmlns:a16="http://schemas.microsoft.com/office/drawing/2014/main" id="{3772FDBA-226A-63D0-C071-B1F56C81AAA7}"/>
              </a:ext>
            </a:extLst>
          </p:cNvPr>
          <p:cNvSpPr>
            <a:spLocks noGrp="1"/>
          </p:cNvSpPr>
          <p:nvPr>
            <p:ph sz="half" idx="2"/>
          </p:nvPr>
        </p:nvSpPr>
        <p:spPr>
          <a:xfrm>
            <a:off x="6270979" y="1690688"/>
            <a:ext cx="5082821" cy="4351338"/>
          </a:xfrm>
        </p:spPr>
        <p:txBody>
          <a:bodyPr>
            <a:normAutofit fontScale="85000" lnSpcReduction="20000"/>
          </a:bodyPr>
          <a:lstStyle/>
          <a:p>
            <a:pPr>
              <a:buClr>
                <a:srgbClr val="FF6D3A"/>
              </a:buClr>
            </a:pPr>
            <a:r>
              <a:rPr lang="en-GB" sz="2400" b="0" dirty="0">
                <a:effectLst/>
                <a:ea typeface="Calibri" panose="020F0502020204030204" pitchFamily="34" charset="0"/>
                <a:cs typeface="Times New Roman" panose="02020603050405020304" pitchFamily="18" charset="0"/>
              </a:rPr>
              <a:t>The </a:t>
            </a:r>
            <a:r>
              <a:rPr lang="en-GB" dirty="0">
                <a:ea typeface="Calibri" panose="020F0502020204030204" pitchFamily="34" charset="0"/>
                <a:cs typeface="Times New Roman" panose="02020603050405020304" pitchFamily="18" charset="0"/>
              </a:rPr>
              <a:t>f</a:t>
            </a:r>
            <a:r>
              <a:rPr lang="en-GB" sz="2400" b="0" dirty="0">
                <a:effectLst/>
                <a:ea typeface="Calibri" panose="020F0502020204030204" pitchFamily="34" charset="0"/>
                <a:cs typeface="Times New Roman" panose="02020603050405020304" pitchFamily="18" charset="0"/>
              </a:rPr>
              <a:t>inal PGDs and protocol</a:t>
            </a:r>
            <a:r>
              <a:rPr lang="en-GB" dirty="0">
                <a:ea typeface="Calibri" panose="020F0502020204030204" pitchFamily="34" charset="0"/>
                <a:cs typeface="Times New Roman" panose="02020603050405020304" pitchFamily="18" charset="0"/>
              </a:rPr>
              <a:t>, </a:t>
            </a:r>
            <a:r>
              <a:rPr lang="en-GB" sz="2400" b="0" dirty="0">
                <a:effectLst/>
                <a:ea typeface="Calibri" panose="020F0502020204030204" pitchFamily="34" charset="0"/>
                <a:cs typeface="Times New Roman" panose="02020603050405020304" pitchFamily="18" charset="0"/>
              </a:rPr>
              <a:t>published on the NHS England website, have received national approval from the National Medical Director, Chief Pharmaceutical Officer and National Clinical Director for IPC </a:t>
            </a:r>
            <a:r>
              <a:rPr lang="en-GB" dirty="0">
                <a:ea typeface="Calibri" panose="020F0502020204030204" pitchFamily="34" charset="0"/>
                <a:cs typeface="Times New Roman" panose="02020603050405020304" pitchFamily="18" charset="0"/>
              </a:rPr>
              <a:t>&amp; AMR</a:t>
            </a:r>
            <a:endParaRPr lang="en-GB" sz="2400" b="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764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6933-7CF1-5563-55D5-3F7C34AA0755}"/>
              </a:ext>
            </a:extLst>
          </p:cNvPr>
          <p:cNvSpPr>
            <a:spLocks noGrp="1"/>
          </p:cNvSpPr>
          <p:nvPr>
            <p:ph type="title"/>
          </p:nvPr>
        </p:nvSpPr>
        <p:spPr/>
        <p:txBody>
          <a:bodyPr/>
          <a:lstStyle/>
          <a:p>
            <a:r>
              <a:rPr lang="en-US" dirty="0"/>
              <a:t>Development of clinical pathways</a:t>
            </a:r>
            <a:endParaRPr lang="en-GB" dirty="0"/>
          </a:p>
        </p:txBody>
      </p:sp>
      <p:sp>
        <p:nvSpPr>
          <p:cNvPr id="5" name="Rectangle 4">
            <a:extLst>
              <a:ext uri="{FF2B5EF4-FFF2-40B4-BE49-F238E27FC236}">
                <a16:creationId xmlns:a16="http://schemas.microsoft.com/office/drawing/2014/main" id="{F5299339-8C69-71A1-DB99-71CC0514919E}"/>
              </a:ext>
            </a:extLst>
          </p:cNvPr>
          <p:cNvSpPr/>
          <p:nvPr/>
        </p:nvSpPr>
        <p:spPr>
          <a:xfrm>
            <a:off x="2708024" y="2072336"/>
            <a:ext cx="2160000" cy="1908000"/>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2">
            <a:extLst>
              <a:ext uri="{FF2B5EF4-FFF2-40B4-BE49-F238E27FC236}">
                <a16:creationId xmlns:a16="http://schemas.microsoft.com/office/drawing/2014/main" id="{A862CC8B-EF74-CA9A-A715-9B43C89919DC}"/>
              </a:ext>
            </a:extLst>
          </p:cNvPr>
          <p:cNvSpPr txBox="1"/>
          <p:nvPr/>
        </p:nvSpPr>
        <p:spPr>
          <a:xfrm>
            <a:off x="2905709" y="2164454"/>
            <a:ext cx="176463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Multi-professional expert working group to develop robust clinical pathways for each of the 7 conditions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084C228B-0DDC-22D6-B1D1-30DA26CF1BAB}"/>
              </a:ext>
            </a:extLst>
          </p:cNvPr>
          <p:cNvSpPr/>
          <p:nvPr/>
        </p:nvSpPr>
        <p:spPr>
          <a:xfrm>
            <a:off x="4950708" y="2072336"/>
            <a:ext cx="2160000" cy="1908000"/>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06B500AA-A80E-DB30-6DD5-BB28DB72666C}"/>
              </a:ext>
            </a:extLst>
          </p:cNvPr>
          <p:cNvSpPr txBox="1"/>
          <p:nvPr/>
        </p:nvSpPr>
        <p:spPr>
          <a:xfrm>
            <a:off x="5120687" y="2164454"/>
            <a:ext cx="176463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2"/>
                </a:solidFill>
                <a:latin typeface="DM Sans" pitchFamily="2" charset="77"/>
              </a:rPr>
              <a:t>Adherence to NICE guidelines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CEB44554-9860-7B0A-76D5-CA45FDA7D233}"/>
              </a:ext>
            </a:extLst>
          </p:cNvPr>
          <p:cNvSpPr/>
          <p:nvPr/>
        </p:nvSpPr>
        <p:spPr>
          <a:xfrm>
            <a:off x="7193392" y="2072336"/>
            <a:ext cx="2160000" cy="1908000"/>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02809AEC-5F29-6315-490C-1E23926445F0}"/>
              </a:ext>
            </a:extLst>
          </p:cNvPr>
          <p:cNvSpPr txBox="1"/>
          <p:nvPr/>
        </p:nvSpPr>
        <p:spPr>
          <a:xfrm>
            <a:off x="7354550" y="2164454"/>
            <a:ext cx="1764630"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National template for PGDs developed by SPS</a:t>
            </a:r>
            <a:endParaRPr kumimoji="0" lang="en-US" sz="1400"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F41A4223-F1CC-5CE7-00FB-7E13A5309F16}"/>
              </a:ext>
            </a:extLst>
          </p:cNvPr>
          <p:cNvSpPr/>
          <p:nvPr/>
        </p:nvSpPr>
        <p:spPr>
          <a:xfrm>
            <a:off x="3843002" y="4049137"/>
            <a:ext cx="2160000" cy="1908000"/>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10">
            <a:extLst>
              <a:ext uri="{FF2B5EF4-FFF2-40B4-BE49-F238E27FC236}">
                <a16:creationId xmlns:a16="http://schemas.microsoft.com/office/drawing/2014/main" id="{B2709BEB-D7D4-9768-B9FB-E3FB90A77600}"/>
              </a:ext>
            </a:extLst>
          </p:cNvPr>
          <p:cNvSpPr txBox="1"/>
          <p:nvPr/>
        </p:nvSpPr>
        <p:spPr>
          <a:xfrm>
            <a:off x="4040687" y="4201929"/>
            <a:ext cx="176463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dirty="0">
                <a:ln>
                  <a:noFill/>
                </a:ln>
                <a:solidFill>
                  <a:schemeClr val="bg2"/>
                </a:solidFill>
                <a:effectLst/>
                <a:uLnTx/>
                <a:uFillTx/>
                <a:latin typeface="DM Sans" pitchFamily="2" charset="77"/>
                <a:ea typeface="+mn-ea"/>
                <a:cs typeface="+mn-cs"/>
              </a:rPr>
              <a:t>Pharmacy Quality Scheme antimicrobial stewardship foundation</a:t>
            </a:r>
          </a:p>
        </p:txBody>
      </p:sp>
      <p:sp>
        <p:nvSpPr>
          <p:cNvPr id="13" name="Rectangle 12">
            <a:extLst>
              <a:ext uri="{FF2B5EF4-FFF2-40B4-BE49-F238E27FC236}">
                <a16:creationId xmlns:a16="http://schemas.microsoft.com/office/drawing/2014/main" id="{05BB50F0-FED3-5D24-7CE8-38FE2B7D5C9C}"/>
              </a:ext>
            </a:extLst>
          </p:cNvPr>
          <p:cNvSpPr/>
          <p:nvPr/>
        </p:nvSpPr>
        <p:spPr>
          <a:xfrm>
            <a:off x="6076865" y="4040836"/>
            <a:ext cx="2160000" cy="1908000"/>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Box 12">
            <a:extLst>
              <a:ext uri="{FF2B5EF4-FFF2-40B4-BE49-F238E27FC236}">
                <a16:creationId xmlns:a16="http://schemas.microsoft.com/office/drawing/2014/main" id="{140F06A4-5405-D8C8-B592-EBB3315F800F}"/>
              </a:ext>
            </a:extLst>
          </p:cNvPr>
          <p:cNvSpPr txBox="1"/>
          <p:nvPr/>
        </p:nvSpPr>
        <p:spPr>
          <a:xfrm>
            <a:off x="6274550" y="4201929"/>
            <a:ext cx="176463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2"/>
                </a:solidFill>
                <a:latin typeface="DM Sans" pitchFamily="2" charset="77"/>
              </a:rPr>
              <a:t>AMR Programme Board Oversight National Medical Director and Chief Medical Officer for England</a:t>
            </a:r>
            <a:endParaRPr kumimoji="0" lang="en-US" sz="1400" b="1" u="none" strike="noStrike" kern="1200" cap="none" spc="0" normalizeH="0" baseline="0" noProof="0" dirty="0">
              <a:ln>
                <a:noFill/>
              </a:ln>
              <a:solidFill>
                <a:schemeClr val="bg2"/>
              </a:solidFill>
              <a:effectLst/>
              <a:uLnTx/>
              <a:uFillTx/>
              <a:latin typeface="DM Sans" pitchFamily="2" charset="77"/>
              <a:ea typeface="+mn-ea"/>
              <a:cs typeface="+mn-cs"/>
            </a:endParaRPr>
          </a:p>
        </p:txBody>
      </p:sp>
    </p:spTree>
    <p:extLst>
      <p:ext uri="{BB962C8B-B14F-4D97-AF65-F5344CB8AC3E}">
        <p14:creationId xmlns:p14="http://schemas.microsoft.com/office/powerpoint/2010/main" val="307224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Monitoring and surveillance</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825625"/>
            <a:ext cx="10279662" cy="4351338"/>
          </a:xfrm>
        </p:spPr>
        <p:txBody>
          <a:bodyPr>
            <a:normAutofit lnSpcReduction="10000"/>
          </a:bodyPr>
          <a:lstStyle/>
          <a:p>
            <a:pPr>
              <a:buClr>
                <a:srgbClr val="FF6D3A"/>
              </a:buClr>
            </a:pPr>
            <a:r>
              <a:rPr lang="en-GB" b="0" dirty="0"/>
              <a:t>NHS England is closely monitoring delivery of the Pharmacy First service to allow for robust oversight and monitor for any potential impact on antimicrobial resistance so that any needed mitigations can be quickly actioned</a:t>
            </a:r>
          </a:p>
          <a:p>
            <a:pPr>
              <a:buClr>
                <a:srgbClr val="FF6D3A"/>
              </a:buClr>
            </a:pPr>
            <a:r>
              <a:rPr lang="en-GB" b="0" dirty="0"/>
              <a:t>NHS England </a:t>
            </a:r>
            <a:r>
              <a:rPr lang="en-GB" dirty="0"/>
              <a:t>is</a:t>
            </a:r>
            <a:r>
              <a:rPr lang="en-GB" b="0" dirty="0"/>
              <a:t> working with the NHSBSA to </a:t>
            </a:r>
            <a:r>
              <a:rPr lang="en-GB" sz="2400" dirty="0">
                <a:effectLst/>
                <a:latin typeface="Arial" panose="020B0604020202020204" pitchFamily="34" charset="0"/>
                <a:ea typeface="Calibri" panose="020F0502020204030204" pitchFamily="34" charset="0"/>
                <a:cs typeface="Times New Roman" panose="02020603050405020304" pitchFamily="18" charset="0"/>
              </a:rPr>
              <a:t>enable pharmacy reimbursement and functionality for PGD supply to be recorded via ePACT2 data, or in a parallel dashboard</a:t>
            </a:r>
          </a:p>
          <a:p>
            <a:pPr>
              <a:buClr>
                <a:srgbClr val="FF6D3A"/>
              </a:buClr>
            </a:pPr>
            <a:r>
              <a:rPr lang="en-GB" b="0" dirty="0"/>
              <a:t>NIHR </a:t>
            </a:r>
            <a:r>
              <a:rPr lang="en-GB" dirty="0"/>
              <a:t>has</a:t>
            </a:r>
            <a:r>
              <a:rPr lang="en-GB" b="0" dirty="0"/>
              <a:t> commissioned an evaluation of the Pharmacy First service to consider the implications for antimicrobial resistance</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30928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8E31AE-DDF4-5145-DA87-7D8DC53F41EC}"/>
              </a:ext>
            </a:extLst>
          </p:cNvPr>
          <p:cNvPicPr>
            <a:picLocks noChangeAspect="1"/>
          </p:cNvPicPr>
          <p:nvPr/>
        </p:nvPicPr>
        <p:blipFill>
          <a:blip r:embed="rId2"/>
          <a:stretch>
            <a:fillRect/>
          </a:stretch>
        </p:blipFill>
        <p:spPr>
          <a:xfrm>
            <a:off x="3670912" y="76553"/>
            <a:ext cx="4670655" cy="6604163"/>
          </a:xfrm>
          <a:prstGeom prst="rect">
            <a:avLst/>
          </a:prstGeom>
          <a:ln>
            <a:solidFill>
              <a:srgbClr val="0072CE"/>
            </a:solidFill>
          </a:ln>
        </p:spPr>
      </p:pic>
    </p:spTree>
    <p:extLst>
      <p:ext uri="{BB962C8B-B14F-4D97-AF65-F5344CB8AC3E}">
        <p14:creationId xmlns:p14="http://schemas.microsoft.com/office/powerpoint/2010/main" val="251104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A51A65-1EAB-5832-D738-DC6FA4433C39}"/>
              </a:ext>
            </a:extLst>
          </p:cNvPr>
          <p:cNvPicPr>
            <a:picLocks noGrp="1" noChangeAspect="1"/>
          </p:cNvPicPr>
          <p:nvPr>
            <p:ph sz="half" idx="1"/>
          </p:nvPr>
        </p:nvPicPr>
        <p:blipFill>
          <a:blip r:embed="rId2"/>
          <a:stretch>
            <a:fillRect/>
          </a:stretch>
        </p:blipFill>
        <p:spPr>
          <a:xfrm>
            <a:off x="2225973" y="615111"/>
            <a:ext cx="7740054" cy="5225852"/>
          </a:xfrm>
          <a:ln>
            <a:solidFill>
              <a:srgbClr val="0072CE"/>
            </a:solidFill>
          </a:ln>
        </p:spPr>
      </p:pic>
    </p:spTree>
    <p:extLst>
      <p:ext uri="{BB962C8B-B14F-4D97-AF65-F5344CB8AC3E}">
        <p14:creationId xmlns:p14="http://schemas.microsoft.com/office/powerpoint/2010/main" val="342126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1067823" y="1264204"/>
            <a:ext cx="5740073" cy="3833576"/>
          </a:xfrm>
        </p:spPr>
        <p:txBody>
          <a:bodyPr>
            <a:normAutofit/>
          </a:bodyPr>
          <a:lstStyle/>
          <a:p>
            <a:r>
              <a:rPr lang="en-US" sz="4800" b="0" i="0" u="none" strike="noStrike" dirty="0">
                <a:effectLst/>
                <a:latin typeface="Mokoko Medium" panose="02060603020203020204" pitchFamily="18" charset="0"/>
              </a:rPr>
              <a:t>Pharmacy First: Getting to know the service</a:t>
            </a:r>
            <a:endParaRPr lang="en-US" sz="4800" dirty="0"/>
          </a:p>
        </p:txBody>
      </p:sp>
    </p:spTree>
    <p:extLst>
      <p:ext uri="{BB962C8B-B14F-4D97-AF65-F5344CB8AC3E}">
        <p14:creationId xmlns:p14="http://schemas.microsoft.com/office/powerpoint/2010/main" val="248830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20B167-4622-E2F8-CA40-7AD1D8FE1B20}"/>
              </a:ext>
            </a:extLst>
          </p:cNvPr>
          <p:cNvPicPr>
            <a:picLocks noGrp="1" noChangeAspect="1"/>
          </p:cNvPicPr>
          <p:nvPr>
            <p:ph sz="half" idx="1"/>
          </p:nvPr>
        </p:nvPicPr>
        <p:blipFill>
          <a:blip r:embed="rId2"/>
          <a:stretch>
            <a:fillRect/>
          </a:stretch>
        </p:blipFill>
        <p:spPr>
          <a:xfrm>
            <a:off x="2513499" y="553725"/>
            <a:ext cx="6779791" cy="5529950"/>
          </a:xfrm>
          <a:ln>
            <a:solidFill>
              <a:srgbClr val="0072CE"/>
            </a:solidFill>
          </a:ln>
        </p:spPr>
      </p:pic>
    </p:spTree>
    <p:extLst>
      <p:ext uri="{BB962C8B-B14F-4D97-AF65-F5344CB8AC3E}">
        <p14:creationId xmlns:p14="http://schemas.microsoft.com/office/powerpoint/2010/main" val="45814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C11D-B525-7ADA-5317-34727EC37D13}"/>
              </a:ext>
            </a:extLst>
          </p:cNvPr>
          <p:cNvSpPr>
            <a:spLocks noGrp="1"/>
          </p:cNvSpPr>
          <p:nvPr>
            <p:ph type="title"/>
          </p:nvPr>
        </p:nvSpPr>
        <p:spPr/>
        <p:txBody>
          <a:bodyPr/>
          <a:lstStyle/>
          <a:p>
            <a:r>
              <a:rPr lang="en-US" dirty="0"/>
              <a:t>PGDs</a:t>
            </a:r>
            <a:endParaRPr lang="en-GB" dirty="0"/>
          </a:p>
        </p:txBody>
      </p:sp>
      <p:sp>
        <p:nvSpPr>
          <p:cNvPr id="3" name="Content Placeholder 2">
            <a:extLst>
              <a:ext uri="{FF2B5EF4-FFF2-40B4-BE49-F238E27FC236}">
                <a16:creationId xmlns:a16="http://schemas.microsoft.com/office/drawing/2014/main" id="{2F62FC2A-3DA3-4B67-A67D-1510E1C17429}"/>
              </a:ext>
            </a:extLst>
          </p:cNvPr>
          <p:cNvSpPr>
            <a:spLocks noGrp="1"/>
          </p:cNvSpPr>
          <p:nvPr>
            <p:ph sz="half" idx="1"/>
          </p:nvPr>
        </p:nvSpPr>
        <p:spPr>
          <a:xfrm>
            <a:off x="936978" y="1825625"/>
            <a:ext cx="10791602" cy="4351338"/>
          </a:xfrm>
        </p:spPr>
        <p:txBody>
          <a:bodyPr>
            <a:normAutofit/>
          </a:bodyPr>
          <a:lstStyle/>
          <a:p>
            <a:r>
              <a:rPr lang="en-US" dirty="0"/>
              <a:t>Pharmacists need to read all 23 PGDs and protocol </a:t>
            </a:r>
          </a:p>
          <a:p>
            <a:r>
              <a:rPr lang="en-US" dirty="0"/>
              <a:t>Pharmacists </a:t>
            </a:r>
            <a:r>
              <a:rPr lang="en-US" b="1" dirty="0"/>
              <a:t>must read and sign the PGDs and protocol</a:t>
            </a:r>
          </a:p>
          <a:p>
            <a:pPr lvl="1"/>
            <a:r>
              <a:rPr lang="en-US" dirty="0"/>
              <a:t>There is a master PGD and protocol authorisation sheet on the NHS England website that pharmacists can use – this replaces the need to sign each individual PGD and protocol</a:t>
            </a:r>
          </a:p>
          <a:p>
            <a:endParaRPr lang="en-US" dirty="0"/>
          </a:p>
        </p:txBody>
      </p:sp>
    </p:spTree>
    <p:extLst>
      <p:ext uri="{BB962C8B-B14F-4D97-AF65-F5344CB8AC3E}">
        <p14:creationId xmlns:p14="http://schemas.microsoft.com/office/powerpoint/2010/main" val="243179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a:xfrm>
            <a:off x="2872509" y="2074277"/>
            <a:ext cx="6952688" cy="2681830"/>
          </a:xfrm>
        </p:spPr>
        <p:txBody>
          <a:bodyPr>
            <a:normAutofit fontScale="90000"/>
          </a:bodyPr>
          <a:lstStyle/>
          <a:p>
            <a:pPr algn="l"/>
            <a:r>
              <a:rPr lang="en-US" dirty="0"/>
              <a:t>Learning and development requirements</a:t>
            </a:r>
            <a:endParaRPr lang="en-GB" dirty="0"/>
          </a:p>
        </p:txBody>
      </p:sp>
    </p:spTree>
    <p:extLst>
      <p:ext uri="{BB962C8B-B14F-4D97-AF65-F5344CB8AC3E}">
        <p14:creationId xmlns:p14="http://schemas.microsoft.com/office/powerpoint/2010/main" val="245221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lstStyle/>
          <a:p>
            <a:r>
              <a:rPr lang="en-US" dirty="0"/>
              <a:t>Learning and development </a:t>
            </a:r>
            <a:endParaRPr lang="en-GB" dirty="0"/>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8" y="1825625"/>
            <a:ext cx="5529136" cy="4351338"/>
          </a:xfrm>
        </p:spPr>
        <p:txBody>
          <a:bodyPr>
            <a:normAutofit/>
          </a:bodyPr>
          <a:lstStyle/>
          <a:p>
            <a:pPr>
              <a:buClr>
                <a:srgbClr val="FF6D3A"/>
              </a:buClr>
            </a:pPr>
            <a:r>
              <a:rPr lang="en-US" dirty="0"/>
              <a:t>CPPE webpage detailing training resources</a:t>
            </a:r>
          </a:p>
          <a:p>
            <a:pPr lvl="1">
              <a:buClr>
                <a:srgbClr val="FF6D3A"/>
              </a:buClr>
            </a:pPr>
            <a:r>
              <a:rPr lang="en-GB" dirty="0">
                <a:solidFill>
                  <a:srgbClr val="FF6D3A"/>
                </a:solidFill>
              </a:rPr>
              <a:t>www.cppe.ac.uk/services/pharmacy-first/ </a:t>
            </a:r>
          </a:p>
          <a:p>
            <a:pPr>
              <a:buClr>
                <a:srgbClr val="FF6D3A"/>
              </a:buClr>
            </a:pPr>
            <a:r>
              <a:rPr lang="en-GB" dirty="0"/>
              <a:t>Pharmacy First self-assessment framework – developed by CPPE and NHS England</a:t>
            </a:r>
          </a:p>
          <a:p>
            <a:pPr>
              <a:buClr>
                <a:srgbClr val="FF6D3A"/>
              </a:buClr>
            </a:pPr>
            <a:r>
              <a:rPr lang="en-GB" dirty="0"/>
              <a:t>Personal development action plan</a:t>
            </a:r>
          </a:p>
          <a:p>
            <a:endParaRPr lang="en-GB" dirty="0"/>
          </a:p>
        </p:txBody>
      </p:sp>
      <p:pic>
        <p:nvPicPr>
          <p:cNvPr id="6" name="Content Placeholder 5">
            <a:extLst>
              <a:ext uri="{FF2B5EF4-FFF2-40B4-BE49-F238E27FC236}">
                <a16:creationId xmlns:a16="http://schemas.microsoft.com/office/drawing/2014/main" id="{D8B0F8B6-128E-7539-A192-8E05D3C16013}"/>
              </a:ext>
            </a:extLst>
          </p:cNvPr>
          <p:cNvPicPr>
            <a:picLocks noGrp="1" noChangeAspect="1"/>
          </p:cNvPicPr>
          <p:nvPr>
            <p:ph sz="half" idx="2"/>
          </p:nvPr>
        </p:nvPicPr>
        <p:blipFill>
          <a:blip r:embed="rId2"/>
          <a:stretch>
            <a:fillRect/>
          </a:stretch>
        </p:blipFill>
        <p:spPr>
          <a:xfrm>
            <a:off x="6842990" y="1825625"/>
            <a:ext cx="4649927" cy="4077752"/>
          </a:xfrm>
          <a:ln>
            <a:solidFill>
              <a:srgbClr val="0072CE"/>
            </a:solidFill>
          </a:ln>
        </p:spPr>
      </p:pic>
    </p:spTree>
    <p:extLst>
      <p:ext uri="{BB962C8B-B14F-4D97-AF65-F5344CB8AC3E}">
        <p14:creationId xmlns:p14="http://schemas.microsoft.com/office/powerpoint/2010/main" val="409278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C76C-EB96-6A4A-ED72-50DA480F8587}"/>
              </a:ext>
            </a:extLst>
          </p:cNvPr>
          <p:cNvSpPr>
            <a:spLocks noGrp="1"/>
          </p:cNvSpPr>
          <p:nvPr>
            <p:ph type="title"/>
          </p:nvPr>
        </p:nvSpPr>
        <p:spPr/>
        <p:txBody>
          <a:bodyPr/>
          <a:lstStyle/>
          <a:p>
            <a:r>
              <a:rPr lang="en-US" dirty="0"/>
              <a:t>Learning and development</a:t>
            </a:r>
            <a:endParaRPr lang="en-GB" dirty="0"/>
          </a:p>
        </p:txBody>
      </p:sp>
      <p:sp>
        <p:nvSpPr>
          <p:cNvPr id="3" name="Content Placeholder 2">
            <a:extLst>
              <a:ext uri="{FF2B5EF4-FFF2-40B4-BE49-F238E27FC236}">
                <a16:creationId xmlns:a16="http://schemas.microsoft.com/office/drawing/2014/main" id="{93C5E8CA-0E5D-D5D1-377D-D0E73CD2A53B}"/>
              </a:ext>
            </a:extLst>
          </p:cNvPr>
          <p:cNvSpPr>
            <a:spLocks noGrp="1"/>
          </p:cNvSpPr>
          <p:nvPr>
            <p:ph sz="half" idx="1"/>
          </p:nvPr>
        </p:nvSpPr>
        <p:spPr/>
        <p:txBody>
          <a:bodyPr>
            <a:normAutofit/>
          </a:bodyPr>
          <a:lstStyle/>
          <a:p>
            <a:pPr>
              <a:buClr>
                <a:srgbClr val="FF6D3A"/>
              </a:buClr>
            </a:pPr>
            <a:r>
              <a:rPr lang="en-US" dirty="0"/>
              <a:t>NHS England funded training by Cliniskills </a:t>
            </a:r>
          </a:p>
          <a:p>
            <a:pPr lvl="1">
              <a:buClr>
                <a:srgbClr val="FF6D3A"/>
              </a:buClr>
            </a:pPr>
            <a:r>
              <a:rPr lang="en-US" dirty="0"/>
              <a:t>Clinical examination skills  includes e-learning and face-to-face training </a:t>
            </a:r>
            <a:r>
              <a:rPr lang="en-US" dirty="0">
                <a:highlight>
                  <a:srgbClr val="FFFF00"/>
                </a:highlight>
              </a:rPr>
              <a:t>[LPCs can add relevant local training dates from the website]</a:t>
            </a:r>
          </a:p>
        </p:txBody>
      </p:sp>
      <p:sp>
        <p:nvSpPr>
          <p:cNvPr id="4" name="Content Placeholder 3">
            <a:extLst>
              <a:ext uri="{FF2B5EF4-FFF2-40B4-BE49-F238E27FC236}">
                <a16:creationId xmlns:a16="http://schemas.microsoft.com/office/drawing/2014/main" id="{2362F7EA-6131-7558-FD6E-C5FDC0093DB0}"/>
              </a:ext>
            </a:extLst>
          </p:cNvPr>
          <p:cNvSpPr>
            <a:spLocks noGrp="1"/>
          </p:cNvSpPr>
          <p:nvPr>
            <p:ph sz="half" idx="2"/>
          </p:nvPr>
        </p:nvSpPr>
        <p:spPr/>
        <p:txBody>
          <a:bodyPr>
            <a:normAutofit/>
          </a:bodyPr>
          <a:lstStyle/>
          <a:p>
            <a:pPr>
              <a:buClr>
                <a:srgbClr val="FF6D3A"/>
              </a:buClr>
            </a:pPr>
            <a:r>
              <a:rPr lang="en-US" dirty="0"/>
              <a:t>CPE Pharmacy First on-demand webinars:</a:t>
            </a:r>
          </a:p>
          <a:p>
            <a:pPr lvl="1">
              <a:buClr>
                <a:srgbClr val="FF6D3A"/>
              </a:buClr>
            </a:pPr>
            <a:r>
              <a:rPr lang="en-US" dirty="0"/>
              <a:t>Getting to know the service</a:t>
            </a:r>
          </a:p>
          <a:p>
            <a:pPr lvl="1">
              <a:buClr>
                <a:srgbClr val="FF6D3A"/>
              </a:buClr>
            </a:pPr>
            <a:r>
              <a:rPr lang="en-US" dirty="0"/>
              <a:t>Getting ready for launch</a:t>
            </a:r>
          </a:p>
          <a:p>
            <a:pPr>
              <a:buClr>
                <a:srgbClr val="FF6D3A"/>
              </a:buClr>
            </a:pPr>
            <a:r>
              <a:rPr lang="en-US" dirty="0"/>
              <a:t>Available at: </a:t>
            </a:r>
            <a:r>
              <a:rPr lang="en-US" dirty="0">
                <a:solidFill>
                  <a:srgbClr val="FF6D3A"/>
                </a:solidFill>
              </a:rPr>
              <a:t>cpe.org.uk/pharmacyfirst  </a:t>
            </a:r>
            <a:endParaRPr lang="en-GB" dirty="0">
              <a:solidFill>
                <a:srgbClr val="FF6D3A"/>
              </a:solidFill>
            </a:endParaRPr>
          </a:p>
        </p:txBody>
      </p:sp>
    </p:spTree>
    <p:extLst>
      <p:ext uri="{BB962C8B-B14F-4D97-AF65-F5344CB8AC3E}">
        <p14:creationId xmlns:p14="http://schemas.microsoft.com/office/powerpoint/2010/main" val="378623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AACB-CC2C-F58B-3AFC-8598330ECA14}"/>
              </a:ext>
            </a:extLst>
          </p:cNvPr>
          <p:cNvSpPr>
            <a:spLocks noGrp="1"/>
          </p:cNvSpPr>
          <p:nvPr>
            <p:ph type="title"/>
          </p:nvPr>
        </p:nvSpPr>
        <p:spPr>
          <a:xfrm>
            <a:off x="2909455" y="2074277"/>
            <a:ext cx="6915742" cy="2681830"/>
          </a:xfrm>
        </p:spPr>
        <p:txBody>
          <a:bodyPr/>
          <a:lstStyle/>
          <a:p>
            <a:pPr algn="l"/>
            <a:r>
              <a:rPr lang="en-US" dirty="0"/>
              <a:t>Preparing to provide the service</a:t>
            </a:r>
            <a:endParaRPr lang="en-GB" dirty="0"/>
          </a:p>
        </p:txBody>
      </p:sp>
    </p:spTree>
    <p:extLst>
      <p:ext uri="{BB962C8B-B14F-4D97-AF65-F5344CB8AC3E}">
        <p14:creationId xmlns:p14="http://schemas.microsoft.com/office/powerpoint/2010/main" val="1727236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9321-5DAC-20C8-18A6-642928EA9D57}"/>
              </a:ext>
            </a:extLst>
          </p:cNvPr>
          <p:cNvSpPr>
            <a:spLocks noGrp="1"/>
          </p:cNvSpPr>
          <p:nvPr>
            <p:ph type="title"/>
          </p:nvPr>
        </p:nvSpPr>
        <p:spPr/>
        <p:txBody>
          <a:bodyPr/>
          <a:lstStyle/>
          <a:p>
            <a:r>
              <a:rPr lang="en-US" dirty="0"/>
              <a:t>Preparing to provide the service</a:t>
            </a:r>
            <a:endParaRPr lang="en-GB" dirty="0"/>
          </a:p>
        </p:txBody>
      </p:sp>
      <p:sp>
        <p:nvSpPr>
          <p:cNvPr id="3" name="Content Placeholder 2">
            <a:extLst>
              <a:ext uri="{FF2B5EF4-FFF2-40B4-BE49-F238E27FC236}">
                <a16:creationId xmlns:a16="http://schemas.microsoft.com/office/drawing/2014/main" id="{BABA27D8-F5B9-25AE-8576-6C36E8DBD362}"/>
              </a:ext>
            </a:extLst>
          </p:cNvPr>
          <p:cNvSpPr>
            <a:spLocks noGrp="1"/>
          </p:cNvSpPr>
          <p:nvPr>
            <p:ph sz="half" idx="1"/>
          </p:nvPr>
        </p:nvSpPr>
        <p:spPr>
          <a:xfrm>
            <a:off x="936977" y="1825625"/>
            <a:ext cx="10539675" cy="4351338"/>
          </a:xfrm>
        </p:spPr>
        <p:txBody>
          <a:bodyPr/>
          <a:lstStyle/>
          <a:p>
            <a:pPr marL="342900" indent="-342900" algn="l" rtl="0" fontAlgn="base">
              <a:buClr>
                <a:srgbClr val="FF6D3A"/>
              </a:buClr>
              <a:buFont typeface="+mj-lt"/>
              <a:buAutoNum type="arabicPeriod"/>
            </a:pPr>
            <a:r>
              <a:rPr lang="en-US" sz="2000" b="0" i="0" u="none" strike="noStrike" dirty="0">
                <a:effectLst/>
                <a:latin typeface="DM Sans" pitchFamily="2" charset="0"/>
              </a:rPr>
              <a:t>Download and read the </a:t>
            </a:r>
            <a:r>
              <a:rPr lang="en-US" sz="2000" b="1" i="0" u="none" strike="noStrike" dirty="0">
                <a:effectLst/>
                <a:latin typeface="DM Sans" pitchFamily="2" charset="0"/>
              </a:rPr>
              <a:t>service specification </a:t>
            </a:r>
            <a:r>
              <a:rPr lang="en-US" sz="2000" b="0" i="0" u="none" strike="noStrike" dirty="0">
                <a:effectLst/>
                <a:latin typeface="DM Sans" pitchFamily="2" charset="0"/>
              </a:rPr>
              <a:t>and </a:t>
            </a:r>
            <a:r>
              <a:rPr lang="en-US" sz="2000" b="1" i="0" u="none" strike="noStrike" dirty="0">
                <a:effectLst/>
                <a:latin typeface="DM Sans" pitchFamily="2" charset="0"/>
              </a:rPr>
              <a:t>clinical pathways</a:t>
            </a:r>
            <a:r>
              <a:rPr lang="en-US" sz="2000" b="0" i="0" dirty="0">
                <a:effectLst/>
                <a:latin typeface="DM Sans" pitchFamily="2" charset="0"/>
              </a:rPr>
              <a:t>​</a:t>
            </a:r>
          </a:p>
          <a:p>
            <a:pPr marL="342900" indent="-342900" algn="l" rtl="0" fontAlgn="base">
              <a:buClr>
                <a:srgbClr val="FF6D3A"/>
              </a:buClr>
              <a:buFont typeface="+mj-lt"/>
              <a:buAutoNum type="arabicPeriod"/>
            </a:pPr>
            <a:r>
              <a:rPr lang="en-US" sz="2000" b="0" i="0" u="none" strike="noStrike" dirty="0">
                <a:effectLst/>
                <a:latin typeface="DM Sans" pitchFamily="2" charset="0"/>
              </a:rPr>
              <a:t>If you then want to provide the service, </a:t>
            </a:r>
            <a:r>
              <a:rPr lang="en-US" sz="2000" b="1" i="0" u="none" strike="noStrike" dirty="0">
                <a:effectLst/>
                <a:latin typeface="DM Sans" pitchFamily="2" charset="0"/>
              </a:rPr>
              <a:t>sign up on MYS</a:t>
            </a:r>
            <a:endParaRPr lang="en-US" sz="2000" b="0" i="0" dirty="0">
              <a:effectLst/>
              <a:latin typeface="DM Sans" pitchFamily="2" charset="0"/>
            </a:endParaRPr>
          </a:p>
          <a:p>
            <a:pPr marL="342900" indent="-342900" algn="l" rtl="0" fontAlgn="base">
              <a:buClr>
                <a:srgbClr val="FF6D3A"/>
              </a:buClr>
              <a:buFont typeface="+mj-lt"/>
              <a:buAutoNum type="arabicPeriod"/>
            </a:pPr>
            <a:r>
              <a:rPr lang="en-US" sz="2000" b="0" i="0" u="none" strike="noStrike" dirty="0">
                <a:effectLst/>
                <a:latin typeface="DM Sans" pitchFamily="2" charset="0"/>
              </a:rPr>
              <a:t>Place an </a:t>
            </a:r>
            <a:r>
              <a:rPr lang="en-US" sz="2000" b="1" i="0" u="none" strike="noStrike" dirty="0">
                <a:effectLst/>
                <a:latin typeface="DM Sans" pitchFamily="2" charset="0"/>
              </a:rPr>
              <a:t>order for an otoscope</a:t>
            </a:r>
            <a:r>
              <a:rPr lang="en-US" sz="2000" b="0" i="0" dirty="0">
                <a:effectLst/>
                <a:latin typeface="DM Sans" pitchFamily="2" charset="0"/>
              </a:rPr>
              <a:t>​</a:t>
            </a:r>
          </a:p>
          <a:p>
            <a:pPr marL="342900" indent="-342900" algn="l" rtl="0" fontAlgn="base">
              <a:buClr>
                <a:srgbClr val="FF6D3A"/>
              </a:buClr>
              <a:buFont typeface="+mj-lt"/>
              <a:buAutoNum type="arabicPeriod"/>
            </a:pPr>
            <a:r>
              <a:rPr lang="en-US" sz="2000" b="0" i="0" u="none" strike="noStrike" dirty="0">
                <a:effectLst/>
                <a:latin typeface="DM Sans" pitchFamily="2" charset="0"/>
              </a:rPr>
              <a:t>Download and start</a:t>
            </a:r>
            <a:r>
              <a:rPr lang="en-US" sz="2000" b="0" i="0" dirty="0">
                <a:effectLst/>
                <a:latin typeface="DM Sans" pitchFamily="2" charset="0"/>
              </a:rPr>
              <a:t>​</a:t>
            </a:r>
          </a:p>
          <a:p>
            <a:pPr marL="800100" lvl="1" indent="-342900" fontAlgn="base">
              <a:buClr>
                <a:srgbClr val="FF6D3A"/>
              </a:buClr>
              <a:buFont typeface="+mj-lt"/>
              <a:buAutoNum type="arabicPeriod"/>
            </a:pPr>
            <a:r>
              <a:rPr lang="en-US" b="0" i="0" u="none" strike="noStrike" dirty="0">
                <a:effectLst/>
                <a:latin typeface="DM Sans" pitchFamily="2" charset="0"/>
              </a:rPr>
              <a:t>reading the </a:t>
            </a:r>
            <a:r>
              <a:rPr lang="en-US" b="1" i="0" u="none" strike="noStrike" dirty="0">
                <a:effectLst/>
                <a:latin typeface="DM Sans" pitchFamily="2" charset="0"/>
              </a:rPr>
              <a:t>PGDs </a:t>
            </a:r>
            <a:r>
              <a:rPr lang="en-US" i="0" u="none" strike="noStrike" dirty="0">
                <a:effectLst/>
                <a:latin typeface="DM Sans" pitchFamily="2" charset="0"/>
              </a:rPr>
              <a:t>and</a:t>
            </a:r>
            <a:r>
              <a:rPr lang="en-US" i="0" dirty="0">
                <a:effectLst/>
                <a:latin typeface="DM Sans" pitchFamily="2" charset="0"/>
              </a:rPr>
              <a:t>​</a:t>
            </a:r>
          </a:p>
          <a:p>
            <a:pPr marL="800100" lvl="1" indent="-342900" fontAlgn="base">
              <a:buClr>
                <a:srgbClr val="FF6D3A"/>
              </a:buClr>
              <a:buFont typeface="+mj-lt"/>
              <a:buAutoNum type="arabicPeriod"/>
            </a:pPr>
            <a:r>
              <a:rPr lang="en-US" b="1" i="0" u="none" strike="noStrike" dirty="0">
                <a:effectLst/>
                <a:latin typeface="DM Sans" pitchFamily="2" charset="0"/>
              </a:rPr>
              <a:t>clinical protocol </a:t>
            </a:r>
            <a:endParaRPr lang="en-US" b="0" i="0" dirty="0">
              <a:effectLst/>
              <a:latin typeface="DM Sans" pitchFamily="2" charset="0"/>
            </a:endParaRPr>
          </a:p>
          <a:p>
            <a:endParaRPr lang="en-GB" dirty="0"/>
          </a:p>
        </p:txBody>
      </p:sp>
      <p:pic>
        <p:nvPicPr>
          <p:cNvPr id="7" name="Content Placeholder 6">
            <a:extLst>
              <a:ext uri="{FF2B5EF4-FFF2-40B4-BE49-F238E27FC236}">
                <a16:creationId xmlns:a16="http://schemas.microsoft.com/office/drawing/2014/main" id="{3930C640-A8CF-74F5-7080-FEA21950B84A}"/>
              </a:ext>
            </a:extLst>
          </p:cNvPr>
          <p:cNvPicPr>
            <a:picLocks noGrp="1" noChangeAspect="1"/>
          </p:cNvPicPr>
          <p:nvPr>
            <p:ph sz="half" idx="2"/>
          </p:nvPr>
        </p:nvPicPr>
        <p:blipFill>
          <a:blip r:embed="rId2"/>
          <a:stretch>
            <a:fillRect/>
          </a:stretch>
        </p:blipFill>
        <p:spPr>
          <a:xfrm>
            <a:off x="4718662" y="3776605"/>
            <a:ext cx="6848211" cy="2535295"/>
          </a:xfrm>
        </p:spPr>
      </p:pic>
    </p:spTree>
    <p:extLst>
      <p:ext uri="{BB962C8B-B14F-4D97-AF65-F5344CB8AC3E}">
        <p14:creationId xmlns:p14="http://schemas.microsoft.com/office/powerpoint/2010/main" val="336632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E827-C52C-67C1-2F3F-18127D3A1ABC}"/>
              </a:ext>
            </a:extLst>
          </p:cNvPr>
          <p:cNvSpPr>
            <a:spLocks noGrp="1"/>
          </p:cNvSpPr>
          <p:nvPr>
            <p:ph type="title"/>
          </p:nvPr>
        </p:nvSpPr>
        <p:spPr/>
        <p:txBody>
          <a:bodyPr/>
          <a:lstStyle/>
          <a:p>
            <a:r>
              <a:rPr lang="en-US" dirty="0"/>
              <a:t>Preparing to provide the service</a:t>
            </a:r>
            <a:endParaRPr lang="en-GB" dirty="0"/>
          </a:p>
        </p:txBody>
      </p:sp>
      <p:sp>
        <p:nvSpPr>
          <p:cNvPr id="3" name="Content Placeholder 2">
            <a:extLst>
              <a:ext uri="{FF2B5EF4-FFF2-40B4-BE49-F238E27FC236}">
                <a16:creationId xmlns:a16="http://schemas.microsoft.com/office/drawing/2014/main" id="{41063FBE-1761-8431-B3C0-56A9AE7E8977}"/>
              </a:ext>
            </a:extLst>
          </p:cNvPr>
          <p:cNvSpPr>
            <a:spLocks noGrp="1"/>
          </p:cNvSpPr>
          <p:nvPr>
            <p:ph sz="half" idx="1"/>
          </p:nvPr>
        </p:nvSpPr>
        <p:spPr>
          <a:xfrm>
            <a:off x="936978" y="1825625"/>
            <a:ext cx="9515705" cy="4351338"/>
          </a:xfrm>
        </p:spPr>
        <p:txBody>
          <a:bodyPr>
            <a:normAutofit/>
          </a:bodyPr>
          <a:lstStyle/>
          <a:p>
            <a:pPr algn="l" rtl="0" fontAlgn="base">
              <a:buClr>
                <a:srgbClr val="FF6D3A"/>
              </a:buClr>
              <a:buFont typeface="+mj-lt"/>
              <a:buAutoNum type="arabicPeriod" startAt="5"/>
            </a:pPr>
            <a:r>
              <a:rPr lang="en-US" sz="2000" b="0" i="0" u="none" strike="noStrike" dirty="0">
                <a:effectLst/>
                <a:latin typeface="DM Sans" pitchFamily="2" charset="0"/>
              </a:rPr>
              <a:t>Start </a:t>
            </a:r>
            <a:r>
              <a:rPr lang="en-US" sz="2000" b="1" i="0" u="none" strike="noStrike" dirty="0">
                <a:effectLst/>
                <a:latin typeface="DM Sans" pitchFamily="2" charset="0"/>
              </a:rPr>
              <a:t>considering which IT system </a:t>
            </a:r>
            <a:r>
              <a:rPr lang="en-US" sz="2000" b="0" i="0" u="none" strike="noStrike" dirty="0">
                <a:effectLst/>
                <a:latin typeface="DM Sans" pitchFamily="2" charset="0"/>
              </a:rPr>
              <a:t>you want to use and look into costs and contracting</a:t>
            </a:r>
            <a:r>
              <a:rPr lang="en-US" sz="2000" b="0" i="0" dirty="0">
                <a:effectLst/>
                <a:latin typeface="DM Sans" pitchFamily="2" charset="0"/>
              </a:rPr>
              <a:t>​</a:t>
            </a:r>
          </a:p>
          <a:p>
            <a:pPr algn="l" rtl="0" fontAlgn="base">
              <a:buClr>
                <a:srgbClr val="FF6D3A"/>
              </a:buClr>
              <a:buFont typeface="+mj-lt"/>
              <a:buAutoNum type="arabicPeriod" startAt="5"/>
            </a:pPr>
            <a:r>
              <a:rPr lang="en-US" sz="2000" b="0" i="0" u="none" strike="noStrike" dirty="0">
                <a:effectLst/>
                <a:latin typeface="DM Sans" pitchFamily="2" charset="0"/>
              </a:rPr>
              <a:t>Provide an </a:t>
            </a:r>
            <a:r>
              <a:rPr lang="en-US" sz="2000" b="1" i="0" u="none" strike="noStrike" dirty="0">
                <a:effectLst/>
                <a:latin typeface="DM Sans" pitchFamily="2" charset="0"/>
              </a:rPr>
              <a:t>initial briefing </a:t>
            </a:r>
            <a:r>
              <a:rPr lang="en-US" sz="2000" b="0" i="0" u="none" strike="noStrike" dirty="0">
                <a:effectLst/>
                <a:latin typeface="DM Sans" pitchFamily="2" charset="0"/>
              </a:rPr>
              <a:t>on the service for your </a:t>
            </a:r>
            <a:r>
              <a:rPr lang="en-US" sz="2000" b="1" i="0" u="none" strike="noStrike" dirty="0">
                <a:effectLst/>
                <a:latin typeface="DM Sans" pitchFamily="2" charset="0"/>
              </a:rPr>
              <a:t>staff</a:t>
            </a:r>
            <a:r>
              <a:rPr lang="en-US" sz="2000" b="0" i="0" dirty="0">
                <a:effectLst/>
                <a:latin typeface="DM Sans" pitchFamily="2" charset="0"/>
              </a:rPr>
              <a:t>​</a:t>
            </a:r>
          </a:p>
          <a:p>
            <a:pPr algn="l" rtl="0" fontAlgn="base">
              <a:buClr>
                <a:srgbClr val="FF6D3A"/>
              </a:buClr>
              <a:buFont typeface="+mj-lt"/>
              <a:buAutoNum type="arabicPeriod" startAt="5"/>
            </a:pPr>
            <a:r>
              <a:rPr lang="en-US" sz="2000" b="0" i="0" u="none" strike="noStrike" dirty="0">
                <a:effectLst/>
                <a:latin typeface="DM Sans" pitchFamily="2" charset="0"/>
              </a:rPr>
              <a:t>Create a </a:t>
            </a:r>
            <a:r>
              <a:rPr lang="en-US" sz="2000" b="1" i="0" u="none" strike="noStrike" dirty="0">
                <a:effectLst/>
                <a:latin typeface="DM Sans" pitchFamily="2" charset="0"/>
              </a:rPr>
              <a:t>training plan with pharmacists </a:t>
            </a:r>
            <a:r>
              <a:rPr lang="en-US" sz="2000" b="0" i="0" u="none" strike="noStrike" dirty="0">
                <a:effectLst/>
                <a:latin typeface="DM Sans" pitchFamily="2" charset="0"/>
              </a:rPr>
              <a:t>who will provide the service (using the CPPE self-assessment), including ensuring they know how to use an otoscope</a:t>
            </a:r>
            <a:r>
              <a:rPr lang="en-US" sz="2000" b="0" i="0" dirty="0">
                <a:effectLst/>
                <a:latin typeface="DM Sans" pitchFamily="2" charset="0"/>
              </a:rPr>
              <a:t>​</a:t>
            </a:r>
          </a:p>
          <a:p>
            <a:pPr algn="l" rtl="0" fontAlgn="base">
              <a:buClr>
                <a:srgbClr val="FF6D3A"/>
              </a:buClr>
              <a:buFont typeface="+mj-lt"/>
              <a:buAutoNum type="arabicPeriod" startAt="5"/>
            </a:pPr>
            <a:r>
              <a:rPr lang="en-US" sz="2000" b="0" i="0" u="none" strike="noStrike" dirty="0">
                <a:effectLst/>
                <a:latin typeface="DM Sans" pitchFamily="2" charset="0"/>
              </a:rPr>
              <a:t>Check our </a:t>
            </a:r>
            <a:r>
              <a:rPr lang="en-US" sz="2000" b="1" i="0" u="none" strike="noStrike" dirty="0">
                <a:effectLst/>
                <a:latin typeface="DM Sans" pitchFamily="2" charset="0"/>
              </a:rPr>
              <a:t>LPC website </a:t>
            </a:r>
            <a:r>
              <a:rPr lang="en-US" sz="2000" b="0" i="0" u="none" strike="noStrike" dirty="0">
                <a:effectLst/>
                <a:latin typeface="DM Sans" pitchFamily="2" charset="0"/>
              </a:rPr>
              <a:t>for details of any </a:t>
            </a:r>
            <a:r>
              <a:rPr lang="en-US" sz="2000" b="1" i="0" u="none" strike="noStrike" dirty="0">
                <a:effectLst/>
                <a:latin typeface="DM Sans" pitchFamily="2" charset="0"/>
              </a:rPr>
              <a:t>local training sessions</a:t>
            </a:r>
            <a:r>
              <a:rPr lang="en-US" sz="2000" b="0" i="0" dirty="0">
                <a:effectLst/>
                <a:latin typeface="DM Sans" pitchFamily="2" charset="0"/>
              </a:rPr>
              <a:t>​</a:t>
            </a:r>
          </a:p>
          <a:p>
            <a:pPr algn="l" rtl="0" fontAlgn="base">
              <a:buClr>
                <a:srgbClr val="FF6D3A"/>
              </a:buClr>
              <a:buFont typeface="+mj-lt"/>
              <a:buAutoNum type="arabicPeriod" startAt="5"/>
            </a:pPr>
            <a:r>
              <a:rPr lang="en-US" sz="2000" b="0" i="0" u="none" strike="noStrike" dirty="0">
                <a:effectLst/>
                <a:latin typeface="DM Sans" pitchFamily="2" charset="0"/>
              </a:rPr>
              <a:t>Start to develop an </a:t>
            </a:r>
            <a:r>
              <a:rPr lang="en-US" sz="2000" b="1" i="0" u="none" strike="noStrike" dirty="0">
                <a:effectLst/>
                <a:latin typeface="DM Sans" pitchFamily="2" charset="0"/>
              </a:rPr>
              <a:t>SOP</a:t>
            </a:r>
            <a:r>
              <a:rPr lang="en-US" sz="2000" b="0" i="0" u="none" strike="noStrike" dirty="0">
                <a:effectLst/>
                <a:latin typeface="DM Sans" pitchFamily="2" charset="0"/>
              </a:rPr>
              <a:t> or update your CPCS SOP</a:t>
            </a:r>
            <a:endParaRPr lang="en-US" sz="2000" b="0" i="0" dirty="0">
              <a:effectLst/>
              <a:latin typeface="DM Sans" pitchFamily="2" charset="0"/>
            </a:endParaRPr>
          </a:p>
          <a:p>
            <a:endParaRPr lang="en-GB" dirty="0"/>
          </a:p>
        </p:txBody>
      </p:sp>
      <p:sp>
        <p:nvSpPr>
          <p:cNvPr id="12" name="AutoShape 9" descr="Cloud Computing with solid fill">
            <a:extLst>
              <a:ext uri="{FF2B5EF4-FFF2-40B4-BE49-F238E27FC236}">
                <a16:creationId xmlns:a16="http://schemas.microsoft.com/office/drawing/2014/main" id="{9F477247-705C-DBBB-10F7-6990FBFC5B81}"/>
              </a:ext>
            </a:extLst>
          </p:cNvPr>
          <p:cNvSpPr>
            <a:spLocks noChangeAspect="1" noChangeArrowheads="1"/>
          </p:cNvSpPr>
          <p:nvPr/>
        </p:nvSpPr>
        <p:spPr bwMode="auto">
          <a:xfrm>
            <a:off x="10300283" y="21608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Graphic 13" descr="Clipboard Checked with solid fill">
            <a:extLst>
              <a:ext uri="{FF2B5EF4-FFF2-40B4-BE49-F238E27FC236}">
                <a16:creationId xmlns:a16="http://schemas.microsoft.com/office/drawing/2014/main" id="{F3795198-D2DE-BD8A-CE87-AA144A0BA0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9400" y="3021226"/>
            <a:ext cx="914400" cy="914400"/>
          </a:xfrm>
          <a:prstGeom prst="rect">
            <a:avLst/>
          </a:prstGeom>
        </p:spPr>
      </p:pic>
      <p:pic>
        <p:nvPicPr>
          <p:cNvPr id="16" name="Graphic 15" descr="Cloud Computing with solid fill">
            <a:extLst>
              <a:ext uri="{FF2B5EF4-FFF2-40B4-BE49-F238E27FC236}">
                <a16:creationId xmlns:a16="http://schemas.microsoft.com/office/drawing/2014/main" id="{02B016DB-544C-D0E8-525F-D6DBA2588B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7759" y="1551265"/>
            <a:ext cx="914400" cy="914400"/>
          </a:xfrm>
          <a:prstGeom prst="rect">
            <a:avLst/>
          </a:prstGeom>
        </p:spPr>
      </p:pic>
      <p:pic>
        <p:nvPicPr>
          <p:cNvPr id="18" name="Graphic 17" descr="Customer review with solid fill">
            <a:extLst>
              <a:ext uri="{FF2B5EF4-FFF2-40B4-BE49-F238E27FC236}">
                <a16:creationId xmlns:a16="http://schemas.microsoft.com/office/drawing/2014/main" id="{FDB2A901-B746-ACDC-2077-2CDE45EE15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9400" y="4573070"/>
            <a:ext cx="914400" cy="914400"/>
          </a:xfrm>
          <a:prstGeom prst="rect">
            <a:avLst/>
          </a:prstGeom>
        </p:spPr>
      </p:pic>
    </p:spTree>
    <p:extLst>
      <p:ext uri="{BB962C8B-B14F-4D97-AF65-F5344CB8AC3E}">
        <p14:creationId xmlns:p14="http://schemas.microsoft.com/office/powerpoint/2010/main" val="1136201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8FEE-F392-590C-E62C-B1514D1BDDA8}"/>
              </a:ext>
            </a:extLst>
          </p:cNvPr>
          <p:cNvSpPr>
            <a:spLocks noGrp="1"/>
          </p:cNvSpPr>
          <p:nvPr>
            <p:ph type="title"/>
          </p:nvPr>
        </p:nvSpPr>
        <p:spPr/>
        <p:txBody>
          <a:bodyPr/>
          <a:lstStyle/>
          <a:p>
            <a:r>
              <a:rPr lang="en-US" dirty="0"/>
              <a:t>Resources to help you get ready</a:t>
            </a:r>
            <a:endParaRPr lang="en-GB" dirty="0"/>
          </a:p>
        </p:txBody>
      </p:sp>
      <p:sp>
        <p:nvSpPr>
          <p:cNvPr id="3" name="Content Placeholder 2">
            <a:extLst>
              <a:ext uri="{FF2B5EF4-FFF2-40B4-BE49-F238E27FC236}">
                <a16:creationId xmlns:a16="http://schemas.microsoft.com/office/drawing/2014/main" id="{91C63AB3-E7CB-356B-AB11-9D648FA87396}"/>
              </a:ext>
            </a:extLst>
          </p:cNvPr>
          <p:cNvSpPr>
            <a:spLocks noGrp="1"/>
          </p:cNvSpPr>
          <p:nvPr>
            <p:ph sz="half" idx="1"/>
          </p:nvPr>
        </p:nvSpPr>
        <p:spPr>
          <a:xfrm>
            <a:off x="936978" y="1825625"/>
            <a:ext cx="8198633" cy="4351338"/>
          </a:xfrm>
        </p:spPr>
        <p:txBody>
          <a:bodyPr/>
          <a:lstStyle/>
          <a:p>
            <a:pPr algn="l" rtl="0" fontAlgn="base">
              <a:buClr>
                <a:srgbClr val="FF6D3A"/>
              </a:buClr>
            </a:pPr>
            <a:r>
              <a:rPr lang="en-GB" sz="2000" b="0" i="0" u="none" strike="noStrike" dirty="0">
                <a:effectLst/>
                <a:latin typeface="DM Sans" pitchFamily="2" charset="0"/>
              </a:rPr>
              <a:t>Checklists of things to do to prepare for the service for </a:t>
            </a:r>
            <a:r>
              <a:rPr lang="en-GB" sz="2000" b="1" i="0" u="none" strike="noStrike" dirty="0">
                <a:effectLst/>
                <a:latin typeface="DM Sans" pitchFamily="2" charset="0"/>
              </a:rPr>
              <a:t>pharmacy owners</a:t>
            </a:r>
            <a:r>
              <a:rPr lang="en-GB" sz="2000" b="0" i="0" u="none" strike="noStrike" dirty="0">
                <a:effectLst/>
                <a:latin typeface="DM Sans" pitchFamily="2" charset="0"/>
              </a:rPr>
              <a:t> and </a:t>
            </a:r>
            <a:r>
              <a:rPr lang="en-GB" sz="2000" b="1" i="0" u="none" strike="noStrike" dirty="0">
                <a:effectLst/>
                <a:latin typeface="DM Sans" pitchFamily="2" charset="0"/>
              </a:rPr>
              <a:t>pharmacists</a:t>
            </a:r>
            <a:r>
              <a:rPr lang="en-US" sz="2000" b="0" i="0" dirty="0">
                <a:effectLst/>
                <a:latin typeface="DM Sans" pitchFamily="2" charset="0"/>
              </a:rPr>
              <a:t>​</a:t>
            </a:r>
          </a:p>
          <a:p>
            <a:pPr algn="l" rtl="0" fontAlgn="base">
              <a:buClr>
                <a:srgbClr val="FF6D3A"/>
              </a:buClr>
            </a:pPr>
            <a:r>
              <a:rPr lang="en-GB" sz="2000" b="1" i="0" u="none" strike="noStrike" dirty="0">
                <a:effectLst/>
                <a:latin typeface="DM Sans" pitchFamily="2" charset="0"/>
              </a:rPr>
              <a:t>CPPE Pharmacy First webpage</a:t>
            </a:r>
            <a:r>
              <a:rPr lang="en-GB" sz="2000" b="0" i="0" u="none" strike="noStrike" dirty="0">
                <a:effectLst/>
                <a:latin typeface="DM Sans" pitchFamily="2" charset="0"/>
              </a:rPr>
              <a:t> and </a:t>
            </a:r>
            <a:r>
              <a:rPr lang="en-GB" sz="2000" b="1" i="0" u="none" strike="noStrike" dirty="0">
                <a:effectLst/>
                <a:latin typeface="DM Sans" pitchFamily="2" charset="0"/>
              </a:rPr>
              <a:t>self-assessment </a:t>
            </a:r>
            <a:br>
              <a:rPr lang="en-GB" sz="2000" b="1" i="0" u="none" strike="noStrike" dirty="0">
                <a:effectLst/>
                <a:latin typeface="DM Sans" pitchFamily="2" charset="0"/>
              </a:rPr>
            </a:br>
            <a:r>
              <a:rPr lang="en-GB" sz="2000" b="1" i="0" u="none" strike="noStrike" dirty="0">
                <a:effectLst/>
                <a:latin typeface="DM Sans" pitchFamily="2" charset="0"/>
              </a:rPr>
              <a:t>framework</a:t>
            </a:r>
            <a:r>
              <a:rPr lang="en-US" sz="2000" b="0" i="0" dirty="0">
                <a:effectLst/>
                <a:latin typeface="DM Sans" pitchFamily="2" charset="0"/>
              </a:rPr>
              <a:t>​</a:t>
            </a:r>
          </a:p>
          <a:p>
            <a:pPr algn="l" rtl="0" fontAlgn="base">
              <a:buClr>
                <a:srgbClr val="FF6D3A"/>
              </a:buClr>
            </a:pPr>
            <a:r>
              <a:rPr lang="en-GB" sz="2000" b="1" i="0" u="none" strike="noStrike" dirty="0">
                <a:effectLst/>
                <a:latin typeface="DM Sans" pitchFamily="2" charset="0"/>
              </a:rPr>
              <a:t>Cliniskills training modules</a:t>
            </a:r>
            <a:r>
              <a:rPr lang="en-GB" sz="2000" b="0" i="0" u="none" strike="noStrike" dirty="0">
                <a:effectLst/>
                <a:latin typeface="DM Sans" pitchFamily="2" charset="0"/>
              </a:rPr>
              <a:t> and </a:t>
            </a:r>
            <a:r>
              <a:rPr lang="en-GB" sz="2000" b="1" i="0" u="none" strike="noStrike" dirty="0">
                <a:effectLst/>
                <a:latin typeface="DM Sans" pitchFamily="2" charset="0"/>
              </a:rPr>
              <a:t>locally organised </a:t>
            </a:r>
            <a:br>
              <a:rPr lang="en-GB" sz="2000" b="1" i="0" u="none" strike="noStrike" dirty="0">
                <a:effectLst/>
                <a:latin typeface="DM Sans" pitchFamily="2" charset="0"/>
              </a:rPr>
            </a:br>
            <a:r>
              <a:rPr lang="en-GB" sz="2000" b="1" i="0" u="none" strike="noStrike" dirty="0">
                <a:effectLst/>
                <a:latin typeface="DM Sans" pitchFamily="2" charset="0"/>
              </a:rPr>
              <a:t>training options</a:t>
            </a:r>
            <a:r>
              <a:rPr lang="en-US" sz="2000" b="0" i="0" dirty="0">
                <a:effectLst/>
                <a:latin typeface="DM Sans" pitchFamily="2" charset="0"/>
              </a:rPr>
              <a:t>​</a:t>
            </a:r>
          </a:p>
          <a:p>
            <a:pPr algn="l" rtl="0" fontAlgn="base">
              <a:buClr>
                <a:srgbClr val="FF6D3A"/>
              </a:buClr>
            </a:pPr>
            <a:r>
              <a:rPr lang="en-GB" sz="2000" b="1" i="0" u="none" strike="noStrike" dirty="0">
                <a:effectLst/>
                <a:latin typeface="DM Sans" pitchFamily="2" charset="0"/>
              </a:rPr>
              <a:t>Summary briefing </a:t>
            </a:r>
            <a:r>
              <a:rPr lang="en-GB" sz="2000" b="0" i="0" u="none" strike="noStrike" dirty="0">
                <a:effectLst/>
                <a:latin typeface="DM Sans" pitchFamily="2" charset="0"/>
              </a:rPr>
              <a:t>for pharmacy team members</a:t>
            </a:r>
            <a:endParaRPr lang="en-US" sz="2000" b="0" i="0" dirty="0">
              <a:effectLst/>
              <a:latin typeface="DM Sans" pitchFamily="2" charset="0"/>
            </a:endParaRPr>
          </a:p>
          <a:p>
            <a:endParaRPr lang="en-GB" dirty="0"/>
          </a:p>
        </p:txBody>
      </p:sp>
      <p:pic>
        <p:nvPicPr>
          <p:cNvPr id="7" name="Picture 6">
            <a:extLst>
              <a:ext uri="{FF2B5EF4-FFF2-40B4-BE49-F238E27FC236}">
                <a16:creationId xmlns:a16="http://schemas.microsoft.com/office/drawing/2014/main" id="{0630CE54-3293-9897-9E23-B8791C3B55DC}"/>
              </a:ext>
            </a:extLst>
          </p:cNvPr>
          <p:cNvPicPr>
            <a:picLocks noChangeAspect="1"/>
          </p:cNvPicPr>
          <p:nvPr/>
        </p:nvPicPr>
        <p:blipFill>
          <a:blip r:embed="rId2"/>
          <a:stretch>
            <a:fillRect/>
          </a:stretch>
        </p:blipFill>
        <p:spPr>
          <a:xfrm>
            <a:off x="9777173" y="1358809"/>
            <a:ext cx="1923415" cy="2482263"/>
          </a:xfrm>
          <a:prstGeom prst="rect">
            <a:avLst/>
          </a:prstGeom>
          <a:ln>
            <a:solidFill>
              <a:srgbClr val="0072CE"/>
            </a:solidFill>
          </a:ln>
        </p:spPr>
      </p:pic>
      <p:pic>
        <p:nvPicPr>
          <p:cNvPr id="11" name="Picture 10">
            <a:extLst>
              <a:ext uri="{FF2B5EF4-FFF2-40B4-BE49-F238E27FC236}">
                <a16:creationId xmlns:a16="http://schemas.microsoft.com/office/drawing/2014/main" id="{F61FDBD7-08DF-5A03-F948-C9749237A8A3}"/>
              </a:ext>
            </a:extLst>
          </p:cNvPr>
          <p:cNvPicPr>
            <a:picLocks noChangeAspect="1"/>
          </p:cNvPicPr>
          <p:nvPr/>
        </p:nvPicPr>
        <p:blipFill>
          <a:blip r:embed="rId3"/>
          <a:stretch>
            <a:fillRect/>
          </a:stretch>
        </p:blipFill>
        <p:spPr>
          <a:xfrm>
            <a:off x="8476654" y="2684372"/>
            <a:ext cx="2601037" cy="1808589"/>
          </a:xfrm>
          <a:prstGeom prst="rect">
            <a:avLst/>
          </a:prstGeom>
          <a:ln>
            <a:solidFill>
              <a:srgbClr val="0072CE"/>
            </a:solidFill>
          </a:ln>
        </p:spPr>
      </p:pic>
      <p:pic>
        <p:nvPicPr>
          <p:cNvPr id="8" name="Picture 7">
            <a:extLst>
              <a:ext uri="{FF2B5EF4-FFF2-40B4-BE49-F238E27FC236}">
                <a16:creationId xmlns:a16="http://schemas.microsoft.com/office/drawing/2014/main" id="{571EB11C-5C61-3C91-BAEF-7A37A27EBDCA}"/>
              </a:ext>
            </a:extLst>
          </p:cNvPr>
          <p:cNvPicPr>
            <a:picLocks noChangeAspect="1"/>
          </p:cNvPicPr>
          <p:nvPr/>
        </p:nvPicPr>
        <p:blipFill>
          <a:blip r:embed="rId4"/>
          <a:stretch>
            <a:fillRect/>
          </a:stretch>
        </p:blipFill>
        <p:spPr>
          <a:xfrm>
            <a:off x="7572984" y="3588666"/>
            <a:ext cx="1923415" cy="2725880"/>
          </a:xfrm>
          <a:prstGeom prst="rect">
            <a:avLst/>
          </a:prstGeom>
          <a:ln>
            <a:solidFill>
              <a:srgbClr val="0072CE"/>
            </a:solidFill>
          </a:ln>
        </p:spPr>
      </p:pic>
    </p:spTree>
    <p:extLst>
      <p:ext uri="{BB962C8B-B14F-4D97-AF65-F5344CB8AC3E}">
        <p14:creationId xmlns:p14="http://schemas.microsoft.com/office/powerpoint/2010/main" val="357565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1E95-FBD9-BBB7-C1EE-8AFC72DDE543}"/>
              </a:ext>
            </a:extLst>
          </p:cNvPr>
          <p:cNvSpPr>
            <a:spLocks noGrp="1"/>
          </p:cNvSpPr>
          <p:nvPr>
            <p:ph type="title"/>
          </p:nvPr>
        </p:nvSpPr>
        <p:spPr/>
        <p:txBody>
          <a:bodyPr/>
          <a:lstStyle/>
          <a:p>
            <a:r>
              <a:rPr lang="en-US" dirty="0"/>
              <a:t>Promoting the service</a:t>
            </a:r>
            <a:endParaRPr lang="en-GB" dirty="0"/>
          </a:p>
        </p:txBody>
      </p:sp>
      <p:sp>
        <p:nvSpPr>
          <p:cNvPr id="3" name="Content Placeholder 2">
            <a:extLst>
              <a:ext uri="{FF2B5EF4-FFF2-40B4-BE49-F238E27FC236}">
                <a16:creationId xmlns:a16="http://schemas.microsoft.com/office/drawing/2014/main" id="{1B3A3022-E315-0E59-144A-9EB674B602E4}"/>
              </a:ext>
            </a:extLst>
          </p:cNvPr>
          <p:cNvSpPr>
            <a:spLocks noGrp="1"/>
          </p:cNvSpPr>
          <p:nvPr>
            <p:ph sz="half" idx="1"/>
          </p:nvPr>
        </p:nvSpPr>
        <p:spPr>
          <a:xfrm>
            <a:off x="936978" y="1825625"/>
            <a:ext cx="8106354" cy="4351338"/>
          </a:xfrm>
        </p:spPr>
        <p:txBody>
          <a:bodyPr>
            <a:normAutofit fontScale="85000" lnSpcReduction="20000"/>
          </a:bodyPr>
          <a:lstStyle/>
          <a:p>
            <a:pPr>
              <a:buClr>
                <a:srgbClr val="FF6D3A"/>
              </a:buClr>
            </a:pPr>
            <a:r>
              <a:rPr lang="en-US" dirty="0"/>
              <a:t>NHS England launched a </a:t>
            </a:r>
            <a:r>
              <a:rPr lang="en-US" b="1" dirty="0"/>
              <a:t>marketing campaign </a:t>
            </a:r>
            <a:r>
              <a:rPr lang="en-US" dirty="0"/>
              <a:t>for the service in February 2024 – promotional materials are available for pharmacy teams to download</a:t>
            </a:r>
          </a:p>
          <a:p>
            <a:pPr>
              <a:buClr>
                <a:srgbClr val="FF6D3A"/>
              </a:buClr>
            </a:pPr>
            <a:r>
              <a:rPr lang="en-US" dirty="0"/>
              <a:t>LPCs have been </a:t>
            </a:r>
            <a:r>
              <a:rPr lang="en-US" b="1" dirty="0"/>
              <a:t>briefing Local Medical Committees and general practices</a:t>
            </a:r>
            <a:r>
              <a:rPr lang="en-US" dirty="0"/>
              <a:t> about the service</a:t>
            </a:r>
          </a:p>
          <a:p>
            <a:pPr lvl="1">
              <a:buClr>
                <a:srgbClr val="FF6D3A"/>
              </a:buClr>
            </a:pPr>
            <a:r>
              <a:rPr lang="en-US" dirty="0"/>
              <a:t>A briefing for LMCs and general practice teams, along with other resources is available at </a:t>
            </a:r>
            <a:r>
              <a:rPr lang="en-US" dirty="0">
                <a:solidFill>
                  <a:srgbClr val="FF6D3A"/>
                </a:solidFill>
              </a:rPr>
              <a:t>cpe.org.uk/</a:t>
            </a:r>
            <a:r>
              <a:rPr lang="en-US" dirty="0" err="1">
                <a:solidFill>
                  <a:srgbClr val="FF6D3A"/>
                </a:solidFill>
              </a:rPr>
              <a:t>pharmacyfirstGPs</a:t>
            </a:r>
            <a:r>
              <a:rPr lang="en-US" dirty="0">
                <a:solidFill>
                  <a:srgbClr val="FF6D3A"/>
                </a:solidFill>
              </a:rPr>
              <a:t> </a:t>
            </a:r>
          </a:p>
          <a:p>
            <a:pPr>
              <a:buClr>
                <a:srgbClr val="FF6D3A"/>
              </a:buClr>
            </a:pPr>
            <a:r>
              <a:rPr lang="en-US" dirty="0"/>
              <a:t>Community Pharmacy England has a range of promotional materials available</a:t>
            </a:r>
          </a:p>
          <a:p>
            <a:pPr>
              <a:buClr>
                <a:srgbClr val="FF6D3A"/>
              </a:buClr>
            </a:pPr>
            <a:r>
              <a:rPr lang="en-US" dirty="0"/>
              <a:t>Links to the NHS England and Community Pharmacy England resources can be found at: </a:t>
            </a:r>
            <a:r>
              <a:rPr lang="en-US" dirty="0">
                <a:solidFill>
                  <a:srgbClr val="FF6D3A"/>
                </a:solidFill>
              </a:rPr>
              <a:t>cpe.org.uk/pharmacyfirst </a:t>
            </a:r>
            <a:endParaRPr lang="en-GB" dirty="0">
              <a:solidFill>
                <a:srgbClr val="FF6D3A"/>
              </a:solidFill>
            </a:endParaRPr>
          </a:p>
        </p:txBody>
      </p:sp>
      <p:pic>
        <p:nvPicPr>
          <p:cNvPr id="7" name="Graphic 6" descr="Monitor outline">
            <a:extLst>
              <a:ext uri="{FF2B5EF4-FFF2-40B4-BE49-F238E27FC236}">
                <a16:creationId xmlns:a16="http://schemas.microsoft.com/office/drawing/2014/main" id="{49E34BED-8BEE-6184-578B-D78407D762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6155" y="1825625"/>
            <a:ext cx="914400" cy="914400"/>
          </a:xfrm>
          <a:prstGeom prst="rect">
            <a:avLst/>
          </a:prstGeom>
        </p:spPr>
      </p:pic>
      <p:pic>
        <p:nvPicPr>
          <p:cNvPr id="9" name="Graphic 8" descr="Board Of Directors with solid fill">
            <a:extLst>
              <a:ext uri="{FF2B5EF4-FFF2-40B4-BE49-F238E27FC236}">
                <a16:creationId xmlns:a16="http://schemas.microsoft.com/office/drawing/2014/main" id="{1027C964-0EA2-CCDC-F495-0DFA1869EA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36155" y="3086894"/>
            <a:ext cx="914400" cy="914400"/>
          </a:xfrm>
          <a:prstGeom prst="rect">
            <a:avLst/>
          </a:prstGeom>
        </p:spPr>
      </p:pic>
      <p:pic>
        <p:nvPicPr>
          <p:cNvPr id="11" name="Graphic 10" descr="Connections with solid fill">
            <a:extLst>
              <a:ext uri="{FF2B5EF4-FFF2-40B4-BE49-F238E27FC236}">
                <a16:creationId xmlns:a16="http://schemas.microsoft.com/office/drawing/2014/main" id="{818043D7-698B-9EFE-0D13-00ED2BE24F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36155" y="4623319"/>
            <a:ext cx="914400" cy="914400"/>
          </a:xfrm>
          <a:prstGeom prst="rect">
            <a:avLst/>
          </a:prstGeom>
        </p:spPr>
      </p:pic>
    </p:spTree>
    <p:extLst>
      <p:ext uri="{BB962C8B-B14F-4D97-AF65-F5344CB8AC3E}">
        <p14:creationId xmlns:p14="http://schemas.microsoft.com/office/powerpoint/2010/main" val="96910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CBA12-82B5-B760-4CD8-A09544AC68C2}"/>
              </a:ext>
            </a:extLst>
          </p:cNvPr>
          <p:cNvSpPr>
            <a:spLocks noGrp="1"/>
          </p:cNvSpPr>
          <p:nvPr>
            <p:ph type="title"/>
          </p:nvPr>
        </p:nvSpPr>
        <p:spPr/>
        <p:txBody>
          <a:bodyPr/>
          <a:lstStyle/>
          <a:p>
            <a:r>
              <a:rPr lang="en-US" dirty="0"/>
              <a:t>Presentation overview</a:t>
            </a:r>
            <a:endParaRPr lang="en-GB" dirty="0"/>
          </a:p>
        </p:txBody>
      </p:sp>
      <p:sp>
        <p:nvSpPr>
          <p:cNvPr id="5" name="Content Placeholder 4">
            <a:extLst>
              <a:ext uri="{FF2B5EF4-FFF2-40B4-BE49-F238E27FC236}">
                <a16:creationId xmlns:a16="http://schemas.microsoft.com/office/drawing/2014/main" id="{B9ADB40E-E6F7-3D31-BB20-490667BD94AE}"/>
              </a:ext>
            </a:extLst>
          </p:cNvPr>
          <p:cNvSpPr>
            <a:spLocks noGrp="1"/>
          </p:cNvSpPr>
          <p:nvPr>
            <p:ph sz="half" idx="1"/>
          </p:nvPr>
        </p:nvSpPr>
        <p:spPr>
          <a:xfrm>
            <a:off x="936978" y="1825625"/>
            <a:ext cx="6312908" cy="4351338"/>
          </a:xfrm>
        </p:spPr>
        <p:txBody>
          <a:bodyPr/>
          <a:lstStyle/>
          <a:p>
            <a:pPr algn="l" rtl="0" fontAlgn="base">
              <a:buClr>
                <a:srgbClr val="FF6D3A"/>
              </a:buClr>
            </a:pPr>
            <a:r>
              <a:rPr lang="en-GB" b="0" i="0" u="none" strike="noStrike" dirty="0">
                <a:effectLst/>
                <a:latin typeface="DM Sans" pitchFamily="2" charset="0"/>
              </a:rPr>
              <a:t>Strategic context for the service</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Summary of the service requirements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The clinical pathways and PGDs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Learning and development requirements</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Preparing to provide the service</a:t>
            </a:r>
            <a:r>
              <a:rPr lang="en-US" b="0" i="0" dirty="0">
                <a:effectLst/>
                <a:latin typeface="DM Sans" pitchFamily="2" charset="0"/>
              </a:rPr>
              <a:t>​</a:t>
            </a:r>
          </a:p>
          <a:p>
            <a:pPr algn="l" rtl="0" fontAlgn="base">
              <a:buClr>
                <a:srgbClr val="FF6D3A"/>
              </a:buClr>
            </a:pPr>
            <a:r>
              <a:rPr lang="en-GB" b="0" i="0" u="none" strike="noStrike" dirty="0">
                <a:effectLst/>
                <a:latin typeface="DM Sans" pitchFamily="2" charset="0"/>
              </a:rPr>
              <a:t>Q&amp;A</a:t>
            </a:r>
            <a:endParaRPr lang="en-US" b="0" i="0" dirty="0">
              <a:effectLst/>
              <a:latin typeface="DM Sans" pitchFamily="2" charset="0"/>
            </a:endParaRPr>
          </a:p>
          <a:p>
            <a:pPr marL="0" indent="0">
              <a:buNone/>
            </a:pPr>
            <a:endParaRPr lang="en-GB" dirty="0"/>
          </a:p>
        </p:txBody>
      </p:sp>
    </p:spTree>
    <p:extLst>
      <p:ext uri="{BB962C8B-B14F-4D97-AF65-F5344CB8AC3E}">
        <p14:creationId xmlns:p14="http://schemas.microsoft.com/office/powerpoint/2010/main" val="2373394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a:xfrm>
            <a:off x="925941" y="1940053"/>
            <a:ext cx="7456349" cy="2681830"/>
          </a:xfrm>
        </p:spPr>
        <p:txBody>
          <a:bodyPr>
            <a:normAutofit/>
          </a:bodyPr>
          <a:lstStyle/>
          <a:p>
            <a:pPr algn="l"/>
            <a:r>
              <a:rPr lang="en-US" dirty="0"/>
              <a:t>Questions</a:t>
            </a:r>
            <a:br>
              <a:rPr lang="en-US" dirty="0"/>
            </a:br>
            <a:r>
              <a:rPr lang="en-US" sz="3200" dirty="0"/>
              <a:t>cpe.org.uk/pharmacyfirst</a:t>
            </a:r>
            <a:endParaRPr lang="en-GB" dirty="0"/>
          </a:p>
        </p:txBody>
      </p:sp>
      <p:pic>
        <p:nvPicPr>
          <p:cNvPr id="5" name="Graphic 4" descr="Questions with solid fill">
            <a:extLst>
              <a:ext uri="{FF2B5EF4-FFF2-40B4-BE49-F238E27FC236}">
                <a16:creationId xmlns:a16="http://schemas.microsoft.com/office/drawing/2014/main" id="{8F69001B-512F-87F6-4820-1D287D394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0712" y="2896298"/>
            <a:ext cx="2433915" cy="2433915"/>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3420-493D-D401-6A15-CCEA3076F335}"/>
              </a:ext>
            </a:extLst>
          </p:cNvPr>
          <p:cNvSpPr>
            <a:spLocks noGrp="1"/>
          </p:cNvSpPr>
          <p:nvPr>
            <p:ph type="title"/>
          </p:nvPr>
        </p:nvSpPr>
        <p:spPr/>
        <p:txBody>
          <a:bodyPr/>
          <a:lstStyle/>
          <a:p>
            <a:r>
              <a:rPr lang="en-US" dirty="0"/>
              <a:t>The Pharmacy First service</a:t>
            </a:r>
            <a:endParaRPr lang="en-GB" dirty="0"/>
          </a:p>
        </p:txBody>
      </p:sp>
      <p:sp>
        <p:nvSpPr>
          <p:cNvPr id="3" name="Content Placeholder 2">
            <a:extLst>
              <a:ext uri="{FF2B5EF4-FFF2-40B4-BE49-F238E27FC236}">
                <a16:creationId xmlns:a16="http://schemas.microsoft.com/office/drawing/2014/main" id="{DBA2CDC0-2430-8D55-AFFE-B44B4B297E2B}"/>
              </a:ext>
            </a:extLst>
          </p:cNvPr>
          <p:cNvSpPr>
            <a:spLocks noGrp="1"/>
          </p:cNvSpPr>
          <p:nvPr>
            <p:ph sz="half" idx="1"/>
          </p:nvPr>
        </p:nvSpPr>
        <p:spPr>
          <a:xfrm>
            <a:off x="936978" y="1825625"/>
            <a:ext cx="8450303" cy="4351338"/>
          </a:xfrm>
        </p:spPr>
        <p:txBody>
          <a:bodyPr>
            <a:normAutofit/>
          </a:bodyPr>
          <a:lstStyle/>
          <a:p>
            <a:pPr algn="l" rtl="0" fontAlgn="base">
              <a:buClr>
                <a:srgbClr val="FF6D3A"/>
              </a:buClr>
            </a:pPr>
            <a:r>
              <a:rPr lang="en-GB" sz="2000" b="0" i="0" u="none" strike="noStrike" dirty="0">
                <a:effectLst/>
                <a:latin typeface="DM Sans" pitchFamily="2" charset="0"/>
              </a:rPr>
              <a:t>Community Pharmacy England submitted proposals for a Pharmacy First service to DHSC and NHS </a:t>
            </a:r>
            <a:r>
              <a:rPr lang="en-GB" sz="2000" dirty="0">
                <a:latin typeface="DM Sans" pitchFamily="2" charset="0"/>
              </a:rPr>
              <a:t>England </a:t>
            </a:r>
            <a:r>
              <a:rPr lang="en-GB" sz="2000" b="0" i="0" u="none" strike="noStrike" dirty="0">
                <a:effectLst/>
                <a:latin typeface="DM Sans" pitchFamily="2" charset="0"/>
              </a:rPr>
              <a:t>in March 2022</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This was followed up with a comms and lobbying campaign</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On 9th May 2023, DHSC and NHS </a:t>
            </a:r>
            <a:r>
              <a:rPr lang="en-GB" sz="2000" dirty="0">
                <a:latin typeface="DM Sans" pitchFamily="2" charset="0"/>
              </a:rPr>
              <a:t>England</a:t>
            </a:r>
            <a:r>
              <a:rPr lang="en-GB" sz="2000" b="0" i="0" u="none" strike="noStrike" dirty="0">
                <a:effectLst/>
                <a:latin typeface="DM Sans" pitchFamily="2" charset="0"/>
              </a:rPr>
              <a:t> published the Delivery plan for recovering access to primary care</a:t>
            </a:r>
            <a:r>
              <a:rPr lang="en-US" sz="2000" b="0" i="0" dirty="0">
                <a:effectLst/>
                <a:latin typeface="DM Sans" pitchFamily="2" charset="0"/>
              </a:rPr>
              <a:t>​</a:t>
            </a:r>
            <a:endParaRPr lang="en-US" sz="2800" b="0" i="0" dirty="0">
              <a:effectLst/>
              <a:latin typeface="Arial" panose="020B0604020202020204" pitchFamily="34" charset="0"/>
            </a:endParaRPr>
          </a:p>
          <a:p>
            <a:pPr algn="l" rtl="0" fontAlgn="base">
              <a:buClr>
                <a:srgbClr val="FF6D3A"/>
              </a:buClr>
            </a:pPr>
            <a:r>
              <a:rPr lang="en-GB" sz="2000" b="0" i="0" u="none" strike="noStrike" dirty="0">
                <a:effectLst/>
                <a:latin typeface="DM Sans" pitchFamily="2" charset="0"/>
              </a:rPr>
              <a:t>This included a commitment to commission a Pharmacy First service, allowing the treatment of seven conditions</a:t>
            </a:r>
            <a:r>
              <a:rPr lang="en-US" sz="2000" b="0" i="0" dirty="0">
                <a:effectLst/>
                <a:latin typeface="DM Sans" pitchFamily="2" charset="0"/>
              </a:rPr>
              <a:t>​</a:t>
            </a:r>
            <a:endParaRPr lang="en-US" sz="2800" b="0" i="0" dirty="0">
              <a:effectLst/>
              <a:latin typeface="Arial" panose="020B0604020202020204" pitchFamily="34" charset="0"/>
            </a:endParaRPr>
          </a:p>
          <a:p>
            <a:pPr fontAlgn="base">
              <a:buClr>
                <a:srgbClr val="FF6D3A"/>
              </a:buClr>
            </a:pPr>
            <a:r>
              <a:rPr lang="en-GB" sz="2000" b="0" i="0" u="none" strike="noStrike" dirty="0">
                <a:effectLst/>
                <a:latin typeface="DM Sans" pitchFamily="2" charset="0"/>
              </a:rPr>
              <a:t>The service started on </a:t>
            </a:r>
            <a:r>
              <a:rPr lang="en-GB" sz="2000" b="1" i="0" u="none" strike="noStrike" dirty="0">
                <a:effectLst/>
                <a:latin typeface="DM Sans" pitchFamily="2" charset="0"/>
              </a:rPr>
              <a:t>31st January 2024</a:t>
            </a:r>
            <a:endParaRPr lang="en-GB" sz="2000" dirty="0"/>
          </a:p>
          <a:p>
            <a:pPr algn="l" rtl="0" fontAlgn="base">
              <a:buClr>
                <a:srgbClr val="FF6D3A"/>
              </a:buClr>
            </a:pPr>
            <a:endParaRPr lang="en-US" sz="2000" b="0" i="0" dirty="0">
              <a:effectLst/>
              <a:latin typeface="Arial" panose="020B0604020202020204" pitchFamily="34" charset="0"/>
            </a:endParaRPr>
          </a:p>
          <a:p>
            <a:endParaRPr lang="en-GB" dirty="0"/>
          </a:p>
        </p:txBody>
      </p:sp>
      <p:pic>
        <p:nvPicPr>
          <p:cNvPr id="1026" name="Picture 2">
            <a:extLst>
              <a:ext uri="{FF2B5EF4-FFF2-40B4-BE49-F238E27FC236}">
                <a16:creationId xmlns:a16="http://schemas.microsoft.com/office/drawing/2014/main" id="{F39CCDDB-61F7-E200-A93B-844BED63E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797" y="1825625"/>
            <a:ext cx="2505075" cy="3552825"/>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6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0A34-DBAD-6AE8-F085-42B842B49A60}"/>
              </a:ext>
            </a:extLst>
          </p:cNvPr>
          <p:cNvSpPr>
            <a:spLocks noGrp="1"/>
          </p:cNvSpPr>
          <p:nvPr>
            <p:ph type="title"/>
          </p:nvPr>
        </p:nvSpPr>
        <p:spPr/>
        <p:txBody>
          <a:bodyPr/>
          <a:lstStyle/>
          <a:p>
            <a:r>
              <a:rPr lang="en-US" dirty="0"/>
              <a:t>The Pharmacy First service</a:t>
            </a:r>
            <a:endParaRPr lang="en-GB" dirty="0"/>
          </a:p>
        </p:txBody>
      </p:sp>
      <p:sp>
        <p:nvSpPr>
          <p:cNvPr id="5" name="Text Placeholder 2">
            <a:extLst>
              <a:ext uri="{FF2B5EF4-FFF2-40B4-BE49-F238E27FC236}">
                <a16:creationId xmlns:a16="http://schemas.microsoft.com/office/drawing/2014/main" id="{1FEF4104-AE1A-5456-5B1B-0E207DF950F7}"/>
              </a:ext>
            </a:extLst>
          </p:cNvPr>
          <p:cNvSpPr>
            <a:spLocks noGrp="1"/>
          </p:cNvSpPr>
          <p:nvPr>
            <p:ph sz="half" idx="1"/>
          </p:nvPr>
        </p:nvSpPr>
        <p:spPr>
          <a:xfrm>
            <a:off x="936978" y="1825625"/>
            <a:ext cx="10416821"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rgbClr val="FF6D3A"/>
              </a:buClr>
              <a:buFont typeface="Wingdings" panose="05000000000000000000" pitchFamily="2" charset="2"/>
              <a:buChar char="§"/>
            </a:pPr>
            <a:r>
              <a:rPr lang="en-GB" dirty="0">
                <a:solidFill>
                  <a:srgbClr val="0072CE"/>
                </a:solidFill>
              </a:rPr>
              <a:t>Pharmacy First is an Advanced service that will include </a:t>
            </a:r>
            <a:r>
              <a:rPr lang="en-GB" b="1" dirty="0">
                <a:solidFill>
                  <a:srgbClr val="0072CE"/>
                </a:solidFill>
              </a:rPr>
              <a:t>seven clinical pathways</a:t>
            </a:r>
            <a:r>
              <a:rPr lang="en-GB" dirty="0">
                <a:solidFill>
                  <a:srgbClr val="0072CE"/>
                </a:solidFill>
              </a:rPr>
              <a:t> and </a:t>
            </a:r>
            <a:r>
              <a:rPr lang="en-GB" b="1" dirty="0">
                <a:solidFill>
                  <a:srgbClr val="0072CE"/>
                </a:solidFill>
              </a:rPr>
              <a:t>replaces</a:t>
            </a:r>
            <a:r>
              <a:rPr lang="en-GB" dirty="0">
                <a:solidFill>
                  <a:srgbClr val="0072CE"/>
                </a:solidFill>
              </a:rPr>
              <a:t> the Community Pharmacist Consultation Service (CPCS) </a:t>
            </a:r>
          </a:p>
          <a:p>
            <a:pPr marL="342900" indent="-342900">
              <a:buClr>
                <a:srgbClr val="FF6D3A"/>
              </a:buClr>
              <a:buFont typeface="Wingdings" panose="05000000000000000000" pitchFamily="2" charset="2"/>
              <a:buChar char="§"/>
            </a:pPr>
            <a:r>
              <a:rPr lang="en-GB" dirty="0">
                <a:solidFill>
                  <a:srgbClr val="0072CE"/>
                </a:solidFill>
              </a:rPr>
              <a:t>The service consist of </a:t>
            </a:r>
            <a:r>
              <a:rPr lang="en-GB" b="1" dirty="0">
                <a:solidFill>
                  <a:srgbClr val="0072CE"/>
                </a:solidFill>
              </a:rPr>
              <a:t>three elements</a:t>
            </a:r>
            <a:r>
              <a:rPr lang="en-GB" dirty="0">
                <a:solidFill>
                  <a:srgbClr val="0072CE"/>
                </a:solidFill>
              </a:rPr>
              <a:t>:</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6" name="Rectangle 5">
            <a:extLst>
              <a:ext uri="{FF2B5EF4-FFF2-40B4-BE49-F238E27FC236}">
                <a16:creationId xmlns:a16="http://schemas.microsoft.com/office/drawing/2014/main" id="{911A904D-28FE-C845-11D3-EC2E1DD54930}"/>
              </a:ext>
            </a:extLst>
          </p:cNvPr>
          <p:cNvSpPr/>
          <p:nvPr/>
        </p:nvSpPr>
        <p:spPr>
          <a:xfrm>
            <a:off x="2117293" y="3550425"/>
            <a:ext cx="2492944" cy="218995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7" name="TextBox 2">
            <a:extLst>
              <a:ext uri="{FF2B5EF4-FFF2-40B4-BE49-F238E27FC236}">
                <a16:creationId xmlns:a16="http://schemas.microsoft.com/office/drawing/2014/main" id="{29EDA891-3F49-8AE4-CD51-852CB61D304D}"/>
              </a:ext>
            </a:extLst>
          </p:cNvPr>
          <p:cNvSpPr txBox="1"/>
          <p:nvPr/>
        </p:nvSpPr>
        <p:spPr>
          <a:xfrm>
            <a:off x="2304986" y="3691297"/>
            <a:ext cx="2117558" cy="17851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Clinical pathway consultations</a:t>
            </a:r>
          </a:p>
          <a:p>
            <a:endParaRPr lang="en-US" dirty="0">
              <a:solidFill>
                <a:schemeClr val="tx2"/>
              </a:solidFill>
              <a:latin typeface="DM Sans" pitchFamily="2" charset="77"/>
            </a:endParaRPr>
          </a:p>
          <a:p>
            <a:endParaRPr lang="en-US" dirty="0">
              <a:solidFill>
                <a:schemeClr val="tx2"/>
              </a:solidFill>
              <a:latin typeface="DM Sans" pitchFamily="2" charset="77"/>
            </a:endParaRPr>
          </a:p>
          <a:p>
            <a:pPr marL="285750" indent="-285750">
              <a:buFont typeface="Wingdings" panose="05000000000000000000" pitchFamily="2" charset="2"/>
              <a:buChar char="§"/>
            </a:pPr>
            <a:r>
              <a:rPr lang="en-US" dirty="0">
                <a:solidFill>
                  <a:schemeClr val="bg2"/>
                </a:solidFill>
                <a:latin typeface="DM Sans" pitchFamily="2" charset="77"/>
              </a:rPr>
              <a:t>n</a:t>
            </a: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ew element</a:t>
            </a:r>
          </a:p>
          <a:p>
            <a:r>
              <a:rPr lang="en-US" sz="1000" dirty="0">
                <a:solidFill>
                  <a:schemeClr val="bg1"/>
                </a:solidFill>
                <a:latin typeface="DM Sans" pitchFamily="2" charset="77"/>
              </a:rPr>
              <a:t> </a:t>
            </a: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
        <p:nvSpPr>
          <p:cNvPr id="8" name="Rectangle 7">
            <a:extLst>
              <a:ext uri="{FF2B5EF4-FFF2-40B4-BE49-F238E27FC236}">
                <a16:creationId xmlns:a16="http://schemas.microsoft.com/office/drawing/2014/main" id="{3AF0BC96-293C-A7A7-106B-E167A70B65FC}"/>
              </a:ext>
            </a:extLst>
          </p:cNvPr>
          <p:cNvSpPr/>
          <p:nvPr/>
        </p:nvSpPr>
        <p:spPr>
          <a:xfrm>
            <a:off x="4916640" y="3550425"/>
            <a:ext cx="2492944" cy="218995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9" name="TextBox 4">
            <a:extLst>
              <a:ext uri="{FF2B5EF4-FFF2-40B4-BE49-F238E27FC236}">
                <a16:creationId xmlns:a16="http://schemas.microsoft.com/office/drawing/2014/main" id="{AAA7AAC4-32DF-5D1E-4A07-00230750823D}"/>
              </a:ext>
            </a:extLst>
          </p:cNvPr>
          <p:cNvSpPr txBox="1"/>
          <p:nvPr/>
        </p:nvSpPr>
        <p:spPr>
          <a:xfrm>
            <a:off x="5106172" y="3691297"/>
            <a:ext cx="211755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Urgent supply of repeat meds and appliances</a:t>
            </a:r>
          </a:p>
          <a:p>
            <a:endParaRPr lang="en-US" dirty="0">
              <a:solidFill>
                <a:schemeClr val="tx2"/>
              </a:solidFill>
              <a:latin typeface="DM Sans" pitchFamily="2" charset="77"/>
            </a:endParaRPr>
          </a:p>
          <a:p>
            <a:pPr marL="285750" indent="-285750">
              <a:buFont typeface="Wingdings" panose="05000000000000000000" pitchFamily="2" charset="2"/>
              <a:buChar char="§"/>
            </a:pPr>
            <a:r>
              <a:rPr lang="en-US" dirty="0">
                <a:solidFill>
                  <a:schemeClr val="bg2"/>
                </a:solidFill>
                <a:latin typeface="DM Sans" pitchFamily="2" charset="77"/>
              </a:rPr>
              <a:t>p</a:t>
            </a: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reviously part of CPCS</a:t>
            </a:r>
          </a:p>
        </p:txBody>
      </p:sp>
      <p:sp>
        <p:nvSpPr>
          <p:cNvPr id="10" name="Rectangle 9">
            <a:extLst>
              <a:ext uri="{FF2B5EF4-FFF2-40B4-BE49-F238E27FC236}">
                <a16:creationId xmlns:a16="http://schemas.microsoft.com/office/drawing/2014/main" id="{B9425CFB-EC00-741A-31F7-BDA7F68F572A}"/>
              </a:ext>
            </a:extLst>
          </p:cNvPr>
          <p:cNvSpPr/>
          <p:nvPr/>
        </p:nvSpPr>
        <p:spPr>
          <a:xfrm>
            <a:off x="7715987" y="3550425"/>
            <a:ext cx="2492944" cy="2189958"/>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1" name="TextBox 6">
            <a:extLst>
              <a:ext uri="{FF2B5EF4-FFF2-40B4-BE49-F238E27FC236}">
                <a16:creationId xmlns:a16="http://schemas.microsoft.com/office/drawing/2014/main" id="{221ACE21-8D60-CBC3-DD5F-3287F76CD611}"/>
              </a:ext>
            </a:extLst>
          </p:cNvPr>
          <p:cNvSpPr txBox="1"/>
          <p:nvPr/>
        </p:nvSpPr>
        <p:spPr>
          <a:xfrm>
            <a:off x="7903680" y="3691297"/>
            <a:ext cx="2117558"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Electronic referrals for minor illness consultations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DM Sans" pitchFamily="2" charset="77"/>
              </a:rPr>
              <a:t> </a:t>
            </a: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rPr>
              <a:t>previously part of CPCS</a:t>
            </a:r>
          </a:p>
          <a:p>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391077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A9F0-5E21-DCDE-BF49-006EF2B496B6}"/>
              </a:ext>
            </a:extLst>
          </p:cNvPr>
          <p:cNvSpPr>
            <a:spLocks noGrp="1"/>
          </p:cNvSpPr>
          <p:nvPr>
            <p:ph type="title"/>
          </p:nvPr>
        </p:nvSpPr>
        <p:spPr/>
        <p:txBody>
          <a:bodyPr/>
          <a:lstStyle/>
          <a:p>
            <a:r>
              <a:rPr lang="en-US" dirty="0"/>
              <a:t>What are the seven conditions?</a:t>
            </a:r>
            <a:endParaRPr lang="en-GB" dirty="0"/>
          </a:p>
        </p:txBody>
      </p:sp>
      <p:sp>
        <p:nvSpPr>
          <p:cNvPr id="5" name="Rectangle 4">
            <a:extLst>
              <a:ext uri="{FF2B5EF4-FFF2-40B4-BE49-F238E27FC236}">
                <a16:creationId xmlns:a16="http://schemas.microsoft.com/office/drawing/2014/main" id="{8D2FEFBC-A428-7733-331C-A78C98093DF2}"/>
              </a:ext>
            </a:extLst>
          </p:cNvPr>
          <p:cNvSpPr/>
          <p:nvPr/>
        </p:nvSpPr>
        <p:spPr>
          <a:xfrm>
            <a:off x="1619453" y="2081044"/>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2">
            <a:extLst>
              <a:ext uri="{FF2B5EF4-FFF2-40B4-BE49-F238E27FC236}">
                <a16:creationId xmlns:a16="http://schemas.microsoft.com/office/drawing/2014/main" id="{58F05C99-B28E-9060-4092-31B95C512BE1}"/>
              </a:ext>
            </a:extLst>
          </p:cNvPr>
          <p:cNvSpPr txBox="1"/>
          <p:nvPr/>
        </p:nvSpPr>
        <p:spPr>
          <a:xfrm>
            <a:off x="1775864" y="2229045"/>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Sinusitis</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b="1" dirty="0">
                <a:solidFill>
                  <a:schemeClr val="bg2"/>
                </a:solidFill>
                <a:latin typeface="DM Sans" pitchFamily="2" charset="77"/>
              </a:rPr>
              <a:t> </a:t>
            </a:r>
            <a:endParaRPr kumimoji="0" lang="en-US" sz="800"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dirty="0">
                <a:solidFill>
                  <a:schemeClr val="bg2"/>
                </a:solidFill>
                <a:latin typeface="DM Sans" pitchFamily="2" charset="77"/>
              </a:rPr>
              <a:t>12 years and over</a:t>
            </a:r>
            <a:endParaRPr kumimoji="0" lang="en-US"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18D03B51-037F-76A3-B5E1-EC4F874E0700}"/>
              </a:ext>
            </a:extLst>
          </p:cNvPr>
          <p:cNvSpPr/>
          <p:nvPr/>
        </p:nvSpPr>
        <p:spPr>
          <a:xfrm>
            <a:off x="3862137" y="2081044"/>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6E2CEB0D-2C6C-17C1-C876-2EFDD672AE1D}"/>
              </a:ext>
            </a:extLst>
          </p:cNvPr>
          <p:cNvSpPr txBox="1"/>
          <p:nvPr/>
        </p:nvSpPr>
        <p:spPr>
          <a:xfrm>
            <a:off x="4018548" y="2229045"/>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Sore throat</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kumimoji="0" lang="en-US" sz="800" b="1" u="none" strike="noStrike" kern="1200" cap="none" spc="0" normalizeH="0" baseline="0" noProof="0" dirty="0">
                <a:ln>
                  <a:noFill/>
                </a:ln>
                <a:solidFill>
                  <a:schemeClr val="bg2"/>
                </a:solidFill>
                <a:effectLst/>
                <a:uLnTx/>
                <a:uFillTx/>
                <a:latin typeface="DM Sans" pitchFamily="2" charset="77"/>
                <a:ea typeface="+mn-ea"/>
                <a:cs typeface="+mn-cs"/>
              </a:rPr>
              <a:t> </a:t>
            </a:r>
          </a:p>
          <a:p>
            <a:pPr algn="ctr"/>
            <a:r>
              <a:rPr lang="en-US" dirty="0">
                <a:solidFill>
                  <a:schemeClr val="bg2"/>
                </a:solidFill>
                <a:latin typeface="DM Sans" pitchFamily="2" charset="77"/>
              </a:rPr>
              <a:t>5 years and over</a:t>
            </a:r>
            <a:endParaRPr kumimoji="0" lang="en-US" b="0"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9C9C03A6-CF8D-2556-1749-ED5C188FED37}"/>
              </a:ext>
            </a:extLst>
          </p:cNvPr>
          <p:cNvSpPr/>
          <p:nvPr/>
        </p:nvSpPr>
        <p:spPr>
          <a:xfrm>
            <a:off x="6096000" y="2081044"/>
            <a:ext cx="2077452" cy="1843238"/>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E90F599D-2D08-ADD9-0583-FB2090E32ACC}"/>
              </a:ext>
            </a:extLst>
          </p:cNvPr>
          <p:cNvSpPr txBox="1"/>
          <p:nvPr/>
        </p:nvSpPr>
        <p:spPr>
          <a:xfrm>
            <a:off x="6252411" y="2242958"/>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Acute otitis media</a:t>
            </a: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 to 17 years</a:t>
            </a:r>
          </a:p>
        </p:txBody>
      </p:sp>
      <p:sp>
        <p:nvSpPr>
          <p:cNvPr id="11" name="Rectangle 10">
            <a:extLst>
              <a:ext uri="{FF2B5EF4-FFF2-40B4-BE49-F238E27FC236}">
                <a16:creationId xmlns:a16="http://schemas.microsoft.com/office/drawing/2014/main" id="{F9E80D8A-1C99-3840-DA34-D5DB35F6D727}"/>
              </a:ext>
            </a:extLst>
          </p:cNvPr>
          <p:cNvSpPr/>
          <p:nvPr/>
        </p:nvSpPr>
        <p:spPr>
          <a:xfrm>
            <a:off x="8329863" y="2081044"/>
            <a:ext cx="2077452" cy="184323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8">
            <a:extLst>
              <a:ext uri="{FF2B5EF4-FFF2-40B4-BE49-F238E27FC236}">
                <a16:creationId xmlns:a16="http://schemas.microsoft.com/office/drawing/2014/main" id="{BBC54B59-E429-3A2E-B488-3A2B87616593}"/>
              </a:ext>
            </a:extLst>
          </p:cNvPr>
          <p:cNvSpPr txBox="1"/>
          <p:nvPr/>
        </p:nvSpPr>
        <p:spPr>
          <a:xfrm>
            <a:off x="8486274" y="2229045"/>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Infected insect bite</a:t>
            </a:r>
          </a:p>
          <a:p>
            <a:pPr algn="ctr"/>
            <a:r>
              <a:rPr lang="en-US" sz="800" b="1" dirty="0">
                <a:solidFill>
                  <a:schemeClr val="bg2"/>
                </a:solidFill>
                <a:latin typeface="DM Sans" pitchFamily="2" charset="77"/>
              </a:rPr>
              <a:t> </a:t>
            </a:r>
          </a:p>
          <a:p>
            <a:pPr algn="ctr"/>
            <a:r>
              <a:rPr kumimoji="0" lang="en-US" u="none" strike="noStrike" kern="1200" cap="none" spc="0" normalizeH="0" baseline="0" noProof="0" dirty="0">
                <a:ln>
                  <a:noFill/>
                </a:ln>
                <a:solidFill>
                  <a:schemeClr val="bg2"/>
                </a:solidFill>
                <a:effectLst/>
                <a:uLnTx/>
                <a:uFillTx/>
                <a:latin typeface="DM Sans" pitchFamily="2" charset="77"/>
                <a:ea typeface="+mn-ea"/>
                <a:cs typeface="+mn-cs"/>
              </a:rPr>
              <a:t>1 year and over</a:t>
            </a:r>
          </a:p>
        </p:txBody>
      </p:sp>
      <p:sp>
        <p:nvSpPr>
          <p:cNvPr id="13" name="Rectangle 12">
            <a:extLst>
              <a:ext uri="{FF2B5EF4-FFF2-40B4-BE49-F238E27FC236}">
                <a16:creationId xmlns:a16="http://schemas.microsoft.com/office/drawing/2014/main" id="{E14ECF03-3DEA-C062-E427-BA7BE6DD1802}"/>
              </a:ext>
            </a:extLst>
          </p:cNvPr>
          <p:cNvSpPr/>
          <p:nvPr/>
        </p:nvSpPr>
        <p:spPr>
          <a:xfrm>
            <a:off x="2754431" y="4057845"/>
            <a:ext cx="2077452" cy="1843238"/>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4" name="TextBox 10">
            <a:extLst>
              <a:ext uri="{FF2B5EF4-FFF2-40B4-BE49-F238E27FC236}">
                <a16:creationId xmlns:a16="http://schemas.microsoft.com/office/drawing/2014/main" id="{D89961CB-9AFB-8CF8-29C5-61FFF2073BD0}"/>
              </a:ext>
            </a:extLst>
          </p:cNvPr>
          <p:cNvSpPr txBox="1"/>
          <p:nvPr/>
        </p:nvSpPr>
        <p:spPr>
          <a:xfrm>
            <a:off x="2910842" y="4344861"/>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Impetigo</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 year and over</a:t>
            </a:r>
          </a:p>
        </p:txBody>
      </p:sp>
      <p:sp>
        <p:nvSpPr>
          <p:cNvPr id="15" name="Rectangle 14">
            <a:extLst>
              <a:ext uri="{FF2B5EF4-FFF2-40B4-BE49-F238E27FC236}">
                <a16:creationId xmlns:a16="http://schemas.microsoft.com/office/drawing/2014/main" id="{9BAD79BD-4598-FB6F-37AF-993301939C8D}"/>
              </a:ext>
            </a:extLst>
          </p:cNvPr>
          <p:cNvSpPr/>
          <p:nvPr/>
        </p:nvSpPr>
        <p:spPr>
          <a:xfrm>
            <a:off x="4988294" y="4049544"/>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TextBox 12">
            <a:extLst>
              <a:ext uri="{FF2B5EF4-FFF2-40B4-BE49-F238E27FC236}">
                <a16:creationId xmlns:a16="http://schemas.microsoft.com/office/drawing/2014/main" id="{71FA99A0-F493-F5AE-9967-A39511A38B32}"/>
              </a:ext>
            </a:extLst>
          </p:cNvPr>
          <p:cNvSpPr txBox="1"/>
          <p:nvPr/>
        </p:nvSpPr>
        <p:spPr>
          <a:xfrm>
            <a:off x="5144705" y="434486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Shingles</a:t>
            </a:r>
          </a:p>
          <a:p>
            <a:pPr algn="ctr"/>
            <a:endParaRPr kumimoji="0" lang="en-US" b="1" u="none" strike="noStrike" kern="1200" cap="none" spc="0" normalizeH="0" baseline="0" noProof="0" dirty="0">
              <a:ln>
                <a:noFill/>
              </a:ln>
              <a:solidFill>
                <a:schemeClr val="bg2"/>
              </a:solidFill>
              <a:effectLst/>
              <a:uLnTx/>
              <a:uFillTx/>
              <a:latin typeface="DM Sans" pitchFamily="2" charset="77"/>
              <a:ea typeface="+mn-ea"/>
              <a:cs typeface="+mn-cs"/>
            </a:endParaRP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18 years and over</a:t>
            </a:r>
          </a:p>
        </p:txBody>
      </p:sp>
      <p:sp>
        <p:nvSpPr>
          <p:cNvPr id="17" name="Rectangle 16">
            <a:extLst>
              <a:ext uri="{FF2B5EF4-FFF2-40B4-BE49-F238E27FC236}">
                <a16:creationId xmlns:a16="http://schemas.microsoft.com/office/drawing/2014/main" id="{06E06D77-5FE6-60F8-814E-6B02BFFBDF50}"/>
              </a:ext>
            </a:extLst>
          </p:cNvPr>
          <p:cNvSpPr/>
          <p:nvPr/>
        </p:nvSpPr>
        <p:spPr>
          <a:xfrm>
            <a:off x="7222157" y="4049544"/>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8" name="TextBox 14">
            <a:extLst>
              <a:ext uri="{FF2B5EF4-FFF2-40B4-BE49-F238E27FC236}">
                <a16:creationId xmlns:a16="http://schemas.microsoft.com/office/drawing/2014/main" id="{47FE2F52-D7D2-1099-438C-37140B00071E}"/>
              </a:ext>
            </a:extLst>
          </p:cNvPr>
          <p:cNvSpPr txBox="1"/>
          <p:nvPr/>
        </p:nvSpPr>
        <p:spPr>
          <a:xfrm>
            <a:off x="7307982" y="4344861"/>
            <a:ext cx="19058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dirty="0">
                <a:ln>
                  <a:noFill/>
                </a:ln>
                <a:solidFill>
                  <a:schemeClr val="bg2"/>
                </a:solidFill>
                <a:effectLst/>
                <a:uLnTx/>
                <a:uFillTx/>
                <a:latin typeface="DM Sans" pitchFamily="2" charset="77"/>
                <a:ea typeface="+mn-ea"/>
                <a:cs typeface="+mn-cs"/>
              </a:rPr>
              <a:t>Uncomplicated UTI</a:t>
            </a:r>
          </a:p>
          <a:p>
            <a:pPr algn="ctr"/>
            <a:r>
              <a:rPr lang="en-US" sz="800" dirty="0">
                <a:solidFill>
                  <a:schemeClr val="bg2"/>
                </a:solidFill>
                <a:latin typeface="DM Sans" pitchFamily="2" charset="77"/>
              </a:rPr>
              <a:t> </a:t>
            </a:r>
          </a:p>
          <a:p>
            <a:pPr algn="ctr"/>
            <a:r>
              <a:rPr kumimoji="0" lang="en-US" b="0" u="none" strike="noStrike" kern="1200" cap="none" spc="0" normalizeH="0" baseline="0" noProof="0" dirty="0">
                <a:ln>
                  <a:noFill/>
                </a:ln>
                <a:solidFill>
                  <a:schemeClr val="bg2"/>
                </a:solidFill>
                <a:effectLst/>
                <a:uLnTx/>
                <a:uFillTx/>
                <a:latin typeface="DM Sans" pitchFamily="2" charset="77"/>
                <a:ea typeface="+mn-ea"/>
                <a:cs typeface="+mn-cs"/>
              </a:rPr>
              <a:t>Women 16 to 64 years</a:t>
            </a:r>
          </a:p>
        </p:txBody>
      </p:sp>
    </p:spTree>
    <p:extLst>
      <p:ext uri="{BB962C8B-B14F-4D97-AF65-F5344CB8AC3E}">
        <p14:creationId xmlns:p14="http://schemas.microsoft.com/office/powerpoint/2010/main" val="224118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04E3-F0F5-1949-1D7F-FB0A4AE7E207}"/>
              </a:ext>
            </a:extLst>
          </p:cNvPr>
          <p:cNvSpPr>
            <a:spLocks noGrp="1"/>
          </p:cNvSpPr>
          <p:nvPr>
            <p:ph type="title"/>
          </p:nvPr>
        </p:nvSpPr>
        <p:spPr/>
        <p:txBody>
          <a:bodyPr/>
          <a:lstStyle/>
          <a:p>
            <a:r>
              <a:rPr lang="en-US" dirty="0"/>
              <a:t>The Pharmacy First service</a:t>
            </a:r>
            <a:endParaRPr lang="en-GB" dirty="0"/>
          </a:p>
        </p:txBody>
      </p:sp>
      <p:sp>
        <p:nvSpPr>
          <p:cNvPr id="5" name="Rectangle 4">
            <a:extLst>
              <a:ext uri="{FF2B5EF4-FFF2-40B4-BE49-F238E27FC236}">
                <a16:creationId xmlns:a16="http://schemas.microsoft.com/office/drawing/2014/main" id="{9ACAF9A0-B262-9927-AFE9-4B96AF2FACCE}"/>
              </a:ext>
            </a:extLst>
          </p:cNvPr>
          <p:cNvSpPr/>
          <p:nvPr/>
        </p:nvSpPr>
        <p:spPr>
          <a:xfrm>
            <a:off x="856648" y="1739959"/>
            <a:ext cx="3224558" cy="2910191"/>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2">
            <a:extLst>
              <a:ext uri="{FF2B5EF4-FFF2-40B4-BE49-F238E27FC236}">
                <a16:creationId xmlns:a16="http://schemas.microsoft.com/office/drawing/2014/main" id="{A83C13BC-2402-C721-6681-BEE84FB54A3D}"/>
              </a:ext>
            </a:extLst>
          </p:cNvPr>
          <p:cNvSpPr txBox="1"/>
          <p:nvPr/>
        </p:nvSpPr>
        <p:spPr>
          <a:xfrm>
            <a:off x="952901" y="1947701"/>
            <a:ext cx="3004485" cy="24929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Pharmacies opting-in must provide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all three elements</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 of the new service</a:t>
            </a:r>
          </a:p>
          <a:p>
            <a:endParaRPr lang="en-GB" sz="1000" dirty="0">
              <a:solidFill>
                <a:schemeClr val="bg2"/>
              </a:solidFill>
              <a:latin typeface="DM Sans" pitchFamily="2" charset="77"/>
            </a:endParaRPr>
          </a:p>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Patients can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present to th</a:t>
            </a:r>
            <a:r>
              <a:rPr lang="en-GB" b="1" dirty="0">
                <a:solidFill>
                  <a:schemeClr val="bg2"/>
                </a:solidFill>
                <a:latin typeface="DM Sans" pitchFamily="2" charset="77"/>
              </a:rPr>
              <a:t>e pharmacy </a:t>
            </a:r>
            <a:r>
              <a:rPr lang="en-GB" dirty="0">
                <a:solidFill>
                  <a:schemeClr val="bg2"/>
                </a:solidFill>
                <a:latin typeface="DM Sans" pitchFamily="2" charset="77"/>
              </a:rPr>
              <a:t>for c</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linical pathways consultations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(only)</a:t>
            </a:r>
          </a:p>
        </p:txBody>
      </p:sp>
      <p:sp>
        <p:nvSpPr>
          <p:cNvPr id="7" name="Rectangle 6">
            <a:extLst>
              <a:ext uri="{FF2B5EF4-FFF2-40B4-BE49-F238E27FC236}">
                <a16:creationId xmlns:a16="http://schemas.microsoft.com/office/drawing/2014/main" id="{393966F4-DE55-3E5D-F457-1D3EB2B50690}"/>
              </a:ext>
            </a:extLst>
          </p:cNvPr>
          <p:cNvSpPr/>
          <p:nvPr/>
        </p:nvSpPr>
        <p:spPr>
          <a:xfrm>
            <a:off x="4474143" y="1739959"/>
            <a:ext cx="3224558" cy="2910191"/>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4">
            <a:extLst>
              <a:ext uri="{FF2B5EF4-FFF2-40B4-BE49-F238E27FC236}">
                <a16:creationId xmlns:a16="http://schemas.microsoft.com/office/drawing/2014/main" id="{68489753-4A33-019E-8E8B-959630A6ACCF}"/>
              </a:ext>
            </a:extLst>
          </p:cNvPr>
          <p:cNvSpPr txBox="1"/>
          <p:nvPr/>
        </p:nvSpPr>
        <p:spPr>
          <a:xfrm>
            <a:off x="4543125" y="1948871"/>
            <a:ext cx="3033189" cy="27392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2"/>
                </a:solidFill>
                <a:latin typeface="DM Sans" pitchFamily="2" charset="77"/>
              </a:rPr>
              <a:t>C</a:t>
            </a:r>
            <a:r>
              <a:rPr kumimoji="0" lang="en-GB" u="none" strike="noStrike" kern="1200" cap="none" spc="0" normalizeH="0" baseline="0" noProof="0" dirty="0">
                <a:ln>
                  <a:noFill/>
                </a:ln>
                <a:solidFill>
                  <a:schemeClr val="bg2"/>
                </a:solidFill>
                <a:effectLst/>
                <a:uLnTx/>
                <a:uFillTx/>
                <a:latin typeface="DM Sans" pitchFamily="2" charset="77"/>
                <a:ea typeface="+mn-ea"/>
                <a:cs typeface="+mn-cs"/>
              </a:rPr>
              <a:t>linical pathways consultations </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can be provided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remotely</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 except for the acute otitis media pathway (otoscope req</a:t>
            </a:r>
            <a:r>
              <a:rPr lang="en-GB" dirty="0">
                <a:solidFill>
                  <a:schemeClr val="bg2"/>
                </a:solidFill>
                <a:latin typeface="DM Sans" pitchFamily="2" charset="77"/>
              </a:rPr>
              <a:t>uired</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a:t>
            </a:r>
          </a:p>
          <a:p>
            <a:endParaRPr lang="en-GB" sz="1000" dirty="0">
              <a:solidFill>
                <a:schemeClr val="bg2"/>
              </a:solidFill>
              <a:latin typeface="DM Sans" pitchFamily="2" charset="77"/>
            </a:endParaRPr>
          </a:p>
          <a:p>
            <a:r>
              <a:rPr lang="en-GB" dirty="0">
                <a:solidFill>
                  <a:schemeClr val="bg2"/>
                </a:solidFill>
                <a:latin typeface="DM Sans" pitchFamily="2" charset="77"/>
              </a:rPr>
              <a:t>Remote consultations </a:t>
            </a:r>
            <a:r>
              <a:rPr lang="en-GB" b="1" dirty="0">
                <a:solidFill>
                  <a:schemeClr val="bg2"/>
                </a:solidFill>
                <a:latin typeface="DM Sans" pitchFamily="2" charset="77"/>
              </a:rPr>
              <a:t>must</a:t>
            </a:r>
            <a:r>
              <a:rPr lang="en-GB" dirty="0">
                <a:solidFill>
                  <a:schemeClr val="bg2"/>
                </a:solidFill>
                <a:latin typeface="DM Sans" pitchFamily="2" charset="77"/>
              </a:rPr>
              <a:t> be </a:t>
            </a:r>
            <a:r>
              <a:rPr lang="en-GB" b="1" dirty="0">
                <a:solidFill>
                  <a:schemeClr val="bg2"/>
                </a:solidFill>
                <a:latin typeface="DM Sans" pitchFamily="2" charset="77"/>
              </a:rPr>
              <a:t>via high-quality video link</a:t>
            </a:r>
            <a:endParaRPr kumimoji="0" lang="en-GB" b="1" u="none" strike="noStrike" kern="1200" cap="none" spc="0" normalizeH="0" baseline="0" noProof="0" dirty="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40A09377-453A-2B15-8810-F6515E1E782C}"/>
              </a:ext>
            </a:extLst>
          </p:cNvPr>
          <p:cNvSpPr/>
          <p:nvPr/>
        </p:nvSpPr>
        <p:spPr>
          <a:xfrm>
            <a:off x="8091638" y="1739959"/>
            <a:ext cx="3224558" cy="2910191"/>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0" name="TextBox 6">
            <a:extLst>
              <a:ext uri="{FF2B5EF4-FFF2-40B4-BE49-F238E27FC236}">
                <a16:creationId xmlns:a16="http://schemas.microsoft.com/office/drawing/2014/main" id="{718EC333-210C-8D8E-7B58-06F747B7B129}"/>
              </a:ext>
            </a:extLst>
          </p:cNvPr>
          <p:cNvSpPr txBox="1"/>
          <p:nvPr/>
        </p:nvSpPr>
        <p:spPr>
          <a:xfrm>
            <a:off x="8239225" y="1947701"/>
            <a:ext cx="2994915" cy="2746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DSPs can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only</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 provide clinical pathways consultations </a:t>
            </a:r>
            <a:r>
              <a:rPr kumimoji="0" lang="en-GB" b="1" u="none" strike="noStrike" kern="1200" cap="none" spc="0" normalizeH="0" baseline="0" noProof="0" dirty="0">
                <a:ln>
                  <a:noFill/>
                </a:ln>
                <a:solidFill>
                  <a:schemeClr val="bg2"/>
                </a:solidFill>
                <a:effectLst/>
                <a:uLnTx/>
                <a:uFillTx/>
                <a:latin typeface="DM Sans" pitchFamily="2" charset="77"/>
                <a:ea typeface="+mn-ea"/>
                <a:cs typeface="+mn-cs"/>
              </a:rPr>
              <a:t>remotely</a:t>
            </a:r>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 (due to the link to Essential services)</a:t>
            </a:r>
          </a:p>
          <a:p>
            <a:endParaRPr lang="en-GB" sz="1050" dirty="0">
              <a:solidFill>
                <a:schemeClr val="bg2"/>
              </a:solidFill>
              <a:latin typeface="DM Sans" pitchFamily="2" charset="77"/>
            </a:endParaRPr>
          </a:p>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They cannot provide the acute otitis media pathway (otoscope required)</a:t>
            </a:r>
          </a:p>
        </p:txBody>
      </p:sp>
      <p:sp>
        <p:nvSpPr>
          <p:cNvPr id="11" name="Rectangle 10">
            <a:extLst>
              <a:ext uri="{FF2B5EF4-FFF2-40B4-BE49-F238E27FC236}">
                <a16:creationId xmlns:a16="http://schemas.microsoft.com/office/drawing/2014/main" id="{669238FB-41D2-B2A7-143D-F3980AB4EBAC}"/>
              </a:ext>
            </a:extLst>
          </p:cNvPr>
          <p:cNvSpPr/>
          <p:nvPr/>
        </p:nvSpPr>
        <p:spPr>
          <a:xfrm>
            <a:off x="856648" y="4941117"/>
            <a:ext cx="10416822" cy="787064"/>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Box 8">
            <a:extLst>
              <a:ext uri="{FF2B5EF4-FFF2-40B4-BE49-F238E27FC236}">
                <a16:creationId xmlns:a16="http://schemas.microsoft.com/office/drawing/2014/main" id="{0C46D84A-80C2-6573-0D75-D9EECCDF92E7}"/>
              </a:ext>
            </a:extLst>
          </p:cNvPr>
          <p:cNvSpPr txBox="1"/>
          <p:nvPr/>
        </p:nvSpPr>
        <p:spPr>
          <a:xfrm>
            <a:off x="952901" y="5009042"/>
            <a:ext cx="10238211" cy="652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dirty="0">
                <a:ln>
                  <a:noFill/>
                </a:ln>
                <a:solidFill>
                  <a:schemeClr val="bg2"/>
                </a:solidFill>
                <a:effectLst/>
                <a:uLnTx/>
                <a:uFillTx/>
                <a:latin typeface="DM Sans" pitchFamily="2" charset="77"/>
                <a:ea typeface="+mn-ea"/>
                <a:cs typeface="+mn-cs"/>
              </a:rPr>
              <a:t>There are no changes to the former CPCS elements of the service, e.g. electronic referrals are still required and telephone consultations are still possible, where clinically appropriate</a:t>
            </a:r>
          </a:p>
        </p:txBody>
      </p:sp>
    </p:spTree>
    <p:extLst>
      <p:ext uri="{BB962C8B-B14F-4D97-AF65-F5344CB8AC3E}">
        <p14:creationId xmlns:p14="http://schemas.microsoft.com/office/powerpoint/2010/main" val="265149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p:txBody>
          <a:bodyPr/>
          <a:lstStyle/>
          <a:p>
            <a:pPr algn="l"/>
            <a:r>
              <a:rPr lang="en-US" dirty="0">
                <a:solidFill>
                  <a:schemeClr val="bg2"/>
                </a:solidFill>
              </a:rPr>
              <a:t>Summary of the service requirements</a:t>
            </a:r>
            <a:endParaRPr lang="en-GB" dirty="0">
              <a:solidFill>
                <a:schemeClr val="bg2"/>
              </a:solidFill>
            </a:endParaRPr>
          </a:p>
        </p:txBody>
      </p:sp>
    </p:spTree>
    <p:extLst>
      <p:ext uri="{BB962C8B-B14F-4D97-AF65-F5344CB8AC3E}">
        <p14:creationId xmlns:p14="http://schemas.microsoft.com/office/powerpoint/2010/main" val="128081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p:txBody>
          <a:bodyPr/>
          <a:lstStyle/>
          <a:p>
            <a:r>
              <a:rPr lang="en-US" dirty="0"/>
              <a:t>Clinical pathways consultations</a:t>
            </a:r>
            <a:endParaRPr lang="en-GB" dirty="0"/>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936978" y="1825625"/>
            <a:ext cx="4188695" cy="4351338"/>
          </a:xfrm>
        </p:spPr>
        <p:txBody>
          <a:bodyPr>
            <a:normAutofit fontScale="85000" lnSpcReduction="10000"/>
          </a:bodyPr>
          <a:lstStyle/>
          <a:p>
            <a:pPr>
              <a:buClr>
                <a:srgbClr val="FF6D3A"/>
              </a:buClr>
            </a:pPr>
            <a:r>
              <a:rPr lang="en-US" dirty="0"/>
              <a:t>Service spec and seven clinical pathways developed</a:t>
            </a:r>
          </a:p>
          <a:p>
            <a:pPr>
              <a:buClr>
                <a:srgbClr val="FF6D3A"/>
              </a:buClr>
            </a:pPr>
            <a:r>
              <a:rPr lang="en-US" dirty="0"/>
              <a:t>23 associated PGDs and one clinical protocol (P med)</a:t>
            </a:r>
          </a:p>
          <a:p>
            <a:pPr>
              <a:buClr>
                <a:srgbClr val="FF6D3A"/>
              </a:buClr>
            </a:pPr>
            <a:r>
              <a:rPr lang="en-US" dirty="0"/>
              <a:t>The clinical pathways contain one or more Gateway points</a:t>
            </a:r>
          </a:p>
          <a:p>
            <a:pPr>
              <a:buClr>
                <a:srgbClr val="FF6D3A"/>
              </a:buClr>
            </a:pPr>
            <a:r>
              <a:rPr lang="en-US" dirty="0"/>
              <a:t>For a patient to be eligible to receive a clinical pathways consultation, a Gateway point must be passed</a:t>
            </a:r>
            <a:endParaRPr lang="en-GB" dirty="0"/>
          </a:p>
        </p:txBody>
      </p:sp>
      <p:pic>
        <p:nvPicPr>
          <p:cNvPr id="2050" name="Picture 2">
            <a:extLst>
              <a:ext uri="{FF2B5EF4-FFF2-40B4-BE49-F238E27FC236}">
                <a16:creationId xmlns:a16="http://schemas.microsoft.com/office/drawing/2014/main" id="{148281B3-E601-18CF-CF32-ED79EEFAB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279" y="2062556"/>
            <a:ext cx="6667500" cy="3219450"/>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32834"/>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D28FFE-183E-4DAD-AB5F-487F2B4AE4A6}" vid="{DD54CA94-2C1D-4326-993F-34190BA0E3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4ea0703e9f96e7952bbf901575249dda">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21158d971037e81ce5dae2add9782b3d"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Props1.xml><?xml version="1.0" encoding="utf-8"?>
<ds:datastoreItem xmlns:ds="http://schemas.openxmlformats.org/officeDocument/2006/customXml" ds:itemID="{FD04C2A3-79DE-482B-AC3D-4A1CC3D6C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e18753c5-2901-411e-a100-706a3d278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2C5781-8819-4E12-8A36-A4DA533B354B}">
  <ds:schemaRefs>
    <ds:schemaRef ds:uri="http://schemas.microsoft.com/sharepoint/v3/contenttype/forms"/>
  </ds:schemaRefs>
</ds:datastoreItem>
</file>

<file path=customXml/itemProps3.xml><?xml version="1.0" encoding="utf-8"?>
<ds:datastoreItem xmlns:ds="http://schemas.openxmlformats.org/officeDocument/2006/customXml" ds:itemID="{DEE9A4A0-DEC3-424A-BC41-FDD6187ACC87}">
  <ds:schemaRefs>
    <ds:schemaRef ds:uri="http://purl.org/dc/elements/1.1/"/>
    <ds:schemaRef ds:uri="http://schemas.openxmlformats.org/package/2006/metadata/core-properties"/>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e18753c5-2901-411e-a100-706a3d27800e"/>
    <ds:schemaRef ds:uri="1c7d3551-5694-4f12-b35a-d9a7a462ea4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CPE Local</Template>
  <TotalTime>0</TotalTime>
  <Words>1571</Words>
  <Application>Microsoft Office PowerPoint</Application>
  <PresentationFormat>Widescreen</PresentationFormat>
  <Paragraphs>201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DM Sans</vt:lpstr>
      <vt:lpstr>Mokoko Medium</vt:lpstr>
      <vt:lpstr>Wingdings</vt:lpstr>
      <vt:lpstr>Office Theme</vt:lpstr>
      <vt:lpstr>Read and delete this slide</vt:lpstr>
      <vt:lpstr>Pharmacy First: Getting to know the service</vt:lpstr>
      <vt:lpstr>Presentation overview</vt:lpstr>
      <vt:lpstr>The Pharmacy First service</vt:lpstr>
      <vt:lpstr>The Pharmacy First service</vt:lpstr>
      <vt:lpstr>What are the seven conditions?</vt:lpstr>
      <vt:lpstr>The Pharmacy First service</vt:lpstr>
      <vt:lpstr>Summary of the service requirements</vt:lpstr>
      <vt:lpstr>Clinical pathways consultations</vt:lpstr>
      <vt:lpstr>High-level service overview</vt:lpstr>
      <vt:lpstr>The service requirements</vt:lpstr>
      <vt:lpstr>Funding</vt:lpstr>
      <vt:lpstr>Funding</vt:lpstr>
      <vt:lpstr>The clinical pathways and PGDs</vt:lpstr>
      <vt:lpstr>Clinical pathway consultations</vt:lpstr>
      <vt:lpstr>Development of clinical pathways</vt:lpstr>
      <vt:lpstr>Monitoring and surveillance</vt:lpstr>
      <vt:lpstr>PowerPoint Presentation</vt:lpstr>
      <vt:lpstr>PowerPoint Presentation</vt:lpstr>
      <vt:lpstr>PowerPoint Presentation</vt:lpstr>
      <vt:lpstr>PGDs</vt:lpstr>
      <vt:lpstr>Learning and development requirements</vt:lpstr>
      <vt:lpstr>Learning and development </vt:lpstr>
      <vt:lpstr>Learning and development</vt:lpstr>
      <vt:lpstr>Preparing to provide the service</vt:lpstr>
      <vt:lpstr>Preparing to provide the service</vt:lpstr>
      <vt:lpstr>Preparing to provide the service</vt:lpstr>
      <vt:lpstr>Resources to help you get ready</vt:lpstr>
      <vt:lpstr>Promoting the service</vt:lpstr>
      <vt:lpstr>Questions cpe.org.uk/pharmacyfirst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Getting to know the service</dc:title>
  <dc:creator>Rosie Taylor</dc:creator>
  <cp:lastModifiedBy>Rosie Taylor</cp:lastModifiedBy>
  <cp:revision>3</cp:revision>
  <dcterms:created xsi:type="dcterms:W3CDTF">2023-12-14T15:34:25Z</dcterms:created>
  <dcterms:modified xsi:type="dcterms:W3CDTF">2024-05-21T20:40:13Z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