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modernComment_13F_2DB0332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319" r:id="rId5"/>
    <p:sldId id="256" r:id="rId6"/>
    <p:sldId id="285" r:id="rId7"/>
    <p:sldId id="292" r:id="rId8"/>
    <p:sldId id="327" r:id="rId9"/>
    <p:sldId id="293" r:id="rId10"/>
    <p:sldId id="318" r:id="rId11"/>
    <p:sldId id="313" r:id="rId12"/>
    <p:sldId id="323" r:id="rId13"/>
    <p:sldId id="321" r:id="rId14"/>
    <p:sldId id="325" r:id="rId15"/>
    <p:sldId id="280" r:id="rId16"/>
    <p:sldId id="294" r:id="rId17"/>
    <p:sldId id="295" r:id="rId18"/>
    <p:sldId id="286" r:id="rId19"/>
    <p:sldId id="296" r:id="rId20"/>
    <p:sldId id="314" r:id="rId21"/>
    <p:sldId id="297" r:id="rId22"/>
    <p:sldId id="281" r:id="rId23"/>
    <p:sldId id="300" r:id="rId24"/>
    <p:sldId id="301" r:id="rId25"/>
    <p:sldId id="302" r:id="rId26"/>
    <p:sldId id="309" r:id="rId27"/>
    <p:sldId id="310" r:id="rId28"/>
    <p:sldId id="311" r:id="rId29"/>
    <p:sldId id="282" r:id="rId30"/>
    <p:sldId id="307" r:id="rId31"/>
    <p:sldId id="316" r:id="rId32"/>
    <p:sldId id="283" r:id="rId33"/>
    <p:sldId id="315" r:id="rId34"/>
    <p:sldId id="328" r:id="rId35"/>
    <p:sldId id="284" r:id="rId36"/>
    <p:sldId id="306" r:id="rId37"/>
    <p:sldId id="2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C9B52-5511-0414-5895-9002BB825EF8}" name="Rosie Taylor" initials="RT" userId="S::rosie.taylor@cpe.org.uk::d4e67326-a969-4e34-b127-5aa2227bd8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61"/>
    <a:srgbClr val="FF6D3A"/>
    <a:srgbClr val="CC94FF"/>
    <a:srgbClr val="CB00BA"/>
    <a:srgbClr val="0072CE"/>
    <a:srgbClr val="47D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0F3F0-3FEB-4589-ACE0-57A0BAF43C12}" v="1" dt="2024-05-21T12:46:40.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omments/modernComment_13F_2DB0332E.xml><?xml version="1.0" encoding="utf-8"?>
<p188:cmLst xmlns:a="http://schemas.openxmlformats.org/drawingml/2006/main" xmlns:r="http://schemas.openxmlformats.org/officeDocument/2006/relationships" xmlns:p188="http://schemas.microsoft.com/office/powerpoint/2018/8/main">
  <p188:cm id="{1508C646-6317-44A8-B56F-A748E9796795}" authorId="{998C9B52-5511-0414-5895-9002BB825EF8}" created="2024-05-09T15:06:08.305">
    <ac:deMkLst xmlns:ac="http://schemas.microsoft.com/office/drawing/2013/main/command">
      <pc:docMk xmlns:pc="http://schemas.microsoft.com/office/powerpoint/2013/main/command"/>
      <pc:sldMk xmlns:pc="http://schemas.microsoft.com/office/powerpoint/2013/main/command" cId="766522158" sldId="319"/>
      <ac:spMk id="2" creationId="{D7A8C54D-FFCD-E683-4907-C5541372D804}"/>
    </ac:deMkLst>
    <p188:txBody>
      <a:bodyPr/>
      <a:lstStyle/>
      <a:p>
        <a:r>
          <a:rPr lang="en-US"/>
          <a:t>Rosie - remember to update slide deck on working with GPs page when AB has reviewed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5/21/2024</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5/21/2024</a:t>
            </a:fld>
            <a:endParaRPr lang="en-US"/>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6"/>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3F_2DB0332E.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pe.org.uk/national-pharmacy-services/advanced-services/pharmacy-first-service/pharmacy-first-information-for-gps/" TargetMode="External"/><Relationship Id="rId2" Type="http://schemas.openxmlformats.org/officeDocument/2006/relationships/hyperlink" Target="mailto:comms.team@cpe.org.uk"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a:solidFill>
                  <a:srgbClr val="0072CE"/>
                </a:solidFill>
                <a:effectLst/>
                <a:latin typeface="Mokoko Medium" panose="02060603020203020204" pitchFamily="18" charset="0"/>
              </a:rPr>
              <a:t>Read and delete this slide</a:t>
            </a:r>
            <a:endParaRPr lang="en-GB"/>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vert="horz" lIns="91440" tIns="45720" rIns="91440" bIns="45720" rtlCol="0" anchor="t">
            <a:normAutofit fontScale="55000" lnSpcReduction="20000"/>
          </a:bodyPr>
          <a:lstStyle/>
          <a:p>
            <a:pPr algn="l" rtl="0" fontAlgn="base">
              <a:buFont typeface="Arial" panose="020B0604020202020204" pitchFamily="34" charset="0"/>
              <a:buChar char="•"/>
            </a:pPr>
            <a:r>
              <a:rPr lang="en-US" sz="2500" b="0" i="0" u="none" strike="noStrike">
                <a:solidFill>
                  <a:srgbClr val="0072CE"/>
                </a:solidFill>
                <a:effectLst/>
                <a:latin typeface="DM Sans"/>
              </a:rPr>
              <a:t>This Community Pharmacy England presentation on the Pharmacy First service is for use by LPCs when running local events on the service</a:t>
            </a:r>
          </a:p>
          <a:p>
            <a:pPr algn="l" rtl="0" fontAlgn="base">
              <a:buFont typeface="Arial" panose="020B0604020202020204" pitchFamily="34" charset="0"/>
              <a:buChar char="•"/>
            </a:pPr>
            <a:r>
              <a:rPr lang="en-US" sz="2500" b="0" i="0" u="none" strike="noStrike">
                <a:solidFill>
                  <a:srgbClr val="0072CE"/>
                </a:solidFill>
                <a:effectLst/>
                <a:latin typeface="DM Sans"/>
              </a:rPr>
              <a:t>Further information on the service is available at </a:t>
            </a:r>
            <a:r>
              <a:rPr lang="en-US" sz="2500" b="0" i="0" u="none" strike="noStrike">
                <a:solidFill>
                  <a:srgbClr val="FF6D3A"/>
                </a:solidFill>
                <a:effectLst/>
                <a:latin typeface="DM Sans"/>
              </a:rPr>
              <a:t>cpe.org.uk/</a:t>
            </a:r>
            <a:r>
              <a:rPr lang="en-US" sz="2500" b="0" i="0" u="none" strike="noStrike" err="1">
                <a:solidFill>
                  <a:srgbClr val="FF6D3A"/>
                </a:solidFill>
                <a:effectLst/>
                <a:latin typeface="DM Sans"/>
              </a:rPr>
              <a:t>pharmacyfirst</a:t>
            </a:r>
            <a:endParaRPr lang="en-US" sz="2500" b="0" i="0" u="none" strike="noStrike">
              <a:solidFill>
                <a:srgbClr val="FF6D3A"/>
              </a:solidFill>
              <a:effectLst/>
              <a:latin typeface="DM Sans"/>
            </a:endParaRPr>
          </a:p>
          <a:p>
            <a:pPr algn="l" rtl="0" fontAlgn="base">
              <a:buFont typeface="Arial" panose="020B0604020202020204" pitchFamily="34" charset="0"/>
              <a:buChar char="•"/>
            </a:pPr>
            <a:r>
              <a:rPr lang="en-US" sz="2500" b="0" i="0" u="none" strike="noStrike">
                <a:effectLst/>
                <a:latin typeface="DM Sans"/>
              </a:rPr>
              <a:t>Presenters should first read the service specification and the FAQs on the Community Pharmacy England website, and </a:t>
            </a:r>
            <a:r>
              <a:rPr lang="en-US" sz="2500" b="0" i="0" u="none" strike="noStrike" err="1">
                <a:effectLst/>
                <a:latin typeface="DM Sans"/>
              </a:rPr>
              <a:t>familiarise</a:t>
            </a:r>
            <a:r>
              <a:rPr lang="en-US" sz="2500" b="0" i="0" u="none" strike="noStrike">
                <a:effectLst/>
                <a:latin typeface="DM Sans"/>
              </a:rPr>
              <a:t> themselves with the clinical pathways, Patient Group Directions and protocol.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500">
                <a:latin typeface="DM Sans"/>
              </a:rPr>
              <a:t>Presenters may also want to watch the Community Pharmacy England Pharmacy First: Getting to know the service webinar available at </a:t>
            </a:r>
            <a:r>
              <a:rPr lang="en-US" sz="2500">
                <a:solidFill>
                  <a:srgbClr val="FF6D3A"/>
                </a:solidFill>
                <a:latin typeface="DM Sans"/>
              </a:rPr>
              <a:t>cpe.org.uk/webinars</a:t>
            </a:r>
            <a:r>
              <a:rPr lang="en-US" sz="2500">
                <a:latin typeface="DM Sans"/>
              </a:rPr>
              <a:t>, as this presentation is based on the PowerPoint used during the webinar</a:t>
            </a:r>
            <a:endParaRPr lang="en-US" sz="2500" b="0" i="0" u="none" strike="noStrike">
              <a:effectLst/>
              <a:latin typeface="DM Sans"/>
            </a:endParaRPr>
          </a:p>
          <a:p>
            <a:pPr algn="l" rtl="0" fontAlgn="base">
              <a:buFont typeface="Arial" panose="020B0604020202020204" pitchFamily="34" charset="0"/>
              <a:buChar char="•"/>
            </a:pPr>
            <a:r>
              <a:rPr lang="en-US" sz="2500" b="0" i="0" u="none" strike="noStrike">
                <a:solidFill>
                  <a:srgbClr val="0072CE"/>
                </a:solidFill>
                <a:effectLst/>
                <a:latin typeface="DM Sans"/>
              </a:rPr>
              <a:t>Questions or comments on this presentation can be addressed to the Services Team: </a:t>
            </a:r>
            <a:r>
              <a:rPr lang="en-US" sz="2500" b="0" i="0" u="none" strike="noStrike">
                <a:solidFill>
                  <a:srgbClr val="FF6D3A"/>
                </a:solidFill>
                <a:effectLst/>
                <a:latin typeface="DM Sans"/>
              </a:rPr>
              <a:t>services.team@cpe.org.uk </a:t>
            </a:r>
            <a:r>
              <a:rPr lang="en-US" sz="2500" b="0" i="0">
                <a:solidFill>
                  <a:srgbClr val="FF6D3A"/>
                </a:solidFill>
                <a:effectLst/>
                <a:latin typeface="DM Sans"/>
              </a:rPr>
              <a:t>​</a:t>
            </a:r>
            <a:endParaRPr lang="en-US" sz="2500" b="0" i="0">
              <a:solidFill>
                <a:srgbClr val="0072CE"/>
              </a:solidFill>
              <a:effectLst/>
              <a:latin typeface="DM Sans"/>
            </a:endParaRPr>
          </a:p>
          <a:p>
            <a:pPr fontAlgn="base">
              <a:buFont typeface="Arial" panose="020B0604020202020204" pitchFamily="34" charset="0"/>
              <a:buChar char="•"/>
            </a:pPr>
            <a:r>
              <a:rPr lang="en-US" sz="2500" b="0" i="0" u="none" strike="noStrike">
                <a:solidFill>
                  <a:srgbClr val="0072CE"/>
                </a:solidFill>
                <a:effectLst/>
                <a:latin typeface="DM Sans"/>
              </a:rPr>
              <a:t>You can pick and choose the elements of the presentation that suit </a:t>
            </a:r>
            <a:r>
              <a:rPr lang="en-US" sz="2500" b="0" i="0" u="none" strike="noStrike" dirty="0">
                <a:solidFill>
                  <a:srgbClr val="0072CE"/>
                </a:solidFill>
                <a:effectLst/>
                <a:latin typeface="DM Sans"/>
              </a:rPr>
              <a:t>the </a:t>
            </a:r>
            <a:r>
              <a:rPr lang="en-US" sz="2500" b="0" i="0" u="none" strike="noStrike">
                <a:solidFill>
                  <a:srgbClr val="0072CE"/>
                </a:solidFill>
                <a:effectLst/>
                <a:latin typeface="DM Sans"/>
              </a:rPr>
              <a:t>needs of your event/discussion. There is also some text highlighted in yellow in the presentation that will need to be amended/deleted depending on the audience</a:t>
            </a:r>
            <a:endParaRPr lang="en-US" sz="2500" b="0" i="0">
              <a:solidFill>
                <a:srgbClr val="0072CE"/>
              </a:solidFill>
              <a:effectLst/>
              <a:latin typeface="DM Sans"/>
            </a:endParaRPr>
          </a:p>
          <a:p>
            <a:pPr algn="l" rtl="0" fontAlgn="base">
              <a:buFont typeface="Arial" panose="020B0604020202020204" pitchFamily="34" charset="0"/>
              <a:buChar char="•"/>
            </a:pPr>
            <a:r>
              <a:rPr lang="en-US" sz="2500" b="0" i="0" u="none" strike="noStrike">
                <a:solidFill>
                  <a:srgbClr val="0072CE"/>
                </a:solidFill>
                <a:effectLst/>
                <a:latin typeface="DM Sans"/>
              </a:rPr>
              <a:t>Last updated: </a:t>
            </a:r>
            <a:r>
              <a:rPr lang="en-US" sz="2500" b="1" i="0" u="none" strike="noStrike" dirty="0">
                <a:solidFill>
                  <a:srgbClr val="0072CE"/>
                </a:solidFill>
                <a:effectLst/>
                <a:latin typeface="DM Sans"/>
              </a:rPr>
              <a:t>21st May 2024</a:t>
            </a:r>
            <a:endParaRPr lang="en-US" sz="2500" b="1" i="0" dirty="0">
              <a:solidFill>
                <a:srgbClr val="0072CE"/>
              </a:solidFill>
              <a:effectLst/>
              <a:latin typeface="DM Sans"/>
            </a:endParaRPr>
          </a:p>
          <a:p>
            <a:endParaRPr lang="en-GB"/>
          </a:p>
        </p:txBody>
      </p:sp>
    </p:spTree>
    <p:extLst>
      <p:ext uri="{BB962C8B-B14F-4D97-AF65-F5344CB8AC3E}">
        <p14:creationId xmlns:p14="http://schemas.microsoft.com/office/powerpoint/2010/main" val="76652215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D670-C103-23BA-1549-9F9D6B4FE213}"/>
              </a:ext>
            </a:extLst>
          </p:cNvPr>
          <p:cNvSpPr>
            <a:spLocks noGrp="1"/>
          </p:cNvSpPr>
          <p:nvPr>
            <p:ph type="title"/>
          </p:nvPr>
        </p:nvSpPr>
        <p:spPr/>
        <p:txBody>
          <a:bodyPr/>
          <a:lstStyle/>
          <a:p>
            <a:r>
              <a:rPr lang="en-US">
                <a:latin typeface="Mokoko Medium"/>
              </a:rPr>
              <a:t>Why formal referrals are required  </a:t>
            </a:r>
            <a:endParaRPr lang="en-GB"/>
          </a:p>
        </p:txBody>
      </p:sp>
      <p:sp>
        <p:nvSpPr>
          <p:cNvPr id="3" name="Content Placeholder 2">
            <a:extLst>
              <a:ext uri="{FF2B5EF4-FFF2-40B4-BE49-F238E27FC236}">
                <a16:creationId xmlns:a16="http://schemas.microsoft.com/office/drawing/2014/main" id="{3B30676F-136D-CA44-A1B8-C0EA0077DAE1}"/>
              </a:ext>
            </a:extLst>
          </p:cNvPr>
          <p:cNvSpPr>
            <a:spLocks noGrp="1"/>
          </p:cNvSpPr>
          <p:nvPr>
            <p:ph sz="half" idx="1"/>
          </p:nvPr>
        </p:nvSpPr>
        <p:spPr>
          <a:xfrm>
            <a:off x="936978" y="1701339"/>
            <a:ext cx="10416822" cy="4351338"/>
          </a:xfrm>
        </p:spPr>
        <p:txBody>
          <a:bodyPr>
            <a:normAutofit fontScale="92500" lnSpcReduction="10000"/>
          </a:bodyPr>
          <a:lstStyle/>
          <a:p>
            <a:pPr algn="l" rtl="0" fontAlgn="base">
              <a:buFont typeface="Arial" panose="020B0604020202020204" pitchFamily="34" charset="0"/>
              <a:buChar char="•"/>
            </a:pPr>
            <a:r>
              <a:rPr lang="en-US" sz="1800" b="1" i="0" u="none" strike="noStrike">
                <a:solidFill>
                  <a:srgbClr val="0072CE"/>
                </a:solidFill>
                <a:effectLst/>
                <a:latin typeface="DM Sans" pitchFamily="2" charset="0"/>
              </a:rPr>
              <a:t>There is an auditable trail of referral and clinical treatment, including consultation outcome</a:t>
            </a:r>
            <a:r>
              <a:rPr lang="en-US" sz="1800" b="0" i="0">
                <a:solidFill>
                  <a:srgbClr val="0072CE"/>
                </a:solidFill>
                <a:effectLst/>
                <a:latin typeface="DM Sans" pitchFamily="2" charset="0"/>
              </a:rPr>
              <a:t>​</a:t>
            </a:r>
            <a:endParaRPr lang="en-US" sz="1800" b="0" i="0">
              <a:solidFill>
                <a:srgbClr val="0072CE"/>
              </a:solidFill>
              <a:effectLst/>
              <a:latin typeface="Arial" panose="020B0604020202020204" pitchFamily="34" charset="0"/>
            </a:endParaRPr>
          </a:p>
          <a:p>
            <a:pPr lvl="1" fontAlgn="base">
              <a:buFont typeface="Arial" panose="020B0604020202020204" pitchFamily="34" charset="0"/>
              <a:buChar char="•"/>
            </a:pPr>
            <a:r>
              <a:rPr lang="en-US" sz="1700" b="0" i="0" u="none" strike="noStrike">
                <a:solidFill>
                  <a:srgbClr val="0072CE"/>
                </a:solidFill>
                <a:effectLst/>
                <a:latin typeface="DM Sans" pitchFamily="2" charset="0"/>
              </a:rPr>
              <a:t>If signposted and treated under the Self-care Essential service, no records are made or sent back to the GP practice </a:t>
            </a:r>
            <a:endParaRPr lang="en-US" sz="1700" b="1"/>
          </a:p>
          <a:p>
            <a:r>
              <a:rPr lang="en-US" sz="1900" b="1"/>
              <a:t>If the patient does not contact the pharmacy, the pharmacy team will follow up with the patient</a:t>
            </a:r>
          </a:p>
          <a:p>
            <a:pPr lvl="1"/>
            <a:r>
              <a:rPr lang="en-US" sz="1700"/>
              <a:t>If signposted, this will not happen as the pharmacy won’t be aware that the patient was meant to visit the pharmacy</a:t>
            </a:r>
          </a:p>
          <a:p>
            <a:r>
              <a:rPr lang="en-US" sz="1900" b="1"/>
              <a:t>The pharmacy team can proactively contact the patient upon receipt of referral to arrange a time for the patient to speak to the pharmacist – beneficial to patient and pharmacy workload</a:t>
            </a:r>
          </a:p>
          <a:p>
            <a:pPr lvl="1"/>
            <a:r>
              <a:rPr lang="en-US" sz="1700"/>
              <a:t>If signposted, the patient may present at a time that means they may have to wait to be seen by the pharmacist</a:t>
            </a:r>
          </a:p>
        </p:txBody>
      </p:sp>
    </p:spTree>
    <p:extLst>
      <p:ext uri="{BB962C8B-B14F-4D97-AF65-F5344CB8AC3E}">
        <p14:creationId xmlns:p14="http://schemas.microsoft.com/office/powerpoint/2010/main" val="128943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lstStyle/>
          <a:p>
            <a:r>
              <a:rPr lang="en-US">
                <a:latin typeface="Mokoko Medium"/>
              </a:rPr>
              <a:t>Why formal referrals are required  </a:t>
            </a:r>
            <a:endParaRPr lang="en-GB"/>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5"/>
            <a:ext cx="10275519" cy="4351338"/>
          </a:xfrm>
        </p:spPr>
        <p:txBody>
          <a:bodyPr vert="horz" lIns="91440" tIns="45720" rIns="91440" bIns="45720" rtlCol="0" anchor="t">
            <a:normAutofit fontScale="92500" lnSpcReduction="10000"/>
          </a:bodyPr>
          <a:lstStyle/>
          <a:p>
            <a:r>
              <a:rPr lang="en-US" sz="1900" b="1">
                <a:latin typeface="DM Sans"/>
              </a:rPr>
              <a:t>The pharmacy will receive patient information on the referral therefore ensuring they are informed of the presenting condition</a:t>
            </a:r>
          </a:p>
          <a:p>
            <a:pPr lvl="1"/>
            <a:r>
              <a:rPr lang="en-US" sz="1700">
                <a:latin typeface="DM Sans"/>
              </a:rPr>
              <a:t>If signposted, the patient will have to talk through their presenting condition, provide other information again, which may be frustrating for the patient and does not present a joined-up patient journey</a:t>
            </a:r>
            <a:endParaRPr lang="en-GB" sz="1700">
              <a:latin typeface="DM Sans"/>
            </a:endParaRPr>
          </a:p>
          <a:p>
            <a:r>
              <a:rPr lang="en-US" sz="1900" b="1">
                <a:latin typeface="DM Sans"/>
              </a:rPr>
              <a:t>Referral data can show that patients are being actively supported to access appropriate treatment, evidencing that GP practices are meeting other PCARP requirements</a:t>
            </a:r>
          </a:p>
          <a:p>
            <a:pPr lvl="1"/>
            <a:r>
              <a:rPr lang="en-US" sz="1700">
                <a:latin typeface="DM Sans"/>
              </a:rPr>
              <a:t>If signposted, this data is not captured</a:t>
            </a:r>
          </a:p>
          <a:p>
            <a:r>
              <a:rPr lang="en-US" sz="1900" b="1">
                <a:latin typeface="DM Sans"/>
              </a:rPr>
              <a:t>Ensures pharmacies are paid for the service they are providing which helps your local pharmacies stay in business</a:t>
            </a:r>
          </a:p>
          <a:p>
            <a:pPr lvl="1"/>
            <a:r>
              <a:rPr lang="en-US" sz="1700">
                <a:latin typeface="DM Sans"/>
              </a:rPr>
              <a:t>If signposted and patients do not pass the gateway point for the Clinical pathways consultation, the pharmacy will receive no payment for the Pharmacy First service</a:t>
            </a:r>
          </a:p>
          <a:p>
            <a:pPr marL="457200" lvl="1" indent="0">
              <a:buNone/>
            </a:pPr>
            <a:endParaRPr lang="en-GB"/>
          </a:p>
        </p:txBody>
      </p:sp>
    </p:spTree>
    <p:extLst>
      <p:ext uri="{BB962C8B-B14F-4D97-AF65-F5344CB8AC3E}">
        <p14:creationId xmlns:p14="http://schemas.microsoft.com/office/powerpoint/2010/main" val="333629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a:xfrm>
            <a:off x="3188970" y="2088085"/>
            <a:ext cx="6869492" cy="2681830"/>
          </a:xfrm>
        </p:spPr>
        <p:txBody>
          <a:bodyPr>
            <a:normAutofit fontScale="90000"/>
          </a:bodyPr>
          <a:lstStyle/>
          <a:p>
            <a:pPr algn="l"/>
            <a:r>
              <a:rPr lang="en-US">
                <a:solidFill>
                  <a:schemeClr val="bg2"/>
                </a:solidFill>
              </a:rPr>
              <a:t>Clinical pathway consultations</a:t>
            </a:r>
            <a:br>
              <a:rPr lang="en-US" dirty="0">
                <a:solidFill>
                  <a:schemeClr val="bg2"/>
                </a:solidFill>
              </a:rPr>
            </a:br>
            <a:r>
              <a:rPr lang="en-US">
                <a:solidFill>
                  <a:schemeClr val="bg2"/>
                </a:solidFill>
              </a:rPr>
              <a:t>(new element)</a:t>
            </a:r>
            <a:endParaRPr lang="en-GB">
              <a:solidFill>
                <a:schemeClr val="bg2"/>
              </a:solidFill>
            </a:endParaRPr>
          </a:p>
        </p:txBody>
      </p:sp>
    </p:spTree>
    <p:extLst>
      <p:ext uri="{BB962C8B-B14F-4D97-AF65-F5344CB8AC3E}">
        <p14:creationId xmlns:p14="http://schemas.microsoft.com/office/powerpoint/2010/main" val="128081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A9F0-5E21-DCDE-BF49-006EF2B496B6}"/>
              </a:ext>
            </a:extLst>
          </p:cNvPr>
          <p:cNvSpPr>
            <a:spLocks noGrp="1"/>
          </p:cNvSpPr>
          <p:nvPr>
            <p:ph type="title"/>
          </p:nvPr>
        </p:nvSpPr>
        <p:spPr/>
        <p:txBody>
          <a:bodyPr/>
          <a:lstStyle/>
          <a:p>
            <a:r>
              <a:rPr lang="en-US"/>
              <a:t>Clinical pathway consultations</a:t>
            </a:r>
            <a:endParaRPr lang="en-GB"/>
          </a:p>
        </p:txBody>
      </p:sp>
      <p:sp>
        <p:nvSpPr>
          <p:cNvPr id="5" name="Rectangle 4">
            <a:extLst>
              <a:ext uri="{FF2B5EF4-FFF2-40B4-BE49-F238E27FC236}">
                <a16:creationId xmlns:a16="http://schemas.microsoft.com/office/drawing/2014/main" id="{8D2FEFBC-A428-7733-331C-A78C98093DF2}"/>
              </a:ext>
            </a:extLst>
          </p:cNvPr>
          <p:cNvSpPr/>
          <p:nvPr/>
        </p:nvSpPr>
        <p:spPr>
          <a:xfrm>
            <a:off x="1619453" y="2282380"/>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2">
            <a:extLst>
              <a:ext uri="{FF2B5EF4-FFF2-40B4-BE49-F238E27FC236}">
                <a16:creationId xmlns:a16="http://schemas.microsoft.com/office/drawing/2014/main" id="{58F05C99-B28E-9060-4092-31B95C512BE1}"/>
              </a:ext>
            </a:extLst>
          </p:cNvPr>
          <p:cNvSpPr txBox="1"/>
          <p:nvPr/>
        </p:nvSpPr>
        <p:spPr>
          <a:xfrm>
            <a:off x="1775864" y="243038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Sinusitis</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sz="800" b="1">
                <a:solidFill>
                  <a:schemeClr val="bg2"/>
                </a:solidFill>
                <a:latin typeface="DM Sans" pitchFamily="2" charset="77"/>
              </a:rPr>
              <a:t> </a:t>
            </a:r>
            <a:endParaRPr kumimoji="0" lang="en-US" sz="800"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a:solidFill>
                  <a:schemeClr val="bg2"/>
                </a:solidFill>
                <a:latin typeface="DM Sans" pitchFamily="2" charset="77"/>
              </a:rPr>
              <a:t>12 years and over</a:t>
            </a:r>
            <a:endParaRPr kumimoji="0" lang="en-US"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18D03B51-037F-76A3-B5E1-EC4F874E0700}"/>
              </a:ext>
            </a:extLst>
          </p:cNvPr>
          <p:cNvSpPr/>
          <p:nvPr/>
        </p:nvSpPr>
        <p:spPr>
          <a:xfrm>
            <a:off x="3862137" y="2273991"/>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6E2CEB0D-2C6C-17C1-C876-2EFDD672AE1D}"/>
              </a:ext>
            </a:extLst>
          </p:cNvPr>
          <p:cNvSpPr txBox="1"/>
          <p:nvPr/>
        </p:nvSpPr>
        <p:spPr>
          <a:xfrm>
            <a:off x="4018548" y="2455548"/>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Sore throat</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kumimoji="0" lang="en-US" sz="800" b="1" u="none" strike="noStrike" kern="1200" cap="none" spc="0" normalizeH="0" baseline="0" noProof="0">
                <a:ln>
                  <a:noFill/>
                </a:ln>
                <a:solidFill>
                  <a:schemeClr val="bg2"/>
                </a:solidFill>
                <a:effectLst/>
                <a:uLnTx/>
                <a:uFillTx/>
                <a:latin typeface="DM Sans" pitchFamily="2" charset="77"/>
                <a:ea typeface="+mn-ea"/>
                <a:cs typeface="+mn-cs"/>
              </a:rPr>
              <a:t> </a:t>
            </a:r>
          </a:p>
          <a:p>
            <a:pPr algn="ctr"/>
            <a:r>
              <a:rPr lang="en-US">
                <a:solidFill>
                  <a:schemeClr val="bg2"/>
                </a:solidFill>
                <a:latin typeface="DM Sans" pitchFamily="2" charset="77"/>
              </a:rPr>
              <a:t>5 years and over</a:t>
            </a:r>
            <a:endParaRPr kumimoji="0" lang="en-US"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9C9C03A6-CF8D-2556-1749-ED5C188FED37}"/>
              </a:ext>
            </a:extLst>
          </p:cNvPr>
          <p:cNvSpPr/>
          <p:nvPr/>
        </p:nvSpPr>
        <p:spPr>
          <a:xfrm>
            <a:off x="6096000" y="2257213"/>
            <a:ext cx="2077452" cy="1843238"/>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6">
            <a:extLst>
              <a:ext uri="{FF2B5EF4-FFF2-40B4-BE49-F238E27FC236}">
                <a16:creationId xmlns:a16="http://schemas.microsoft.com/office/drawing/2014/main" id="{E90F599D-2D08-ADD9-0583-FB2090E32ACC}"/>
              </a:ext>
            </a:extLst>
          </p:cNvPr>
          <p:cNvSpPr txBox="1"/>
          <p:nvPr/>
        </p:nvSpPr>
        <p:spPr>
          <a:xfrm>
            <a:off x="6252411" y="2461072"/>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Acute otitis media</a:t>
            </a: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1 to 17 years</a:t>
            </a:r>
          </a:p>
        </p:txBody>
      </p:sp>
      <p:sp>
        <p:nvSpPr>
          <p:cNvPr id="11" name="Rectangle 10">
            <a:extLst>
              <a:ext uri="{FF2B5EF4-FFF2-40B4-BE49-F238E27FC236}">
                <a16:creationId xmlns:a16="http://schemas.microsoft.com/office/drawing/2014/main" id="{F9E80D8A-1C99-3840-DA34-D5DB35F6D727}"/>
              </a:ext>
            </a:extLst>
          </p:cNvPr>
          <p:cNvSpPr/>
          <p:nvPr/>
        </p:nvSpPr>
        <p:spPr>
          <a:xfrm>
            <a:off x="8329863" y="2257213"/>
            <a:ext cx="2077452" cy="184323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8">
            <a:extLst>
              <a:ext uri="{FF2B5EF4-FFF2-40B4-BE49-F238E27FC236}">
                <a16:creationId xmlns:a16="http://schemas.microsoft.com/office/drawing/2014/main" id="{BBC54B59-E429-3A2E-B488-3A2B87616593}"/>
              </a:ext>
            </a:extLst>
          </p:cNvPr>
          <p:cNvSpPr txBox="1"/>
          <p:nvPr/>
        </p:nvSpPr>
        <p:spPr>
          <a:xfrm>
            <a:off x="8486274" y="2447159"/>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Infected insect bite</a:t>
            </a:r>
          </a:p>
          <a:p>
            <a:pPr algn="ctr"/>
            <a:r>
              <a:rPr lang="en-US" sz="800" b="1">
                <a:solidFill>
                  <a:schemeClr val="bg2"/>
                </a:solidFill>
                <a:latin typeface="DM Sans" pitchFamily="2" charset="77"/>
              </a:rPr>
              <a:t> </a:t>
            </a:r>
          </a:p>
          <a:p>
            <a:pPr algn="ctr"/>
            <a:r>
              <a:rPr kumimoji="0" lang="en-US" u="none" strike="noStrike" kern="1200" cap="none" spc="0" normalizeH="0" baseline="0" noProof="0">
                <a:ln>
                  <a:noFill/>
                </a:ln>
                <a:solidFill>
                  <a:schemeClr val="bg2"/>
                </a:solidFill>
                <a:effectLst/>
                <a:uLnTx/>
                <a:uFillTx/>
                <a:latin typeface="DM Sans" pitchFamily="2" charset="77"/>
                <a:ea typeface="+mn-ea"/>
                <a:cs typeface="+mn-cs"/>
              </a:rPr>
              <a:t>1 year and over</a:t>
            </a:r>
          </a:p>
        </p:txBody>
      </p:sp>
      <p:sp>
        <p:nvSpPr>
          <p:cNvPr id="13" name="Rectangle 12">
            <a:extLst>
              <a:ext uri="{FF2B5EF4-FFF2-40B4-BE49-F238E27FC236}">
                <a16:creationId xmlns:a16="http://schemas.microsoft.com/office/drawing/2014/main" id="{E14ECF03-3DEA-C062-E427-BA7BE6DD1802}"/>
              </a:ext>
            </a:extLst>
          </p:cNvPr>
          <p:cNvSpPr/>
          <p:nvPr/>
        </p:nvSpPr>
        <p:spPr>
          <a:xfrm>
            <a:off x="2754431" y="4217236"/>
            <a:ext cx="2077452" cy="1843238"/>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0">
            <a:extLst>
              <a:ext uri="{FF2B5EF4-FFF2-40B4-BE49-F238E27FC236}">
                <a16:creationId xmlns:a16="http://schemas.microsoft.com/office/drawing/2014/main" id="{D89961CB-9AFB-8CF8-29C5-61FFF2073BD0}"/>
              </a:ext>
            </a:extLst>
          </p:cNvPr>
          <p:cNvSpPr txBox="1"/>
          <p:nvPr/>
        </p:nvSpPr>
        <p:spPr>
          <a:xfrm>
            <a:off x="2910842" y="4344861"/>
            <a:ext cx="1764630"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Impetigo</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1 year and over</a:t>
            </a:r>
          </a:p>
        </p:txBody>
      </p:sp>
      <p:sp>
        <p:nvSpPr>
          <p:cNvPr id="15" name="Rectangle 14">
            <a:extLst>
              <a:ext uri="{FF2B5EF4-FFF2-40B4-BE49-F238E27FC236}">
                <a16:creationId xmlns:a16="http://schemas.microsoft.com/office/drawing/2014/main" id="{9BAD79BD-4598-FB6F-37AF-993301939C8D}"/>
              </a:ext>
            </a:extLst>
          </p:cNvPr>
          <p:cNvSpPr/>
          <p:nvPr/>
        </p:nvSpPr>
        <p:spPr>
          <a:xfrm>
            <a:off x="4988294" y="4208935"/>
            <a:ext cx="2077452" cy="1843238"/>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TextBox 12">
            <a:extLst>
              <a:ext uri="{FF2B5EF4-FFF2-40B4-BE49-F238E27FC236}">
                <a16:creationId xmlns:a16="http://schemas.microsoft.com/office/drawing/2014/main" id="{71FA99A0-F493-F5AE-9967-A39511A38B32}"/>
              </a:ext>
            </a:extLst>
          </p:cNvPr>
          <p:cNvSpPr txBox="1"/>
          <p:nvPr/>
        </p:nvSpPr>
        <p:spPr>
          <a:xfrm>
            <a:off x="5144705" y="4344861"/>
            <a:ext cx="176463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Shingles</a:t>
            </a:r>
          </a:p>
          <a:p>
            <a:pPr algn="ctr"/>
            <a:endParaRPr kumimoji="0" lang="en-US" b="1" u="none" strike="noStrike" kern="1200" cap="none" spc="0" normalizeH="0" baseline="0" noProof="0">
              <a:ln>
                <a:noFill/>
              </a:ln>
              <a:solidFill>
                <a:schemeClr val="bg2"/>
              </a:solidFill>
              <a:effectLst/>
              <a:uLnTx/>
              <a:uFillTx/>
              <a:latin typeface="DM Sans" pitchFamily="2" charset="77"/>
              <a:ea typeface="+mn-ea"/>
              <a:cs typeface="+mn-cs"/>
            </a:endParaRP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18 years and over</a:t>
            </a:r>
          </a:p>
        </p:txBody>
      </p:sp>
      <p:sp>
        <p:nvSpPr>
          <p:cNvPr id="17" name="Rectangle 16">
            <a:extLst>
              <a:ext uri="{FF2B5EF4-FFF2-40B4-BE49-F238E27FC236}">
                <a16:creationId xmlns:a16="http://schemas.microsoft.com/office/drawing/2014/main" id="{06E06D77-5FE6-60F8-814E-6B02BFFBDF50}"/>
              </a:ext>
            </a:extLst>
          </p:cNvPr>
          <p:cNvSpPr/>
          <p:nvPr/>
        </p:nvSpPr>
        <p:spPr>
          <a:xfrm>
            <a:off x="7222157" y="4183768"/>
            <a:ext cx="2077452" cy="1843238"/>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Box 14">
            <a:extLst>
              <a:ext uri="{FF2B5EF4-FFF2-40B4-BE49-F238E27FC236}">
                <a16:creationId xmlns:a16="http://schemas.microsoft.com/office/drawing/2014/main" id="{47FE2F52-D7D2-1099-438C-37140B00071E}"/>
              </a:ext>
            </a:extLst>
          </p:cNvPr>
          <p:cNvSpPr txBox="1"/>
          <p:nvPr/>
        </p:nvSpPr>
        <p:spPr>
          <a:xfrm>
            <a:off x="7307982" y="4344861"/>
            <a:ext cx="1905802"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b="1" u="none" strike="noStrike" kern="1200" cap="none" spc="0" normalizeH="0" baseline="0" noProof="0">
                <a:ln>
                  <a:noFill/>
                </a:ln>
                <a:solidFill>
                  <a:schemeClr val="bg2"/>
                </a:solidFill>
                <a:effectLst/>
                <a:uLnTx/>
                <a:uFillTx/>
                <a:latin typeface="DM Sans" pitchFamily="2" charset="77"/>
                <a:ea typeface="+mn-ea"/>
                <a:cs typeface="+mn-cs"/>
              </a:rPr>
              <a:t>Uncomplicated UTI</a:t>
            </a:r>
          </a:p>
          <a:p>
            <a:pPr algn="ctr"/>
            <a:r>
              <a:rPr lang="en-US" sz="800">
                <a:solidFill>
                  <a:schemeClr val="bg2"/>
                </a:solidFill>
                <a:latin typeface="DM Sans" pitchFamily="2" charset="77"/>
              </a:rPr>
              <a:t> </a:t>
            </a:r>
          </a:p>
          <a:p>
            <a:pPr algn="ctr"/>
            <a:r>
              <a:rPr kumimoji="0" lang="en-US" b="0" u="none" strike="noStrike" kern="1200" cap="none" spc="0" normalizeH="0" baseline="0" noProof="0">
                <a:ln>
                  <a:noFill/>
                </a:ln>
                <a:solidFill>
                  <a:schemeClr val="bg2"/>
                </a:solidFill>
                <a:effectLst/>
                <a:uLnTx/>
                <a:uFillTx/>
                <a:latin typeface="DM Sans" pitchFamily="2" charset="77"/>
                <a:ea typeface="+mn-ea"/>
                <a:cs typeface="+mn-cs"/>
              </a:rPr>
              <a:t>Women 16 to 64 years</a:t>
            </a:r>
          </a:p>
        </p:txBody>
      </p:sp>
      <p:sp>
        <p:nvSpPr>
          <p:cNvPr id="3" name="TextBox 6">
            <a:extLst>
              <a:ext uri="{FF2B5EF4-FFF2-40B4-BE49-F238E27FC236}">
                <a16:creationId xmlns:a16="http://schemas.microsoft.com/office/drawing/2014/main" id="{82B6AEF4-D5C8-08A5-8B5F-0CAA66628868}"/>
              </a:ext>
            </a:extLst>
          </p:cNvPr>
          <p:cNvSpPr txBox="1"/>
          <p:nvPr/>
        </p:nvSpPr>
        <p:spPr>
          <a:xfrm>
            <a:off x="1076811" y="1471200"/>
            <a:ext cx="10416822" cy="1354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FF6D3A"/>
              </a:buClr>
              <a:buFont typeface="Wingdings" panose="05000000000000000000" pitchFamily="2" charset="2"/>
              <a:buChar char="§"/>
            </a:pPr>
            <a:r>
              <a:rPr kumimoji="0" lang="en-US" sz="2200" b="0" u="none" strike="noStrike" kern="1200" cap="none" spc="0" normalizeH="0" baseline="0" noProof="0">
                <a:ln>
                  <a:noFill/>
                </a:ln>
                <a:solidFill>
                  <a:srgbClr val="0072CE"/>
                </a:solidFill>
                <a:effectLst/>
                <a:uLnTx/>
                <a:uFillTx/>
                <a:latin typeface="DM Sans" pitchFamily="2" charset="77"/>
                <a:ea typeface="+mn-ea"/>
                <a:cs typeface="+mn-cs"/>
              </a:rPr>
              <a:t>Involves pharmacists providing advice and NHS-funded treatment, where clinically appropriate for seven common conditions:</a:t>
            </a:r>
          </a:p>
          <a:p>
            <a:pPr marL="285750" indent="-285750">
              <a:buFont typeface="Wingdings" panose="05000000000000000000" pitchFamily="2" charset="2"/>
              <a:buChar cha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a:p>
            <a:endParaRPr lang="en-US" sz="1000">
              <a:solidFill>
                <a:schemeClr val="bg1"/>
              </a:solidFill>
              <a:latin typeface="DM Sans" pitchFamily="2" charset="77"/>
            </a:endParaRPr>
          </a:p>
          <a:p>
            <a:r>
              <a:rPr lang="en-US" sz="1000" b="1">
                <a:solidFill>
                  <a:schemeClr val="bg1"/>
                </a:solidFill>
                <a:latin typeface="DM Sans" pitchFamily="2" charset="77"/>
              </a:rPr>
              <a:t> </a:t>
            </a:r>
            <a:endParaRPr kumimoji="0" lang="en-US" b="0" u="none" strike="noStrike" kern="1200" cap="none" spc="0" normalizeH="0" baseline="0" noProof="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224118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04E3-F0F5-1949-1D7F-FB0A4AE7E207}"/>
              </a:ext>
            </a:extLst>
          </p:cNvPr>
          <p:cNvSpPr>
            <a:spLocks noGrp="1"/>
          </p:cNvSpPr>
          <p:nvPr>
            <p:ph type="title"/>
          </p:nvPr>
        </p:nvSpPr>
        <p:spPr/>
        <p:txBody>
          <a:bodyPr>
            <a:normAutofit/>
          </a:bodyPr>
          <a:lstStyle/>
          <a:p>
            <a:r>
              <a:rPr lang="en-US"/>
              <a:t>Clinical pathway consultations</a:t>
            </a:r>
            <a:endParaRPr lang="en-GB"/>
          </a:p>
        </p:txBody>
      </p:sp>
      <p:sp>
        <p:nvSpPr>
          <p:cNvPr id="5" name="Rectangle 4">
            <a:extLst>
              <a:ext uri="{FF2B5EF4-FFF2-40B4-BE49-F238E27FC236}">
                <a16:creationId xmlns:a16="http://schemas.microsoft.com/office/drawing/2014/main" id="{9ACAF9A0-B262-9927-AFE9-4B96AF2FACCE}"/>
              </a:ext>
            </a:extLst>
          </p:cNvPr>
          <p:cNvSpPr/>
          <p:nvPr/>
        </p:nvSpPr>
        <p:spPr>
          <a:xfrm>
            <a:off x="771787" y="1739959"/>
            <a:ext cx="3120276" cy="2910191"/>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393966F4-DE55-3E5D-F457-1D3EB2B50690}"/>
              </a:ext>
            </a:extLst>
          </p:cNvPr>
          <p:cNvSpPr/>
          <p:nvPr/>
        </p:nvSpPr>
        <p:spPr>
          <a:xfrm>
            <a:off x="4474143" y="1739959"/>
            <a:ext cx="3224558" cy="2910191"/>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68489753-4A33-019E-8E8B-959630A6ACCF}"/>
              </a:ext>
            </a:extLst>
          </p:cNvPr>
          <p:cNvSpPr txBox="1"/>
          <p:nvPr/>
        </p:nvSpPr>
        <p:spPr>
          <a:xfrm>
            <a:off x="4543125" y="1818243"/>
            <a:ext cx="3033189" cy="27392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2"/>
                </a:solidFill>
                <a:latin typeface="DM Sans" pitchFamily="2" charset="77"/>
              </a:rPr>
              <a:t>C</a:t>
            </a:r>
            <a:r>
              <a:rPr kumimoji="0" lang="en-GB" u="none" strike="noStrike" kern="1200" cap="none" spc="0" normalizeH="0" baseline="0" noProof="0">
                <a:ln>
                  <a:noFill/>
                </a:ln>
                <a:solidFill>
                  <a:schemeClr val="bg2"/>
                </a:solidFill>
                <a:effectLst/>
                <a:uLnTx/>
                <a:uFillTx/>
                <a:latin typeface="DM Sans" pitchFamily="2" charset="77"/>
                <a:ea typeface="+mn-ea"/>
                <a:cs typeface="+mn-cs"/>
              </a:rPr>
              <a:t>linical pathways consultations </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can be provided </a:t>
            </a:r>
            <a:r>
              <a:rPr kumimoji="0" lang="en-GB" b="1" u="none" strike="noStrike" kern="1200" cap="none" spc="0" normalizeH="0" baseline="0" noProof="0">
                <a:ln>
                  <a:noFill/>
                </a:ln>
                <a:solidFill>
                  <a:schemeClr val="bg2"/>
                </a:solidFill>
                <a:effectLst/>
                <a:uLnTx/>
                <a:uFillTx/>
                <a:latin typeface="DM Sans" pitchFamily="2" charset="77"/>
                <a:ea typeface="+mn-ea"/>
                <a:cs typeface="+mn-cs"/>
              </a:rPr>
              <a:t>remotely</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 except for the acute otitis media pathway (otoscope req</a:t>
            </a:r>
            <a:r>
              <a:rPr lang="en-GB">
                <a:solidFill>
                  <a:schemeClr val="bg2"/>
                </a:solidFill>
                <a:latin typeface="DM Sans" pitchFamily="2" charset="77"/>
              </a:rPr>
              <a:t>uired</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a:t>
            </a:r>
          </a:p>
          <a:p>
            <a:endParaRPr lang="en-GB" sz="1000">
              <a:solidFill>
                <a:schemeClr val="bg2"/>
              </a:solidFill>
              <a:latin typeface="DM Sans" pitchFamily="2" charset="77"/>
            </a:endParaRPr>
          </a:p>
          <a:p>
            <a:r>
              <a:rPr lang="en-GB">
                <a:solidFill>
                  <a:schemeClr val="bg2"/>
                </a:solidFill>
                <a:latin typeface="DM Sans" pitchFamily="2" charset="77"/>
              </a:rPr>
              <a:t>Remote consultations </a:t>
            </a:r>
            <a:r>
              <a:rPr lang="en-GB" b="1">
                <a:solidFill>
                  <a:schemeClr val="bg2"/>
                </a:solidFill>
                <a:latin typeface="DM Sans" pitchFamily="2" charset="77"/>
              </a:rPr>
              <a:t>must</a:t>
            </a:r>
            <a:r>
              <a:rPr lang="en-GB">
                <a:solidFill>
                  <a:schemeClr val="bg2"/>
                </a:solidFill>
                <a:latin typeface="DM Sans" pitchFamily="2" charset="77"/>
              </a:rPr>
              <a:t> be </a:t>
            </a:r>
            <a:r>
              <a:rPr lang="en-GB" b="1">
                <a:solidFill>
                  <a:schemeClr val="bg2"/>
                </a:solidFill>
                <a:latin typeface="DM Sans" pitchFamily="2" charset="77"/>
              </a:rPr>
              <a:t>via high-quality video link</a:t>
            </a:r>
            <a:endParaRPr kumimoji="0" lang="en-GB" b="1"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40A09377-453A-2B15-8810-F6515E1E782C}"/>
              </a:ext>
            </a:extLst>
          </p:cNvPr>
          <p:cNvSpPr/>
          <p:nvPr/>
        </p:nvSpPr>
        <p:spPr>
          <a:xfrm>
            <a:off x="8091638" y="1739959"/>
            <a:ext cx="3224558" cy="2910191"/>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6">
            <a:extLst>
              <a:ext uri="{FF2B5EF4-FFF2-40B4-BE49-F238E27FC236}">
                <a16:creationId xmlns:a16="http://schemas.microsoft.com/office/drawing/2014/main" id="{718EC333-210C-8D8E-7B58-06F747B7B129}"/>
              </a:ext>
            </a:extLst>
          </p:cNvPr>
          <p:cNvSpPr txBox="1"/>
          <p:nvPr/>
        </p:nvSpPr>
        <p:spPr>
          <a:xfrm>
            <a:off x="837752" y="1840255"/>
            <a:ext cx="2994915"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b="0" u="none" strike="noStrike" kern="1200" cap="none" spc="0" normalizeH="0" baseline="0" noProof="0">
                <a:ln>
                  <a:noFill/>
                </a:ln>
                <a:solidFill>
                  <a:schemeClr val="bg2"/>
                </a:solidFill>
                <a:effectLst/>
                <a:uLnTx/>
                <a:uFillTx/>
                <a:latin typeface="DM Sans" pitchFamily="2" charset="77"/>
                <a:ea typeface="+mn-ea"/>
                <a:cs typeface="+mn-cs"/>
              </a:rPr>
              <a:t>General practice can </a:t>
            </a:r>
            <a:r>
              <a:rPr lang="en-US">
                <a:solidFill>
                  <a:schemeClr val="bg2"/>
                </a:solidFill>
                <a:latin typeface="DM Sans" pitchFamily="2" charset="77"/>
              </a:rPr>
              <a:t>electronically</a:t>
            </a:r>
            <a:r>
              <a:rPr kumimoji="0" lang="en-US" b="0" u="none" strike="noStrike" kern="1200" cap="none" spc="0" normalizeH="0" baseline="0" noProof="0">
                <a:ln>
                  <a:noFill/>
                </a:ln>
                <a:solidFill>
                  <a:schemeClr val="bg2"/>
                </a:solidFill>
                <a:effectLst/>
                <a:uLnTx/>
                <a:uFillTx/>
                <a:latin typeface="DM Sans" pitchFamily="2" charset="77"/>
                <a:ea typeface="+mn-ea"/>
                <a:cs typeface="+mn-cs"/>
              </a:rPr>
              <a:t> refer patients for this part of the service (as well as Minor illness </a:t>
            </a:r>
            <a:r>
              <a:rPr lang="en-US">
                <a:solidFill>
                  <a:schemeClr val="bg2"/>
                </a:solidFill>
                <a:latin typeface="DM Sans" pitchFamily="2" charset="77"/>
              </a:rPr>
              <a:t>consultations with a pharmacist)</a:t>
            </a:r>
            <a:endParaRPr kumimoji="0" lang="en-GB"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669238FB-41D2-B2A7-143D-F3980AB4EBAC}"/>
              </a:ext>
            </a:extLst>
          </p:cNvPr>
          <p:cNvSpPr/>
          <p:nvPr/>
        </p:nvSpPr>
        <p:spPr>
          <a:xfrm>
            <a:off x="856648" y="4941117"/>
            <a:ext cx="10416822" cy="787064"/>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8">
            <a:extLst>
              <a:ext uri="{FF2B5EF4-FFF2-40B4-BE49-F238E27FC236}">
                <a16:creationId xmlns:a16="http://schemas.microsoft.com/office/drawing/2014/main" id="{0C46D84A-80C2-6573-0D75-D9EECCDF92E7}"/>
              </a:ext>
            </a:extLst>
          </p:cNvPr>
          <p:cNvSpPr txBox="1"/>
          <p:nvPr/>
        </p:nvSpPr>
        <p:spPr>
          <a:xfrm>
            <a:off x="952901" y="5009042"/>
            <a:ext cx="10238211" cy="652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a:ln>
                  <a:noFill/>
                </a:ln>
                <a:solidFill>
                  <a:schemeClr val="bg2"/>
                </a:solidFill>
                <a:effectLst/>
                <a:uLnTx/>
                <a:uFillTx/>
                <a:latin typeface="DM Sans" pitchFamily="2" charset="77"/>
                <a:ea typeface="+mn-ea"/>
                <a:cs typeface="+mn-cs"/>
              </a:rPr>
              <a:t>There are no changes to the former CPCS elements of the service, e.g. electronic referrals are still required and telephone consultations are still possible, where clinically appropriate</a:t>
            </a:r>
          </a:p>
        </p:txBody>
      </p:sp>
      <p:sp>
        <p:nvSpPr>
          <p:cNvPr id="6" name="TextBox 2">
            <a:extLst>
              <a:ext uri="{FF2B5EF4-FFF2-40B4-BE49-F238E27FC236}">
                <a16:creationId xmlns:a16="http://schemas.microsoft.com/office/drawing/2014/main" id="{A83C13BC-2402-C721-6681-BEE84FB54A3D}"/>
              </a:ext>
            </a:extLst>
          </p:cNvPr>
          <p:cNvSpPr txBox="1"/>
          <p:nvPr/>
        </p:nvSpPr>
        <p:spPr>
          <a:xfrm>
            <a:off x="8349763" y="1802931"/>
            <a:ext cx="3004485"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GB" b="0" u="none" strike="noStrike" kern="1200" cap="none" spc="0" normalizeH="0" baseline="0" noProof="0">
                <a:ln>
                  <a:noFill/>
                </a:ln>
                <a:solidFill>
                  <a:schemeClr val="bg2"/>
                </a:solidFill>
                <a:effectLst/>
                <a:uLnTx/>
                <a:uFillTx/>
                <a:latin typeface="DM Sans" pitchFamily="2" charset="77"/>
                <a:ea typeface="+mn-ea"/>
                <a:cs typeface="+mn-cs"/>
              </a:rPr>
              <a:t>Pharmacies opting-in must provide </a:t>
            </a:r>
            <a:r>
              <a:rPr kumimoji="0" lang="en-GB" b="1" u="none" strike="noStrike" kern="1200" cap="none" spc="0" normalizeH="0" baseline="0" noProof="0">
                <a:ln>
                  <a:noFill/>
                </a:ln>
                <a:solidFill>
                  <a:schemeClr val="bg2"/>
                </a:solidFill>
                <a:effectLst/>
                <a:uLnTx/>
                <a:uFillTx/>
                <a:latin typeface="DM Sans" pitchFamily="2" charset="77"/>
                <a:ea typeface="+mn-ea"/>
                <a:cs typeface="+mn-cs"/>
              </a:rPr>
              <a:t>all three elements</a:t>
            </a:r>
            <a:r>
              <a:rPr kumimoji="0" lang="en-GB" b="0" u="none" strike="noStrike" kern="1200" cap="none" spc="0" normalizeH="0" baseline="0" noProof="0">
                <a:ln>
                  <a:noFill/>
                </a:ln>
                <a:solidFill>
                  <a:schemeClr val="bg2"/>
                </a:solidFill>
                <a:effectLst/>
                <a:uLnTx/>
                <a:uFillTx/>
                <a:latin typeface="DM Sans" pitchFamily="2" charset="77"/>
                <a:ea typeface="+mn-ea"/>
                <a:cs typeface="+mn-cs"/>
              </a:rPr>
              <a:t> of the new service</a:t>
            </a:r>
          </a:p>
          <a:p>
            <a:endParaRPr kumimoji="0" lang="en-GB" b="0" u="none" strike="noStrike" kern="1200" cap="none" spc="0" normalizeH="0" baseline="0" noProof="0">
              <a:ln>
                <a:noFill/>
              </a:ln>
              <a:solidFill>
                <a:schemeClr val="bg2"/>
              </a:solidFill>
              <a:effectLst/>
              <a:uLnTx/>
              <a:uFillTx/>
              <a:latin typeface="DM Sans" pitchFamily="2" charset="77"/>
              <a:ea typeface="+mn-ea"/>
              <a:cs typeface="+mn-cs"/>
            </a:endParaRPr>
          </a:p>
          <a:p>
            <a:endParaRPr lang="en-GB" sz="1000">
              <a:solidFill>
                <a:schemeClr val="bg2"/>
              </a:solidFill>
              <a:latin typeface="DM Sans" pitchFamily="2" charset="77"/>
            </a:endParaRPr>
          </a:p>
        </p:txBody>
      </p:sp>
    </p:spTree>
    <p:extLst>
      <p:ext uri="{BB962C8B-B14F-4D97-AF65-F5344CB8AC3E}">
        <p14:creationId xmlns:p14="http://schemas.microsoft.com/office/powerpoint/2010/main" val="265149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p:txBody>
          <a:bodyPr/>
          <a:lstStyle/>
          <a:p>
            <a:r>
              <a:rPr lang="en-US"/>
              <a:t>Clinical pathways consultations</a:t>
            </a:r>
            <a:endParaRPr lang="en-GB"/>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936978" y="1825625"/>
            <a:ext cx="4188695" cy="4351338"/>
          </a:xfrm>
        </p:spPr>
        <p:txBody>
          <a:bodyPr>
            <a:normAutofit fontScale="85000" lnSpcReduction="10000"/>
          </a:bodyPr>
          <a:lstStyle/>
          <a:p>
            <a:pPr>
              <a:buClr>
                <a:srgbClr val="FF6D3A"/>
              </a:buClr>
            </a:pPr>
            <a:r>
              <a:rPr lang="en-US"/>
              <a:t>Service spec and seven clinical pathways developed</a:t>
            </a:r>
          </a:p>
          <a:p>
            <a:pPr>
              <a:buClr>
                <a:srgbClr val="FF6D3A"/>
              </a:buClr>
            </a:pPr>
            <a:r>
              <a:rPr lang="en-US"/>
              <a:t>23 associated PGDs and one clinical protocol (P med)</a:t>
            </a:r>
          </a:p>
          <a:p>
            <a:pPr>
              <a:buClr>
                <a:srgbClr val="FF6D3A"/>
              </a:buClr>
            </a:pPr>
            <a:r>
              <a:rPr lang="en-US"/>
              <a:t>The clinical pathways contain one or more Gateway points</a:t>
            </a:r>
          </a:p>
          <a:p>
            <a:pPr>
              <a:buClr>
                <a:srgbClr val="FF6D3A"/>
              </a:buClr>
            </a:pPr>
            <a:r>
              <a:rPr lang="en-US"/>
              <a:t>For a patient to be eligible to receive a Clinical pathways consultation, a Gateway point must be passed</a:t>
            </a:r>
            <a:endParaRPr lang="en-GB"/>
          </a:p>
        </p:txBody>
      </p:sp>
      <p:pic>
        <p:nvPicPr>
          <p:cNvPr id="2050" name="Picture 2">
            <a:extLst>
              <a:ext uri="{FF2B5EF4-FFF2-40B4-BE49-F238E27FC236}">
                <a16:creationId xmlns:a16="http://schemas.microsoft.com/office/drawing/2014/main" id="{148281B3-E601-18CF-CF32-ED79EEFAB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279" y="2062556"/>
            <a:ext cx="6667500" cy="3219450"/>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3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fontScale="90000"/>
          </a:bodyPr>
          <a:lstStyle/>
          <a:p>
            <a:r>
              <a:rPr lang="en-US"/>
              <a:t>High-level service overview </a:t>
            </a:r>
            <a:r>
              <a:rPr lang="en-US">
                <a:highlight>
                  <a:srgbClr val="FFFF00"/>
                </a:highlight>
              </a:rPr>
              <a:t>[option 1]</a:t>
            </a:r>
            <a:endParaRPr lang="en-GB">
              <a:highlight>
                <a:srgbClr val="FFFF00"/>
              </a:highlight>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6455806" y="3488451"/>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6455806" y="4056448"/>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Referral from GP practice</a:t>
            </a:r>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Minor illness referral</a:t>
            </a:r>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8892331" y="1733342"/>
            <a:ext cx="2134820" cy="1643655"/>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Patient presents to the pharmacy</a:t>
            </a:r>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Clinical pathway consultation</a:t>
            </a:r>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Minor illness consultation</a:t>
            </a:r>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Urgent repeat meds consultation</a:t>
            </a:r>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Self-care Essential service</a:t>
            </a:r>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sp>
        <p:nvSpPr>
          <p:cNvPr id="39" name="Rectangle 38">
            <a:extLst>
              <a:ext uri="{FF2B5EF4-FFF2-40B4-BE49-F238E27FC236}">
                <a16:creationId xmlns:a16="http://schemas.microsoft.com/office/drawing/2014/main" id="{8C0DF1FA-6B04-5A6D-F48F-1AAFAD3CBF66}"/>
              </a:ext>
            </a:extLst>
          </p:cNvPr>
          <p:cNvSpPr/>
          <p:nvPr/>
        </p:nvSpPr>
        <p:spPr>
          <a:xfrm>
            <a:off x="6826819" y="3146907"/>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6770012" y="3215488"/>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sp>
        <p:nvSpPr>
          <p:cNvPr id="42" name="Rectangle 41">
            <a:extLst>
              <a:ext uri="{FF2B5EF4-FFF2-40B4-BE49-F238E27FC236}">
                <a16:creationId xmlns:a16="http://schemas.microsoft.com/office/drawing/2014/main" id="{976ACC3A-1231-91C0-06E1-A89D32F7045F}"/>
              </a:ext>
            </a:extLst>
          </p:cNvPr>
          <p:cNvSpPr/>
          <p:nvPr/>
        </p:nvSpPr>
        <p:spPr>
          <a:xfrm>
            <a:off x="6839228" y="3776144"/>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A more detailed service pathway diagram can be found in Annex A of the service spec</a:t>
            </a:r>
          </a:p>
        </p:txBody>
      </p:sp>
      <p:sp>
        <p:nvSpPr>
          <p:cNvPr id="52" name="Text Placeholder 4">
            <a:extLst>
              <a:ext uri="{FF2B5EF4-FFF2-40B4-BE49-F238E27FC236}">
                <a16:creationId xmlns:a16="http://schemas.microsoft.com/office/drawing/2014/main" id="{EE1C2303-0CF9-7341-087D-BD3C38C9F5D9}"/>
              </a:ext>
            </a:extLst>
          </p:cNvPr>
          <p:cNvSpPr>
            <a:spLocks noGrp="1"/>
          </p:cNvSpPr>
          <p:nvPr/>
        </p:nvSpPr>
        <p:spPr>
          <a:xfrm>
            <a:off x="9511643" y="1583056"/>
            <a:ext cx="2209824" cy="22586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500">
                <a:solidFill>
                  <a:srgbClr val="0072CE"/>
                </a:solidFill>
                <a:highlight>
                  <a:srgbClr val="FFFF00"/>
                </a:highlight>
                <a:latin typeface="DM Sans" pitchFamily="2" charset="0"/>
              </a:rPr>
              <a:t>[You may want to consider using this overview rather than the full one on the next slide as this is specific to general practice – one of the slides should be deleted before presenting] </a:t>
            </a:r>
            <a:r>
              <a:rPr lang="en-GB" sz="1500">
                <a:solidFill>
                  <a:schemeClr val="bg2"/>
                </a:solidFill>
                <a:latin typeface="DM Sans" pitchFamily="2" charset="0"/>
              </a:rPr>
              <a:t>practice</a:t>
            </a:r>
          </a:p>
        </p:txBody>
      </p:sp>
      <p:sp>
        <p:nvSpPr>
          <p:cNvPr id="53" name="Rectangle 52">
            <a:extLst>
              <a:ext uri="{FF2B5EF4-FFF2-40B4-BE49-F238E27FC236}">
                <a16:creationId xmlns:a16="http://schemas.microsoft.com/office/drawing/2014/main" id="{C8613DB4-0E1B-90B0-D9A9-A3D3901CD79B}"/>
              </a:ext>
            </a:extLst>
          </p:cNvPr>
          <p:cNvSpPr/>
          <p:nvPr/>
        </p:nvSpPr>
        <p:spPr>
          <a:xfrm>
            <a:off x="4909485" y="1391997"/>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4" name="Text Placeholder 4">
            <a:extLst>
              <a:ext uri="{FF2B5EF4-FFF2-40B4-BE49-F238E27FC236}">
                <a16:creationId xmlns:a16="http://schemas.microsoft.com/office/drawing/2014/main" id="{BF784A18-30DE-E142-534D-E13C7ADCAEDC}"/>
              </a:ext>
            </a:extLst>
          </p:cNvPr>
          <p:cNvSpPr>
            <a:spLocks noGrp="1"/>
          </p:cNvSpPr>
          <p:nvPr/>
        </p:nvSpPr>
        <p:spPr>
          <a:xfrm>
            <a:off x="5068956" y="1638842"/>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Electronic referral from GP practice</a:t>
            </a:r>
          </a:p>
        </p:txBody>
      </p:sp>
      <p:sp>
        <p:nvSpPr>
          <p:cNvPr id="55" name="Rectangle 54">
            <a:extLst>
              <a:ext uri="{FF2B5EF4-FFF2-40B4-BE49-F238E27FC236}">
                <a16:creationId xmlns:a16="http://schemas.microsoft.com/office/drawing/2014/main" id="{A97CC027-F748-5601-1727-23BA49FBD5D9}"/>
              </a:ext>
            </a:extLst>
          </p:cNvPr>
          <p:cNvSpPr/>
          <p:nvPr/>
        </p:nvSpPr>
        <p:spPr>
          <a:xfrm>
            <a:off x="1992589" y="3093125"/>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6" name="Text Placeholder 4">
            <a:extLst>
              <a:ext uri="{FF2B5EF4-FFF2-40B4-BE49-F238E27FC236}">
                <a16:creationId xmlns:a16="http://schemas.microsoft.com/office/drawing/2014/main" id="{D797D72D-8BD3-0E90-38CB-E23B3754331A}"/>
              </a:ext>
            </a:extLst>
          </p:cNvPr>
          <p:cNvSpPr txBox="1">
            <a:spLocks/>
          </p:cNvSpPr>
          <p:nvPr/>
        </p:nvSpPr>
        <p:spPr>
          <a:xfrm>
            <a:off x="2017837" y="3119573"/>
            <a:ext cx="1447002" cy="91646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2"/>
                </a:solidFill>
                <a:latin typeface="DM Sans" pitchFamily="2" charset="0"/>
              </a:rPr>
              <a:t>Urgent repeat meds referral (GP practices cannot make referrals </a:t>
            </a:r>
          </a:p>
        </p:txBody>
      </p:sp>
      <p:sp>
        <p:nvSpPr>
          <p:cNvPr id="57" name="Rectangle 56">
            <a:extLst>
              <a:ext uri="{FF2B5EF4-FFF2-40B4-BE49-F238E27FC236}">
                <a16:creationId xmlns:a16="http://schemas.microsoft.com/office/drawing/2014/main" id="{B6A4F371-807F-07B8-51B5-A66469289BC2}"/>
              </a:ext>
            </a:extLst>
          </p:cNvPr>
          <p:cNvSpPr/>
          <p:nvPr/>
        </p:nvSpPr>
        <p:spPr>
          <a:xfrm>
            <a:off x="4909485" y="3132565"/>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8" name="Text Placeholder 4">
            <a:extLst>
              <a:ext uri="{FF2B5EF4-FFF2-40B4-BE49-F238E27FC236}">
                <a16:creationId xmlns:a16="http://schemas.microsoft.com/office/drawing/2014/main" id="{6E6D12E4-B340-45B1-F13D-9B37975B216C}"/>
              </a:ext>
            </a:extLst>
          </p:cNvPr>
          <p:cNvSpPr txBox="1">
            <a:spLocks/>
          </p:cNvSpPr>
          <p:nvPr/>
        </p:nvSpPr>
        <p:spPr>
          <a:xfrm>
            <a:off x="5078435" y="3480644"/>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Minor illness referral</a:t>
            </a:r>
          </a:p>
        </p:txBody>
      </p:sp>
      <p:sp>
        <p:nvSpPr>
          <p:cNvPr id="59" name="Rectangle 58">
            <a:extLst>
              <a:ext uri="{FF2B5EF4-FFF2-40B4-BE49-F238E27FC236}">
                <a16:creationId xmlns:a16="http://schemas.microsoft.com/office/drawing/2014/main" id="{36DD63D7-7BED-730C-BEE9-8465590006ED}"/>
              </a:ext>
            </a:extLst>
          </p:cNvPr>
          <p:cNvSpPr/>
          <p:nvPr/>
        </p:nvSpPr>
        <p:spPr>
          <a:xfrm>
            <a:off x="7835858" y="3192275"/>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0" name="Text Placeholder 4">
            <a:extLst>
              <a:ext uri="{FF2B5EF4-FFF2-40B4-BE49-F238E27FC236}">
                <a16:creationId xmlns:a16="http://schemas.microsoft.com/office/drawing/2014/main" id="{15F8961B-443E-24D1-E2AD-6299C269DD10}"/>
              </a:ext>
            </a:extLst>
          </p:cNvPr>
          <p:cNvSpPr txBox="1">
            <a:spLocks/>
          </p:cNvSpPr>
          <p:nvPr/>
        </p:nvSpPr>
        <p:spPr>
          <a:xfrm>
            <a:off x="8004808" y="3540354"/>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Clinical pathway referral</a:t>
            </a:r>
          </a:p>
        </p:txBody>
      </p:sp>
      <p:sp>
        <p:nvSpPr>
          <p:cNvPr id="61" name="Rectangle 60">
            <a:extLst>
              <a:ext uri="{FF2B5EF4-FFF2-40B4-BE49-F238E27FC236}">
                <a16:creationId xmlns:a16="http://schemas.microsoft.com/office/drawing/2014/main" id="{893F50C1-B36F-69E4-5B2F-68C5F7BF214E}"/>
              </a:ext>
            </a:extLst>
          </p:cNvPr>
          <p:cNvSpPr/>
          <p:nvPr/>
        </p:nvSpPr>
        <p:spPr>
          <a:xfrm>
            <a:off x="7847449" y="4705013"/>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2" name="Text Placeholder 4">
            <a:extLst>
              <a:ext uri="{FF2B5EF4-FFF2-40B4-BE49-F238E27FC236}">
                <a16:creationId xmlns:a16="http://schemas.microsoft.com/office/drawing/2014/main" id="{4D10135F-8D04-A067-BB64-9D07212AA1D6}"/>
              </a:ext>
            </a:extLst>
          </p:cNvPr>
          <p:cNvSpPr txBox="1">
            <a:spLocks/>
          </p:cNvSpPr>
          <p:nvPr/>
        </p:nvSpPr>
        <p:spPr>
          <a:xfrm>
            <a:off x="8016399" y="5053092"/>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Clinical pathway consultation</a:t>
            </a:r>
          </a:p>
        </p:txBody>
      </p:sp>
      <p:sp>
        <p:nvSpPr>
          <p:cNvPr id="63" name="Rectangle 62">
            <a:extLst>
              <a:ext uri="{FF2B5EF4-FFF2-40B4-BE49-F238E27FC236}">
                <a16:creationId xmlns:a16="http://schemas.microsoft.com/office/drawing/2014/main" id="{B11F8C77-AB1A-6703-C407-AC3AFE324CE3}"/>
              </a:ext>
            </a:extLst>
          </p:cNvPr>
          <p:cNvSpPr/>
          <p:nvPr/>
        </p:nvSpPr>
        <p:spPr>
          <a:xfrm>
            <a:off x="4909482" y="4717951"/>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4" name="Text Placeholder 4">
            <a:extLst>
              <a:ext uri="{FF2B5EF4-FFF2-40B4-BE49-F238E27FC236}">
                <a16:creationId xmlns:a16="http://schemas.microsoft.com/office/drawing/2014/main" id="{19DEDD46-0F09-69B3-1325-AAFB000CCB1C}"/>
              </a:ext>
            </a:extLst>
          </p:cNvPr>
          <p:cNvSpPr txBox="1">
            <a:spLocks/>
          </p:cNvSpPr>
          <p:nvPr/>
        </p:nvSpPr>
        <p:spPr>
          <a:xfrm>
            <a:off x="5097091" y="5062423"/>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Minor illness consultation</a:t>
            </a:r>
          </a:p>
        </p:txBody>
      </p:sp>
      <p:sp>
        <p:nvSpPr>
          <p:cNvPr id="65" name="Rectangle 64">
            <a:extLst>
              <a:ext uri="{FF2B5EF4-FFF2-40B4-BE49-F238E27FC236}">
                <a16:creationId xmlns:a16="http://schemas.microsoft.com/office/drawing/2014/main" id="{27F64444-735F-D424-643E-411DF76D12F0}"/>
              </a:ext>
            </a:extLst>
          </p:cNvPr>
          <p:cNvSpPr/>
          <p:nvPr/>
        </p:nvSpPr>
        <p:spPr>
          <a:xfrm>
            <a:off x="1983111" y="4645301"/>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6" name="Text Placeholder 4">
            <a:extLst>
              <a:ext uri="{FF2B5EF4-FFF2-40B4-BE49-F238E27FC236}">
                <a16:creationId xmlns:a16="http://schemas.microsoft.com/office/drawing/2014/main" id="{248EC8FF-77F7-3C1C-DD5C-F01F01B7D7D0}"/>
              </a:ext>
            </a:extLst>
          </p:cNvPr>
          <p:cNvSpPr txBox="1">
            <a:spLocks/>
          </p:cNvSpPr>
          <p:nvPr/>
        </p:nvSpPr>
        <p:spPr>
          <a:xfrm>
            <a:off x="2152061" y="4993380"/>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Urgent repeat meds consultation</a:t>
            </a:r>
          </a:p>
        </p:txBody>
      </p:sp>
      <p:cxnSp>
        <p:nvCxnSpPr>
          <p:cNvPr id="67" name="Straight Connector 66">
            <a:extLst>
              <a:ext uri="{FF2B5EF4-FFF2-40B4-BE49-F238E27FC236}">
                <a16:creationId xmlns:a16="http://schemas.microsoft.com/office/drawing/2014/main" id="{CD6D1FB2-BF97-1743-0531-64868A860FEF}"/>
              </a:ext>
            </a:extLst>
          </p:cNvPr>
          <p:cNvCxnSpPr/>
          <p:nvPr/>
        </p:nvCxnSpPr>
        <p:spPr>
          <a:xfrm flipH="1" flipV="1">
            <a:off x="6461501" y="2020458"/>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95BC6D3-FC6E-07A5-C886-996DEB2E31FC}"/>
              </a:ext>
            </a:extLst>
          </p:cNvPr>
          <p:cNvCxnSpPr>
            <a:cxnSpLocks/>
            <a:endCxn id="60" idx="0"/>
          </p:cNvCxnSpPr>
          <p:nvPr/>
        </p:nvCxnSpPr>
        <p:spPr>
          <a:xfrm>
            <a:off x="8601213" y="2034034"/>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5C55C96-4F1B-1EA3-9E80-2DD74342E623}"/>
              </a:ext>
            </a:extLst>
          </p:cNvPr>
          <p:cNvCxnSpPr>
            <a:cxnSpLocks/>
            <a:stCxn id="57" idx="2"/>
            <a:endCxn id="63" idx="0"/>
          </p:cNvCxnSpPr>
          <p:nvPr/>
        </p:nvCxnSpPr>
        <p:spPr>
          <a:xfrm flipH="1">
            <a:off x="5684316" y="4297222"/>
            <a:ext cx="3" cy="42072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6C86F48-34B3-F482-B200-15582300D488}"/>
              </a:ext>
            </a:extLst>
          </p:cNvPr>
          <p:cNvCxnSpPr>
            <a:cxnSpLocks/>
          </p:cNvCxnSpPr>
          <p:nvPr/>
        </p:nvCxnSpPr>
        <p:spPr>
          <a:xfrm>
            <a:off x="2751821" y="42972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EE992AD-AA4B-C87C-CC95-BBACB27F5102}"/>
              </a:ext>
            </a:extLst>
          </p:cNvPr>
          <p:cNvCxnSpPr>
            <a:cxnSpLocks/>
          </p:cNvCxnSpPr>
          <p:nvPr/>
        </p:nvCxnSpPr>
        <p:spPr>
          <a:xfrm>
            <a:off x="8601211" y="4356933"/>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2" name="Text Placeholder 4">
            <a:extLst>
              <a:ext uri="{FF2B5EF4-FFF2-40B4-BE49-F238E27FC236}">
                <a16:creationId xmlns:a16="http://schemas.microsoft.com/office/drawing/2014/main" id="{55D18C8B-4593-BB1D-1400-CFEA5932ED0A}"/>
              </a:ext>
            </a:extLst>
          </p:cNvPr>
          <p:cNvSpPr txBox="1">
            <a:spLocks/>
          </p:cNvSpPr>
          <p:nvPr/>
        </p:nvSpPr>
        <p:spPr>
          <a:xfrm>
            <a:off x="6770012" y="3906176"/>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cxnSp>
        <p:nvCxnSpPr>
          <p:cNvPr id="73" name="Straight Arrow Connector 72">
            <a:extLst>
              <a:ext uri="{FF2B5EF4-FFF2-40B4-BE49-F238E27FC236}">
                <a16:creationId xmlns:a16="http://schemas.microsoft.com/office/drawing/2014/main" id="{77AB3719-7446-C4AA-D491-D19567F02A6D}"/>
              </a:ext>
            </a:extLst>
          </p:cNvPr>
          <p:cNvCxnSpPr>
            <a:cxnSpLocks/>
            <a:stCxn id="53" idx="2"/>
            <a:endCxn id="57" idx="0"/>
          </p:cNvCxnSpPr>
          <p:nvPr/>
        </p:nvCxnSpPr>
        <p:spPr>
          <a:xfrm>
            <a:off x="5684319" y="2556654"/>
            <a:ext cx="0" cy="57591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52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908C43A-72C9-1F8B-5673-9C630C4EC58C}"/>
              </a:ext>
            </a:extLst>
          </p:cNvPr>
          <p:cNvCxnSpPr>
            <a:cxnSpLocks/>
          </p:cNvCxnSpPr>
          <p:nvPr/>
        </p:nvCxnSpPr>
        <p:spPr>
          <a:xfrm>
            <a:off x="10410674" y="2630051"/>
            <a:ext cx="26372" cy="2126326"/>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p:txBody>
          <a:bodyPr>
            <a:normAutofit fontScale="90000"/>
          </a:bodyPr>
          <a:lstStyle/>
          <a:p>
            <a:r>
              <a:rPr lang="en-US"/>
              <a:t>High-level service overview </a:t>
            </a:r>
            <a:r>
              <a:rPr lang="en-US">
                <a:highlight>
                  <a:srgbClr val="FFFF00"/>
                </a:highlight>
              </a:rPr>
              <a:t>[option 2]</a:t>
            </a:r>
            <a:endParaRPr lang="en-GB">
              <a:highlight>
                <a:srgbClr val="FFFF00"/>
              </a:highlight>
            </a:endParaRPr>
          </a:p>
        </p:txBody>
      </p:sp>
      <p:cxnSp>
        <p:nvCxnSpPr>
          <p:cNvPr id="5" name="Straight Arrow Connector 4">
            <a:extLst>
              <a:ext uri="{FF2B5EF4-FFF2-40B4-BE49-F238E27FC236}">
                <a16:creationId xmlns:a16="http://schemas.microsoft.com/office/drawing/2014/main" id="{D3B1BEF1-589A-7068-FB7E-C24A7AF0FC38}"/>
              </a:ext>
            </a:extLst>
          </p:cNvPr>
          <p:cNvCxnSpPr>
            <a:cxnSpLocks/>
          </p:cNvCxnSpPr>
          <p:nvPr/>
        </p:nvCxnSpPr>
        <p:spPr>
          <a:xfrm>
            <a:off x="5172289" y="3538785"/>
            <a:ext cx="1373205" cy="12125"/>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1AB83D2-DF01-2851-790C-54F66705BD40}"/>
              </a:ext>
            </a:extLst>
          </p:cNvPr>
          <p:cNvCxnSpPr>
            <a:cxnSpLocks/>
          </p:cNvCxnSpPr>
          <p:nvPr/>
        </p:nvCxnSpPr>
        <p:spPr>
          <a:xfrm flipH="1">
            <a:off x="5172289" y="4106782"/>
            <a:ext cx="1373205"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27C9C1-1ADF-7F76-14FD-043AF4AC2B17}"/>
              </a:ext>
            </a:extLst>
          </p:cNvPr>
          <p:cNvSpPr/>
          <p:nvPr/>
        </p:nvSpPr>
        <p:spPr>
          <a:xfrm>
            <a:off x="3622625" y="1402553"/>
            <a:ext cx="1549667" cy="1164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Electronic referral</a:t>
            </a:r>
          </a:p>
        </p:txBody>
      </p:sp>
      <p:sp>
        <p:nvSpPr>
          <p:cNvPr id="9" name="Rectangle 8">
            <a:extLst>
              <a:ext uri="{FF2B5EF4-FFF2-40B4-BE49-F238E27FC236}">
                <a16:creationId xmlns:a16="http://schemas.microsoft.com/office/drawing/2014/main" id="{41240DDB-8698-288A-2C04-B4E1B89B6BAC}"/>
              </a:ext>
            </a:extLst>
          </p:cNvPr>
          <p:cNvSpPr/>
          <p:nvPr/>
        </p:nvSpPr>
        <p:spPr>
          <a:xfrm>
            <a:off x="696251" y="3143121"/>
            <a:ext cx="1549667" cy="116465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 Placeholder 4">
            <a:extLst>
              <a:ext uri="{FF2B5EF4-FFF2-40B4-BE49-F238E27FC236}">
                <a16:creationId xmlns:a16="http://schemas.microsoft.com/office/drawing/2014/main" id="{7A4728FF-5340-F54D-F7B7-C73696A2FBA7}"/>
              </a:ext>
            </a:extLst>
          </p:cNvPr>
          <p:cNvSpPr txBox="1">
            <a:spLocks/>
          </p:cNvSpPr>
          <p:nvPr/>
        </p:nvSpPr>
        <p:spPr>
          <a:xfrm>
            <a:off x="865201" y="3491200"/>
            <a:ext cx="1211765" cy="622501"/>
          </a:xfrm>
          <a:prstGeom prst="rect">
            <a:avLst/>
          </a:prstGeom>
        </p:spPr>
        <p:txBody>
          <a:bodyPr vert="horz" lIns="91440" tIns="45720" rIns="91440" bIns="45720" rtlCol="0">
            <a:normAutofit fontScale="7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chemeClr val="bg2"/>
                </a:solidFill>
                <a:latin typeface="DM Sans" pitchFamily="2" charset="0"/>
              </a:rPr>
              <a:t>Urgent repeat meds referral</a:t>
            </a:r>
          </a:p>
        </p:txBody>
      </p:sp>
      <p:sp>
        <p:nvSpPr>
          <p:cNvPr id="11" name="Rectangle 10">
            <a:extLst>
              <a:ext uri="{FF2B5EF4-FFF2-40B4-BE49-F238E27FC236}">
                <a16:creationId xmlns:a16="http://schemas.microsoft.com/office/drawing/2014/main" id="{9D759A83-6771-F435-E230-4A5CE12D2DC3}"/>
              </a:ext>
            </a:extLst>
          </p:cNvPr>
          <p:cNvSpPr/>
          <p:nvPr/>
        </p:nvSpPr>
        <p:spPr>
          <a:xfrm>
            <a:off x="3622625" y="3143121"/>
            <a:ext cx="1549667" cy="116465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 Placeholder 4">
            <a:extLst>
              <a:ext uri="{FF2B5EF4-FFF2-40B4-BE49-F238E27FC236}">
                <a16:creationId xmlns:a16="http://schemas.microsoft.com/office/drawing/2014/main" id="{5015AC02-AEA4-59CC-ABB6-855CD7EDA517}"/>
              </a:ext>
            </a:extLst>
          </p:cNvPr>
          <p:cNvSpPr txBox="1">
            <a:spLocks/>
          </p:cNvSpPr>
          <p:nvPr/>
        </p:nvSpPr>
        <p:spPr>
          <a:xfrm>
            <a:off x="3791575" y="3491200"/>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Minor illness referral</a:t>
            </a:r>
          </a:p>
        </p:txBody>
      </p:sp>
      <p:sp>
        <p:nvSpPr>
          <p:cNvPr id="13" name="Rectangle 12">
            <a:extLst>
              <a:ext uri="{FF2B5EF4-FFF2-40B4-BE49-F238E27FC236}">
                <a16:creationId xmlns:a16="http://schemas.microsoft.com/office/drawing/2014/main" id="{85F7A1FF-9AC7-AE4F-36BF-EAC46B655742}"/>
              </a:ext>
            </a:extLst>
          </p:cNvPr>
          <p:cNvSpPr/>
          <p:nvPr/>
        </p:nvSpPr>
        <p:spPr>
          <a:xfrm>
            <a:off x="6548998" y="3202831"/>
            <a:ext cx="1549667" cy="116465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 Placeholder 4">
            <a:extLst>
              <a:ext uri="{FF2B5EF4-FFF2-40B4-BE49-F238E27FC236}">
                <a16:creationId xmlns:a16="http://schemas.microsoft.com/office/drawing/2014/main" id="{CB66F5C0-C5F6-B1AA-AE2B-D59733AC9C45}"/>
              </a:ext>
            </a:extLst>
          </p:cNvPr>
          <p:cNvSpPr txBox="1">
            <a:spLocks/>
          </p:cNvSpPr>
          <p:nvPr/>
        </p:nvSpPr>
        <p:spPr>
          <a:xfrm>
            <a:off x="6717948" y="3550910"/>
            <a:ext cx="1211765" cy="622501"/>
          </a:xfrm>
          <a:prstGeom prst="rect">
            <a:avLst/>
          </a:prstGeom>
          <a:ln>
            <a:noFill/>
          </a:ln>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Clinical pathway referral</a:t>
            </a:r>
          </a:p>
        </p:txBody>
      </p:sp>
      <p:sp>
        <p:nvSpPr>
          <p:cNvPr id="15" name="Rectangle 14">
            <a:extLst>
              <a:ext uri="{FF2B5EF4-FFF2-40B4-BE49-F238E27FC236}">
                <a16:creationId xmlns:a16="http://schemas.microsoft.com/office/drawing/2014/main" id="{87BE64D1-1523-5D88-EDE5-3D1F6A5455C6}"/>
              </a:ext>
            </a:extLst>
          </p:cNvPr>
          <p:cNvSpPr/>
          <p:nvPr/>
        </p:nvSpPr>
        <p:spPr>
          <a:xfrm>
            <a:off x="9646436" y="1462265"/>
            <a:ext cx="1549667" cy="11646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Text Placeholder 4">
            <a:extLst>
              <a:ext uri="{FF2B5EF4-FFF2-40B4-BE49-F238E27FC236}">
                <a16:creationId xmlns:a16="http://schemas.microsoft.com/office/drawing/2014/main" id="{65D42DB0-A4A0-F301-DF69-340493C65E39}"/>
              </a:ext>
            </a:extLst>
          </p:cNvPr>
          <p:cNvSpPr txBox="1">
            <a:spLocks/>
          </p:cNvSpPr>
          <p:nvPr/>
        </p:nvSpPr>
        <p:spPr>
          <a:xfrm>
            <a:off x="9815385" y="1733342"/>
            <a:ext cx="1211765" cy="824999"/>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Patient presents to the pharmacy</a:t>
            </a:r>
          </a:p>
        </p:txBody>
      </p:sp>
      <p:sp>
        <p:nvSpPr>
          <p:cNvPr id="17" name="Rectangle 16">
            <a:extLst>
              <a:ext uri="{FF2B5EF4-FFF2-40B4-BE49-F238E27FC236}">
                <a16:creationId xmlns:a16="http://schemas.microsoft.com/office/drawing/2014/main" id="{D557C96D-9041-EB65-0084-49E84348CA80}"/>
              </a:ext>
            </a:extLst>
          </p:cNvPr>
          <p:cNvSpPr/>
          <p:nvPr/>
        </p:nvSpPr>
        <p:spPr>
          <a:xfrm>
            <a:off x="6560589" y="4715569"/>
            <a:ext cx="1549667" cy="1164657"/>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Text Placeholder 4">
            <a:extLst>
              <a:ext uri="{FF2B5EF4-FFF2-40B4-BE49-F238E27FC236}">
                <a16:creationId xmlns:a16="http://schemas.microsoft.com/office/drawing/2014/main" id="{4C988B28-E133-9E22-2F3A-EAA8D6E59649}"/>
              </a:ext>
            </a:extLst>
          </p:cNvPr>
          <p:cNvSpPr txBox="1">
            <a:spLocks/>
          </p:cNvSpPr>
          <p:nvPr/>
        </p:nvSpPr>
        <p:spPr>
          <a:xfrm>
            <a:off x="6729539" y="5063648"/>
            <a:ext cx="1211765" cy="622501"/>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Clinical pathway consultation</a:t>
            </a:r>
          </a:p>
        </p:txBody>
      </p:sp>
      <p:sp>
        <p:nvSpPr>
          <p:cNvPr id="19" name="Rectangle 18">
            <a:extLst>
              <a:ext uri="{FF2B5EF4-FFF2-40B4-BE49-F238E27FC236}">
                <a16:creationId xmlns:a16="http://schemas.microsoft.com/office/drawing/2014/main" id="{E2DD04AF-CBBB-A58C-281C-4001D218553D}"/>
              </a:ext>
            </a:extLst>
          </p:cNvPr>
          <p:cNvSpPr/>
          <p:nvPr/>
        </p:nvSpPr>
        <p:spPr>
          <a:xfrm>
            <a:off x="3622622" y="4728507"/>
            <a:ext cx="1549667" cy="116465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Text Placeholder 4">
            <a:extLst>
              <a:ext uri="{FF2B5EF4-FFF2-40B4-BE49-F238E27FC236}">
                <a16:creationId xmlns:a16="http://schemas.microsoft.com/office/drawing/2014/main" id="{7F26FFC8-B8D8-4C7D-5E86-DCB2A1ED9CE1}"/>
              </a:ext>
            </a:extLst>
          </p:cNvPr>
          <p:cNvSpPr txBox="1">
            <a:spLocks/>
          </p:cNvSpPr>
          <p:nvPr/>
        </p:nvSpPr>
        <p:spPr>
          <a:xfrm>
            <a:off x="3810231" y="5072979"/>
            <a:ext cx="1211765" cy="622501"/>
          </a:xfrm>
          <a:prstGeom prst="rect">
            <a:avLst/>
          </a:prstGeom>
        </p:spPr>
        <p:txBody>
          <a:bodyPr vert="horz" lIns="91440" tIns="45720" rIns="91440" bIns="45720" rtlCol="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Minor illness consultation</a:t>
            </a:r>
          </a:p>
        </p:txBody>
      </p:sp>
      <p:sp>
        <p:nvSpPr>
          <p:cNvPr id="21" name="Rectangle 20">
            <a:extLst>
              <a:ext uri="{FF2B5EF4-FFF2-40B4-BE49-F238E27FC236}">
                <a16:creationId xmlns:a16="http://schemas.microsoft.com/office/drawing/2014/main" id="{71EEDD88-FA88-0004-A483-49048ADA9929}"/>
              </a:ext>
            </a:extLst>
          </p:cNvPr>
          <p:cNvSpPr/>
          <p:nvPr/>
        </p:nvSpPr>
        <p:spPr>
          <a:xfrm>
            <a:off x="696251" y="4655857"/>
            <a:ext cx="1549667" cy="1164657"/>
          </a:xfrm>
          <a:prstGeom prst="rect">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 Placeholder 4">
            <a:extLst>
              <a:ext uri="{FF2B5EF4-FFF2-40B4-BE49-F238E27FC236}">
                <a16:creationId xmlns:a16="http://schemas.microsoft.com/office/drawing/2014/main" id="{6B5E1C41-FD61-3CAB-A360-856978CFD774}"/>
              </a:ext>
            </a:extLst>
          </p:cNvPr>
          <p:cNvSpPr txBox="1">
            <a:spLocks/>
          </p:cNvSpPr>
          <p:nvPr/>
        </p:nvSpPr>
        <p:spPr>
          <a:xfrm>
            <a:off x="865201" y="5003936"/>
            <a:ext cx="1211765" cy="622501"/>
          </a:xfrm>
          <a:prstGeom prst="rect">
            <a:avLst/>
          </a:prstGeom>
        </p:spPr>
        <p:txBody>
          <a:bodyPr vert="horz" lIns="91440" tIns="45720" rIns="91440" bIns="45720"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500">
                <a:solidFill>
                  <a:schemeClr val="bg2"/>
                </a:solidFill>
                <a:latin typeface="DM Sans" pitchFamily="2" charset="0"/>
              </a:rPr>
              <a:t>Urgent repeat meds consultation</a:t>
            </a:r>
          </a:p>
        </p:txBody>
      </p:sp>
      <p:sp>
        <p:nvSpPr>
          <p:cNvPr id="23" name="Rectangle 22">
            <a:extLst>
              <a:ext uri="{FF2B5EF4-FFF2-40B4-BE49-F238E27FC236}">
                <a16:creationId xmlns:a16="http://schemas.microsoft.com/office/drawing/2014/main" id="{2F6C2282-CE8B-C45F-9B0F-F41D4103F919}"/>
              </a:ext>
            </a:extLst>
          </p:cNvPr>
          <p:cNvSpPr/>
          <p:nvPr/>
        </p:nvSpPr>
        <p:spPr>
          <a:xfrm>
            <a:off x="9731667" y="4741230"/>
            <a:ext cx="1549667" cy="116465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 Placeholder 4">
            <a:extLst>
              <a:ext uri="{FF2B5EF4-FFF2-40B4-BE49-F238E27FC236}">
                <a16:creationId xmlns:a16="http://schemas.microsoft.com/office/drawing/2014/main" id="{54025407-9FFD-166E-2FCE-C7FF2360DCCA}"/>
              </a:ext>
            </a:extLst>
          </p:cNvPr>
          <p:cNvSpPr txBox="1">
            <a:spLocks/>
          </p:cNvSpPr>
          <p:nvPr/>
        </p:nvSpPr>
        <p:spPr>
          <a:xfrm>
            <a:off x="9920853" y="5025861"/>
            <a:ext cx="1211765" cy="622501"/>
          </a:xfrm>
          <a:prstGeom prst="rect">
            <a:avLst/>
          </a:prstGeom>
        </p:spPr>
        <p:txBody>
          <a:bodyPr vert="horz" lIns="91440" tIns="45720" rIns="91440" bIns="45720" rtlCol="0">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chemeClr val="bg2"/>
                </a:solidFill>
                <a:latin typeface="DM Sans" pitchFamily="2" charset="0"/>
              </a:rPr>
              <a:t>Self-care Essential service</a:t>
            </a:r>
          </a:p>
        </p:txBody>
      </p:sp>
      <p:cxnSp>
        <p:nvCxnSpPr>
          <p:cNvPr id="25" name="Straight Connector 24">
            <a:extLst>
              <a:ext uri="{FF2B5EF4-FFF2-40B4-BE49-F238E27FC236}">
                <a16:creationId xmlns:a16="http://schemas.microsoft.com/office/drawing/2014/main" id="{6EF37DFB-6A8B-F8CB-4890-9A43B5E45CDE}"/>
              </a:ext>
            </a:extLst>
          </p:cNvPr>
          <p:cNvCxnSpPr>
            <a:stCxn id="9" idx="1"/>
          </p:cNvCxnSpPr>
          <p:nvPr/>
        </p:nvCxnSpPr>
        <p:spPr>
          <a:xfrm flipH="1" flipV="1">
            <a:off x="1471083" y="198488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5A01F6-CAE4-22E5-3942-7875CB099F56}"/>
              </a:ext>
            </a:extLst>
          </p:cNvPr>
          <p:cNvCxnSpPr>
            <a:cxnSpLocks/>
            <a:endCxn id="10" idx="0"/>
          </p:cNvCxnSpPr>
          <p:nvPr/>
        </p:nvCxnSpPr>
        <p:spPr>
          <a:xfrm>
            <a:off x="1471083" y="1984880"/>
            <a:ext cx="2"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D811A-63BF-5F56-6261-DB296B037154}"/>
              </a:ext>
            </a:extLst>
          </p:cNvPr>
          <p:cNvCxnSpPr/>
          <p:nvPr/>
        </p:nvCxnSpPr>
        <p:spPr>
          <a:xfrm flipH="1" flipV="1">
            <a:off x="5172289" y="2044590"/>
            <a:ext cx="2151542" cy="2"/>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1149986-B809-BC11-D16A-F4A597877150}"/>
              </a:ext>
            </a:extLst>
          </p:cNvPr>
          <p:cNvCxnSpPr>
            <a:cxnSpLocks/>
            <a:endCxn id="14" idx="0"/>
          </p:cNvCxnSpPr>
          <p:nvPr/>
        </p:nvCxnSpPr>
        <p:spPr>
          <a:xfrm>
            <a:off x="7314353" y="2044590"/>
            <a:ext cx="9479" cy="1158241"/>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D9D5E-AFD1-45AA-E10E-10611B60B6C3}"/>
              </a:ext>
            </a:extLst>
          </p:cNvPr>
          <p:cNvCxnSpPr>
            <a:cxnSpLocks/>
            <a:endCxn id="20" idx="0"/>
          </p:cNvCxnSpPr>
          <p:nvPr/>
        </p:nvCxnSpPr>
        <p:spPr>
          <a:xfrm>
            <a:off x="4416113" y="4376821"/>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C69E4D-73BE-67AF-1BA4-4106FC30B28F}"/>
              </a:ext>
            </a:extLst>
          </p:cNvPr>
          <p:cNvCxnSpPr>
            <a:cxnSpLocks/>
          </p:cNvCxnSpPr>
          <p:nvPr/>
        </p:nvCxnSpPr>
        <p:spPr>
          <a:xfrm>
            <a:off x="1464961" y="4307777"/>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074F71-2A60-7DA6-058D-DB95A0F3625C}"/>
              </a:ext>
            </a:extLst>
          </p:cNvPr>
          <p:cNvCxnSpPr>
            <a:cxnSpLocks/>
          </p:cNvCxnSpPr>
          <p:nvPr/>
        </p:nvCxnSpPr>
        <p:spPr>
          <a:xfrm>
            <a:off x="7314351" y="4367489"/>
            <a:ext cx="2" cy="348079"/>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0AFACF1-A85C-C7CD-C692-7FA4C60BB38C}"/>
              </a:ext>
            </a:extLst>
          </p:cNvPr>
          <p:cNvCxnSpPr>
            <a:cxnSpLocks/>
          </p:cNvCxnSpPr>
          <p:nvPr/>
        </p:nvCxnSpPr>
        <p:spPr>
          <a:xfrm flipH="1" flipV="1">
            <a:off x="8919364" y="2044590"/>
            <a:ext cx="16400" cy="1446611"/>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26694C-94BA-3689-63A1-E6C904ACC04A}"/>
              </a:ext>
            </a:extLst>
          </p:cNvPr>
          <p:cNvCxnSpPr>
            <a:cxnSpLocks/>
          </p:cNvCxnSpPr>
          <p:nvPr/>
        </p:nvCxnSpPr>
        <p:spPr>
          <a:xfrm flipH="1">
            <a:off x="8919364" y="2050185"/>
            <a:ext cx="724958" cy="0"/>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A1AE13C-CD3C-7141-1A17-25E02FB74290}"/>
              </a:ext>
            </a:extLst>
          </p:cNvPr>
          <p:cNvSpPr/>
          <p:nvPr/>
        </p:nvSpPr>
        <p:spPr>
          <a:xfrm>
            <a:off x="8608509" y="349120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Text Placeholder 4">
            <a:extLst>
              <a:ext uri="{FF2B5EF4-FFF2-40B4-BE49-F238E27FC236}">
                <a16:creationId xmlns:a16="http://schemas.microsoft.com/office/drawing/2014/main" id="{E4A59CE7-45AC-63B7-6F11-C6E1E0246E66}"/>
              </a:ext>
            </a:extLst>
          </p:cNvPr>
          <p:cNvSpPr txBox="1">
            <a:spLocks/>
          </p:cNvSpPr>
          <p:nvPr/>
        </p:nvSpPr>
        <p:spPr>
          <a:xfrm>
            <a:off x="8551702" y="3601100"/>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cxnSp>
        <p:nvCxnSpPr>
          <p:cNvPr id="36" name="Straight Connector 35">
            <a:extLst>
              <a:ext uri="{FF2B5EF4-FFF2-40B4-BE49-F238E27FC236}">
                <a16:creationId xmlns:a16="http://schemas.microsoft.com/office/drawing/2014/main" id="{57401921-80F6-9A29-108E-C7EC7E45C84F}"/>
              </a:ext>
            </a:extLst>
          </p:cNvPr>
          <p:cNvCxnSpPr>
            <a:cxnSpLocks/>
          </p:cNvCxnSpPr>
          <p:nvPr/>
        </p:nvCxnSpPr>
        <p:spPr>
          <a:xfrm flipV="1">
            <a:off x="8935764" y="4079119"/>
            <a:ext cx="0" cy="1218778"/>
          </a:xfrm>
          <a:prstGeom prst="line">
            <a:avLst/>
          </a:prstGeom>
          <a:ln w="28575">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C24E412-DDC5-9122-1579-ACCB90DE1065}"/>
              </a:ext>
            </a:extLst>
          </p:cNvPr>
          <p:cNvCxnSpPr>
            <a:cxnSpLocks/>
          </p:cNvCxnSpPr>
          <p:nvPr/>
        </p:nvCxnSpPr>
        <p:spPr>
          <a:xfrm flipH="1">
            <a:off x="8110256" y="5297897"/>
            <a:ext cx="825508" cy="0"/>
          </a:xfrm>
          <a:prstGeom prst="straightConnector1">
            <a:avLst/>
          </a:prstGeom>
          <a:ln w="28575">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329ABE6-D249-9F23-0261-9D97301794E5}"/>
              </a:ext>
            </a:extLst>
          </p:cNvPr>
          <p:cNvSpPr/>
          <p:nvPr/>
        </p:nvSpPr>
        <p:spPr>
          <a:xfrm>
            <a:off x="10110410" y="3491200"/>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Rectangle 38">
            <a:extLst>
              <a:ext uri="{FF2B5EF4-FFF2-40B4-BE49-F238E27FC236}">
                <a16:creationId xmlns:a16="http://schemas.microsoft.com/office/drawing/2014/main" id="{8C0DF1FA-6B04-5A6D-F48F-1AAFAD3CBF66}"/>
              </a:ext>
            </a:extLst>
          </p:cNvPr>
          <p:cNvSpPr/>
          <p:nvPr/>
        </p:nvSpPr>
        <p:spPr>
          <a:xfrm>
            <a:off x="5543302" y="3197241"/>
            <a:ext cx="654509" cy="587918"/>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Text Placeholder 4">
            <a:extLst>
              <a:ext uri="{FF2B5EF4-FFF2-40B4-BE49-F238E27FC236}">
                <a16:creationId xmlns:a16="http://schemas.microsoft.com/office/drawing/2014/main" id="{222FF78A-92B9-3361-ED13-AAE65A1D7466}"/>
              </a:ext>
            </a:extLst>
          </p:cNvPr>
          <p:cNvSpPr txBox="1">
            <a:spLocks/>
          </p:cNvSpPr>
          <p:nvPr/>
        </p:nvSpPr>
        <p:spPr>
          <a:xfrm>
            <a:off x="5486495" y="326582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met</a:t>
            </a:r>
          </a:p>
        </p:txBody>
      </p:sp>
      <p:sp>
        <p:nvSpPr>
          <p:cNvPr id="41" name="Text Placeholder 4">
            <a:extLst>
              <a:ext uri="{FF2B5EF4-FFF2-40B4-BE49-F238E27FC236}">
                <a16:creationId xmlns:a16="http://schemas.microsoft.com/office/drawing/2014/main" id="{C7832815-38F1-9234-C7FE-7E3738916E6F}"/>
              </a:ext>
            </a:extLst>
          </p:cNvPr>
          <p:cNvSpPr txBox="1">
            <a:spLocks/>
          </p:cNvSpPr>
          <p:nvPr/>
        </p:nvSpPr>
        <p:spPr>
          <a:xfrm>
            <a:off x="10055863" y="3559781"/>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sp>
        <p:nvSpPr>
          <p:cNvPr id="42" name="Rectangle 41">
            <a:extLst>
              <a:ext uri="{FF2B5EF4-FFF2-40B4-BE49-F238E27FC236}">
                <a16:creationId xmlns:a16="http://schemas.microsoft.com/office/drawing/2014/main" id="{976ACC3A-1231-91C0-06E1-A89D32F7045F}"/>
              </a:ext>
            </a:extLst>
          </p:cNvPr>
          <p:cNvSpPr/>
          <p:nvPr/>
        </p:nvSpPr>
        <p:spPr>
          <a:xfrm>
            <a:off x="5555711" y="3826478"/>
            <a:ext cx="654509" cy="587918"/>
          </a:xfrm>
          <a:prstGeom prst="rect">
            <a:avLst/>
          </a:prstGeom>
          <a:solidFill>
            <a:srgbClr val="0F6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Text Placeholder 4">
            <a:extLst>
              <a:ext uri="{FF2B5EF4-FFF2-40B4-BE49-F238E27FC236}">
                <a16:creationId xmlns:a16="http://schemas.microsoft.com/office/drawing/2014/main" id="{6586A05C-D8DC-2995-B224-426833C8BB11}"/>
              </a:ext>
            </a:extLst>
          </p:cNvPr>
          <p:cNvSpPr txBox="1">
            <a:spLocks/>
          </p:cNvSpPr>
          <p:nvPr/>
        </p:nvSpPr>
        <p:spPr>
          <a:xfrm>
            <a:off x="5483152" y="3916732"/>
            <a:ext cx="768121" cy="450756"/>
          </a:xfrm>
          <a:prstGeom prst="rect">
            <a:avLst/>
          </a:prstGeom>
          <a:ln>
            <a:noFill/>
          </a:ln>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pPr>
            <a:r>
              <a:rPr lang="en-GB" sz="1200">
                <a:solidFill>
                  <a:schemeClr val="bg2"/>
                </a:solidFill>
                <a:latin typeface="DM Sans" pitchFamily="2" charset="0"/>
              </a:rPr>
              <a:t>Gateway</a:t>
            </a:r>
          </a:p>
          <a:p>
            <a:pPr algn="ctr">
              <a:spcBef>
                <a:spcPts val="300"/>
              </a:spcBef>
            </a:pPr>
            <a:r>
              <a:rPr lang="en-GB" sz="1200">
                <a:solidFill>
                  <a:schemeClr val="bg2"/>
                </a:solidFill>
                <a:latin typeface="DM Sans" pitchFamily="2" charset="0"/>
              </a:rPr>
              <a:t>not met</a:t>
            </a:r>
          </a:p>
        </p:txBody>
      </p:sp>
      <p:sp>
        <p:nvSpPr>
          <p:cNvPr id="44" name="Rectangle 43">
            <a:extLst>
              <a:ext uri="{FF2B5EF4-FFF2-40B4-BE49-F238E27FC236}">
                <a16:creationId xmlns:a16="http://schemas.microsoft.com/office/drawing/2014/main" id="{26AAD428-AF0F-3501-286A-EB461D490F5D}"/>
              </a:ext>
            </a:extLst>
          </p:cNvPr>
          <p:cNvSpPr/>
          <p:nvPr/>
        </p:nvSpPr>
        <p:spPr>
          <a:xfrm>
            <a:off x="4573035" y="6317678"/>
            <a:ext cx="7323937" cy="394563"/>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7" y="6343009"/>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A more detailed service pathway diagram can be found in Annex A of the service spec</a:t>
            </a:r>
          </a:p>
        </p:txBody>
      </p:sp>
      <p:sp>
        <p:nvSpPr>
          <p:cNvPr id="4" name="Text Placeholder 4">
            <a:extLst>
              <a:ext uri="{FF2B5EF4-FFF2-40B4-BE49-F238E27FC236}">
                <a16:creationId xmlns:a16="http://schemas.microsoft.com/office/drawing/2014/main" id="{70AD56B8-A470-6B41-0EC6-4C3BFEBEC7AA}"/>
              </a:ext>
            </a:extLst>
          </p:cNvPr>
          <p:cNvSpPr>
            <a:spLocks noGrp="1"/>
          </p:cNvSpPr>
          <p:nvPr/>
        </p:nvSpPr>
        <p:spPr>
          <a:xfrm>
            <a:off x="6964406" y="1467343"/>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chemeClr val="bg2"/>
                </a:solidFill>
                <a:latin typeface="DM Sans" pitchFamily="2" charset="0"/>
              </a:rPr>
              <a:t>Referral</a:t>
            </a:r>
          </a:p>
        </p:txBody>
      </p:sp>
      <p:sp>
        <p:nvSpPr>
          <p:cNvPr id="46" name="Text Placeholder 4">
            <a:extLst>
              <a:ext uri="{FF2B5EF4-FFF2-40B4-BE49-F238E27FC236}">
                <a16:creationId xmlns:a16="http://schemas.microsoft.com/office/drawing/2014/main" id="{74DA9B42-CC0D-041B-C22B-F67C369503EF}"/>
              </a:ext>
            </a:extLst>
          </p:cNvPr>
          <p:cNvSpPr>
            <a:spLocks noGrp="1"/>
          </p:cNvSpPr>
          <p:nvPr/>
        </p:nvSpPr>
        <p:spPr>
          <a:xfrm>
            <a:off x="6803481" y="1507258"/>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sz="1500">
                <a:solidFill>
                  <a:srgbClr val="0072CE"/>
                </a:solidFill>
                <a:latin typeface="DM Sans" pitchFamily="2" charset="0"/>
              </a:rPr>
              <a:t>Referral</a:t>
            </a:r>
          </a:p>
        </p:txBody>
      </p:sp>
    </p:spTree>
    <p:extLst>
      <p:ext uri="{BB962C8B-B14F-4D97-AF65-F5344CB8AC3E}">
        <p14:creationId xmlns:p14="http://schemas.microsoft.com/office/powerpoint/2010/main" val="53048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p:txBody>
          <a:bodyPr/>
          <a:lstStyle/>
          <a:p>
            <a:r>
              <a:rPr lang="en-US"/>
              <a:t>The service requirements</a:t>
            </a:r>
            <a:endParaRPr lang="en-GB"/>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936978" y="1492898"/>
            <a:ext cx="10558336" cy="4684065"/>
          </a:xfrm>
        </p:spPr>
        <p:txBody>
          <a:bodyPr vert="horz" lIns="91440" tIns="45720" rIns="91440" bIns="45720" rtlCol="0" anchor="t">
            <a:normAutofit fontScale="40000" lnSpcReduction="20000"/>
          </a:bodyPr>
          <a:lstStyle/>
          <a:p>
            <a:pPr fontAlgn="base">
              <a:buClr>
                <a:srgbClr val="FF6D3A"/>
              </a:buClr>
            </a:pPr>
            <a:r>
              <a:rPr lang="en-US" sz="4800">
                <a:latin typeface="DM Sans"/>
              </a:rPr>
              <a:t>The pharmacy</a:t>
            </a:r>
            <a:r>
              <a:rPr lang="en-US" sz="4800" i="0" u="none" strike="noStrike">
                <a:effectLst/>
                <a:latin typeface="DM Sans"/>
              </a:rPr>
              <a:t> must have a consultation room, with access to IT equipment for record keeping</a:t>
            </a:r>
            <a:r>
              <a:rPr lang="en-US" sz="4800" i="0">
                <a:effectLst/>
                <a:latin typeface="DM Sans"/>
              </a:rPr>
              <a:t>​</a:t>
            </a:r>
          </a:p>
          <a:p>
            <a:pPr fontAlgn="base">
              <a:buClr>
                <a:srgbClr val="FF6D3A"/>
              </a:buClr>
            </a:pPr>
            <a:r>
              <a:rPr lang="en-US" sz="4800" i="0" u="none" strike="noStrike">
                <a:effectLst/>
                <a:latin typeface="DM Sans" pitchFamily="2" charset="0"/>
              </a:rPr>
              <a:t>Must have an otoscope (for acute otitis media clinical pathway) – except distance selling pharmacies who cannot provide this pathway</a:t>
            </a:r>
          </a:p>
          <a:p>
            <a:pPr fontAlgn="base">
              <a:buClr>
                <a:srgbClr val="FF6D3A"/>
              </a:buClr>
            </a:pPr>
            <a:r>
              <a:rPr lang="en-US" sz="4800" i="0" u="none" strike="noStrike">
                <a:effectLst/>
                <a:latin typeface="DM Sans" pitchFamily="2" charset="0"/>
              </a:rPr>
              <a:t>With consent, the patient’s GP record (e.g. via GP Connect Access Record), national care record or an alternative clinical record for the patient, must be checked by the pharmacist unless there is good reason not to do so</a:t>
            </a:r>
            <a:endParaRPr lang="en-US" sz="4800" i="0">
              <a:effectLst/>
              <a:latin typeface="DM Sans" pitchFamily="2" charset="0"/>
            </a:endParaRPr>
          </a:p>
          <a:p>
            <a:pPr algn="l" rtl="0" fontAlgn="base">
              <a:buClr>
                <a:srgbClr val="FF6D3A"/>
              </a:buClr>
            </a:pPr>
            <a:r>
              <a:rPr lang="en-US" sz="4800" i="0" u="none" strike="noStrike">
                <a:effectLst/>
                <a:latin typeface="DM Sans" pitchFamily="2" charset="0"/>
              </a:rPr>
              <a:t>Must have an NHS-assured clinical IT system</a:t>
            </a:r>
            <a:r>
              <a:rPr lang="en-US" sz="4800" i="0">
                <a:effectLst/>
                <a:latin typeface="DM Sans" pitchFamily="2" charset="0"/>
              </a:rPr>
              <a:t>​</a:t>
            </a:r>
          </a:p>
          <a:p>
            <a:pPr algn="l" rtl="0" fontAlgn="base">
              <a:buClr>
                <a:srgbClr val="FF6D3A"/>
              </a:buClr>
            </a:pPr>
            <a:r>
              <a:rPr lang="en-US" sz="4800" i="0" u="none" strike="noStrike">
                <a:effectLst/>
                <a:latin typeface="DM Sans" pitchFamily="2" charset="0"/>
              </a:rPr>
              <a:t>Where supplies of an NHS medicine are made, the</a:t>
            </a:r>
            <a:r>
              <a:rPr lang="en-US" sz="4800">
                <a:latin typeface="DM Sans" pitchFamily="2" charset="0"/>
              </a:rPr>
              <a:t> normal </a:t>
            </a:r>
            <a:r>
              <a:rPr lang="en-US" sz="4800" i="0" u="none" strike="noStrike">
                <a:effectLst/>
                <a:latin typeface="DM Sans" pitchFamily="2" charset="0"/>
              </a:rPr>
              <a:t> prescription charge rules apply</a:t>
            </a:r>
          </a:p>
          <a:p>
            <a:pPr fontAlgn="base">
              <a:buClr>
                <a:srgbClr val="FF6D3A"/>
              </a:buClr>
            </a:pPr>
            <a:r>
              <a:rPr lang="en-US" sz="4800">
                <a:latin typeface="DM Sans"/>
              </a:rPr>
              <a:t>From April 2024, an initial cap of 3,000 consultations per month per pharmacy was put in place</a:t>
            </a:r>
            <a:endParaRPr lang="en-US" sz="4800" i="0">
              <a:effectLst/>
              <a:latin typeface="DM Sans"/>
            </a:endParaRPr>
          </a:p>
          <a:p>
            <a:endParaRPr lang="en-GB"/>
          </a:p>
        </p:txBody>
      </p:sp>
    </p:spTree>
    <p:extLst>
      <p:ext uri="{BB962C8B-B14F-4D97-AF65-F5344CB8AC3E}">
        <p14:creationId xmlns:p14="http://schemas.microsoft.com/office/powerpoint/2010/main" val="405282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a:xfrm>
            <a:off x="2752928" y="2074277"/>
            <a:ext cx="7072269" cy="2681830"/>
          </a:xfrm>
        </p:spPr>
        <p:txBody>
          <a:bodyPr>
            <a:normAutofit fontScale="90000"/>
          </a:bodyPr>
          <a:lstStyle/>
          <a:p>
            <a:pPr algn="l"/>
            <a:r>
              <a:rPr lang="en-US">
                <a:solidFill>
                  <a:schemeClr val="bg2"/>
                </a:solidFill>
              </a:rPr>
              <a:t>The clinical pathways and PGDs</a:t>
            </a:r>
            <a:endParaRPr lang="en-GB">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a:bodyPr>
          <a:lstStyle/>
          <a:p>
            <a:r>
              <a:rPr lang="en-US" sz="4800" b="0" i="0" u="none" strike="noStrike">
                <a:effectLst/>
                <a:latin typeface="Mokoko Medium" panose="02060603020203020204" pitchFamily="18" charset="0"/>
              </a:rPr>
              <a:t>The Pharmacy First service – for general practice colleagues </a:t>
            </a:r>
            <a:endParaRPr lang="en-US" sz="4800"/>
          </a:p>
        </p:txBody>
      </p:sp>
    </p:spTree>
    <p:extLst>
      <p:ext uri="{BB962C8B-B14F-4D97-AF65-F5344CB8AC3E}">
        <p14:creationId xmlns:p14="http://schemas.microsoft.com/office/powerpoint/2010/main" val="2488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a:t>Clinical pathway consultations</a:t>
            </a:r>
            <a:endParaRPr lang="en-GB"/>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p:txBody>
          <a:bodyPr>
            <a:normAutofit fontScale="85000" lnSpcReduction="20000"/>
          </a:bodyPr>
          <a:lstStyle/>
          <a:p>
            <a:pPr>
              <a:buClr>
                <a:srgbClr val="FF6D3A"/>
              </a:buClr>
            </a:pPr>
            <a:r>
              <a:rPr lang="en-GB" sz="2400" b="0">
                <a:effectLst/>
                <a:latin typeface="DM Sans" pitchFamily="2" charset="0"/>
                <a:ea typeface="Calibri" panose="020F0502020204030204" pitchFamily="34" charset="0"/>
                <a:cs typeface="Times New Roman" panose="02020603050405020304" pitchFamily="18" charset="0"/>
              </a:rPr>
              <a:t>The clinical pathways element will enable the management of common infections by community pharmacies through offering </a:t>
            </a:r>
            <a:r>
              <a:rPr lang="en-GB" sz="2400" b="1">
                <a:effectLst/>
                <a:latin typeface="DM Sans" pitchFamily="2" charset="0"/>
                <a:ea typeface="Calibri" panose="020F0502020204030204" pitchFamily="34" charset="0"/>
                <a:cs typeface="Times New Roman" panose="02020603050405020304" pitchFamily="18" charset="0"/>
              </a:rPr>
              <a:t>self-care</a:t>
            </a:r>
            <a:r>
              <a:rPr lang="en-GB" sz="2400" b="0">
                <a:effectLst/>
                <a:latin typeface="DM Sans" pitchFamily="2" charset="0"/>
                <a:ea typeface="Calibri" panose="020F0502020204030204" pitchFamily="34" charset="0"/>
                <a:cs typeface="Times New Roman" panose="02020603050405020304" pitchFamily="18" charset="0"/>
              </a:rPr>
              <a:t>, </a:t>
            </a:r>
            <a:r>
              <a:rPr lang="en-GB" sz="2400" b="1">
                <a:effectLst/>
                <a:latin typeface="DM Sans" pitchFamily="2" charset="0"/>
                <a:ea typeface="Calibri" panose="020F0502020204030204" pitchFamily="34" charset="0"/>
                <a:cs typeface="Times New Roman" panose="02020603050405020304" pitchFamily="18" charset="0"/>
              </a:rPr>
              <a:t>safety netting advice</a:t>
            </a:r>
            <a:r>
              <a:rPr lang="en-GB" sz="2400" b="0">
                <a:effectLst/>
                <a:latin typeface="DM Sans" pitchFamily="2" charset="0"/>
                <a:ea typeface="Calibri" panose="020F0502020204030204" pitchFamily="34" charset="0"/>
                <a:cs typeface="Times New Roman" panose="02020603050405020304" pitchFamily="18" charset="0"/>
              </a:rPr>
              <a:t>, </a:t>
            </a:r>
            <a:r>
              <a:rPr lang="en-GB" sz="2400">
                <a:effectLst/>
                <a:latin typeface="DM Sans" pitchFamily="2" charset="0"/>
                <a:ea typeface="Calibri" panose="020F0502020204030204" pitchFamily="34" charset="0"/>
                <a:cs typeface="Times New Roman" panose="02020603050405020304" pitchFamily="18" charset="0"/>
              </a:rPr>
              <a:t>and only if appropriate</a:t>
            </a:r>
            <a:r>
              <a:rPr lang="en-GB" sz="2400" b="0">
                <a:effectLst/>
                <a:latin typeface="DM Sans" pitchFamily="2" charset="0"/>
                <a:ea typeface="Calibri" panose="020F0502020204030204" pitchFamily="34" charset="0"/>
                <a:cs typeface="Times New Roman" panose="02020603050405020304" pitchFamily="18" charset="0"/>
              </a:rPr>
              <a:t>, supplying a </a:t>
            </a:r>
            <a:r>
              <a:rPr lang="en-GB" sz="2400" b="1">
                <a:effectLst/>
                <a:latin typeface="DM Sans" pitchFamily="2" charset="0"/>
                <a:ea typeface="Calibri" panose="020F0502020204030204" pitchFamily="34" charset="0"/>
                <a:cs typeface="Times New Roman" panose="02020603050405020304" pitchFamily="18" charset="0"/>
              </a:rPr>
              <a:t>restricted set of medicines </a:t>
            </a:r>
            <a:r>
              <a:rPr lang="en-GB" sz="2400" b="0">
                <a:effectLst/>
                <a:latin typeface="DM Sans" pitchFamily="2" charset="0"/>
                <a:ea typeface="Calibri" panose="020F0502020204030204" pitchFamily="34" charset="0"/>
                <a:cs typeface="Times New Roman" panose="02020603050405020304" pitchFamily="18" charset="0"/>
              </a:rPr>
              <a:t>to complete episodes of care for seven common conditions</a:t>
            </a:r>
          </a:p>
          <a:p>
            <a:pPr>
              <a:buClr>
                <a:srgbClr val="FF6D3A"/>
              </a:buClr>
            </a:pPr>
            <a:r>
              <a:rPr lang="en-GB" dirty="0">
                <a:ea typeface="Calibri" panose="020F0502020204030204" pitchFamily="34" charset="0"/>
                <a:cs typeface="Times New Roman" panose="02020603050405020304" pitchFamily="18" charset="0"/>
              </a:rPr>
              <a:t>NHS England </a:t>
            </a:r>
            <a:r>
              <a:rPr lang="en-GB" sz="2400" b="0">
                <a:effectLst/>
                <a:ea typeface="Calibri" panose="020F0502020204030204" pitchFamily="34" charset="0"/>
                <a:cs typeface="Times New Roman" panose="02020603050405020304" pitchFamily="18" charset="0"/>
              </a:rPr>
              <a:t>commissioned </a:t>
            </a:r>
            <a:r>
              <a:rPr lang="en-GB" sz="2400" b="0" dirty="0">
                <a:effectLst/>
                <a:ea typeface="Calibri" panose="020F0502020204030204" pitchFamily="34" charset="0"/>
                <a:cs typeface="Times New Roman" panose="02020603050405020304" pitchFamily="18" charset="0"/>
              </a:rPr>
              <a:t>Specialist Pharmacy Service</a:t>
            </a:r>
            <a:r>
              <a:rPr lang="en-GB" sz="2400" b="0">
                <a:effectLst/>
                <a:ea typeface="Calibri" panose="020F0502020204030204" pitchFamily="34" charset="0"/>
                <a:cs typeface="Times New Roman" panose="02020603050405020304" pitchFamily="18" charset="0"/>
              </a:rPr>
              <a:t> to develop patient group directions (PGDs) and a protocol for the Pharmacy First service </a:t>
            </a:r>
          </a:p>
          <a:p>
            <a:endParaRPr lang="en-GB" sz="2400">
              <a:latin typeface="DM Sans" pitchFamily="2" charset="0"/>
            </a:endParaRPr>
          </a:p>
          <a:p>
            <a:endParaRPr lang="en-GB"/>
          </a:p>
        </p:txBody>
      </p:sp>
      <p:sp>
        <p:nvSpPr>
          <p:cNvPr id="4" name="Content Placeholder 3">
            <a:extLst>
              <a:ext uri="{FF2B5EF4-FFF2-40B4-BE49-F238E27FC236}">
                <a16:creationId xmlns:a16="http://schemas.microsoft.com/office/drawing/2014/main" id="{3772FDBA-226A-63D0-C071-B1F56C81AAA7}"/>
              </a:ext>
            </a:extLst>
          </p:cNvPr>
          <p:cNvSpPr>
            <a:spLocks noGrp="1"/>
          </p:cNvSpPr>
          <p:nvPr>
            <p:ph sz="half" idx="2"/>
          </p:nvPr>
        </p:nvSpPr>
        <p:spPr/>
        <p:txBody>
          <a:bodyPr vert="horz" lIns="91440" tIns="45720" rIns="91440" bIns="45720" rtlCol="0" anchor="t">
            <a:normAutofit fontScale="85000" lnSpcReduction="20000"/>
          </a:bodyPr>
          <a:lstStyle/>
          <a:p>
            <a:pPr>
              <a:buClr>
                <a:srgbClr val="FF6D3A"/>
              </a:buClr>
            </a:pPr>
            <a:r>
              <a:rPr lang="en-GB" sz="2400" b="0">
                <a:effectLst/>
                <a:latin typeface="DM Sans"/>
                <a:ea typeface="Calibri"/>
                <a:cs typeface="Times New Roman"/>
              </a:rPr>
              <a:t>The </a:t>
            </a:r>
            <a:r>
              <a:rPr lang="en-GB">
                <a:latin typeface="DM Sans"/>
                <a:ea typeface="Calibri"/>
                <a:cs typeface="Times New Roman"/>
              </a:rPr>
              <a:t>f</a:t>
            </a:r>
            <a:r>
              <a:rPr lang="en-GB" sz="2400" b="0">
                <a:effectLst/>
                <a:latin typeface="DM Sans"/>
                <a:ea typeface="Calibri"/>
                <a:cs typeface="Times New Roman"/>
              </a:rPr>
              <a:t>inal PGDs and protocol, published on the </a:t>
            </a:r>
            <a:r>
              <a:rPr lang="en-GB" dirty="0">
                <a:latin typeface="DM Sans"/>
                <a:ea typeface="Calibri"/>
                <a:cs typeface="Times New Roman"/>
              </a:rPr>
              <a:t>NHS England</a:t>
            </a:r>
            <a:r>
              <a:rPr lang="en-GB" sz="2400" b="0">
                <a:effectLst/>
                <a:latin typeface="DM Sans"/>
                <a:ea typeface="Calibri"/>
                <a:cs typeface="Times New Roman"/>
              </a:rPr>
              <a:t> website, have received national approval from the National Medical Director, Chief Pharmaceutical Officer and National Clinical Director for IPC </a:t>
            </a:r>
            <a:r>
              <a:rPr lang="en-GB">
                <a:latin typeface="DM Sans"/>
                <a:ea typeface="Calibri"/>
                <a:cs typeface="Times New Roman"/>
              </a:rPr>
              <a:t>&amp; AMR</a:t>
            </a:r>
          </a:p>
          <a:p>
            <a:pPr>
              <a:buClr>
                <a:srgbClr val="FF6D3A"/>
              </a:buClr>
            </a:pPr>
            <a:r>
              <a:rPr lang="en-GB" sz="2400" b="0">
                <a:effectLst/>
                <a:latin typeface="DM Sans"/>
                <a:ea typeface="Calibri"/>
                <a:cs typeface="Times New Roman"/>
              </a:rPr>
              <a:t>Pharmacists cannot deviate from the clinical pathways and PGDs</a:t>
            </a:r>
          </a:p>
          <a:p>
            <a:endParaRPr lang="en-GB"/>
          </a:p>
        </p:txBody>
      </p:sp>
    </p:spTree>
    <p:extLst>
      <p:ext uri="{BB962C8B-B14F-4D97-AF65-F5344CB8AC3E}">
        <p14:creationId xmlns:p14="http://schemas.microsoft.com/office/powerpoint/2010/main" val="12764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6933-7CF1-5563-55D5-3F7C34AA0755}"/>
              </a:ext>
            </a:extLst>
          </p:cNvPr>
          <p:cNvSpPr>
            <a:spLocks noGrp="1"/>
          </p:cNvSpPr>
          <p:nvPr>
            <p:ph type="title"/>
          </p:nvPr>
        </p:nvSpPr>
        <p:spPr/>
        <p:txBody>
          <a:bodyPr/>
          <a:lstStyle/>
          <a:p>
            <a:r>
              <a:rPr lang="en-US"/>
              <a:t>Development of clinical pathways</a:t>
            </a:r>
            <a:endParaRPr lang="en-GB"/>
          </a:p>
        </p:txBody>
      </p:sp>
      <p:sp>
        <p:nvSpPr>
          <p:cNvPr id="5" name="Rectangle 4">
            <a:extLst>
              <a:ext uri="{FF2B5EF4-FFF2-40B4-BE49-F238E27FC236}">
                <a16:creationId xmlns:a16="http://schemas.microsoft.com/office/drawing/2014/main" id="{F5299339-8C69-71A1-DB99-71CC0514919E}"/>
              </a:ext>
            </a:extLst>
          </p:cNvPr>
          <p:cNvSpPr/>
          <p:nvPr/>
        </p:nvSpPr>
        <p:spPr>
          <a:xfrm>
            <a:off x="2708024" y="2072336"/>
            <a:ext cx="2160000" cy="1908000"/>
          </a:xfrm>
          <a:prstGeom prst="rect">
            <a:avLst/>
          </a:prstGeom>
          <a:solidFill>
            <a:srgbClr val="FF6D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TextBox 2">
            <a:extLst>
              <a:ext uri="{FF2B5EF4-FFF2-40B4-BE49-F238E27FC236}">
                <a16:creationId xmlns:a16="http://schemas.microsoft.com/office/drawing/2014/main" id="{A862CC8B-EF74-CA9A-A715-9B43C89919DC}"/>
              </a:ext>
            </a:extLst>
          </p:cNvPr>
          <p:cNvSpPr txBox="1"/>
          <p:nvPr/>
        </p:nvSpPr>
        <p:spPr>
          <a:xfrm>
            <a:off x="2905709" y="2164454"/>
            <a:ext cx="1764630"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a:ln>
                  <a:noFill/>
                </a:ln>
                <a:solidFill>
                  <a:schemeClr val="bg2"/>
                </a:solidFill>
                <a:effectLst/>
                <a:uLnTx/>
                <a:uFillTx/>
                <a:latin typeface="DM Sans" pitchFamily="2" charset="77"/>
                <a:ea typeface="+mn-ea"/>
                <a:cs typeface="+mn-cs"/>
              </a:rPr>
              <a:t>Multi-professional expert working group to develop robust clinical pathways for each of the 7 conditions</a:t>
            </a:r>
            <a:endParaRPr kumimoji="0" lang="en-US" sz="1400"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7" name="Rectangle 6">
            <a:extLst>
              <a:ext uri="{FF2B5EF4-FFF2-40B4-BE49-F238E27FC236}">
                <a16:creationId xmlns:a16="http://schemas.microsoft.com/office/drawing/2014/main" id="{084C228B-0DDC-22D6-B1D1-30DA26CF1BAB}"/>
              </a:ext>
            </a:extLst>
          </p:cNvPr>
          <p:cNvSpPr/>
          <p:nvPr/>
        </p:nvSpPr>
        <p:spPr>
          <a:xfrm>
            <a:off x="4950708" y="2072336"/>
            <a:ext cx="2160000" cy="1908000"/>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extBox 4">
            <a:extLst>
              <a:ext uri="{FF2B5EF4-FFF2-40B4-BE49-F238E27FC236}">
                <a16:creationId xmlns:a16="http://schemas.microsoft.com/office/drawing/2014/main" id="{06B500AA-A80E-DB30-6DD5-BB28DB72666C}"/>
              </a:ext>
            </a:extLst>
          </p:cNvPr>
          <p:cNvSpPr txBox="1"/>
          <p:nvPr/>
        </p:nvSpPr>
        <p:spPr>
          <a:xfrm>
            <a:off x="5120687" y="2164454"/>
            <a:ext cx="17646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2"/>
                </a:solidFill>
                <a:latin typeface="DM Sans" pitchFamily="2" charset="77"/>
              </a:rPr>
              <a:t>Adherence to NICE guidelines</a:t>
            </a:r>
            <a:endParaRPr kumimoji="0" lang="en-US" sz="1400"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9" name="Rectangle 8">
            <a:extLst>
              <a:ext uri="{FF2B5EF4-FFF2-40B4-BE49-F238E27FC236}">
                <a16:creationId xmlns:a16="http://schemas.microsoft.com/office/drawing/2014/main" id="{CEB44554-9860-7B0A-76D5-CA45FDA7D233}"/>
              </a:ext>
            </a:extLst>
          </p:cNvPr>
          <p:cNvSpPr/>
          <p:nvPr/>
        </p:nvSpPr>
        <p:spPr>
          <a:xfrm>
            <a:off x="7193392" y="2072336"/>
            <a:ext cx="2160000" cy="1908000"/>
          </a:xfrm>
          <a:prstGeom prst="rect">
            <a:avLst/>
          </a:prstGeom>
          <a:solidFill>
            <a:srgbClr val="0072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6">
            <a:extLst>
              <a:ext uri="{FF2B5EF4-FFF2-40B4-BE49-F238E27FC236}">
                <a16:creationId xmlns:a16="http://schemas.microsoft.com/office/drawing/2014/main" id="{02809AEC-5F29-6315-490C-1E23926445F0}"/>
              </a:ext>
            </a:extLst>
          </p:cNvPr>
          <p:cNvSpPr txBox="1"/>
          <p:nvPr/>
        </p:nvSpPr>
        <p:spPr>
          <a:xfrm>
            <a:off x="7354550" y="2164454"/>
            <a:ext cx="1764630"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a:ln>
                  <a:noFill/>
                </a:ln>
                <a:solidFill>
                  <a:schemeClr val="bg2"/>
                </a:solidFill>
                <a:effectLst/>
                <a:uLnTx/>
                <a:uFillTx/>
                <a:latin typeface="DM Sans" pitchFamily="2" charset="77"/>
                <a:ea typeface="+mn-ea"/>
                <a:cs typeface="+mn-cs"/>
              </a:rPr>
              <a:t>National template for PGDs developed by SPS</a:t>
            </a:r>
            <a:endParaRPr kumimoji="0" lang="en-US" sz="1400" b="0" u="none" strike="noStrike" kern="1200" cap="none" spc="0" normalizeH="0" baseline="0" noProof="0">
              <a:ln>
                <a:noFill/>
              </a:ln>
              <a:solidFill>
                <a:schemeClr val="bg2"/>
              </a:solidFill>
              <a:effectLst/>
              <a:uLnTx/>
              <a:uFillTx/>
              <a:latin typeface="DM Sans" pitchFamily="2" charset="77"/>
              <a:ea typeface="+mn-ea"/>
              <a:cs typeface="+mn-cs"/>
            </a:endParaRPr>
          </a:p>
        </p:txBody>
      </p:sp>
      <p:sp>
        <p:nvSpPr>
          <p:cNvPr id="11" name="Rectangle 10">
            <a:extLst>
              <a:ext uri="{FF2B5EF4-FFF2-40B4-BE49-F238E27FC236}">
                <a16:creationId xmlns:a16="http://schemas.microsoft.com/office/drawing/2014/main" id="{F41A4223-F1CC-5CE7-00FB-7E13A5309F16}"/>
              </a:ext>
            </a:extLst>
          </p:cNvPr>
          <p:cNvSpPr/>
          <p:nvPr/>
        </p:nvSpPr>
        <p:spPr>
          <a:xfrm>
            <a:off x="3843002" y="4049137"/>
            <a:ext cx="2160000" cy="1908000"/>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extBox 10">
            <a:extLst>
              <a:ext uri="{FF2B5EF4-FFF2-40B4-BE49-F238E27FC236}">
                <a16:creationId xmlns:a16="http://schemas.microsoft.com/office/drawing/2014/main" id="{B2709BEB-D7D4-9768-B9FB-E3FB90A77600}"/>
              </a:ext>
            </a:extLst>
          </p:cNvPr>
          <p:cNvSpPr txBox="1"/>
          <p:nvPr/>
        </p:nvSpPr>
        <p:spPr>
          <a:xfrm>
            <a:off x="4040687" y="4201929"/>
            <a:ext cx="176463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400" b="1" u="none" strike="noStrike" kern="1200" cap="none" spc="0" normalizeH="0" baseline="0" noProof="0">
                <a:ln>
                  <a:noFill/>
                </a:ln>
                <a:solidFill>
                  <a:schemeClr val="bg2"/>
                </a:solidFill>
                <a:effectLst/>
                <a:uLnTx/>
                <a:uFillTx/>
                <a:latin typeface="DM Sans" pitchFamily="2" charset="77"/>
                <a:ea typeface="+mn-ea"/>
                <a:cs typeface="+mn-cs"/>
              </a:rPr>
              <a:t>Pharmacy Quality Scheme antimicrobial stewardship foundation</a:t>
            </a:r>
          </a:p>
        </p:txBody>
      </p:sp>
      <p:sp>
        <p:nvSpPr>
          <p:cNvPr id="13" name="Rectangle 12">
            <a:extLst>
              <a:ext uri="{FF2B5EF4-FFF2-40B4-BE49-F238E27FC236}">
                <a16:creationId xmlns:a16="http://schemas.microsoft.com/office/drawing/2014/main" id="{05BB50F0-FED3-5D24-7CE8-38FE2B7D5C9C}"/>
              </a:ext>
            </a:extLst>
          </p:cNvPr>
          <p:cNvSpPr/>
          <p:nvPr/>
        </p:nvSpPr>
        <p:spPr>
          <a:xfrm>
            <a:off x="6076865" y="4040836"/>
            <a:ext cx="2160000" cy="1908000"/>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extBox 12">
            <a:extLst>
              <a:ext uri="{FF2B5EF4-FFF2-40B4-BE49-F238E27FC236}">
                <a16:creationId xmlns:a16="http://schemas.microsoft.com/office/drawing/2014/main" id="{140F06A4-5405-D8C8-B592-EBB3315F800F}"/>
              </a:ext>
            </a:extLst>
          </p:cNvPr>
          <p:cNvSpPr txBox="1"/>
          <p:nvPr/>
        </p:nvSpPr>
        <p:spPr>
          <a:xfrm>
            <a:off x="6274550" y="4201929"/>
            <a:ext cx="176463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2"/>
                </a:solidFill>
                <a:latin typeface="DM Sans" pitchFamily="2" charset="77"/>
              </a:rPr>
              <a:t>AMR Programme Board Oversight National Medical Director and Chief Medical Officer for England</a:t>
            </a:r>
            <a:endParaRPr kumimoji="0" lang="en-US" sz="1400" b="1" u="none" strike="noStrike" kern="1200" cap="none" spc="0" normalizeH="0" baseline="0" noProof="0">
              <a:ln>
                <a:noFill/>
              </a:ln>
              <a:solidFill>
                <a:schemeClr val="bg2"/>
              </a:solidFill>
              <a:effectLst/>
              <a:uLnTx/>
              <a:uFillTx/>
              <a:latin typeface="DM Sans" pitchFamily="2" charset="77"/>
              <a:ea typeface="+mn-ea"/>
              <a:cs typeface="+mn-cs"/>
            </a:endParaRPr>
          </a:p>
        </p:txBody>
      </p:sp>
    </p:spTree>
    <p:extLst>
      <p:ext uri="{BB962C8B-B14F-4D97-AF65-F5344CB8AC3E}">
        <p14:creationId xmlns:p14="http://schemas.microsoft.com/office/powerpoint/2010/main" val="3072244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5D8A3-AFA5-B09A-4D91-C6C7D59C17F4}"/>
              </a:ext>
            </a:extLst>
          </p:cNvPr>
          <p:cNvSpPr>
            <a:spLocks noGrp="1"/>
          </p:cNvSpPr>
          <p:nvPr>
            <p:ph type="title"/>
          </p:nvPr>
        </p:nvSpPr>
        <p:spPr/>
        <p:txBody>
          <a:bodyPr/>
          <a:lstStyle/>
          <a:p>
            <a:r>
              <a:rPr lang="en-US"/>
              <a:t>Monitoring and surveillance</a:t>
            </a:r>
            <a:endParaRPr lang="en-GB"/>
          </a:p>
        </p:txBody>
      </p:sp>
      <p:sp>
        <p:nvSpPr>
          <p:cNvPr id="3" name="Content Placeholder 2">
            <a:extLst>
              <a:ext uri="{FF2B5EF4-FFF2-40B4-BE49-F238E27FC236}">
                <a16:creationId xmlns:a16="http://schemas.microsoft.com/office/drawing/2014/main" id="{8CDFE917-1CB1-A4B9-701D-23C5326F4387}"/>
              </a:ext>
            </a:extLst>
          </p:cNvPr>
          <p:cNvSpPr>
            <a:spLocks noGrp="1"/>
          </p:cNvSpPr>
          <p:nvPr>
            <p:ph sz="half" idx="1"/>
          </p:nvPr>
        </p:nvSpPr>
        <p:spPr>
          <a:xfrm>
            <a:off x="936978" y="1690688"/>
            <a:ext cx="10279662" cy="4486275"/>
          </a:xfrm>
        </p:spPr>
        <p:txBody>
          <a:bodyPr vert="horz" lIns="91440" tIns="45720" rIns="91440" bIns="45720" rtlCol="0" anchor="t">
            <a:normAutofit lnSpcReduction="10000"/>
          </a:bodyPr>
          <a:lstStyle/>
          <a:p>
            <a:pPr>
              <a:buClr>
                <a:srgbClr val="FF6D3A"/>
              </a:buClr>
            </a:pPr>
            <a:r>
              <a:rPr lang="en-GB" b="0" dirty="0">
                <a:latin typeface="DM Sans"/>
              </a:rPr>
              <a:t>NHS England </a:t>
            </a:r>
            <a:r>
              <a:rPr lang="en-GB">
                <a:latin typeface="DM Sans"/>
              </a:rPr>
              <a:t>is</a:t>
            </a:r>
            <a:r>
              <a:rPr lang="en-GB" b="0">
                <a:latin typeface="DM Sans"/>
              </a:rPr>
              <a:t> closely monitoring delivery of the Pharmacy First service to allow for robust oversight and monitor for any potential impact on antimicrobial resistance so that any needed mitigations can be quickly actioned</a:t>
            </a:r>
          </a:p>
          <a:p>
            <a:pPr>
              <a:buClr>
                <a:srgbClr val="FF6D3A"/>
              </a:buClr>
            </a:pPr>
            <a:r>
              <a:rPr lang="en-GB" b="0" dirty="0">
                <a:latin typeface="DM Sans"/>
              </a:rPr>
              <a:t>NHS England </a:t>
            </a:r>
            <a:r>
              <a:rPr lang="en-GB">
                <a:latin typeface="DM Sans"/>
              </a:rPr>
              <a:t>is</a:t>
            </a:r>
            <a:r>
              <a:rPr lang="en-GB" b="0">
                <a:latin typeface="DM Sans"/>
              </a:rPr>
              <a:t> working with</a:t>
            </a:r>
            <a:r>
              <a:rPr lang="en-GB" b="0" dirty="0">
                <a:latin typeface="DM Sans"/>
              </a:rPr>
              <a:t> the</a:t>
            </a:r>
            <a:r>
              <a:rPr lang="en-GB" b="0">
                <a:latin typeface="DM Sans"/>
              </a:rPr>
              <a:t> NHSBSA to </a:t>
            </a:r>
            <a:r>
              <a:rPr lang="en-GB" sz="2400">
                <a:effectLst/>
                <a:latin typeface="Arial"/>
                <a:ea typeface="Calibri"/>
                <a:cs typeface="Times New Roman"/>
              </a:rPr>
              <a:t>enable pharmacy reimbursement and functionality for PGD supply to be recorded via ePACT2 data, or in a parallel dashboard</a:t>
            </a:r>
          </a:p>
          <a:p>
            <a:pPr>
              <a:buClr>
                <a:srgbClr val="FF6D3A"/>
              </a:buClr>
            </a:pPr>
            <a:r>
              <a:rPr lang="en-GB" b="0">
                <a:latin typeface="DM Sans"/>
              </a:rPr>
              <a:t>NIHR</a:t>
            </a:r>
            <a:r>
              <a:rPr lang="en-GB">
                <a:latin typeface="DM Sans"/>
              </a:rPr>
              <a:t> has</a:t>
            </a:r>
            <a:r>
              <a:rPr lang="en-GB" b="0">
                <a:latin typeface="DM Sans"/>
              </a:rPr>
              <a:t> </a:t>
            </a:r>
            <a:r>
              <a:rPr lang="en-GB">
                <a:latin typeface="DM Sans"/>
              </a:rPr>
              <a:t>commissioned</a:t>
            </a:r>
            <a:r>
              <a:rPr lang="en-GB" b="0">
                <a:latin typeface="DM Sans"/>
              </a:rPr>
              <a:t> an evaluation of </a:t>
            </a:r>
            <a:r>
              <a:rPr lang="en-GB">
                <a:latin typeface="DM Sans"/>
              </a:rPr>
              <a:t>the Pharmacy</a:t>
            </a:r>
            <a:r>
              <a:rPr lang="en-GB" b="0">
                <a:latin typeface="DM Sans"/>
              </a:rPr>
              <a:t> First </a:t>
            </a:r>
            <a:r>
              <a:rPr lang="en-GB">
                <a:latin typeface="DM Sans"/>
              </a:rPr>
              <a:t>service</a:t>
            </a:r>
            <a:r>
              <a:rPr lang="en-GB" b="0">
                <a:latin typeface="DM Sans"/>
              </a:rPr>
              <a:t> </a:t>
            </a:r>
            <a:r>
              <a:rPr lang="en-GB">
                <a:latin typeface="DM Sans"/>
              </a:rPr>
              <a:t>to consider the</a:t>
            </a:r>
            <a:r>
              <a:rPr lang="en-GB" b="0">
                <a:latin typeface="DM Sans"/>
              </a:rPr>
              <a:t> implications for antimicrobial resistance</a:t>
            </a:r>
            <a:endParaRPr lang="en-US">
              <a:latin typeface="DM Sans"/>
            </a:endParaRPr>
          </a:p>
          <a:p>
            <a:endParaRPr lang="en-US"/>
          </a:p>
          <a:p>
            <a:endParaRPr lang="en-US"/>
          </a:p>
          <a:p>
            <a:endParaRPr lang="en-GB"/>
          </a:p>
        </p:txBody>
      </p:sp>
    </p:spTree>
    <p:extLst>
      <p:ext uri="{BB962C8B-B14F-4D97-AF65-F5344CB8AC3E}">
        <p14:creationId xmlns:p14="http://schemas.microsoft.com/office/powerpoint/2010/main" val="309286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31AE-DDF4-5145-DA87-7D8DC53F41EC}"/>
              </a:ext>
            </a:extLst>
          </p:cNvPr>
          <p:cNvPicPr>
            <a:picLocks noChangeAspect="1"/>
          </p:cNvPicPr>
          <p:nvPr/>
        </p:nvPicPr>
        <p:blipFill>
          <a:blip r:embed="rId2"/>
          <a:stretch>
            <a:fillRect/>
          </a:stretch>
        </p:blipFill>
        <p:spPr>
          <a:xfrm>
            <a:off x="3670912" y="76553"/>
            <a:ext cx="4670655" cy="6604163"/>
          </a:xfrm>
          <a:prstGeom prst="rect">
            <a:avLst/>
          </a:prstGeom>
          <a:ln>
            <a:solidFill>
              <a:srgbClr val="0072CE"/>
            </a:solidFill>
          </a:ln>
        </p:spPr>
      </p:pic>
    </p:spTree>
    <p:extLst>
      <p:ext uri="{BB962C8B-B14F-4D97-AF65-F5344CB8AC3E}">
        <p14:creationId xmlns:p14="http://schemas.microsoft.com/office/powerpoint/2010/main" val="251104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7A51A65-1EAB-5832-D738-DC6FA4433C39}"/>
              </a:ext>
            </a:extLst>
          </p:cNvPr>
          <p:cNvPicPr>
            <a:picLocks noGrp="1" noChangeAspect="1"/>
          </p:cNvPicPr>
          <p:nvPr>
            <p:ph sz="half" idx="1"/>
          </p:nvPr>
        </p:nvPicPr>
        <p:blipFill>
          <a:blip r:embed="rId2"/>
          <a:stretch>
            <a:fillRect/>
          </a:stretch>
        </p:blipFill>
        <p:spPr>
          <a:xfrm>
            <a:off x="2225973" y="615111"/>
            <a:ext cx="7740054" cy="5225852"/>
          </a:xfrm>
          <a:ln>
            <a:solidFill>
              <a:srgbClr val="0072CE"/>
            </a:solidFill>
          </a:ln>
        </p:spPr>
      </p:pic>
    </p:spTree>
    <p:extLst>
      <p:ext uri="{BB962C8B-B14F-4D97-AF65-F5344CB8AC3E}">
        <p14:creationId xmlns:p14="http://schemas.microsoft.com/office/powerpoint/2010/main" val="3421264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C20B167-4622-E2F8-CA40-7AD1D8FE1B20}"/>
              </a:ext>
            </a:extLst>
          </p:cNvPr>
          <p:cNvPicPr>
            <a:picLocks noGrp="1" noChangeAspect="1"/>
          </p:cNvPicPr>
          <p:nvPr>
            <p:ph sz="half" idx="1"/>
          </p:nvPr>
        </p:nvPicPr>
        <p:blipFill>
          <a:blip r:embed="rId2"/>
          <a:stretch>
            <a:fillRect/>
          </a:stretch>
        </p:blipFill>
        <p:spPr>
          <a:xfrm>
            <a:off x="2513499" y="553725"/>
            <a:ext cx="6779791" cy="5529950"/>
          </a:xfrm>
          <a:ln>
            <a:solidFill>
              <a:srgbClr val="0072CE"/>
            </a:solidFill>
          </a:ln>
        </p:spPr>
      </p:pic>
    </p:spTree>
    <p:extLst>
      <p:ext uri="{BB962C8B-B14F-4D97-AF65-F5344CB8AC3E}">
        <p14:creationId xmlns:p14="http://schemas.microsoft.com/office/powerpoint/2010/main" val="458142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a:xfrm>
            <a:off x="2872509" y="2074277"/>
            <a:ext cx="6952688" cy="2681830"/>
          </a:xfrm>
        </p:spPr>
        <p:txBody>
          <a:bodyPr>
            <a:normAutofit fontScale="90000"/>
          </a:bodyPr>
          <a:lstStyle/>
          <a:p>
            <a:pPr algn="l"/>
            <a:r>
              <a:rPr lang="en-US"/>
              <a:t>Notifications and referrals to general practice</a:t>
            </a:r>
            <a:endParaRPr lang="en-GB"/>
          </a:p>
        </p:txBody>
      </p:sp>
    </p:spTree>
    <p:extLst>
      <p:ext uri="{BB962C8B-B14F-4D97-AF65-F5344CB8AC3E}">
        <p14:creationId xmlns:p14="http://schemas.microsoft.com/office/powerpoint/2010/main" val="245221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a:t>Notifications</a:t>
            </a:r>
            <a:endParaRPr lang="en-GB"/>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a:t>A patient’s general practice will be notified on the day of provision of the service or on the following working day</a:t>
            </a:r>
          </a:p>
          <a:p>
            <a:pPr lvl="1">
              <a:buClr>
                <a:srgbClr val="FF6D3A"/>
              </a:buClr>
            </a:pPr>
            <a:r>
              <a:rPr lang="en-GB"/>
              <a:t>Where possible, sent as a structured message in real time via the NHS-assured IT system</a:t>
            </a:r>
          </a:p>
          <a:p>
            <a:pPr lvl="1">
              <a:buClr>
                <a:srgbClr val="FF6D3A"/>
              </a:buClr>
            </a:pPr>
            <a:r>
              <a:rPr lang="en-GB" err="1"/>
              <a:t>NHSmail</a:t>
            </a:r>
            <a:r>
              <a:rPr lang="en-GB"/>
              <a:t> as a back-up</a:t>
            </a:r>
          </a:p>
          <a:p>
            <a:pPr>
              <a:buClr>
                <a:srgbClr val="FF6D3A"/>
              </a:buClr>
            </a:pPr>
            <a:r>
              <a:rPr lang="en-GB"/>
              <a:t>Minor illness and clinical pathway consultations – GP Connect Update Record will provide the functionality to automatically update a patient’s GP medical record</a:t>
            </a:r>
          </a:p>
          <a:p>
            <a:pPr lvl="1">
              <a:buClr>
                <a:srgbClr val="FF6D3A"/>
              </a:buClr>
            </a:pPr>
            <a:endParaRPr lang="en-GB"/>
          </a:p>
          <a:p>
            <a:pPr lvl="1">
              <a:buClr>
                <a:srgbClr val="FF6D3A"/>
              </a:buClr>
            </a:pPr>
            <a:endParaRPr lang="en-GB"/>
          </a:p>
          <a:p>
            <a:pPr>
              <a:buClr>
                <a:srgbClr val="FF6D3A"/>
              </a:buClr>
            </a:pPr>
            <a:endParaRPr lang="en-GB"/>
          </a:p>
          <a:p>
            <a:pPr marL="0" indent="0">
              <a:buClr>
                <a:srgbClr val="FF6D3A"/>
              </a:buClr>
              <a:buNone/>
            </a:pPr>
            <a:endParaRPr lang="en-GB"/>
          </a:p>
          <a:p>
            <a:endParaRPr lang="en-GB"/>
          </a:p>
        </p:txBody>
      </p:sp>
    </p:spTree>
    <p:extLst>
      <p:ext uri="{BB962C8B-B14F-4D97-AF65-F5344CB8AC3E}">
        <p14:creationId xmlns:p14="http://schemas.microsoft.com/office/powerpoint/2010/main" val="4092783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F60C-AF37-A730-E140-F8EB80C1F9D4}"/>
              </a:ext>
            </a:extLst>
          </p:cNvPr>
          <p:cNvSpPr>
            <a:spLocks noGrp="1"/>
          </p:cNvSpPr>
          <p:nvPr>
            <p:ph type="title"/>
          </p:nvPr>
        </p:nvSpPr>
        <p:spPr/>
        <p:txBody>
          <a:bodyPr/>
          <a:lstStyle/>
          <a:p>
            <a:r>
              <a:rPr lang="en-US"/>
              <a:t>Referrals</a:t>
            </a:r>
            <a:endParaRPr lang="en-GB"/>
          </a:p>
        </p:txBody>
      </p:sp>
      <p:sp>
        <p:nvSpPr>
          <p:cNvPr id="3" name="Content Placeholder 2">
            <a:extLst>
              <a:ext uri="{FF2B5EF4-FFF2-40B4-BE49-F238E27FC236}">
                <a16:creationId xmlns:a16="http://schemas.microsoft.com/office/drawing/2014/main" id="{EAAAB9F3-CAF9-CE1D-EE73-FBABB94DCC91}"/>
              </a:ext>
            </a:extLst>
          </p:cNvPr>
          <p:cNvSpPr>
            <a:spLocks noGrp="1"/>
          </p:cNvSpPr>
          <p:nvPr>
            <p:ph sz="half" idx="1"/>
          </p:nvPr>
        </p:nvSpPr>
        <p:spPr>
          <a:xfrm>
            <a:off x="936978" y="1825625"/>
            <a:ext cx="10416822" cy="4351338"/>
          </a:xfrm>
        </p:spPr>
        <p:txBody>
          <a:bodyPr vert="horz" lIns="91440" tIns="45720" rIns="91440" bIns="45720" rtlCol="0" anchor="t">
            <a:normAutofit/>
          </a:bodyPr>
          <a:lstStyle/>
          <a:p>
            <a:pPr>
              <a:buClr>
                <a:srgbClr val="FF6D3A"/>
              </a:buClr>
            </a:pPr>
            <a:r>
              <a:rPr lang="en-GB"/>
              <a:t>If a patient needs an in-hours appointment with their GP practice, after agreeing this course of action, the pharmacist should contact the patient’s GP practice to secure them an appointment</a:t>
            </a:r>
          </a:p>
          <a:p>
            <a:pPr>
              <a:buClr>
                <a:srgbClr val="FF6D3A"/>
              </a:buClr>
            </a:pPr>
            <a:r>
              <a:rPr lang="en-GB">
                <a:latin typeface="DM Sans"/>
              </a:rPr>
              <a:t>If known that a patient has used the service more than twice within a month, with the same symptoms and no indication for urgent referral, pharmacists will consider referring the patient to their GP practice</a:t>
            </a:r>
          </a:p>
          <a:p>
            <a:endParaRPr lang="en-GB"/>
          </a:p>
        </p:txBody>
      </p:sp>
    </p:spTree>
    <p:extLst>
      <p:ext uri="{BB962C8B-B14F-4D97-AF65-F5344CB8AC3E}">
        <p14:creationId xmlns:p14="http://schemas.microsoft.com/office/powerpoint/2010/main" val="128624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fontScale="90000"/>
          </a:bodyPr>
          <a:lstStyle/>
          <a:p>
            <a:pPr algn="l"/>
            <a:r>
              <a:rPr lang="en-US"/>
              <a:t>Learning and development for pharmacists</a:t>
            </a:r>
            <a:endParaRPr lang="en-GB"/>
          </a:p>
        </p:txBody>
      </p:sp>
    </p:spTree>
    <p:extLst>
      <p:ext uri="{BB962C8B-B14F-4D97-AF65-F5344CB8AC3E}">
        <p14:creationId xmlns:p14="http://schemas.microsoft.com/office/powerpoint/2010/main" val="613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a:t>Presentation overview</a:t>
            </a:r>
            <a:endParaRPr lang="en-GB"/>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9186736" cy="4351338"/>
          </a:xfrm>
        </p:spPr>
        <p:txBody>
          <a:bodyPr/>
          <a:lstStyle/>
          <a:p>
            <a:pPr algn="l" rtl="0" fontAlgn="base">
              <a:buClr>
                <a:srgbClr val="FF6D3A"/>
              </a:buClr>
            </a:pPr>
            <a:r>
              <a:rPr lang="en-GB" b="0" i="0" u="none" strike="noStrike">
                <a:effectLst/>
                <a:latin typeface="DM Sans" pitchFamily="2" charset="0"/>
              </a:rPr>
              <a:t>Strategic context for the service</a:t>
            </a:r>
            <a:r>
              <a:rPr lang="en-US" b="0" i="0">
                <a:effectLst/>
                <a:latin typeface="DM Sans" pitchFamily="2" charset="0"/>
              </a:rPr>
              <a:t>​</a:t>
            </a:r>
          </a:p>
          <a:p>
            <a:pPr algn="l" rtl="0" fontAlgn="base">
              <a:buClr>
                <a:srgbClr val="FF6D3A"/>
              </a:buClr>
            </a:pPr>
            <a:r>
              <a:rPr lang="en-GB" b="0" i="0" u="none" strike="noStrike">
                <a:effectLst/>
                <a:latin typeface="DM Sans" pitchFamily="2" charset="0"/>
              </a:rPr>
              <a:t>Summary of the service requirements</a:t>
            </a:r>
            <a:r>
              <a:rPr lang="en-US" b="0" i="0">
                <a:effectLst/>
                <a:latin typeface="DM Sans" pitchFamily="2" charset="0"/>
              </a:rPr>
              <a:t>​</a:t>
            </a:r>
          </a:p>
          <a:p>
            <a:pPr algn="l" rtl="0" fontAlgn="base">
              <a:buClr>
                <a:srgbClr val="FF6D3A"/>
              </a:buClr>
            </a:pPr>
            <a:r>
              <a:rPr lang="en-GB" b="0" i="0" u="none" strike="noStrike">
                <a:effectLst/>
                <a:latin typeface="DM Sans" pitchFamily="2" charset="0"/>
              </a:rPr>
              <a:t>The clinical pathways and PGDs</a:t>
            </a:r>
            <a:r>
              <a:rPr lang="en-US" b="0" i="0">
                <a:effectLst/>
                <a:latin typeface="DM Sans" pitchFamily="2" charset="0"/>
              </a:rPr>
              <a:t>​</a:t>
            </a:r>
          </a:p>
          <a:p>
            <a:pPr algn="l" rtl="0" fontAlgn="base">
              <a:buClr>
                <a:srgbClr val="FF6D3A"/>
              </a:buClr>
            </a:pPr>
            <a:r>
              <a:rPr lang="en-GB" b="0" i="0" u="none" strike="noStrike">
                <a:effectLst/>
                <a:latin typeface="DM Sans" pitchFamily="2" charset="0"/>
              </a:rPr>
              <a:t>Learning and development for pharmacists</a:t>
            </a:r>
            <a:r>
              <a:rPr lang="en-US" b="0" i="0">
                <a:effectLst/>
                <a:latin typeface="DM Sans" pitchFamily="2" charset="0"/>
              </a:rPr>
              <a:t>​</a:t>
            </a:r>
          </a:p>
          <a:p>
            <a:pPr algn="l" rtl="0" fontAlgn="base">
              <a:buClr>
                <a:srgbClr val="FF6D3A"/>
              </a:buClr>
            </a:pPr>
            <a:r>
              <a:rPr lang="en-US" b="0" i="0" u="none" strike="noStrike">
                <a:effectLst/>
                <a:latin typeface="DM Sans" pitchFamily="2" charset="0"/>
              </a:rPr>
              <a:t>Expansion of other services</a:t>
            </a:r>
            <a:endParaRPr lang="en-US" b="0" i="0">
              <a:effectLst/>
              <a:latin typeface="DM Sans" pitchFamily="2" charset="0"/>
            </a:endParaRPr>
          </a:p>
          <a:p>
            <a:pPr algn="l" rtl="0" fontAlgn="base">
              <a:buClr>
                <a:srgbClr val="FF6D3A"/>
              </a:buClr>
            </a:pPr>
            <a:r>
              <a:rPr lang="en-GB" b="0" i="0" u="none" strike="noStrike">
                <a:effectLst/>
                <a:latin typeface="DM Sans" pitchFamily="2" charset="0"/>
              </a:rPr>
              <a:t>Q&amp;A</a:t>
            </a:r>
            <a:endParaRPr lang="en-US" b="0" i="0">
              <a:effectLst/>
              <a:latin typeface="DM Sans" pitchFamily="2" charset="0"/>
            </a:endParaRPr>
          </a:p>
          <a:p>
            <a:pPr marL="0" indent="0">
              <a:buNone/>
            </a:pPr>
            <a:endParaRPr lang="en-GB"/>
          </a:p>
        </p:txBody>
      </p:sp>
    </p:spTree>
    <p:extLst>
      <p:ext uri="{BB962C8B-B14F-4D97-AF65-F5344CB8AC3E}">
        <p14:creationId xmlns:p14="http://schemas.microsoft.com/office/powerpoint/2010/main" val="2373394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p:txBody>
          <a:bodyPr>
            <a:normAutofit/>
          </a:bodyPr>
          <a:lstStyle/>
          <a:p>
            <a:r>
              <a:rPr lang="en-US"/>
              <a:t>Learning and development</a:t>
            </a:r>
            <a:endParaRPr lang="en-GB"/>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a:bodyPr>
          <a:lstStyle/>
          <a:p>
            <a:pPr>
              <a:buClr>
                <a:srgbClr val="FF6D3A"/>
              </a:buClr>
            </a:pPr>
            <a:r>
              <a:rPr lang="en-GB"/>
              <a:t>Pharmacy First self-assessment framework – developed by the Centre for Pharmacy Postgraduate Education (University of Manchester) and NHSE</a:t>
            </a:r>
          </a:p>
          <a:p>
            <a:pPr>
              <a:buClr>
                <a:srgbClr val="FF6D3A"/>
              </a:buClr>
            </a:pPr>
            <a:r>
              <a:rPr lang="en-GB"/>
              <a:t>Personal development action plan</a:t>
            </a:r>
          </a:p>
          <a:p>
            <a:pPr>
              <a:buClr>
                <a:srgbClr val="FF6D3A"/>
              </a:buClr>
            </a:pPr>
            <a:r>
              <a:rPr lang="en-GB"/>
              <a:t>Clinical examination training also available funded by </a:t>
            </a:r>
            <a:r>
              <a:rPr lang="en-GB" dirty="0"/>
              <a:t>NHS England</a:t>
            </a:r>
            <a:endParaRPr lang="en-GB"/>
          </a:p>
          <a:p>
            <a:pPr>
              <a:buClr>
                <a:srgbClr val="FF6D3A"/>
              </a:buClr>
            </a:pPr>
            <a:r>
              <a:rPr lang="en-GB"/>
              <a:t>Lots of support to upskill and give pharmacists the confidence to offer this service</a:t>
            </a:r>
          </a:p>
          <a:p>
            <a:pPr marL="0" indent="0">
              <a:buClr>
                <a:srgbClr val="FF6D3A"/>
              </a:buClr>
              <a:buNone/>
            </a:pPr>
            <a:endParaRPr lang="en-GB"/>
          </a:p>
          <a:p>
            <a:endParaRPr lang="en-GB"/>
          </a:p>
        </p:txBody>
      </p:sp>
    </p:spTree>
    <p:extLst>
      <p:ext uri="{BB962C8B-B14F-4D97-AF65-F5344CB8AC3E}">
        <p14:creationId xmlns:p14="http://schemas.microsoft.com/office/powerpoint/2010/main" val="96461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a:xfrm>
            <a:off x="594078" y="237664"/>
            <a:ext cx="10416822" cy="1325563"/>
          </a:xfrm>
        </p:spPr>
        <p:txBody>
          <a:bodyPr>
            <a:normAutofit/>
          </a:bodyPr>
          <a:lstStyle/>
          <a:p>
            <a:r>
              <a:rPr lang="en-US">
                <a:latin typeface="Mokoko Medium"/>
              </a:rPr>
              <a:t>Summary</a:t>
            </a:r>
            <a:endParaRPr lang="en-US"/>
          </a:p>
        </p:txBody>
      </p:sp>
      <p:pic>
        <p:nvPicPr>
          <p:cNvPr id="4" name="Picture 3" descr="A poster of a pharmacy first aid&#10;&#10;Description automatically generated">
            <a:extLst>
              <a:ext uri="{FF2B5EF4-FFF2-40B4-BE49-F238E27FC236}">
                <a16:creationId xmlns:a16="http://schemas.microsoft.com/office/drawing/2014/main" id="{10417602-FFB8-7340-C33E-DA68AA791E13}"/>
              </a:ext>
            </a:extLst>
          </p:cNvPr>
          <p:cNvPicPr>
            <a:picLocks noChangeAspect="1"/>
          </p:cNvPicPr>
          <p:nvPr/>
        </p:nvPicPr>
        <p:blipFill>
          <a:blip r:embed="rId2"/>
          <a:stretch>
            <a:fillRect/>
          </a:stretch>
        </p:blipFill>
        <p:spPr>
          <a:xfrm>
            <a:off x="2450587" y="1429154"/>
            <a:ext cx="7646164" cy="5144279"/>
          </a:xfrm>
          <a:prstGeom prst="rect">
            <a:avLst/>
          </a:prstGeom>
        </p:spPr>
      </p:pic>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vert="horz" lIns="91440" tIns="45720" rIns="91440" bIns="45720" rtlCol="0" anchor="t">
            <a:normAutofit/>
          </a:bodyPr>
          <a:lstStyle/>
          <a:p>
            <a:pPr>
              <a:buClr>
                <a:srgbClr val="FF6D3A"/>
              </a:buClr>
            </a:pPr>
            <a:endParaRPr lang="en-GB"/>
          </a:p>
          <a:p>
            <a:pPr marL="0" indent="0">
              <a:buClr>
                <a:srgbClr val="FF6D3A"/>
              </a:buClr>
              <a:buNone/>
            </a:pPr>
            <a:endParaRPr lang="en-GB"/>
          </a:p>
          <a:p>
            <a:endParaRPr lang="en-GB"/>
          </a:p>
        </p:txBody>
      </p:sp>
    </p:spTree>
    <p:extLst>
      <p:ext uri="{BB962C8B-B14F-4D97-AF65-F5344CB8AC3E}">
        <p14:creationId xmlns:p14="http://schemas.microsoft.com/office/powerpoint/2010/main" val="95100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ACB-CC2C-F58B-3AFC-8598330ECA14}"/>
              </a:ext>
            </a:extLst>
          </p:cNvPr>
          <p:cNvSpPr>
            <a:spLocks noGrp="1"/>
          </p:cNvSpPr>
          <p:nvPr>
            <p:ph type="title"/>
          </p:nvPr>
        </p:nvSpPr>
        <p:spPr>
          <a:xfrm>
            <a:off x="2909455" y="2074277"/>
            <a:ext cx="6915742" cy="2681830"/>
          </a:xfrm>
        </p:spPr>
        <p:txBody>
          <a:bodyPr/>
          <a:lstStyle/>
          <a:p>
            <a:pPr algn="l"/>
            <a:r>
              <a:rPr lang="en-US"/>
              <a:t>Expansion of other services</a:t>
            </a:r>
            <a:endParaRPr lang="en-GB"/>
          </a:p>
        </p:txBody>
      </p:sp>
    </p:spTree>
    <p:extLst>
      <p:ext uri="{BB962C8B-B14F-4D97-AF65-F5344CB8AC3E}">
        <p14:creationId xmlns:p14="http://schemas.microsoft.com/office/powerpoint/2010/main" val="1727236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E95-FBD9-BBB7-C1EE-8AFC72DDE543}"/>
              </a:ext>
            </a:extLst>
          </p:cNvPr>
          <p:cNvSpPr>
            <a:spLocks noGrp="1"/>
          </p:cNvSpPr>
          <p:nvPr>
            <p:ph type="title"/>
          </p:nvPr>
        </p:nvSpPr>
        <p:spPr/>
        <p:txBody>
          <a:bodyPr>
            <a:normAutofit/>
          </a:bodyPr>
          <a:lstStyle/>
          <a:p>
            <a:r>
              <a:rPr lang="en-US"/>
              <a:t>Expansion of other services</a:t>
            </a:r>
            <a:endParaRPr lang="en-GB"/>
          </a:p>
        </p:txBody>
      </p:sp>
      <p:sp>
        <p:nvSpPr>
          <p:cNvPr id="3" name="Content Placeholder 2">
            <a:extLst>
              <a:ext uri="{FF2B5EF4-FFF2-40B4-BE49-F238E27FC236}">
                <a16:creationId xmlns:a16="http://schemas.microsoft.com/office/drawing/2014/main" id="{1B3A3022-E315-0E59-144A-9EB674B602E4}"/>
              </a:ext>
            </a:extLst>
          </p:cNvPr>
          <p:cNvSpPr>
            <a:spLocks noGrp="1"/>
          </p:cNvSpPr>
          <p:nvPr>
            <p:ph sz="half" idx="1"/>
          </p:nvPr>
        </p:nvSpPr>
        <p:spPr>
          <a:xfrm>
            <a:off x="936978" y="1512783"/>
            <a:ext cx="8106354" cy="4351338"/>
          </a:xfrm>
        </p:spPr>
        <p:txBody>
          <a:bodyPr>
            <a:normAutofit fontScale="92500" lnSpcReduction="20000"/>
          </a:bodyPr>
          <a:lstStyle/>
          <a:p>
            <a:r>
              <a:rPr lang="en-US"/>
              <a:t>From 1st December 2023:</a:t>
            </a:r>
          </a:p>
          <a:p>
            <a:pPr lvl="1"/>
            <a:r>
              <a:rPr lang="en-US"/>
              <a:t>The Pharmacy Contraception Service was expanded to allow pharmacists to also initiate oral contraception (OC)</a:t>
            </a:r>
          </a:p>
          <a:p>
            <a:pPr lvl="2"/>
            <a:r>
              <a:rPr lang="en-US"/>
              <a:t>Previously they were only able to provide ongoing monitoring and repeat supplies of OC when this had been initiated at a</a:t>
            </a:r>
            <a:br>
              <a:rPr lang="en-US"/>
            </a:br>
            <a:r>
              <a:rPr lang="en-US"/>
              <a:t>GP practice or sexual health clinic</a:t>
            </a:r>
            <a:endParaRPr lang="en-GB"/>
          </a:p>
          <a:p>
            <a:pPr lvl="1"/>
            <a:r>
              <a:rPr lang="en-GB"/>
              <a:t>The Hypertension Case-Finding Service was expanded to allow suitably trained and competent pharmacy staff to provide the service</a:t>
            </a:r>
          </a:p>
          <a:p>
            <a:pPr lvl="2"/>
            <a:r>
              <a:rPr lang="en-GB"/>
              <a:t>Previously only pharmacists and pharmacy technicians could provide the service</a:t>
            </a:r>
          </a:p>
          <a:p>
            <a:pPr lvl="1"/>
            <a:r>
              <a:rPr lang="en-GB"/>
              <a:t>General practice briefings available at </a:t>
            </a:r>
            <a:r>
              <a:rPr lang="en-GB">
                <a:solidFill>
                  <a:srgbClr val="FF6D3A"/>
                </a:solidFill>
              </a:rPr>
              <a:t>cpe.org.uk/briefings</a:t>
            </a:r>
            <a:endParaRPr lang="en-US">
              <a:solidFill>
                <a:srgbClr val="FF6D3A"/>
              </a:solidFill>
            </a:endParaRPr>
          </a:p>
        </p:txBody>
      </p:sp>
      <p:pic>
        <p:nvPicPr>
          <p:cNvPr id="5" name="Picture 4">
            <a:extLst>
              <a:ext uri="{FF2B5EF4-FFF2-40B4-BE49-F238E27FC236}">
                <a16:creationId xmlns:a16="http://schemas.microsoft.com/office/drawing/2014/main" id="{6A1D9722-E600-F619-E443-3EDEBFA49A0F}"/>
              </a:ext>
            </a:extLst>
          </p:cNvPr>
          <p:cNvPicPr>
            <a:picLocks noChangeAspect="1"/>
          </p:cNvPicPr>
          <p:nvPr/>
        </p:nvPicPr>
        <p:blipFill>
          <a:blip r:embed="rId2"/>
          <a:stretch>
            <a:fillRect/>
          </a:stretch>
        </p:blipFill>
        <p:spPr>
          <a:xfrm>
            <a:off x="9752618" y="1328476"/>
            <a:ext cx="2161064" cy="3051725"/>
          </a:xfrm>
          <a:prstGeom prst="rect">
            <a:avLst/>
          </a:prstGeom>
          <a:ln>
            <a:solidFill>
              <a:srgbClr val="0072CE"/>
            </a:solidFill>
          </a:ln>
        </p:spPr>
      </p:pic>
      <p:pic>
        <p:nvPicPr>
          <p:cNvPr id="8" name="Picture 7">
            <a:extLst>
              <a:ext uri="{FF2B5EF4-FFF2-40B4-BE49-F238E27FC236}">
                <a16:creationId xmlns:a16="http://schemas.microsoft.com/office/drawing/2014/main" id="{43975056-5298-3D59-656A-9D96519BF865}"/>
              </a:ext>
            </a:extLst>
          </p:cNvPr>
          <p:cNvPicPr>
            <a:picLocks noChangeAspect="1"/>
          </p:cNvPicPr>
          <p:nvPr/>
        </p:nvPicPr>
        <p:blipFill>
          <a:blip r:embed="rId3"/>
          <a:stretch>
            <a:fillRect/>
          </a:stretch>
        </p:blipFill>
        <p:spPr>
          <a:xfrm>
            <a:off x="8944950" y="2812396"/>
            <a:ext cx="2131363" cy="3051725"/>
          </a:xfrm>
          <a:prstGeom prst="rect">
            <a:avLst/>
          </a:prstGeom>
          <a:ln>
            <a:solidFill>
              <a:srgbClr val="0072CE"/>
            </a:solidFill>
          </a:ln>
        </p:spPr>
      </p:pic>
    </p:spTree>
    <p:extLst>
      <p:ext uri="{BB962C8B-B14F-4D97-AF65-F5344CB8AC3E}">
        <p14:creationId xmlns:p14="http://schemas.microsoft.com/office/powerpoint/2010/main" val="96910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925941" y="1940053"/>
            <a:ext cx="7456349" cy="2681830"/>
          </a:xfrm>
        </p:spPr>
        <p:txBody>
          <a:bodyPr>
            <a:normAutofit/>
          </a:bodyPr>
          <a:lstStyle/>
          <a:p>
            <a:pPr algn="l"/>
            <a:r>
              <a:rPr lang="en-US">
                <a:latin typeface="Mokoko Medium"/>
              </a:rPr>
              <a:t>Questions</a:t>
            </a:r>
            <a:br>
              <a:rPr lang="en-US"/>
            </a:br>
            <a:r>
              <a:rPr lang="en-US" sz="3200">
                <a:latin typeface="Mokoko Medium"/>
              </a:rPr>
              <a:t>cpe.org.uk/</a:t>
            </a:r>
            <a:r>
              <a:rPr lang="en-US" sz="3200" err="1">
                <a:latin typeface="Mokoko Medium"/>
              </a:rPr>
              <a:t>pharmacyfirstGPs</a:t>
            </a:r>
            <a:endParaRPr lang="en-GB" err="1"/>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3420-493D-D401-6A15-CCEA3076F335}"/>
              </a:ext>
            </a:extLst>
          </p:cNvPr>
          <p:cNvSpPr>
            <a:spLocks noGrp="1"/>
          </p:cNvSpPr>
          <p:nvPr>
            <p:ph type="title"/>
          </p:nvPr>
        </p:nvSpPr>
        <p:spPr/>
        <p:txBody>
          <a:bodyPr/>
          <a:lstStyle/>
          <a:p>
            <a:r>
              <a:rPr lang="en-US"/>
              <a:t>The Pharmacy First service</a:t>
            </a:r>
            <a:endParaRPr lang="en-GB"/>
          </a:p>
        </p:txBody>
      </p:sp>
      <p:sp>
        <p:nvSpPr>
          <p:cNvPr id="3" name="Content Placeholder 2">
            <a:extLst>
              <a:ext uri="{FF2B5EF4-FFF2-40B4-BE49-F238E27FC236}">
                <a16:creationId xmlns:a16="http://schemas.microsoft.com/office/drawing/2014/main" id="{DBA2CDC0-2430-8D55-AFFE-B44B4B297E2B}"/>
              </a:ext>
            </a:extLst>
          </p:cNvPr>
          <p:cNvSpPr>
            <a:spLocks noGrp="1"/>
          </p:cNvSpPr>
          <p:nvPr>
            <p:ph sz="half" idx="1"/>
          </p:nvPr>
        </p:nvSpPr>
        <p:spPr>
          <a:xfrm>
            <a:off x="936978" y="1825625"/>
            <a:ext cx="8450303" cy="4351338"/>
          </a:xfrm>
        </p:spPr>
        <p:txBody>
          <a:bodyPr>
            <a:normAutofit/>
          </a:bodyPr>
          <a:lstStyle/>
          <a:p>
            <a:pPr algn="l" rtl="0" fontAlgn="base">
              <a:buClr>
                <a:srgbClr val="FF6D3A"/>
              </a:buClr>
            </a:pPr>
            <a:r>
              <a:rPr lang="en-GB" sz="2000" b="0" i="0" u="none" strike="noStrike">
                <a:effectLst/>
                <a:latin typeface="DM Sans" pitchFamily="2" charset="0"/>
              </a:rPr>
              <a:t>Community Pharmacy England submitted proposals for a Pharmacy First service to DHSC and </a:t>
            </a:r>
            <a:r>
              <a:rPr lang="en-GB" sz="2000" b="0" i="0" u="none" strike="noStrike" dirty="0">
                <a:effectLst/>
                <a:latin typeface="DM Sans" pitchFamily="2" charset="0"/>
              </a:rPr>
              <a:t>NHS </a:t>
            </a:r>
            <a:r>
              <a:rPr lang="en-GB" sz="2000" dirty="0">
                <a:latin typeface="DM Sans" pitchFamily="2" charset="0"/>
              </a:rPr>
              <a:t>England </a:t>
            </a:r>
            <a:r>
              <a:rPr lang="en-GB" sz="2000" b="0" i="0" u="none" strike="noStrike">
                <a:effectLst/>
                <a:latin typeface="DM Sans" pitchFamily="2" charset="0"/>
              </a:rPr>
              <a:t>in March 2022</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This was followed up with a comms and lobbying campaign</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On 9th May 2023, DHSC and </a:t>
            </a:r>
            <a:r>
              <a:rPr lang="en-GB" sz="2000" b="0" i="0" u="none" strike="noStrike" dirty="0">
                <a:effectLst/>
                <a:latin typeface="DM Sans" pitchFamily="2" charset="0"/>
              </a:rPr>
              <a:t>NHS </a:t>
            </a:r>
            <a:r>
              <a:rPr lang="en-GB" sz="2000" dirty="0">
                <a:latin typeface="DM Sans" pitchFamily="2" charset="0"/>
              </a:rPr>
              <a:t>England</a:t>
            </a:r>
            <a:r>
              <a:rPr lang="en-GB" sz="2000" b="0" i="0" u="none" strike="noStrike">
                <a:effectLst/>
                <a:latin typeface="DM Sans" pitchFamily="2" charset="0"/>
              </a:rPr>
              <a:t> published the Delivery plan for recovering access to primary care</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This included a commitment to commission a Pharmacy First service, allowing the treatment of seven conditions</a:t>
            </a:r>
            <a:r>
              <a:rPr lang="en-US" sz="2000" b="0" i="0">
                <a:effectLst/>
                <a:latin typeface="DM Sans" pitchFamily="2" charset="0"/>
              </a:rPr>
              <a:t>​</a:t>
            </a:r>
            <a:endParaRPr lang="en-US" sz="2800" b="0" i="0">
              <a:effectLst/>
              <a:latin typeface="Arial" panose="020B0604020202020204" pitchFamily="34" charset="0"/>
            </a:endParaRPr>
          </a:p>
          <a:p>
            <a:pPr algn="l" rtl="0" fontAlgn="base">
              <a:buClr>
                <a:srgbClr val="FF6D3A"/>
              </a:buClr>
            </a:pPr>
            <a:r>
              <a:rPr lang="en-GB" sz="2000" b="0" i="0" u="none" strike="noStrike">
                <a:effectLst/>
                <a:latin typeface="DM Sans" pitchFamily="2" charset="0"/>
              </a:rPr>
              <a:t>The service started on </a:t>
            </a:r>
            <a:r>
              <a:rPr lang="en-GB" sz="2000" b="1" i="0" u="none" strike="noStrike">
                <a:effectLst/>
                <a:latin typeface="DM Sans" pitchFamily="2" charset="0"/>
              </a:rPr>
              <a:t>31st January 2024</a:t>
            </a:r>
            <a:endParaRPr lang="en-GB"/>
          </a:p>
        </p:txBody>
      </p:sp>
      <p:pic>
        <p:nvPicPr>
          <p:cNvPr id="1026" name="Picture 2">
            <a:extLst>
              <a:ext uri="{FF2B5EF4-FFF2-40B4-BE49-F238E27FC236}">
                <a16:creationId xmlns:a16="http://schemas.microsoft.com/office/drawing/2014/main" id="{F39CCDDB-61F7-E200-A93B-844BED63E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5797" y="1825625"/>
            <a:ext cx="2505075" cy="3552825"/>
          </a:xfrm>
          <a:prstGeom prst="rect">
            <a:avLst/>
          </a:prstGeom>
          <a:noFill/>
          <a:ln>
            <a:solidFill>
              <a:srgbClr val="0072C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6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CBA12-82B5-B760-4CD8-A09544AC68C2}"/>
              </a:ext>
            </a:extLst>
          </p:cNvPr>
          <p:cNvSpPr>
            <a:spLocks noGrp="1"/>
          </p:cNvSpPr>
          <p:nvPr>
            <p:ph type="title"/>
          </p:nvPr>
        </p:nvSpPr>
        <p:spPr/>
        <p:txBody>
          <a:bodyPr/>
          <a:lstStyle/>
          <a:p>
            <a:r>
              <a:rPr lang="en-US">
                <a:latin typeface="Mokoko Medium"/>
              </a:rPr>
              <a:t>Animation of the service</a:t>
            </a:r>
            <a:endParaRPr lang="en-GB"/>
          </a:p>
        </p:txBody>
      </p:sp>
      <p:sp>
        <p:nvSpPr>
          <p:cNvPr id="5" name="Content Placeholder 4">
            <a:extLst>
              <a:ext uri="{FF2B5EF4-FFF2-40B4-BE49-F238E27FC236}">
                <a16:creationId xmlns:a16="http://schemas.microsoft.com/office/drawing/2014/main" id="{B9ADB40E-E6F7-3D31-BB20-490667BD94AE}"/>
              </a:ext>
            </a:extLst>
          </p:cNvPr>
          <p:cNvSpPr>
            <a:spLocks noGrp="1"/>
          </p:cNvSpPr>
          <p:nvPr>
            <p:ph sz="half" idx="1"/>
          </p:nvPr>
        </p:nvSpPr>
        <p:spPr>
          <a:xfrm>
            <a:off x="936978" y="1825625"/>
            <a:ext cx="9186736" cy="4351338"/>
          </a:xfrm>
        </p:spPr>
        <p:txBody>
          <a:bodyPr vert="horz" lIns="91440" tIns="45720" rIns="91440" bIns="45720" rtlCol="0" anchor="t">
            <a:normAutofit/>
          </a:bodyPr>
          <a:lstStyle/>
          <a:p>
            <a:pPr fontAlgn="base">
              <a:buClr>
                <a:srgbClr val="FF6D3A"/>
              </a:buClr>
            </a:pPr>
            <a:r>
              <a:rPr lang="en-GB">
                <a:highlight>
                  <a:srgbClr val="FFFF00"/>
                </a:highlight>
                <a:latin typeface="DM Sans"/>
              </a:rPr>
              <a:t>[Delete this text before presenting - You can show the animation at meetings directly from the Community Pharmacy England website, but if you need access to a downloadable version, please email: </a:t>
            </a:r>
            <a:r>
              <a:rPr lang="en-GB">
                <a:highlight>
                  <a:srgbClr val="FFFF00"/>
                </a:highlight>
                <a:latin typeface="DM Sans"/>
                <a:hlinkClick r:id="rId2"/>
              </a:rPr>
              <a:t>comms.team@cpe.org.uk</a:t>
            </a:r>
            <a:r>
              <a:rPr lang="en-GB">
                <a:highlight>
                  <a:srgbClr val="FFFF00"/>
                </a:highlight>
                <a:latin typeface="DM Sans"/>
              </a:rPr>
              <a:t>] </a:t>
            </a:r>
            <a:endParaRPr lang="en-US">
              <a:highlight>
                <a:srgbClr val="FFFF00"/>
              </a:highlight>
            </a:endParaRPr>
          </a:p>
          <a:p>
            <a:pPr marL="0" indent="0">
              <a:buNone/>
            </a:pPr>
            <a:r>
              <a:rPr lang="en-GB">
                <a:latin typeface="DM Sans"/>
              </a:rPr>
              <a:t>Watch the animation at </a:t>
            </a:r>
            <a:r>
              <a:rPr lang="en-GB">
                <a:latin typeface="DM Sans"/>
                <a:hlinkClick r:id="rId3"/>
              </a:rPr>
              <a:t>cpe.org.uk/pharmacyfirstGPs</a:t>
            </a:r>
            <a:endParaRPr lang="en-GB"/>
          </a:p>
        </p:txBody>
      </p:sp>
    </p:spTree>
    <p:extLst>
      <p:ext uri="{BB962C8B-B14F-4D97-AF65-F5344CB8AC3E}">
        <p14:creationId xmlns:p14="http://schemas.microsoft.com/office/powerpoint/2010/main" val="52253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0A34-DBAD-6AE8-F085-42B842B49A60}"/>
              </a:ext>
            </a:extLst>
          </p:cNvPr>
          <p:cNvSpPr>
            <a:spLocks noGrp="1"/>
          </p:cNvSpPr>
          <p:nvPr>
            <p:ph type="title"/>
          </p:nvPr>
        </p:nvSpPr>
        <p:spPr/>
        <p:txBody>
          <a:bodyPr>
            <a:normAutofit/>
          </a:bodyPr>
          <a:lstStyle/>
          <a:p>
            <a:r>
              <a:rPr lang="en-US">
                <a:latin typeface="Mokoko Medium"/>
              </a:rPr>
              <a:t>The Pharmacy First service</a:t>
            </a:r>
            <a:endParaRPr lang="en-GB"/>
          </a:p>
        </p:txBody>
      </p:sp>
      <p:sp>
        <p:nvSpPr>
          <p:cNvPr id="5" name="Text Placeholder 2">
            <a:extLst>
              <a:ext uri="{FF2B5EF4-FFF2-40B4-BE49-F238E27FC236}">
                <a16:creationId xmlns:a16="http://schemas.microsoft.com/office/drawing/2014/main" id="{1FEF4104-AE1A-5456-5B1B-0E207DF950F7}"/>
              </a:ext>
            </a:extLst>
          </p:cNvPr>
          <p:cNvSpPr>
            <a:spLocks noGrp="1"/>
          </p:cNvSpPr>
          <p:nvPr>
            <p:ph sz="half" idx="1"/>
          </p:nvPr>
        </p:nvSpPr>
        <p:spPr>
          <a:xfrm>
            <a:off x="936978" y="1825625"/>
            <a:ext cx="10416821"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rgbClr val="FF6D3A"/>
              </a:buClr>
              <a:buFont typeface="Wingdings" panose="05000000000000000000" pitchFamily="2" charset="2"/>
              <a:buChar char="§"/>
            </a:pPr>
            <a:r>
              <a:rPr lang="en-GB">
                <a:solidFill>
                  <a:srgbClr val="0072CE"/>
                </a:solidFill>
              </a:rPr>
              <a:t>Advanced service (therefore optional) that includes </a:t>
            </a:r>
            <a:r>
              <a:rPr lang="en-GB" b="1">
                <a:solidFill>
                  <a:srgbClr val="0072CE"/>
                </a:solidFill>
              </a:rPr>
              <a:t>seven clinical pathways</a:t>
            </a:r>
            <a:r>
              <a:rPr lang="en-GB">
                <a:solidFill>
                  <a:srgbClr val="0072CE"/>
                </a:solidFill>
              </a:rPr>
              <a:t> </a:t>
            </a:r>
          </a:p>
          <a:p>
            <a:pPr marL="342900" indent="-342900">
              <a:buClr>
                <a:srgbClr val="FF6D3A"/>
              </a:buClr>
              <a:buFont typeface="Wingdings" panose="05000000000000000000" pitchFamily="2" charset="2"/>
              <a:buChar char="§"/>
            </a:pPr>
            <a:r>
              <a:rPr lang="en-GB" dirty="0">
                <a:solidFill>
                  <a:srgbClr val="0072CE"/>
                </a:solidFill>
              </a:rPr>
              <a:t>Over 95% </a:t>
            </a:r>
            <a:r>
              <a:rPr lang="en-GB">
                <a:solidFill>
                  <a:srgbClr val="0072CE"/>
                </a:solidFill>
              </a:rPr>
              <a:t>of pharmacies have signed up to provide the service</a:t>
            </a:r>
          </a:p>
          <a:p>
            <a:pPr marL="342900" indent="-342900">
              <a:buClr>
                <a:srgbClr val="FF6D3A"/>
              </a:buClr>
              <a:buFont typeface="Wingdings" panose="05000000000000000000" pitchFamily="2" charset="2"/>
              <a:buChar char="§"/>
            </a:pPr>
            <a:r>
              <a:rPr lang="en-GB">
                <a:solidFill>
                  <a:srgbClr val="0072CE"/>
                </a:solidFill>
              </a:rPr>
              <a:t>Builds on the previous Community Pharmacist Consultation Service (CPCS) </a:t>
            </a:r>
          </a:p>
          <a:p>
            <a:pPr marL="342900" indent="-342900">
              <a:buClr>
                <a:srgbClr val="FF6D3A"/>
              </a:buClr>
              <a:buFont typeface="Wingdings" panose="05000000000000000000" pitchFamily="2" charset="2"/>
              <a:buChar char="§"/>
            </a:pPr>
            <a:r>
              <a:rPr lang="en-GB">
                <a:solidFill>
                  <a:srgbClr val="0072CE"/>
                </a:solidFill>
              </a:rPr>
              <a:t>The service consists of </a:t>
            </a:r>
            <a:r>
              <a:rPr lang="en-GB" b="1">
                <a:solidFill>
                  <a:srgbClr val="0072CE"/>
                </a:solidFill>
              </a:rPr>
              <a:t>three elements</a:t>
            </a:r>
            <a:r>
              <a:rPr lang="en-GB">
                <a:solidFill>
                  <a:srgbClr val="0072CE"/>
                </a:solidFill>
              </a:rPr>
              <a:t>:</a:t>
            </a:r>
          </a:p>
          <a:p>
            <a:pPr marL="342900" indent="-342900">
              <a:buFont typeface="Wingdings" panose="05000000000000000000" pitchFamily="2" charset="2"/>
              <a:buChar char="§"/>
            </a:pPr>
            <a:endParaRPr lang="en-US"/>
          </a:p>
          <a:p>
            <a:pPr marL="342900" indent="-342900">
              <a:buFont typeface="Wingdings" panose="05000000000000000000" pitchFamily="2" charset="2"/>
              <a:buChar char="§"/>
            </a:pPr>
            <a:endParaRPr lang="en-US"/>
          </a:p>
          <a:p>
            <a:pPr marL="342900" indent="-342900">
              <a:buFont typeface="Wingdings" panose="05000000000000000000" pitchFamily="2" charset="2"/>
              <a:buChar char="§"/>
            </a:pPr>
            <a:endParaRPr lang="en-US"/>
          </a:p>
        </p:txBody>
      </p:sp>
      <p:sp>
        <p:nvSpPr>
          <p:cNvPr id="6" name="Rectangle 5">
            <a:extLst>
              <a:ext uri="{FF2B5EF4-FFF2-40B4-BE49-F238E27FC236}">
                <a16:creationId xmlns:a16="http://schemas.microsoft.com/office/drawing/2014/main" id="{911A904D-28FE-C845-11D3-EC2E1DD54930}"/>
              </a:ext>
            </a:extLst>
          </p:cNvPr>
          <p:cNvSpPr/>
          <p:nvPr/>
        </p:nvSpPr>
        <p:spPr>
          <a:xfrm>
            <a:off x="2117293" y="4135771"/>
            <a:ext cx="2281584" cy="1891719"/>
          </a:xfrm>
          <a:prstGeom prst="rect">
            <a:avLst/>
          </a:prstGeom>
          <a:solidFill>
            <a:srgbClr val="47D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a:extLst>
              <a:ext uri="{FF2B5EF4-FFF2-40B4-BE49-F238E27FC236}">
                <a16:creationId xmlns:a16="http://schemas.microsoft.com/office/drawing/2014/main" id="{3AF0BC96-293C-A7A7-106B-E167A70B65FC}"/>
              </a:ext>
            </a:extLst>
          </p:cNvPr>
          <p:cNvSpPr/>
          <p:nvPr/>
        </p:nvSpPr>
        <p:spPr>
          <a:xfrm>
            <a:off x="4918479" y="4135771"/>
            <a:ext cx="2270149" cy="1891719"/>
          </a:xfrm>
          <a:prstGeom prst="rect">
            <a:avLst/>
          </a:prstGeom>
          <a:solidFill>
            <a:srgbClr val="CB0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4">
            <a:extLst>
              <a:ext uri="{FF2B5EF4-FFF2-40B4-BE49-F238E27FC236}">
                <a16:creationId xmlns:a16="http://schemas.microsoft.com/office/drawing/2014/main" id="{AAA7AAC4-32DF-5D1E-4A07-00230750823D}"/>
              </a:ext>
            </a:extLst>
          </p:cNvPr>
          <p:cNvSpPr txBox="1"/>
          <p:nvPr/>
        </p:nvSpPr>
        <p:spPr>
          <a:xfrm>
            <a:off x="5071070" y="4167173"/>
            <a:ext cx="2117558"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a:ln>
                  <a:noFill/>
                </a:ln>
                <a:solidFill>
                  <a:schemeClr val="bg2"/>
                </a:solidFill>
                <a:effectLst/>
                <a:uLnTx/>
                <a:uFillTx/>
                <a:latin typeface="DM Sans" pitchFamily="2" charset="77"/>
                <a:ea typeface="+mn-ea"/>
                <a:cs typeface="+mn-cs"/>
              </a:rPr>
              <a:t>Urgent supply of repeat meds and appliances</a:t>
            </a:r>
          </a:p>
          <a:p>
            <a:r>
              <a:rPr lang="en-US" sz="800">
                <a:solidFill>
                  <a:schemeClr val="tx2"/>
                </a:solidFill>
                <a:latin typeface="DM Sans" pitchFamily="2" charset="77"/>
              </a:rPr>
              <a:t> </a:t>
            </a:r>
          </a:p>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Previously part of CPCS but GP practices cannot refer for this element</a:t>
            </a:r>
          </a:p>
        </p:txBody>
      </p:sp>
      <p:sp>
        <p:nvSpPr>
          <p:cNvPr id="10" name="Rectangle 9">
            <a:extLst>
              <a:ext uri="{FF2B5EF4-FFF2-40B4-BE49-F238E27FC236}">
                <a16:creationId xmlns:a16="http://schemas.microsoft.com/office/drawing/2014/main" id="{B9425CFB-EC00-741A-31F7-BDA7F68F572A}"/>
              </a:ext>
            </a:extLst>
          </p:cNvPr>
          <p:cNvSpPr/>
          <p:nvPr/>
        </p:nvSpPr>
        <p:spPr>
          <a:xfrm>
            <a:off x="7708230" y="4111782"/>
            <a:ext cx="2270149" cy="1938993"/>
          </a:xfrm>
          <a:prstGeom prst="rect">
            <a:avLst/>
          </a:prstGeom>
          <a:solidFill>
            <a:srgbClr val="CC9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6">
            <a:extLst>
              <a:ext uri="{FF2B5EF4-FFF2-40B4-BE49-F238E27FC236}">
                <a16:creationId xmlns:a16="http://schemas.microsoft.com/office/drawing/2014/main" id="{221ACE21-8D60-CBC3-DD5F-3287F76CD611}"/>
              </a:ext>
            </a:extLst>
          </p:cNvPr>
          <p:cNvSpPr txBox="1"/>
          <p:nvPr/>
        </p:nvSpPr>
        <p:spPr>
          <a:xfrm>
            <a:off x="2193587" y="4172564"/>
            <a:ext cx="2205289" cy="21544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a:ln>
                  <a:noFill/>
                </a:ln>
                <a:solidFill>
                  <a:schemeClr val="bg2"/>
                </a:solidFill>
                <a:effectLst/>
                <a:uLnTx/>
                <a:uFillTx/>
                <a:latin typeface="DM Sans" pitchFamily="2" charset="77"/>
                <a:ea typeface="+mn-ea"/>
                <a:cs typeface="+mn-cs"/>
              </a:rPr>
              <a:t>Electronic referrals for minor illness consultations with a pharmacist</a:t>
            </a:r>
            <a:endParaRPr lang="en-US" sz="1600" b="1">
              <a:solidFill>
                <a:schemeClr val="bg2"/>
              </a:solidFill>
              <a:latin typeface="DM Sans" pitchFamily="2" charset="77"/>
            </a:endParaRPr>
          </a:p>
          <a:p>
            <a:endParaRPr kumimoji="0" lang="en-US" sz="800" b="0" i="0" u="none" strike="noStrike" kern="1200" cap="none" spc="0" normalizeH="0" baseline="0" noProof="0">
              <a:ln>
                <a:noFill/>
              </a:ln>
              <a:solidFill>
                <a:schemeClr val="bg2"/>
              </a:solidFill>
              <a:effectLst/>
              <a:uLnTx/>
              <a:uFillTx/>
              <a:latin typeface="DM Sans" pitchFamily="2" charset="77"/>
              <a:ea typeface="+mn-ea"/>
              <a:cs typeface="+mn-cs"/>
            </a:endParaRPr>
          </a:p>
          <a:p>
            <a:r>
              <a:rPr kumimoji="0" lang="en-US" sz="1400" b="0" i="0" u="none" strike="noStrike" kern="1200" cap="none" spc="0" normalizeH="0" baseline="0" noProof="0">
                <a:ln>
                  <a:noFill/>
                </a:ln>
                <a:solidFill>
                  <a:prstClr val="white"/>
                </a:solidFill>
                <a:effectLst/>
                <a:uLnTx/>
                <a:uFillTx/>
                <a:latin typeface="DM Sans" pitchFamily="2" charset="77"/>
                <a:ea typeface="+mn-ea"/>
                <a:cs typeface="+mn-cs"/>
              </a:rPr>
              <a:t>Previously part of CPCS, GP practices can refer to this element</a:t>
            </a:r>
          </a:p>
          <a:p>
            <a:endParaRPr lang="en-US" sz="1000">
              <a:solidFill>
                <a:schemeClr val="bg1"/>
              </a:solidFill>
              <a:latin typeface="DM Sans" pitchFamily="2" charset="77"/>
            </a:endParaRPr>
          </a:p>
          <a:p>
            <a:r>
              <a:rPr lang="en-US" sz="1000" b="1">
                <a:solidFill>
                  <a:schemeClr val="bg1"/>
                </a:solidFill>
                <a:latin typeface="DM Sans" pitchFamily="2" charset="77"/>
              </a:rPr>
              <a:t> </a:t>
            </a:r>
            <a:endParaRPr kumimoji="0" lang="en-US" b="0" u="none" strike="noStrike" kern="1200" cap="none" spc="0" normalizeH="0" baseline="0" noProof="0">
              <a:ln>
                <a:noFill/>
              </a:ln>
              <a:solidFill>
                <a:schemeClr val="bg1"/>
              </a:solidFill>
              <a:effectLst/>
              <a:uLnTx/>
              <a:uFillTx/>
              <a:latin typeface="DM Sans" pitchFamily="2" charset="77"/>
              <a:ea typeface="+mn-ea"/>
              <a:cs typeface="+mn-cs"/>
            </a:endParaRPr>
          </a:p>
        </p:txBody>
      </p:sp>
      <p:sp>
        <p:nvSpPr>
          <p:cNvPr id="7" name="TextBox 2">
            <a:extLst>
              <a:ext uri="{FF2B5EF4-FFF2-40B4-BE49-F238E27FC236}">
                <a16:creationId xmlns:a16="http://schemas.microsoft.com/office/drawing/2014/main" id="{29EDA891-3F49-8AE4-CD51-852CB61D304D}"/>
              </a:ext>
            </a:extLst>
          </p:cNvPr>
          <p:cNvSpPr txBox="1"/>
          <p:nvPr/>
        </p:nvSpPr>
        <p:spPr>
          <a:xfrm>
            <a:off x="7860821" y="4172564"/>
            <a:ext cx="2117558" cy="20774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600" b="1" u="none" strike="noStrike" kern="1200" cap="none" spc="0" normalizeH="0" baseline="0" noProof="0">
                <a:ln>
                  <a:noFill/>
                </a:ln>
                <a:solidFill>
                  <a:schemeClr val="bg2"/>
                </a:solidFill>
                <a:effectLst/>
                <a:uLnTx/>
                <a:uFillTx/>
                <a:latin typeface="DM Sans" pitchFamily="2" charset="77"/>
                <a:ea typeface="+mn-ea"/>
                <a:cs typeface="+mn-cs"/>
              </a:rPr>
              <a:t>Clinical pathway consultations</a:t>
            </a:r>
          </a:p>
          <a:p>
            <a:endParaRPr lang="en-US" sz="800">
              <a:solidFill>
                <a:schemeClr val="tx2"/>
              </a:solidFill>
              <a:latin typeface="DM Sans" pitchFamily="2" charset="77"/>
            </a:endParaRPr>
          </a:p>
          <a:p>
            <a:endParaRPr lang="en-US" sz="800">
              <a:solidFill>
                <a:schemeClr val="tx2"/>
              </a:solidFill>
              <a:latin typeface="DM Sans" pitchFamily="2" charset="77"/>
            </a:endParaRPr>
          </a:p>
          <a:p>
            <a:r>
              <a:rPr lang="en-US" sz="500">
                <a:solidFill>
                  <a:schemeClr val="tx2"/>
                </a:solidFill>
                <a:latin typeface="DM Sans" pitchFamily="2" charset="77"/>
              </a:rPr>
              <a:t> </a:t>
            </a:r>
          </a:p>
          <a:p>
            <a:r>
              <a:rPr kumimoji="0" lang="en-US" sz="1400" b="0" u="none" strike="noStrike" kern="1200" cap="none" spc="0" normalizeH="0" baseline="0" noProof="0">
                <a:ln>
                  <a:noFill/>
                </a:ln>
                <a:solidFill>
                  <a:schemeClr val="bg2"/>
                </a:solidFill>
                <a:effectLst/>
                <a:uLnTx/>
                <a:uFillTx/>
                <a:latin typeface="DM Sans" pitchFamily="2" charset="77"/>
                <a:ea typeface="+mn-ea"/>
                <a:cs typeface="+mn-cs"/>
              </a:rPr>
              <a:t>New element, GP practices can electronically refer to this element</a:t>
            </a:r>
          </a:p>
          <a:p>
            <a:r>
              <a:rPr lang="en-US" sz="1000">
                <a:solidFill>
                  <a:schemeClr val="bg1"/>
                </a:solidFill>
                <a:latin typeface="DM Sans" pitchFamily="2" charset="77"/>
              </a:rPr>
              <a:t> </a:t>
            </a:r>
          </a:p>
          <a:p>
            <a:r>
              <a:rPr lang="en-US" sz="1000" b="1">
                <a:solidFill>
                  <a:schemeClr val="bg1"/>
                </a:solidFill>
                <a:latin typeface="DM Sans" pitchFamily="2" charset="77"/>
              </a:rPr>
              <a:t> </a:t>
            </a:r>
            <a:endParaRPr kumimoji="0" lang="en-US" b="0" u="none" strike="noStrike" kern="1200" cap="none" spc="0" normalizeH="0" baseline="0" noProof="0">
              <a:ln>
                <a:noFill/>
              </a:ln>
              <a:solidFill>
                <a:schemeClr val="bg1"/>
              </a:solidFill>
              <a:effectLst/>
              <a:uLnTx/>
              <a:uFillTx/>
              <a:latin typeface="DM Sans" pitchFamily="2" charset="77"/>
              <a:ea typeface="+mn-ea"/>
              <a:cs typeface="+mn-cs"/>
            </a:endParaRPr>
          </a:p>
        </p:txBody>
      </p:sp>
    </p:spTree>
    <p:extLst>
      <p:ext uri="{BB962C8B-B14F-4D97-AF65-F5344CB8AC3E}">
        <p14:creationId xmlns:p14="http://schemas.microsoft.com/office/powerpoint/2010/main" val="391077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Arrow Connector 156">
            <a:extLst>
              <a:ext uri="{FF2B5EF4-FFF2-40B4-BE49-F238E27FC236}">
                <a16:creationId xmlns:a16="http://schemas.microsoft.com/office/drawing/2014/main" id="{A5758D85-6F60-30D5-4CB5-3F2F2CCD3F55}"/>
              </a:ext>
            </a:extLst>
          </p:cNvPr>
          <p:cNvCxnSpPr>
            <a:cxnSpLocks/>
          </p:cNvCxnSpPr>
          <p:nvPr/>
        </p:nvCxnSpPr>
        <p:spPr>
          <a:xfrm flipV="1">
            <a:off x="7903406" y="5832343"/>
            <a:ext cx="4199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4223B11-59B2-4ADB-0622-5DD6109F9163}"/>
              </a:ext>
            </a:extLst>
          </p:cNvPr>
          <p:cNvCxnSpPr>
            <a:cxnSpLocks/>
          </p:cNvCxnSpPr>
          <p:nvPr/>
        </p:nvCxnSpPr>
        <p:spPr>
          <a:xfrm>
            <a:off x="748414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706319C-469A-9CE0-F31B-09E8EA6DBAD3}"/>
              </a:ext>
            </a:extLst>
          </p:cNvPr>
          <p:cNvCxnSpPr>
            <a:cxnSpLocks/>
          </p:cNvCxnSpPr>
          <p:nvPr/>
        </p:nvCxnSpPr>
        <p:spPr>
          <a:xfrm>
            <a:off x="6442527" y="5324548"/>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B32C122F-B5F7-CE55-2CB8-72B423207680}"/>
              </a:ext>
            </a:extLst>
          </p:cNvPr>
          <p:cNvPicPr>
            <a:picLocks noChangeAspect="1"/>
          </p:cNvPicPr>
          <p:nvPr/>
        </p:nvPicPr>
        <p:blipFill>
          <a:blip r:embed="rId2"/>
          <a:stretch>
            <a:fillRect/>
          </a:stretch>
        </p:blipFill>
        <p:spPr>
          <a:xfrm>
            <a:off x="4224999" y="1757412"/>
            <a:ext cx="438950" cy="12193"/>
          </a:xfrm>
          <a:prstGeom prst="rect">
            <a:avLst/>
          </a:prstGeom>
          <a:noFill/>
        </p:spPr>
      </p:pic>
      <p:sp>
        <p:nvSpPr>
          <p:cNvPr id="3" name="Content Placeholder 2">
            <a:extLst>
              <a:ext uri="{FF2B5EF4-FFF2-40B4-BE49-F238E27FC236}">
                <a16:creationId xmlns:a16="http://schemas.microsoft.com/office/drawing/2014/main" id="{D4BFD292-CF0F-502C-82D5-9F37F9F5A74D}"/>
              </a:ext>
            </a:extLst>
          </p:cNvPr>
          <p:cNvSpPr>
            <a:spLocks noGrp="1"/>
          </p:cNvSpPr>
          <p:nvPr>
            <p:ph sz="half" idx="1"/>
          </p:nvPr>
        </p:nvSpPr>
        <p:spPr>
          <a:xfrm>
            <a:off x="225301" y="2424014"/>
            <a:ext cx="2081268" cy="2161375"/>
          </a:xfrm>
        </p:spPr>
        <p:txBody>
          <a:bodyPr>
            <a:normAutofit fontScale="85000" lnSpcReduction="20000"/>
          </a:bodyPr>
          <a:lstStyle/>
          <a:p>
            <a:pPr marL="0" indent="0">
              <a:buNone/>
            </a:pPr>
            <a:r>
              <a:rPr lang="en-US" b="1"/>
              <a:t>Reminder: </a:t>
            </a:r>
            <a:r>
              <a:rPr lang="en-US"/>
              <a:t>Referrals for minor illness consultations – how the referral process works </a:t>
            </a:r>
            <a:endParaRPr lang="en-GB"/>
          </a:p>
        </p:txBody>
      </p:sp>
      <p:pic>
        <p:nvPicPr>
          <p:cNvPr id="7" name="Picture 6">
            <a:extLst>
              <a:ext uri="{FF2B5EF4-FFF2-40B4-BE49-F238E27FC236}">
                <a16:creationId xmlns:a16="http://schemas.microsoft.com/office/drawing/2014/main" id="{AE6FB3C7-3359-6BCF-AD0C-FD5122F3652C}"/>
              </a:ext>
            </a:extLst>
          </p:cNvPr>
          <p:cNvPicPr>
            <a:picLocks noChangeAspect="1"/>
          </p:cNvPicPr>
          <p:nvPr/>
        </p:nvPicPr>
        <p:blipFill>
          <a:blip r:embed="rId2"/>
          <a:stretch>
            <a:fillRect/>
          </a:stretch>
        </p:blipFill>
        <p:spPr>
          <a:xfrm>
            <a:off x="3748287" y="1755627"/>
            <a:ext cx="438950" cy="12193"/>
          </a:xfrm>
          <a:prstGeom prst="rect">
            <a:avLst/>
          </a:prstGeom>
        </p:spPr>
      </p:pic>
      <p:cxnSp>
        <p:nvCxnSpPr>
          <p:cNvPr id="39" name="Straight Arrow Connector 38">
            <a:extLst>
              <a:ext uri="{FF2B5EF4-FFF2-40B4-BE49-F238E27FC236}">
                <a16:creationId xmlns:a16="http://schemas.microsoft.com/office/drawing/2014/main" id="{C82EDCF7-E8A5-91FC-561E-922EF4681534}"/>
              </a:ext>
            </a:extLst>
          </p:cNvPr>
          <p:cNvCxnSpPr>
            <a:cxnSpLocks/>
          </p:cNvCxnSpPr>
          <p:nvPr/>
        </p:nvCxnSpPr>
        <p:spPr>
          <a:xfrm flipV="1">
            <a:off x="3794363" y="432075"/>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F52AF-4385-9AFF-A78C-2EAFF92B1A7A}"/>
              </a:ext>
            </a:extLst>
          </p:cNvPr>
          <p:cNvCxnSpPr>
            <a:cxnSpLocks/>
          </p:cNvCxnSpPr>
          <p:nvPr/>
        </p:nvCxnSpPr>
        <p:spPr>
          <a:xfrm>
            <a:off x="6074555" y="659948"/>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9F0D7CFE-D63D-38CB-0691-37CEEE44675A}"/>
              </a:ext>
            </a:extLst>
          </p:cNvPr>
          <p:cNvPicPr>
            <a:picLocks noChangeAspect="1"/>
          </p:cNvPicPr>
          <p:nvPr/>
        </p:nvPicPr>
        <p:blipFill>
          <a:blip r:embed="rId2"/>
          <a:stretch>
            <a:fillRect/>
          </a:stretch>
        </p:blipFill>
        <p:spPr>
          <a:xfrm>
            <a:off x="3723957" y="1777323"/>
            <a:ext cx="438950" cy="12193"/>
          </a:xfrm>
          <a:prstGeom prst="rect">
            <a:avLst/>
          </a:prstGeom>
        </p:spPr>
      </p:pic>
      <p:cxnSp>
        <p:nvCxnSpPr>
          <p:cNvPr id="48" name="Straight Arrow Connector 47">
            <a:extLst>
              <a:ext uri="{FF2B5EF4-FFF2-40B4-BE49-F238E27FC236}">
                <a16:creationId xmlns:a16="http://schemas.microsoft.com/office/drawing/2014/main" id="{B139FA8B-C19A-887D-6C21-8FC2E094476C}"/>
              </a:ext>
            </a:extLst>
          </p:cNvPr>
          <p:cNvCxnSpPr>
            <a:cxnSpLocks/>
          </p:cNvCxnSpPr>
          <p:nvPr/>
        </p:nvCxnSpPr>
        <p:spPr>
          <a:xfrm flipV="1">
            <a:off x="3770033" y="453771"/>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7599CC51-B081-7D16-5CA9-69580966B8FD}"/>
              </a:ext>
            </a:extLst>
          </p:cNvPr>
          <p:cNvPicPr>
            <a:picLocks noChangeAspect="1"/>
          </p:cNvPicPr>
          <p:nvPr/>
        </p:nvPicPr>
        <p:blipFill>
          <a:blip r:embed="rId2"/>
          <a:stretch>
            <a:fillRect/>
          </a:stretch>
        </p:blipFill>
        <p:spPr>
          <a:xfrm>
            <a:off x="3692999" y="1785059"/>
            <a:ext cx="438950" cy="12193"/>
          </a:xfrm>
          <a:prstGeom prst="rect">
            <a:avLst/>
          </a:prstGeom>
        </p:spPr>
      </p:pic>
      <p:cxnSp>
        <p:nvCxnSpPr>
          <p:cNvPr id="70" name="Straight Arrow Connector 69">
            <a:extLst>
              <a:ext uri="{FF2B5EF4-FFF2-40B4-BE49-F238E27FC236}">
                <a16:creationId xmlns:a16="http://schemas.microsoft.com/office/drawing/2014/main" id="{F39B0DAF-FB84-D0BA-1562-D54F894BCC86}"/>
              </a:ext>
            </a:extLst>
          </p:cNvPr>
          <p:cNvCxnSpPr>
            <a:cxnSpLocks/>
          </p:cNvCxnSpPr>
          <p:nvPr/>
        </p:nvCxnSpPr>
        <p:spPr>
          <a:xfrm flipV="1">
            <a:off x="3739075" y="461507"/>
            <a:ext cx="228600" cy="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C82FCAFD-31C5-DB29-6CB9-F875D4C0CF2D}"/>
              </a:ext>
            </a:extLst>
          </p:cNvPr>
          <p:cNvPicPr>
            <a:picLocks noChangeAspect="1"/>
          </p:cNvPicPr>
          <p:nvPr/>
        </p:nvPicPr>
        <p:blipFill>
          <a:blip r:embed="rId2"/>
          <a:stretch>
            <a:fillRect/>
          </a:stretch>
        </p:blipFill>
        <p:spPr>
          <a:xfrm>
            <a:off x="7308578" y="1755626"/>
            <a:ext cx="438950" cy="12193"/>
          </a:xfrm>
          <a:prstGeom prst="rect">
            <a:avLst/>
          </a:prstGeom>
          <a:noFill/>
        </p:spPr>
      </p:pic>
      <p:cxnSp>
        <p:nvCxnSpPr>
          <p:cNvPr id="87" name="Straight Connector 86">
            <a:extLst>
              <a:ext uri="{FF2B5EF4-FFF2-40B4-BE49-F238E27FC236}">
                <a16:creationId xmlns:a16="http://schemas.microsoft.com/office/drawing/2014/main" id="{92D4C043-2046-E72A-5193-8ACDEBBB62E0}"/>
              </a:ext>
            </a:extLst>
          </p:cNvPr>
          <p:cNvCxnSpPr>
            <a:cxnSpLocks/>
          </p:cNvCxnSpPr>
          <p:nvPr/>
        </p:nvCxnSpPr>
        <p:spPr>
          <a:xfrm flipH="1">
            <a:off x="6113557" y="2848405"/>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1450559-A050-CD6C-6A1C-CF594B6B657E}"/>
              </a:ext>
            </a:extLst>
          </p:cNvPr>
          <p:cNvSpPr/>
          <p:nvPr/>
        </p:nvSpPr>
        <p:spPr>
          <a:xfrm>
            <a:off x="1950098" y="228927"/>
            <a:ext cx="2546945" cy="45577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solidFill>
                <a:latin typeface="DM Sans" pitchFamily="2" charset="0"/>
              </a:rPr>
              <a:t>Patient calls or attends their GP practice with a minor illness</a:t>
            </a:r>
            <a:endParaRPr lang="en-GB" sz="1100" b="1">
              <a:solidFill>
                <a:schemeClr val="bg2"/>
              </a:solidFill>
              <a:latin typeface="DM Sans" pitchFamily="2" charset="0"/>
            </a:endParaRPr>
          </a:p>
        </p:txBody>
      </p:sp>
      <p:sp>
        <p:nvSpPr>
          <p:cNvPr id="91" name="Rectangle 90">
            <a:extLst>
              <a:ext uri="{FF2B5EF4-FFF2-40B4-BE49-F238E27FC236}">
                <a16:creationId xmlns:a16="http://schemas.microsoft.com/office/drawing/2014/main" id="{E5FEEEA3-ACB6-8E39-F8D4-0C31DDD0804E}"/>
              </a:ext>
            </a:extLst>
          </p:cNvPr>
          <p:cNvSpPr/>
          <p:nvPr/>
        </p:nvSpPr>
        <p:spPr>
          <a:xfrm>
            <a:off x="4800723" y="128285"/>
            <a:ext cx="2600784" cy="561547"/>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DM Sans" pitchFamily="2" charset="0"/>
              </a:rPr>
              <a:t>Patient triaged and electronically referred to a nominated community pharmacy</a:t>
            </a:r>
          </a:p>
        </p:txBody>
      </p:sp>
      <p:sp>
        <p:nvSpPr>
          <p:cNvPr id="92" name="Rectangle 91">
            <a:extLst>
              <a:ext uri="{FF2B5EF4-FFF2-40B4-BE49-F238E27FC236}">
                <a16:creationId xmlns:a16="http://schemas.microsoft.com/office/drawing/2014/main" id="{8258560A-E353-47FD-85D4-291C3AECCC36}"/>
              </a:ext>
            </a:extLst>
          </p:cNvPr>
          <p:cNvSpPr/>
          <p:nvPr/>
        </p:nvSpPr>
        <p:spPr>
          <a:xfrm>
            <a:off x="4157278" y="829249"/>
            <a:ext cx="4314420" cy="437744"/>
          </a:xfrm>
          <a:prstGeom prst="rect">
            <a:avLst/>
          </a:prstGeom>
          <a:solidFill>
            <a:srgbClr val="FF6D3A"/>
          </a:solidFill>
          <a:ln w="12700">
            <a:solidFill>
              <a:srgbClr val="FF6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Message sent to community pharmacy electronically</a:t>
            </a:r>
          </a:p>
          <a:p>
            <a:pPr algn="ctr"/>
            <a:r>
              <a:rPr lang="en-GB" sz="1000">
                <a:solidFill>
                  <a:schemeClr val="bg2"/>
                </a:solidFill>
                <a:latin typeface="DM Sans" pitchFamily="2" charset="0"/>
              </a:rPr>
              <a:t>Either by integrated IT system / standalone IT form / via NHSmail</a:t>
            </a:r>
          </a:p>
        </p:txBody>
      </p:sp>
      <p:cxnSp>
        <p:nvCxnSpPr>
          <p:cNvPr id="93" name="Straight Arrow Connector 92">
            <a:extLst>
              <a:ext uri="{FF2B5EF4-FFF2-40B4-BE49-F238E27FC236}">
                <a16:creationId xmlns:a16="http://schemas.microsoft.com/office/drawing/2014/main" id="{8410ABF4-0D7E-8F68-3AEE-240B17F1283F}"/>
              </a:ext>
            </a:extLst>
          </p:cNvPr>
          <p:cNvCxnSpPr>
            <a:cxnSpLocks/>
            <a:stCxn id="90" idx="3"/>
          </p:cNvCxnSpPr>
          <p:nvPr/>
        </p:nvCxnSpPr>
        <p:spPr>
          <a:xfrm>
            <a:off x="4497043" y="456815"/>
            <a:ext cx="293452" cy="469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9DFB52D-1B66-E8CE-BE0B-DCAC40F01CAA}"/>
              </a:ext>
            </a:extLst>
          </p:cNvPr>
          <p:cNvSpPr/>
          <p:nvPr/>
        </p:nvSpPr>
        <p:spPr>
          <a:xfrm>
            <a:off x="1322521" y="1358412"/>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Pharmacy hasn’t received a referral</a:t>
            </a:r>
          </a:p>
          <a:p>
            <a:pPr algn="ctr"/>
            <a:r>
              <a:rPr lang="en-GB" sz="1000">
                <a:solidFill>
                  <a:schemeClr val="bg2"/>
                </a:solidFill>
                <a:latin typeface="DM Sans" pitchFamily="2" charset="0"/>
              </a:rPr>
              <a:t>Pharmacy checks IT system and NHSmail then contacts GP practice (or other authorised healthcare provider)</a:t>
            </a:r>
          </a:p>
        </p:txBody>
      </p:sp>
      <p:sp>
        <p:nvSpPr>
          <p:cNvPr id="102" name="Rectangle 101">
            <a:extLst>
              <a:ext uri="{FF2B5EF4-FFF2-40B4-BE49-F238E27FC236}">
                <a16:creationId xmlns:a16="http://schemas.microsoft.com/office/drawing/2014/main" id="{449FBDE2-F7CA-A2A1-516E-8E6E59F1FEFB}"/>
              </a:ext>
            </a:extLst>
          </p:cNvPr>
          <p:cNvSpPr/>
          <p:nvPr/>
        </p:nvSpPr>
        <p:spPr>
          <a:xfrm>
            <a:off x="4603934" y="1423650"/>
            <a:ext cx="2699378" cy="63052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telephones the pharmacy or attends in person</a:t>
            </a:r>
          </a:p>
        </p:txBody>
      </p:sp>
      <p:sp>
        <p:nvSpPr>
          <p:cNvPr id="103" name="Rectangle 102">
            <a:extLst>
              <a:ext uri="{FF2B5EF4-FFF2-40B4-BE49-F238E27FC236}">
                <a16:creationId xmlns:a16="http://schemas.microsoft.com/office/drawing/2014/main" id="{2C98F72E-5440-9E98-0C8C-F89A99929AEC}"/>
              </a:ext>
            </a:extLst>
          </p:cNvPr>
          <p:cNvSpPr/>
          <p:nvPr/>
        </p:nvSpPr>
        <p:spPr>
          <a:xfrm>
            <a:off x="7709525" y="1347340"/>
            <a:ext cx="2959929" cy="859966"/>
          </a:xfrm>
          <a:prstGeom prst="rect">
            <a:avLst/>
          </a:prstGeom>
          <a:solidFill>
            <a:srgbClr val="47D1BA"/>
          </a:solidFill>
          <a:ln w="12700">
            <a:solidFill>
              <a:srgbClr val="47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doesn’t contact the pharmacy</a:t>
            </a:r>
          </a:p>
          <a:p>
            <a:pPr algn="ctr"/>
            <a:r>
              <a:rPr lang="en-GB" sz="1000">
                <a:solidFill>
                  <a:schemeClr val="bg2"/>
                </a:solidFill>
                <a:latin typeface="DM Sans" pitchFamily="2" charset="0"/>
              </a:rPr>
              <a:t>Pharmacy attempts to contact patient using details provided in the referral</a:t>
            </a:r>
          </a:p>
        </p:txBody>
      </p:sp>
      <p:cxnSp>
        <p:nvCxnSpPr>
          <p:cNvPr id="105" name="Straight Arrow Connector 104">
            <a:extLst>
              <a:ext uri="{FF2B5EF4-FFF2-40B4-BE49-F238E27FC236}">
                <a16:creationId xmlns:a16="http://schemas.microsoft.com/office/drawing/2014/main" id="{4B769D22-371D-0542-5F52-BC2FB2C87B22}"/>
              </a:ext>
            </a:extLst>
          </p:cNvPr>
          <p:cNvCxnSpPr>
            <a:cxnSpLocks/>
          </p:cNvCxnSpPr>
          <p:nvPr/>
        </p:nvCxnSpPr>
        <p:spPr>
          <a:xfrm>
            <a:off x="6075953" y="1265354"/>
            <a:ext cx="2402" cy="156647"/>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F50E14F-4C2E-F3A0-4CD4-3B5ED5CD86FC}"/>
              </a:ext>
            </a:extLst>
          </p:cNvPr>
          <p:cNvSpPr/>
          <p:nvPr/>
        </p:nvSpPr>
        <p:spPr>
          <a:xfrm>
            <a:off x="3297768" y="2330805"/>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Pharmacist consults with patient</a:t>
            </a:r>
          </a:p>
          <a:p>
            <a:pPr algn="ctr"/>
            <a:r>
              <a:rPr lang="en-GB" sz="1000">
                <a:solidFill>
                  <a:schemeClr val="bg2"/>
                </a:solidFill>
                <a:latin typeface="DM Sans" pitchFamily="2" charset="0"/>
              </a:rPr>
              <a:t>Checks NICE CKS and gives appropriate advice around self care and prevention</a:t>
            </a:r>
          </a:p>
        </p:txBody>
      </p:sp>
      <p:cxnSp>
        <p:nvCxnSpPr>
          <p:cNvPr id="110" name="Straight Arrow Connector 109">
            <a:extLst>
              <a:ext uri="{FF2B5EF4-FFF2-40B4-BE49-F238E27FC236}">
                <a16:creationId xmlns:a16="http://schemas.microsoft.com/office/drawing/2014/main" id="{96D291CB-480C-6EC0-C8C0-645EC837865F}"/>
              </a:ext>
            </a:extLst>
          </p:cNvPr>
          <p:cNvCxnSpPr>
            <a:cxnSpLocks/>
          </p:cNvCxnSpPr>
          <p:nvPr/>
        </p:nvCxnSpPr>
        <p:spPr>
          <a:xfrm flipH="1">
            <a:off x="6071364" y="2067562"/>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FFB674C0-4556-C12A-C39F-140A54A18A23}"/>
              </a:ext>
            </a:extLst>
          </p:cNvPr>
          <p:cNvSpPr/>
          <p:nvPr/>
        </p:nvSpPr>
        <p:spPr>
          <a:xfrm>
            <a:off x="2465170" y="3282959"/>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does not require medicine, self care advice is sufficient</a:t>
            </a:r>
            <a:endParaRPr lang="en-GB" sz="1000">
              <a:solidFill>
                <a:schemeClr val="bg2"/>
              </a:solidFill>
              <a:latin typeface="DM Sans" pitchFamily="2" charset="0"/>
            </a:endParaRPr>
          </a:p>
        </p:txBody>
      </p:sp>
      <p:sp>
        <p:nvSpPr>
          <p:cNvPr id="112" name="Rectangle 111">
            <a:extLst>
              <a:ext uri="{FF2B5EF4-FFF2-40B4-BE49-F238E27FC236}">
                <a16:creationId xmlns:a16="http://schemas.microsoft.com/office/drawing/2014/main" id="{5428EC70-8BC8-74EC-1064-18E43927CDDD}"/>
              </a:ext>
            </a:extLst>
          </p:cNvPr>
          <p:cNvSpPr/>
          <p:nvPr/>
        </p:nvSpPr>
        <p:spPr>
          <a:xfrm>
            <a:off x="4299336" y="3277388"/>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requires referral to locally commissioned service</a:t>
            </a:r>
            <a:endParaRPr lang="en-GB" sz="1000">
              <a:solidFill>
                <a:schemeClr val="bg2"/>
              </a:solidFill>
              <a:latin typeface="DM Sans" pitchFamily="2" charset="0"/>
            </a:endParaRPr>
          </a:p>
        </p:txBody>
      </p:sp>
      <p:sp>
        <p:nvSpPr>
          <p:cNvPr id="113" name="Rectangle 112">
            <a:extLst>
              <a:ext uri="{FF2B5EF4-FFF2-40B4-BE49-F238E27FC236}">
                <a16:creationId xmlns:a16="http://schemas.microsoft.com/office/drawing/2014/main" id="{1C35907A-541C-810C-AB1D-FEBE8A2022FF}"/>
              </a:ext>
            </a:extLst>
          </p:cNvPr>
          <p:cNvSpPr/>
          <p:nvPr/>
        </p:nvSpPr>
        <p:spPr>
          <a:xfrm>
            <a:off x="6254291" y="3272764"/>
            <a:ext cx="1460380" cy="999130"/>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requires OTC/PGD medicines and self care advice</a:t>
            </a:r>
            <a:endParaRPr lang="en-GB" sz="1000">
              <a:solidFill>
                <a:schemeClr val="bg2"/>
              </a:solidFill>
              <a:latin typeface="DM Sans" pitchFamily="2" charset="0"/>
            </a:endParaRPr>
          </a:p>
        </p:txBody>
      </p:sp>
      <p:sp>
        <p:nvSpPr>
          <p:cNvPr id="114" name="Rectangle 113">
            <a:extLst>
              <a:ext uri="{FF2B5EF4-FFF2-40B4-BE49-F238E27FC236}">
                <a16:creationId xmlns:a16="http://schemas.microsoft.com/office/drawing/2014/main" id="{DE87DC36-1FF1-ED4E-B4BD-C64DD789DF5D}"/>
              </a:ext>
            </a:extLst>
          </p:cNvPr>
          <p:cNvSpPr/>
          <p:nvPr/>
        </p:nvSpPr>
        <p:spPr>
          <a:xfrm>
            <a:off x="5887659" y="4700629"/>
            <a:ext cx="1007346" cy="714671"/>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2"/>
                </a:solidFill>
                <a:latin typeface="DM Sans" pitchFamily="2" charset="0"/>
              </a:rPr>
              <a:t>Product is supplied from local PGD service</a:t>
            </a:r>
            <a:endParaRPr lang="en-GB" sz="1000">
              <a:solidFill>
                <a:schemeClr val="bg2"/>
              </a:solidFill>
              <a:latin typeface="DM Sans" pitchFamily="2" charset="0"/>
            </a:endParaRPr>
          </a:p>
        </p:txBody>
      </p:sp>
      <p:sp>
        <p:nvSpPr>
          <p:cNvPr id="115" name="Rectangle 114">
            <a:extLst>
              <a:ext uri="{FF2B5EF4-FFF2-40B4-BE49-F238E27FC236}">
                <a16:creationId xmlns:a16="http://schemas.microsoft.com/office/drawing/2014/main" id="{FA40DC2F-16C3-B51A-38B9-248BE5156FA1}"/>
              </a:ext>
            </a:extLst>
          </p:cNvPr>
          <p:cNvSpPr/>
          <p:nvPr/>
        </p:nvSpPr>
        <p:spPr>
          <a:xfrm>
            <a:off x="7021014" y="4697584"/>
            <a:ext cx="1108574" cy="719262"/>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can purchase an OTC product</a:t>
            </a:r>
            <a:endParaRPr lang="en-GB" sz="1000">
              <a:solidFill>
                <a:schemeClr val="bg2"/>
              </a:solidFill>
              <a:latin typeface="DM Sans" pitchFamily="2" charset="0"/>
            </a:endParaRPr>
          </a:p>
        </p:txBody>
      </p:sp>
      <p:sp>
        <p:nvSpPr>
          <p:cNvPr id="116" name="Rectangle 115">
            <a:extLst>
              <a:ext uri="{FF2B5EF4-FFF2-40B4-BE49-F238E27FC236}">
                <a16:creationId xmlns:a16="http://schemas.microsoft.com/office/drawing/2014/main" id="{CC2BFCCB-A668-4B75-2DA1-A45F3D12B9B6}"/>
              </a:ext>
            </a:extLst>
          </p:cNvPr>
          <p:cNvSpPr/>
          <p:nvPr/>
        </p:nvSpPr>
        <p:spPr>
          <a:xfrm>
            <a:off x="2374495" y="5584724"/>
            <a:ext cx="5559165" cy="550665"/>
          </a:xfrm>
          <a:prstGeom prst="rect">
            <a:avLst/>
          </a:prstGeom>
          <a:solidFill>
            <a:srgbClr val="CC94FF"/>
          </a:solidFill>
          <a:ln w="12700">
            <a:solidFill>
              <a:srgbClr val="CC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Pharmacist completes the NHS IT system consultation</a:t>
            </a:r>
          </a:p>
          <a:p>
            <a:pPr algn="ctr"/>
            <a:r>
              <a:rPr lang="en-GB" sz="1000">
                <a:solidFill>
                  <a:schemeClr val="bg2"/>
                </a:solidFill>
                <a:latin typeface="DM Sans" pitchFamily="2" charset="0"/>
              </a:rPr>
              <a:t>Supplies relevant information leaflets and advises “If symptoms do not improve or become worse, then either come back to see me or seek advice from your GP”.</a:t>
            </a:r>
          </a:p>
        </p:txBody>
      </p:sp>
      <p:sp>
        <p:nvSpPr>
          <p:cNvPr id="117" name="Rectangle 116">
            <a:extLst>
              <a:ext uri="{FF2B5EF4-FFF2-40B4-BE49-F238E27FC236}">
                <a16:creationId xmlns:a16="http://schemas.microsoft.com/office/drawing/2014/main" id="{55454DF8-CD7C-69C5-5160-0A5B508728FC}"/>
              </a:ext>
            </a:extLst>
          </p:cNvPr>
          <p:cNvSpPr/>
          <p:nvPr/>
        </p:nvSpPr>
        <p:spPr>
          <a:xfrm>
            <a:off x="10118865" y="2709200"/>
            <a:ext cx="1733473" cy="1941495"/>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ESCALATION PATHWAY</a:t>
            </a:r>
          </a:p>
          <a:p>
            <a:pPr marL="171450" indent="-171450" algn="ctr">
              <a:buFont typeface="Arial" panose="020B0604020202020204" pitchFamily="34" charset="0"/>
              <a:buChar char="•"/>
            </a:pPr>
            <a:r>
              <a:rPr lang="en-GB" sz="1000">
                <a:solidFill>
                  <a:schemeClr val="bg2"/>
                </a:solidFill>
                <a:latin typeface="DM Sans" pitchFamily="2" charset="0"/>
              </a:rPr>
              <a:t>Pharmacist calls NHS 111 (or out of hours provider)</a:t>
            </a:r>
          </a:p>
          <a:p>
            <a:pPr marL="171450" indent="-171450" algn="ctr">
              <a:buFont typeface="Arial" panose="020B0604020202020204" pitchFamily="34" charset="0"/>
              <a:buChar char="•"/>
            </a:pPr>
            <a:r>
              <a:rPr lang="en-GB" sz="1000">
                <a:solidFill>
                  <a:schemeClr val="bg2"/>
                </a:solidFill>
                <a:latin typeface="DM Sans" pitchFamily="2" charset="0"/>
              </a:rPr>
              <a:t>Support patient to make appointment with GP practice</a:t>
            </a:r>
          </a:p>
          <a:p>
            <a:pPr marL="171450" indent="-171450" algn="ctr">
              <a:buFont typeface="Arial" panose="020B0604020202020204" pitchFamily="34" charset="0"/>
              <a:buChar char="•"/>
            </a:pPr>
            <a:r>
              <a:rPr lang="en-GB" sz="1000">
                <a:solidFill>
                  <a:schemeClr val="bg2"/>
                </a:solidFill>
                <a:latin typeface="DM Sans" pitchFamily="2" charset="0"/>
              </a:rPr>
              <a:t>Call 999 if urgent </a:t>
            </a:r>
          </a:p>
        </p:txBody>
      </p:sp>
      <p:sp>
        <p:nvSpPr>
          <p:cNvPr id="118" name="Rectangle 117">
            <a:extLst>
              <a:ext uri="{FF2B5EF4-FFF2-40B4-BE49-F238E27FC236}">
                <a16:creationId xmlns:a16="http://schemas.microsoft.com/office/drawing/2014/main" id="{CCD08417-392C-A8F8-EDA4-F154D683F7ED}"/>
              </a:ext>
            </a:extLst>
          </p:cNvPr>
          <p:cNvSpPr/>
          <p:nvPr/>
        </p:nvSpPr>
        <p:spPr>
          <a:xfrm>
            <a:off x="8323398" y="5279339"/>
            <a:ext cx="1427590" cy="914601"/>
          </a:xfrm>
          <a:prstGeom prst="rect">
            <a:avLst/>
          </a:prstGeom>
          <a:solidFill>
            <a:srgbClr val="0F6B61"/>
          </a:solidFill>
          <a:ln w="12700">
            <a:solidFill>
              <a:srgbClr val="0F6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Post event message to GP practice via IT system or NHSmail</a:t>
            </a:r>
          </a:p>
        </p:txBody>
      </p:sp>
      <p:sp>
        <p:nvSpPr>
          <p:cNvPr id="119" name="Rectangle 118">
            <a:extLst>
              <a:ext uri="{FF2B5EF4-FFF2-40B4-BE49-F238E27FC236}">
                <a16:creationId xmlns:a16="http://schemas.microsoft.com/office/drawing/2014/main" id="{E72D5923-EC93-41AB-2CE0-EC76159EDE92}"/>
              </a:ext>
            </a:extLst>
          </p:cNvPr>
          <p:cNvSpPr/>
          <p:nvPr/>
        </p:nvSpPr>
        <p:spPr>
          <a:xfrm>
            <a:off x="8050693" y="3272334"/>
            <a:ext cx="1499880" cy="993851"/>
          </a:xfrm>
          <a:prstGeom prst="rect">
            <a:avLst/>
          </a:prstGeom>
          <a:solidFill>
            <a:srgbClr val="CB00BA"/>
          </a:solidFill>
          <a:ln w="12700">
            <a:solidFill>
              <a:srgbClr val="CB0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solidFill>
                <a:latin typeface="DM Sans" pitchFamily="2" charset="0"/>
              </a:rPr>
              <a:t>Patient requires higher acute care - escalate</a:t>
            </a:r>
            <a:endParaRPr lang="en-GB" sz="1000">
              <a:solidFill>
                <a:schemeClr val="bg2"/>
              </a:solidFill>
              <a:latin typeface="DM Sans" pitchFamily="2" charset="0"/>
            </a:endParaRPr>
          </a:p>
        </p:txBody>
      </p:sp>
      <p:cxnSp>
        <p:nvCxnSpPr>
          <p:cNvPr id="124" name="Straight Connector 123">
            <a:extLst>
              <a:ext uri="{FF2B5EF4-FFF2-40B4-BE49-F238E27FC236}">
                <a16:creationId xmlns:a16="http://schemas.microsoft.com/office/drawing/2014/main" id="{B5FCA571-1164-F560-0D66-35048D44184C}"/>
              </a:ext>
            </a:extLst>
          </p:cNvPr>
          <p:cNvCxnSpPr/>
          <p:nvPr/>
        </p:nvCxnSpPr>
        <p:spPr>
          <a:xfrm>
            <a:off x="3297768" y="3008975"/>
            <a:ext cx="5559165" cy="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FDAFFD1-B6E3-EDF4-AECF-9DCF8D16FEEC}"/>
              </a:ext>
            </a:extLst>
          </p:cNvPr>
          <p:cNvCxnSpPr>
            <a:cxnSpLocks/>
          </p:cNvCxnSpPr>
          <p:nvPr/>
        </p:nvCxnSpPr>
        <p:spPr>
          <a:xfrm flipH="1">
            <a:off x="3296003"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1A17A63-9F59-62CC-9D9D-4E56C5D3BF2C}"/>
              </a:ext>
            </a:extLst>
          </p:cNvPr>
          <p:cNvCxnSpPr>
            <a:cxnSpLocks/>
          </p:cNvCxnSpPr>
          <p:nvPr/>
        </p:nvCxnSpPr>
        <p:spPr>
          <a:xfrm flipH="1">
            <a:off x="5040915" y="300852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6C98D375-479E-6014-0A18-ACEE18DFF795}"/>
              </a:ext>
            </a:extLst>
          </p:cNvPr>
          <p:cNvCxnSpPr>
            <a:cxnSpLocks/>
          </p:cNvCxnSpPr>
          <p:nvPr/>
        </p:nvCxnSpPr>
        <p:spPr>
          <a:xfrm flipH="1">
            <a:off x="6979309" y="3008401"/>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BF67E45-38DA-43DC-A4F2-A1A65BE0F036}"/>
              </a:ext>
            </a:extLst>
          </p:cNvPr>
          <p:cNvCxnSpPr>
            <a:cxnSpLocks/>
          </p:cNvCxnSpPr>
          <p:nvPr/>
        </p:nvCxnSpPr>
        <p:spPr>
          <a:xfrm flipH="1">
            <a:off x="8852562" y="3004718"/>
            <a:ext cx="3191" cy="253460"/>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C4A8649-4454-7C4D-A945-021AFBFA9319}"/>
              </a:ext>
            </a:extLst>
          </p:cNvPr>
          <p:cNvCxnSpPr>
            <a:cxnSpLocks/>
          </p:cNvCxnSpPr>
          <p:nvPr/>
        </p:nvCxnSpPr>
        <p:spPr>
          <a:xfrm flipV="1">
            <a:off x="9546047"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D1D341A-5441-BAB3-929D-2ACC5B7B92A7}"/>
              </a:ext>
            </a:extLst>
          </p:cNvPr>
          <p:cNvCxnSpPr>
            <a:cxnSpLocks/>
          </p:cNvCxnSpPr>
          <p:nvPr/>
        </p:nvCxnSpPr>
        <p:spPr>
          <a:xfrm>
            <a:off x="6441200" y="4448577"/>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9A34B36-89AE-0211-7E0A-9D49AC356897}"/>
              </a:ext>
            </a:extLst>
          </p:cNvPr>
          <p:cNvCxnSpPr>
            <a:cxnSpLocks/>
          </p:cNvCxnSpPr>
          <p:nvPr/>
        </p:nvCxnSpPr>
        <p:spPr>
          <a:xfrm>
            <a:off x="7479208" y="4443492"/>
            <a:ext cx="0" cy="250532"/>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3BC25C4-F7CC-3E0F-7019-BA6680252F91}"/>
              </a:ext>
            </a:extLst>
          </p:cNvPr>
          <p:cNvCxnSpPr>
            <a:cxnSpLocks/>
          </p:cNvCxnSpPr>
          <p:nvPr/>
        </p:nvCxnSpPr>
        <p:spPr>
          <a:xfrm flipH="1">
            <a:off x="6953855" y="4275933"/>
            <a:ext cx="3188" cy="160570"/>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1575DCA-DA42-E4ED-C44A-7D573B8338C8}"/>
              </a:ext>
            </a:extLst>
          </p:cNvPr>
          <p:cNvCxnSpPr>
            <a:cxnSpLocks/>
          </p:cNvCxnSpPr>
          <p:nvPr/>
        </p:nvCxnSpPr>
        <p:spPr>
          <a:xfrm flipV="1">
            <a:off x="6437650" y="4446786"/>
            <a:ext cx="1040463" cy="869"/>
          </a:xfrm>
          <a:prstGeom prst="line">
            <a:avLst/>
          </a:prstGeom>
          <a:ln>
            <a:solidFill>
              <a:srgbClr val="0F6B6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2F933C58-3184-B55C-AFF1-7203005B2757}"/>
              </a:ext>
            </a:extLst>
          </p:cNvPr>
          <p:cNvCxnSpPr>
            <a:cxnSpLocks/>
          </p:cNvCxnSpPr>
          <p:nvPr/>
        </p:nvCxnSpPr>
        <p:spPr>
          <a:xfrm flipV="1">
            <a:off x="9522194" y="3807545"/>
            <a:ext cx="568292" cy="1"/>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1C89B409-6ED3-F143-8AC2-0D2D2AE3D997}"/>
              </a:ext>
            </a:extLst>
          </p:cNvPr>
          <p:cNvCxnSpPr>
            <a:cxnSpLocks/>
          </p:cNvCxnSpPr>
          <p:nvPr/>
        </p:nvCxnSpPr>
        <p:spPr>
          <a:xfrm>
            <a:off x="5029714" y="4282087"/>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77452C5B-5661-3FF2-E921-0E15E3677FCA}"/>
              </a:ext>
            </a:extLst>
          </p:cNvPr>
          <p:cNvCxnSpPr>
            <a:cxnSpLocks/>
          </p:cNvCxnSpPr>
          <p:nvPr/>
        </p:nvCxnSpPr>
        <p:spPr>
          <a:xfrm>
            <a:off x="3305608" y="4291365"/>
            <a:ext cx="0" cy="1292993"/>
          </a:xfrm>
          <a:prstGeom prst="straightConnector1">
            <a:avLst/>
          </a:prstGeom>
          <a:ln>
            <a:solidFill>
              <a:srgbClr val="0F6B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3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normAutofit/>
          </a:bodyPr>
          <a:lstStyle/>
          <a:p>
            <a:r>
              <a:rPr lang="en-US"/>
              <a:t>What has this meant for CPCS?</a:t>
            </a:r>
            <a:endParaRPr lang="en-GB"/>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351338"/>
          </a:xfrm>
        </p:spPr>
        <p:txBody>
          <a:bodyPr>
            <a:normAutofit fontScale="85000" lnSpcReduction="10000"/>
          </a:bodyPr>
          <a:lstStyle/>
          <a:p>
            <a:r>
              <a:rPr lang="en-US"/>
              <a:t>CPCS ended on 30th January 2024 and the </a:t>
            </a:r>
            <a:r>
              <a:rPr kumimoji="0" lang="en-US" b="0" u="none" strike="noStrike" kern="1200" cap="none" spc="0" normalizeH="0" baseline="0" noProof="0">
                <a:ln>
                  <a:noFill/>
                </a:ln>
                <a:effectLst/>
                <a:uLnTx/>
                <a:uFillTx/>
                <a:latin typeface="DM Sans" pitchFamily="2" charset="77"/>
                <a:ea typeface="+mn-ea"/>
                <a:cs typeface="+mn-cs"/>
              </a:rPr>
              <a:t>Urgent supply of repeat meds and Referrals for minor illness consultations with a pharmacist elements of CPCS became part of the Pharmacy First service </a:t>
            </a:r>
            <a:r>
              <a:rPr kumimoji="0" lang="en-US" b="0" u="none" strike="noStrike" kern="1200" cap="none" spc="0" normalizeH="0" baseline="0" noProof="0" err="1">
                <a:ln>
                  <a:noFill/>
                </a:ln>
                <a:effectLst/>
                <a:uLnTx/>
                <a:uFillTx/>
                <a:latin typeface="DM Sans" pitchFamily="2" charset="77"/>
                <a:ea typeface="+mn-ea"/>
                <a:cs typeface="+mn-cs"/>
              </a:rPr>
              <a:t>fro</a:t>
            </a:r>
            <a:r>
              <a:rPr lang="en-US"/>
              <a:t>m 31st January 2024</a:t>
            </a:r>
            <a:endParaRPr kumimoji="0" lang="en-US" b="0" u="none" strike="noStrike" kern="1200" cap="none" spc="0" normalizeH="0" baseline="0" noProof="0">
              <a:ln>
                <a:noFill/>
              </a:ln>
              <a:effectLst/>
              <a:uLnTx/>
              <a:uFillTx/>
              <a:latin typeface="DM Sans" pitchFamily="2" charset="77"/>
              <a:ea typeface="+mn-ea"/>
              <a:cs typeface="+mn-cs"/>
            </a:endParaRPr>
          </a:p>
          <a:p>
            <a:pPr lvl="1">
              <a:buFont typeface="DM Sans" pitchFamily="2" charset="0"/>
              <a:buChar char="–"/>
            </a:pPr>
            <a:r>
              <a:rPr lang="en-US"/>
              <a:t>General practices </a:t>
            </a:r>
            <a:r>
              <a:rPr lang="en-US" b="1"/>
              <a:t>can still electronically refer patients </a:t>
            </a:r>
            <a:r>
              <a:rPr lang="en-US"/>
              <a:t>for </a:t>
            </a:r>
            <a:r>
              <a:rPr kumimoji="0" lang="en-US" b="0" u="none" strike="noStrike" kern="1200" cap="none" spc="0" normalizeH="0" baseline="0" noProof="0">
                <a:ln>
                  <a:noFill/>
                </a:ln>
                <a:effectLst/>
                <a:uLnTx/>
                <a:uFillTx/>
                <a:latin typeface="DM Sans" pitchFamily="2" charset="77"/>
                <a:ea typeface="+mn-ea"/>
                <a:cs typeface="+mn-cs"/>
              </a:rPr>
              <a:t>Referrals for minor illness consultations with a pharmacist, not the Urgent supply of repeat meds element (as was the case with CPCS) – </a:t>
            </a:r>
            <a:r>
              <a:rPr kumimoji="0" lang="en-US" b="1" u="none" strike="noStrike" kern="1200" cap="none" spc="0" normalizeH="0" baseline="0" noProof="0">
                <a:ln>
                  <a:noFill/>
                </a:ln>
                <a:effectLst/>
                <a:uLnTx/>
                <a:uFillTx/>
                <a:latin typeface="DM Sans" pitchFamily="2" charset="77"/>
                <a:ea typeface="+mn-ea"/>
                <a:cs typeface="+mn-cs"/>
              </a:rPr>
              <a:t>referrals must be sent via a secure digital route, verbal/telephone referrals are not allowed</a:t>
            </a:r>
          </a:p>
          <a:p>
            <a:pPr lvl="1">
              <a:buFont typeface="DM Sans" pitchFamily="2" charset="0"/>
              <a:buChar char="–"/>
            </a:pPr>
            <a:r>
              <a:rPr lang="en-US"/>
              <a:t>Patients will not be able to walk-in to a pharmacy and access these parts of the service (self-refer); needs to be an electronic referral from an </a:t>
            </a:r>
            <a:r>
              <a:rPr lang="en-US" err="1"/>
              <a:t>authorised</a:t>
            </a:r>
            <a:r>
              <a:rPr lang="en-US"/>
              <a:t> </a:t>
            </a:r>
            <a:r>
              <a:rPr lang="en-US" err="1"/>
              <a:t>organisation</a:t>
            </a:r>
            <a:endParaRPr lang="en-US"/>
          </a:p>
          <a:p>
            <a:pPr lvl="2"/>
            <a:r>
              <a:rPr kumimoji="0" lang="en-US" b="0" u="none" strike="noStrike" kern="1200" cap="none" spc="0" normalizeH="0" baseline="0" noProof="0">
                <a:ln>
                  <a:noFill/>
                </a:ln>
                <a:effectLst/>
                <a:uLnTx/>
                <a:uFillTx/>
                <a:latin typeface="DM Sans" pitchFamily="2" charset="77"/>
                <a:ea typeface="+mn-ea"/>
                <a:cs typeface="+mn-cs"/>
              </a:rPr>
              <a:t>Therefore, </a:t>
            </a:r>
            <a:r>
              <a:rPr kumimoji="0" lang="en-US" b="1" u="none" strike="noStrike" kern="1200" cap="none" spc="0" normalizeH="0" baseline="0" noProof="0">
                <a:ln>
                  <a:noFill/>
                </a:ln>
                <a:effectLst/>
                <a:uLnTx/>
                <a:uFillTx/>
                <a:latin typeface="DM Sans" pitchFamily="2" charset="77"/>
                <a:ea typeface="+mn-ea"/>
                <a:cs typeface="+mn-cs"/>
              </a:rPr>
              <a:t>general practice will still need to make electronic referrals</a:t>
            </a:r>
            <a:r>
              <a:rPr kumimoji="0" lang="en-US" b="0" u="none" strike="noStrike" kern="1200" cap="none" spc="0" normalizeH="0" baseline="0" noProof="0">
                <a:ln>
                  <a:noFill/>
                </a:ln>
                <a:effectLst/>
                <a:uLnTx/>
                <a:uFillTx/>
                <a:latin typeface="DM Sans" pitchFamily="2" charset="77"/>
                <a:ea typeface="+mn-ea"/>
                <a:cs typeface="+mn-cs"/>
              </a:rPr>
              <a:t> for patients who present at their practice but are then referred to the pharmacy for a Minor illness consultation with a pharmacist</a:t>
            </a:r>
          </a:p>
          <a:p>
            <a:pPr lvl="1"/>
            <a:endParaRPr lang="en-US">
              <a:latin typeface="DM Sans" pitchFamily="2" charset="77"/>
            </a:endParaRPr>
          </a:p>
          <a:p>
            <a:endParaRPr lang="en-GB"/>
          </a:p>
        </p:txBody>
      </p:sp>
    </p:spTree>
    <p:extLst>
      <p:ext uri="{BB962C8B-B14F-4D97-AF65-F5344CB8AC3E}">
        <p14:creationId xmlns:p14="http://schemas.microsoft.com/office/powerpoint/2010/main" val="405775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lstStyle/>
          <a:p>
            <a:r>
              <a:rPr lang="en-US">
                <a:latin typeface="Mokoko Medium"/>
              </a:rPr>
              <a:t>Why formal referrals are required  </a:t>
            </a:r>
            <a:endParaRPr lang="en-GB"/>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2"/>
            <a:ext cx="10275519" cy="4548545"/>
          </a:xfrm>
        </p:spPr>
        <p:txBody>
          <a:bodyPr vert="horz" lIns="91440" tIns="45720" rIns="91440" bIns="45720" rtlCol="0" anchor="t">
            <a:normAutofit/>
          </a:bodyPr>
          <a:lstStyle/>
          <a:p>
            <a:pPr algn="l" rtl="0" fontAlgn="base"/>
            <a:r>
              <a:rPr lang="en-US" sz="1800" b="1" i="0" u="none" strike="noStrike">
                <a:solidFill>
                  <a:srgbClr val="0072CE"/>
                </a:solidFill>
                <a:effectLst/>
                <a:latin typeface="DM Sans"/>
              </a:rPr>
              <a:t>Ensures patient has a private discussion with the pharmacist </a:t>
            </a:r>
          </a:p>
          <a:p>
            <a:pPr lvl="1" fontAlgn="base"/>
            <a:r>
              <a:rPr lang="en-US" sz="1600" b="0" i="0" u="none" strike="noStrike">
                <a:solidFill>
                  <a:srgbClr val="0072CE"/>
                </a:solidFill>
                <a:effectLst/>
                <a:latin typeface="DM Sans" pitchFamily="2" charset="0"/>
              </a:rPr>
              <a:t>If signposted, the patient may be seen by another member of the team in the pharmacy area and treated under the Self-care Essential service</a:t>
            </a:r>
            <a:r>
              <a:rPr lang="en-US" sz="1600" b="0" i="0">
                <a:solidFill>
                  <a:srgbClr val="0072CE"/>
                </a:solidFill>
                <a:effectLst/>
                <a:latin typeface="DM Sans" pitchFamily="2" charset="0"/>
              </a:rPr>
              <a:t>​</a:t>
            </a:r>
            <a:endParaRPr lang="en-US" sz="1600" b="0" i="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a:solidFill>
                  <a:srgbClr val="0072CE"/>
                </a:solidFill>
                <a:effectLst/>
                <a:latin typeface="DM Sans" pitchFamily="2" charset="0"/>
              </a:rPr>
              <a:t>Reassures patients that their concern has been taken seriously and the pharmacist will be expecting the patient</a:t>
            </a:r>
            <a:r>
              <a:rPr lang="en-US" sz="1800" b="0" i="0">
                <a:solidFill>
                  <a:srgbClr val="0072CE"/>
                </a:solidFill>
                <a:effectLst/>
                <a:latin typeface="DM Sans" pitchFamily="2" charset="0"/>
              </a:rPr>
              <a:t>​</a:t>
            </a:r>
            <a:endParaRPr lang="en-US" sz="1800" b="0" i="0">
              <a:solidFill>
                <a:srgbClr val="0072CE"/>
              </a:solidFill>
              <a:effectLst/>
              <a:latin typeface="Arial" panose="020B0604020202020204" pitchFamily="34" charset="0"/>
            </a:endParaRPr>
          </a:p>
          <a:p>
            <a:pPr lvl="1" fontAlgn="base">
              <a:buFont typeface="Arial" panose="020B0604020202020204" pitchFamily="34" charset="0"/>
              <a:buChar char="•"/>
            </a:pPr>
            <a:r>
              <a:rPr lang="en-US" sz="1600" b="0" i="0" u="none" strike="noStrike">
                <a:solidFill>
                  <a:srgbClr val="0072CE"/>
                </a:solidFill>
                <a:effectLst/>
                <a:latin typeface="DM Sans" pitchFamily="2" charset="0"/>
              </a:rPr>
              <a:t>If signposted, the patient may feel they are being </a:t>
            </a:r>
            <a:r>
              <a:rPr lang="en-US" sz="1600" b="0" i="0" u="none" strike="noStrike" dirty="0">
                <a:solidFill>
                  <a:srgbClr val="0072CE"/>
                </a:solidFill>
                <a:effectLst/>
                <a:latin typeface="DM Sans" pitchFamily="2" charset="0"/>
              </a:rPr>
              <a:t>‘</a:t>
            </a:r>
            <a:r>
              <a:rPr lang="en-US" sz="1600" b="0" i="0" u="none" strike="noStrike">
                <a:solidFill>
                  <a:srgbClr val="0072CE"/>
                </a:solidFill>
                <a:effectLst/>
                <a:latin typeface="DM Sans" pitchFamily="2" charset="0"/>
              </a:rPr>
              <a:t>fobbed off</a:t>
            </a:r>
            <a:r>
              <a:rPr lang="en-US" sz="1600" b="0" i="0" u="none" strike="noStrike" dirty="0">
                <a:solidFill>
                  <a:srgbClr val="0072CE"/>
                </a:solidFill>
                <a:effectLst/>
                <a:latin typeface="DM Sans" pitchFamily="2" charset="0"/>
              </a:rPr>
              <a:t>’</a:t>
            </a:r>
            <a:r>
              <a:rPr lang="en-US" sz="1600" b="0" i="0" u="none" strike="noStrike">
                <a:solidFill>
                  <a:srgbClr val="0072CE"/>
                </a:solidFill>
                <a:effectLst/>
                <a:latin typeface="DM Sans" pitchFamily="2" charset="0"/>
              </a:rPr>
              <a:t> and be unsatisfied with the service provided by the GP practice </a:t>
            </a:r>
            <a:r>
              <a:rPr lang="en-US" sz="1600" b="0" i="0">
                <a:solidFill>
                  <a:srgbClr val="0072CE"/>
                </a:solidFill>
                <a:effectLst/>
                <a:latin typeface="DM Sans" pitchFamily="2" charset="0"/>
              </a:rPr>
              <a:t>​and the pharmacy as they won’t be expecting the patient</a:t>
            </a:r>
            <a:endParaRPr lang="en-US" sz="1600" b="0" i="0">
              <a:solidFill>
                <a:srgbClr val="0072CE"/>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a:solidFill>
                  <a:srgbClr val="0072CE"/>
                </a:solidFill>
                <a:effectLst/>
                <a:latin typeface="DM Sans" pitchFamily="2" charset="0"/>
              </a:rPr>
              <a:t>Patient will be sent to a pharmacy providing the service</a:t>
            </a:r>
            <a:r>
              <a:rPr lang="en-US" sz="1800" b="0" i="0">
                <a:solidFill>
                  <a:srgbClr val="0072CE"/>
                </a:solidFill>
                <a:effectLst/>
                <a:latin typeface="DM Sans" pitchFamily="2" charset="0"/>
              </a:rPr>
              <a:t>​</a:t>
            </a:r>
            <a:endParaRPr lang="en-US" sz="1800" b="0" i="0">
              <a:solidFill>
                <a:srgbClr val="0072CE"/>
              </a:solidFill>
              <a:effectLst/>
              <a:latin typeface="Arial" panose="020B0604020202020204" pitchFamily="34" charset="0"/>
            </a:endParaRPr>
          </a:p>
          <a:p>
            <a:pPr lvl="1" fontAlgn="base">
              <a:buFont typeface="Arial" panose="020B0604020202020204" pitchFamily="34" charset="0"/>
              <a:buChar char="•"/>
            </a:pPr>
            <a:r>
              <a:rPr lang="en-US" sz="1600" b="0" i="0" u="none" strike="noStrike">
                <a:solidFill>
                  <a:srgbClr val="0072CE"/>
                </a:solidFill>
                <a:effectLst/>
                <a:latin typeface="DM Sans" pitchFamily="2" charset="0"/>
              </a:rPr>
              <a:t>If</a:t>
            </a:r>
            <a:r>
              <a:rPr lang="en-US" sz="1500" b="0" i="0" u="none" strike="noStrike">
                <a:solidFill>
                  <a:srgbClr val="0072CE"/>
                </a:solidFill>
                <a:effectLst/>
                <a:latin typeface="DM Sans" pitchFamily="2" charset="0"/>
              </a:rPr>
              <a:t> signposted, patients may have to figure out themselves who is providing the service (the referral route should provide a more joined-up patient journey)</a:t>
            </a:r>
            <a:r>
              <a:rPr lang="en-US" sz="1500" b="0" i="0">
                <a:solidFill>
                  <a:srgbClr val="0072CE"/>
                </a:solidFill>
                <a:effectLst/>
                <a:latin typeface="DM Sans" pitchFamily="2" charset="0"/>
              </a:rPr>
              <a:t>​</a:t>
            </a:r>
            <a:endParaRPr lang="en-US" b="0" i="0">
              <a:solidFill>
                <a:srgbClr val="0072CE"/>
              </a:solidFill>
              <a:effectLst/>
              <a:latin typeface="Arial" panose="020B0604020202020204" pitchFamily="34" charset="0"/>
            </a:endParaRPr>
          </a:p>
          <a:p>
            <a:endParaRPr lang="en-US"/>
          </a:p>
          <a:p>
            <a:pPr marL="457200" lvl="1" indent="0">
              <a:buNone/>
            </a:pPr>
            <a:endParaRPr lang="en-GB"/>
          </a:p>
        </p:txBody>
      </p:sp>
    </p:spTree>
    <p:extLst>
      <p:ext uri="{BB962C8B-B14F-4D97-AF65-F5344CB8AC3E}">
        <p14:creationId xmlns:p14="http://schemas.microsoft.com/office/powerpoint/2010/main" val="2562633548"/>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D28FFE-183E-4DAD-AB5F-487F2B4AE4A6}" vid="{DD54CA94-2C1D-4326-993F-34190BA0E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4ea0703e9f96e7952bbf901575249dda">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21158d971037e81ce5dae2add9782b3d"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9A4A0-DEC3-424A-BC41-FDD6187ACC87}">
  <ds:schemaRefs>
    <ds:schemaRef ds:uri="http://schemas.microsoft.com/office/2006/metadata/properties"/>
    <ds:schemaRef ds:uri="e18753c5-2901-411e-a100-706a3d27800e"/>
    <ds:schemaRef ds:uri="http://schemas.microsoft.com/office/2006/documentManagement/types"/>
    <ds:schemaRef ds:uri="http://www.w3.org/XML/1998/namespace"/>
    <ds:schemaRef ds:uri="http://purl.org/dc/dcmitype/"/>
    <ds:schemaRef ds:uri="1c7d3551-5694-4f12-b35a-d9a7a462ea4b"/>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CC73AD3-C7AB-4796-8644-0B16DCD14754}">
  <ds:schemaRefs>
    <ds:schemaRef ds:uri="1c7d3551-5694-4f12-b35a-d9a7a462ea4b"/>
    <ds:schemaRef ds:uri="e18753c5-2901-411e-a100-706a3d278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2C5781-8819-4E12-8A36-A4DA533B35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CPE Local</Template>
  <TotalTime>0</TotalTime>
  <Words>2380</Words>
  <Application>Microsoft Office PowerPoint</Application>
  <PresentationFormat>Widescreen</PresentationFormat>
  <Paragraphs>239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DM Sans</vt:lpstr>
      <vt:lpstr>Mokoko Medium</vt:lpstr>
      <vt:lpstr>Wingdings</vt:lpstr>
      <vt:lpstr>Office Theme</vt:lpstr>
      <vt:lpstr>Read and delete this slide</vt:lpstr>
      <vt:lpstr>The Pharmacy First service – for general practice colleagues </vt:lpstr>
      <vt:lpstr>Presentation overview</vt:lpstr>
      <vt:lpstr>The Pharmacy First service</vt:lpstr>
      <vt:lpstr>Animation of the service</vt:lpstr>
      <vt:lpstr>The Pharmacy First service</vt:lpstr>
      <vt:lpstr>PowerPoint Presentation</vt:lpstr>
      <vt:lpstr>What has this meant for CPCS?</vt:lpstr>
      <vt:lpstr>Why formal referrals are required  </vt:lpstr>
      <vt:lpstr>Why formal referrals are required  </vt:lpstr>
      <vt:lpstr>Why formal referrals are required  </vt:lpstr>
      <vt:lpstr>Clinical pathway consultations (new element)</vt:lpstr>
      <vt:lpstr>Clinical pathway consultations</vt:lpstr>
      <vt:lpstr>Clinical pathway consultations</vt:lpstr>
      <vt:lpstr>Clinical pathways consultations</vt:lpstr>
      <vt:lpstr>High-level service overview [option 1]</vt:lpstr>
      <vt:lpstr>High-level service overview [option 2]</vt:lpstr>
      <vt:lpstr>The service requirements</vt:lpstr>
      <vt:lpstr>The clinical pathways and PGDs</vt:lpstr>
      <vt:lpstr>Clinical pathway consultations</vt:lpstr>
      <vt:lpstr>Development of clinical pathways</vt:lpstr>
      <vt:lpstr>Monitoring and surveillance</vt:lpstr>
      <vt:lpstr>PowerPoint Presentation</vt:lpstr>
      <vt:lpstr>PowerPoint Presentation</vt:lpstr>
      <vt:lpstr>PowerPoint Presentation</vt:lpstr>
      <vt:lpstr>Notifications and referrals to general practice</vt:lpstr>
      <vt:lpstr>Notifications</vt:lpstr>
      <vt:lpstr>Referrals</vt:lpstr>
      <vt:lpstr>Learning and development for pharmacists</vt:lpstr>
      <vt:lpstr>Learning and development</vt:lpstr>
      <vt:lpstr>Summary</vt:lpstr>
      <vt:lpstr>Expansion of other services</vt:lpstr>
      <vt:lpstr>Expansion of other services</vt:lpstr>
      <vt:lpstr>Questions cpe.org.uk/pharmacyfirstGPs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Getting to know the service</dc:title>
  <dc:creator>Rosie Taylor</dc:creator>
  <cp:lastModifiedBy>Rosie Taylor</cp:lastModifiedBy>
  <cp:revision>1</cp:revision>
  <dcterms:created xsi:type="dcterms:W3CDTF">2023-12-14T15:34:25Z</dcterms:created>
  <dcterms:modified xsi:type="dcterms:W3CDTF">2024-05-21T20:34:22Z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