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4" r:id="rId5"/>
    <p:sldId id="256" r:id="rId6"/>
    <p:sldId id="257" r:id="rId7"/>
    <p:sldId id="334" r:id="rId8"/>
    <p:sldId id="276" r:id="rId9"/>
    <p:sldId id="313" r:id="rId10"/>
    <p:sldId id="321" r:id="rId11"/>
    <p:sldId id="325" r:id="rId12"/>
    <p:sldId id="296" r:id="rId13"/>
    <p:sldId id="335" r:id="rId14"/>
    <p:sldId id="297" r:id="rId15"/>
    <p:sldId id="300" r:id="rId16"/>
    <p:sldId id="336" r:id="rId17"/>
    <p:sldId id="337" r:id="rId18"/>
    <p:sldId id="339" r:id="rId19"/>
    <p:sldId id="338" r:id="rId20"/>
    <p:sldId id="307" r:id="rId21"/>
    <p:sldId id="315" r:id="rId22"/>
    <p:sldId id="341" r:id="rId23"/>
    <p:sldId id="328"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BA"/>
    <a:srgbClr val="438B83"/>
    <a:srgbClr val="48D1BA"/>
    <a:srgbClr val="549C85"/>
    <a:srgbClr val="E9F6F8"/>
    <a:srgbClr val="0F6B61"/>
    <a:srgbClr val="FF6D3A"/>
    <a:srgbClr val="33CCCC"/>
    <a:srgbClr val="FFFFFF"/>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149FD-0D3E-4082-B673-58F0D52C4D3E}" v="2" dt="2025-03-19T18:20:43.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8" autoAdjust="0"/>
    <p:restoredTop sz="94264" autoAdjust="0"/>
  </p:normalViewPr>
  <p:slideViewPr>
    <p:cSldViewPr snapToGrid="0">
      <p:cViewPr varScale="1">
        <p:scale>
          <a:sx n="113" d="100"/>
          <a:sy n="113" d="100"/>
        </p:scale>
        <p:origin x="8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15EA6-CCE2-4B08-8DAC-3787AF7169FC}"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2FFE00B7-1002-437E-8C16-4D120B7ADE3F}">
      <dgm:prSet phldrT="[Text]" custT="1"/>
      <dgm:spPr>
        <a:solidFill>
          <a:srgbClr val="438B83"/>
        </a:solidFill>
      </dgm:spPr>
      <dgm:t>
        <a:bodyPr vert="vert"/>
        <a:lstStyle/>
        <a:p>
          <a:r>
            <a:rPr lang="en-GB" sz="2800" dirty="0">
              <a:solidFill>
                <a:srgbClr val="FF6D3A"/>
              </a:solidFill>
            </a:rPr>
            <a:t>2</a:t>
          </a:r>
        </a:p>
      </dgm:t>
    </dgm:pt>
    <dgm:pt modelId="{F0396AFB-12C9-4E92-B0AF-5AF9C05EE82F}" type="parTrans" cxnId="{BA3037D1-B588-45C8-924C-417F1DCAEA0B}">
      <dgm:prSet/>
      <dgm:spPr/>
      <dgm:t>
        <a:bodyPr/>
        <a:lstStyle/>
        <a:p>
          <a:endParaRPr lang="en-GB"/>
        </a:p>
      </dgm:t>
    </dgm:pt>
    <dgm:pt modelId="{40B8C1F2-8FA5-48B9-9716-E7E638331D49}" type="sibTrans" cxnId="{BA3037D1-B588-45C8-924C-417F1DCAEA0B}">
      <dgm:prSet/>
      <dgm:spPr/>
      <dgm:t>
        <a:bodyPr/>
        <a:lstStyle/>
        <a:p>
          <a:endParaRPr lang="en-GB"/>
        </a:p>
      </dgm:t>
    </dgm:pt>
    <dgm:pt modelId="{37365F5B-E59C-498D-8445-43C49A653957}">
      <dgm:prSet phldrT="[Text]" custT="1"/>
      <dgm:spPr/>
      <dgm:t>
        <a:bodyPr/>
        <a:lstStyle/>
        <a:p>
          <a:endParaRPr kumimoji="0" lang="en-US" sz="3200" b="1" u="none" strike="noStrike" cap="none" spc="0" normalizeH="0" baseline="0" noProof="0" dirty="0">
            <a:ln>
              <a:noFill/>
            </a:ln>
            <a:effectLst/>
            <a:uLnTx/>
            <a:uFillTx/>
            <a:latin typeface="Arial" panose="020B0604020202020204" pitchFamily="34" charset="0"/>
            <a:cs typeface="Arial" panose="020B0604020202020204" pitchFamily="34" charset="0"/>
          </a:endParaRPr>
        </a:p>
        <a:p>
          <a:r>
            <a:rPr kumimoji="0" lang="en-US" sz="2800" b="1" u="none" strike="noStrike" cap="none" spc="0" normalizeH="0" baseline="0" noProof="0" dirty="0">
              <a:ln>
                <a:noFill/>
              </a:ln>
              <a:effectLst/>
              <a:uLnTx/>
              <a:uFillTx/>
              <a:latin typeface="Arial" panose="020B0604020202020204" pitchFamily="34" charset="0"/>
              <a:cs typeface="Arial" panose="020B0604020202020204" pitchFamily="34" charset="0"/>
            </a:rPr>
            <a:t>On-going supply</a:t>
          </a:r>
          <a:endParaRPr lang="en-GB" sz="2800" dirty="0"/>
        </a:p>
      </dgm:t>
    </dgm:pt>
    <dgm:pt modelId="{9E74819E-1AEE-4BD6-8429-EB8E54145FFF}" type="parTrans" cxnId="{60D72E92-73D0-4748-AEF7-3A6C4950353D}">
      <dgm:prSet/>
      <dgm:spPr/>
      <dgm:t>
        <a:bodyPr/>
        <a:lstStyle/>
        <a:p>
          <a:endParaRPr lang="en-GB"/>
        </a:p>
      </dgm:t>
    </dgm:pt>
    <dgm:pt modelId="{12FB82C9-3A89-4A59-88BC-57F13E1024DB}" type="sibTrans" cxnId="{60D72E92-73D0-4748-AEF7-3A6C4950353D}">
      <dgm:prSet/>
      <dgm:spPr/>
      <dgm:t>
        <a:bodyPr/>
        <a:lstStyle/>
        <a:p>
          <a:endParaRPr lang="en-GB"/>
        </a:p>
      </dgm:t>
    </dgm:pt>
    <dgm:pt modelId="{1F862F9A-8D5D-4212-AB99-4731E6BEF681}">
      <dgm:prSet phldrT="[Text]" custT="1"/>
      <dgm:spPr>
        <a:solidFill>
          <a:srgbClr val="438B83"/>
        </a:solidFill>
      </dgm:spPr>
      <dgm:t>
        <a:bodyPr vert="vert"/>
        <a:lstStyle/>
        <a:p>
          <a:r>
            <a:rPr lang="en-GB" sz="2800" dirty="0">
              <a:solidFill>
                <a:srgbClr val="FF6D3A"/>
              </a:solidFill>
            </a:rPr>
            <a:t>3</a:t>
          </a:r>
        </a:p>
      </dgm:t>
    </dgm:pt>
    <dgm:pt modelId="{22DF0A68-6E3F-4C21-AB07-15B856DE6604}" type="parTrans" cxnId="{DAC317C6-14BC-4A80-83AA-CFB9EB93C4CB}">
      <dgm:prSet/>
      <dgm:spPr/>
      <dgm:t>
        <a:bodyPr/>
        <a:lstStyle/>
        <a:p>
          <a:endParaRPr lang="en-GB"/>
        </a:p>
      </dgm:t>
    </dgm:pt>
    <dgm:pt modelId="{A7D0293F-3324-4D02-85BE-0A2BD3B0B29C}" type="sibTrans" cxnId="{DAC317C6-14BC-4A80-83AA-CFB9EB93C4CB}">
      <dgm:prSet/>
      <dgm:spPr/>
      <dgm:t>
        <a:bodyPr/>
        <a:lstStyle/>
        <a:p>
          <a:endParaRPr lang="en-GB"/>
        </a:p>
      </dgm:t>
    </dgm:pt>
    <dgm:pt modelId="{9D8559C3-8ACD-491A-9483-A5D2A1668B93}">
      <dgm:prSet phldrT="[Text]" custT="1"/>
      <dgm:spPr/>
      <dgm:t>
        <a:bodyPr/>
        <a:lstStyle/>
        <a:p>
          <a:endParaRPr kumimoji="0" lang="en-US" sz="4100" b="1" u="none" strike="noStrike" cap="none" spc="0" normalizeH="0" baseline="0" noProof="0" dirty="0">
            <a:ln>
              <a:noFill/>
            </a:ln>
            <a:effectLst/>
            <a:uLnTx/>
            <a:uFillTx/>
            <a:latin typeface="Arial" panose="020B0604020202020204" pitchFamily="34" charset="0"/>
            <a:cs typeface="Arial" panose="020B0604020202020204" pitchFamily="34" charset="0"/>
          </a:endParaRPr>
        </a:p>
        <a:p>
          <a:r>
            <a:rPr kumimoji="0" lang="en-US" sz="2800" b="1" u="none" strike="noStrike" cap="none" spc="0" normalizeH="0" baseline="0" noProof="0" dirty="0">
              <a:ln>
                <a:noFill/>
              </a:ln>
              <a:effectLst/>
              <a:uLnTx/>
              <a:uFillTx/>
              <a:latin typeface="Arial" panose="020B0604020202020204" pitchFamily="34" charset="0"/>
              <a:cs typeface="Arial" panose="020B0604020202020204" pitchFamily="34" charset="0"/>
            </a:rPr>
            <a:t>Review</a:t>
          </a:r>
          <a:endParaRPr lang="en-GB" sz="2800" dirty="0"/>
        </a:p>
      </dgm:t>
    </dgm:pt>
    <dgm:pt modelId="{FCBECF1F-EA06-46A3-BAEB-C299AF544FF7}" type="parTrans" cxnId="{C99BF21B-D843-4EA5-9418-2100971757B8}">
      <dgm:prSet/>
      <dgm:spPr/>
      <dgm:t>
        <a:bodyPr/>
        <a:lstStyle/>
        <a:p>
          <a:endParaRPr lang="en-GB"/>
        </a:p>
      </dgm:t>
    </dgm:pt>
    <dgm:pt modelId="{011AAD04-EE43-4AF0-A718-070082D930F2}" type="sibTrans" cxnId="{C99BF21B-D843-4EA5-9418-2100971757B8}">
      <dgm:prSet/>
      <dgm:spPr/>
      <dgm:t>
        <a:bodyPr/>
        <a:lstStyle/>
        <a:p>
          <a:endParaRPr lang="en-GB"/>
        </a:p>
      </dgm:t>
    </dgm:pt>
    <dgm:pt modelId="{C27ECB7C-CAF3-479B-8736-686133CD180F}">
      <dgm:prSet phldrT="[Text]" custT="1"/>
      <dgm:spPr>
        <a:solidFill>
          <a:srgbClr val="438B83"/>
        </a:solidFill>
      </dgm:spPr>
      <dgm:t>
        <a:bodyPr vert="vert"/>
        <a:lstStyle/>
        <a:p>
          <a:r>
            <a:rPr lang="en-GB" sz="2800" dirty="0">
              <a:solidFill>
                <a:srgbClr val="FF6D3A"/>
              </a:solidFill>
            </a:rPr>
            <a:t>1</a:t>
          </a:r>
        </a:p>
      </dgm:t>
    </dgm:pt>
    <dgm:pt modelId="{8E1DF5FF-88AD-46E2-84E5-60EB6C44C165}" type="sibTrans" cxnId="{971EEB46-6D71-44C5-B682-C007A82DF53C}">
      <dgm:prSet/>
      <dgm:spPr/>
      <dgm:t>
        <a:bodyPr/>
        <a:lstStyle/>
        <a:p>
          <a:endParaRPr lang="en-GB"/>
        </a:p>
      </dgm:t>
    </dgm:pt>
    <dgm:pt modelId="{A95C139D-D2F7-43CE-B8DA-8884CC6211B4}" type="parTrans" cxnId="{971EEB46-6D71-44C5-B682-C007A82DF53C}">
      <dgm:prSet/>
      <dgm:spPr/>
      <dgm:t>
        <a:bodyPr/>
        <a:lstStyle/>
        <a:p>
          <a:endParaRPr lang="en-GB"/>
        </a:p>
      </dgm:t>
    </dgm:pt>
    <dgm:pt modelId="{543C4133-5F26-4073-917E-4C7E37CAE818}">
      <dgm:prSet phldrT="[Text]" custT="1"/>
      <dgm:spPr/>
      <dgm:t>
        <a:bodyPr/>
        <a:lstStyle/>
        <a:p>
          <a:r>
            <a:rPr kumimoji="0" lang="en-US" sz="2800" b="1" u="none" strike="noStrike" cap="none" spc="0" normalizeH="0" baseline="0" noProof="0" dirty="0">
              <a:ln>
                <a:noFill/>
              </a:ln>
              <a:effectLst/>
              <a:uLnTx/>
              <a:uFillTx/>
              <a:latin typeface="Arial" panose="020B0604020202020204" pitchFamily="34" charset="0"/>
              <a:cs typeface="Arial" panose="020B0604020202020204" pitchFamily="34" charset="0"/>
            </a:rPr>
            <a:t>Initiation</a:t>
          </a:r>
          <a:endParaRPr lang="en-GB" sz="3200" dirty="0"/>
        </a:p>
      </dgm:t>
    </dgm:pt>
    <dgm:pt modelId="{F71839A4-FE28-4414-BAE5-CED625E363D6}" type="parTrans" cxnId="{5CE2CB05-819B-4F72-8167-8D28198D05F5}">
      <dgm:prSet/>
      <dgm:spPr/>
      <dgm:t>
        <a:bodyPr/>
        <a:lstStyle/>
        <a:p>
          <a:endParaRPr lang="en-GB"/>
        </a:p>
      </dgm:t>
    </dgm:pt>
    <dgm:pt modelId="{59B3E7F3-4C89-452B-A5C4-E6A7A2EDC1A5}" type="sibTrans" cxnId="{5CE2CB05-819B-4F72-8167-8D28198D05F5}">
      <dgm:prSet/>
      <dgm:spPr/>
      <dgm:t>
        <a:bodyPr/>
        <a:lstStyle/>
        <a:p>
          <a:endParaRPr lang="en-GB"/>
        </a:p>
      </dgm:t>
    </dgm:pt>
    <dgm:pt modelId="{4A9539F4-DCA3-446E-A032-2BFDFBAB0931}">
      <dgm:prSet phldrT="[Text]" custT="1"/>
      <dgm:spPr/>
      <dgm:t>
        <a:bodyPr/>
        <a:lstStyle/>
        <a:p>
          <a:endParaRPr lang="en-GB" sz="3200" dirty="0"/>
        </a:p>
      </dgm:t>
    </dgm:pt>
    <dgm:pt modelId="{6CF1D514-C2CD-42E8-9E9D-D3DE26223F57}" type="sibTrans" cxnId="{BDD8B9C1-8DA6-406B-A1B9-BDA066DFC461}">
      <dgm:prSet/>
      <dgm:spPr/>
      <dgm:t>
        <a:bodyPr/>
        <a:lstStyle/>
        <a:p>
          <a:endParaRPr lang="en-GB"/>
        </a:p>
      </dgm:t>
    </dgm:pt>
    <dgm:pt modelId="{712398BF-320A-4ED9-878F-71CCFCEC2207}" type="parTrans" cxnId="{BDD8B9C1-8DA6-406B-A1B9-BDA066DFC461}">
      <dgm:prSet/>
      <dgm:spPr/>
      <dgm:t>
        <a:bodyPr/>
        <a:lstStyle/>
        <a:p>
          <a:endParaRPr lang="en-GB"/>
        </a:p>
      </dgm:t>
    </dgm:pt>
    <dgm:pt modelId="{9E1501BD-F653-4A18-8BF8-4BCD69485884}" type="pres">
      <dgm:prSet presAssocID="{C6A15EA6-CCE2-4B08-8DAC-3787AF7169FC}" presName="Name0" presStyleCnt="0">
        <dgm:presLayoutVars>
          <dgm:dir/>
          <dgm:animLvl val="lvl"/>
          <dgm:resizeHandles val="exact"/>
        </dgm:presLayoutVars>
      </dgm:prSet>
      <dgm:spPr/>
    </dgm:pt>
    <dgm:pt modelId="{5150C106-B6A8-4131-8EC0-B1BEE58B894B}" type="pres">
      <dgm:prSet presAssocID="{C27ECB7C-CAF3-479B-8736-686133CD180F}" presName="compositeNode" presStyleCnt="0">
        <dgm:presLayoutVars>
          <dgm:bulletEnabled val="1"/>
        </dgm:presLayoutVars>
      </dgm:prSet>
      <dgm:spPr/>
    </dgm:pt>
    <dgm:pt modelId="{3F8568C4-E9CC-4675-9525-2448839045EF}" type="pres">
      <dgm:prSet presAssocID="{C27ECB7C-CAF3-479B-8736-686133CD180F}" presName="bgRect" presStyleLbl="node1" presStyleIdx="0" presStyleCnt="3"/>
      <dgm:spPr/>
    </dgm:pt>
    <dgm:pt modelId="{B50D7C3D-50C3-4A58-BF06-279B40754191}" type="pres">
      <dgm:prSet presAssocID="{C27ECB7C-CAF3-479B-8736-686133CD180F}" presName="parentNode" presStyleLbl="node1" presStyleIdx="0" presStyleCnt="3">
        <dgm:presLayoutVars>
          <dgm:chMax val="0"/>
          <dgm:bulletEnabled val="1"/>
        </dgm:presLayoutVars>
      </dgm:prSet>
      <dgm:spPr/>
    </dgm:pt>
    <dgm:pt modelId="{222DA2C2-7E11-4D56-B067-8D746DBBFB98}" type="pres">
      <dgm:prSet presAssocID="{C27ECB7C-CAF3-479B-8736-686133CD180F}" presName="childNode" presStyleLbl="node1" presStyleIdx="0" presStyleCnt="3">
        <dgm:presLayoutVars>
          <dgm:bulletEnabled val="1"/>
        </dgm:presLayoutVars>
      </dgm:prSet>
      <dgm:spPr/>
    </dgm:pt>
    <dgm:pt modelId="{3616FE23-1270-448D-BFD8-E00E54657358}" type="pres">
      <dgm:prSet presAssocID="{8E1DF5FF-88AD-46E2-84E5-60EB6C44C165}" presName="hSp" presStyleCnt="0"/>
      <dgm:spPr/>
    </dgm:pt>
    <dgm:pt modelId="{0BD88F91-D1E2-4317-9B26-5FB12A903F2B}" type="pres">
      <dgm:prSet presAssocID="{8E1DF5FF-88AD-46E2-84E5-60EB6C44C165}" presName="vProcSp" presStyleCnt="0"/>
      <dgm:spPr/>
    </dgm:pt>
    <dgm:pt modelId="{57304AD4-0C19-497D-8837-59BE38E101AF}" type="pres">
      <dgm:prSet presAssocID="{8E1DF5FF-88AD-46E2-84E5-60EB6C44C165}" presName="vSp1" presStyleCnt="0"/>
      <dgm:spPr/>
    </dgm:pt>
    <dgm:pt modelId="{885D00E4-BDF0-47A9-82BA-A46554CA1423}" type="pres">
      <dgm:prSet presAssocID="{8E1DF5FF-88AD-46E2-84E5-60EB6C44C165}" presName="simulatedConn" presStyleLbl="solidFgAcc1" presStyleIdx="0" presStyleCnt="2" custScaleX="143791" custScaleY="222181"/>
      <dgm:spPr>
        <a:prstGeom prst="mathPlus">
          <a:avLst/>
        </a:prstGeom>
        <a:solidFill>
          <a:srgbClr val="CB00BA"/>
        </a:solidFill>
      </dgm:spPr>
    </dgm:pt>
    <dgm:pt modelId="{37506E7E-2883-4F92-9B4B-003B453D854A}" type="pres">
      <dgm:prSet presAssocID="{8E1DF5FF-88AD-46E2-84E5-60EB6C44C165}" presName="vSp2" presStyleCnt="0"/>
      <dgm:spPr/>
    </dgm:pt>
    <dgm:pt modelId="{891EE311-0BD2-49BE-8C98-141C68924563}" type="pres">
      <dgm:prSet presAssocID="{8E1DF5FF-88AD-46E2-84E5-60EB6C44C165}" presName="sibTrans" presStyleCnt="0"/>
      <dgm:spPr/>
    </dgm:pt>
    <dgm:pt modelId="{1959709F-073A-4797-91F3-D028ACEB4A5B}" type="pres">
      <dgm:prSet presAssocID="{2FFE00B7-1002-437E-8C16-4D120B7ADE3F}" presName="compositeNode" presStyleCnt="0">
        <dgm:presLayoutVars>
          <dgm:bulletEnabled val="1"/>
        </dgm:presLayoutVars>
      </dgm:prSet>
      <dgm:spPr/>
    </dgm:pt>
    <dgm:pt modelId="{F21180C7-CF1B-4BAD-A6EA-E7F66402B856}" type="pres">
      <dgm:prSet presAssocID="{2FFE00B7-1002-437E-8C16-4D120B7ADE3F}" presName="bgRect" presStyleLbl="node1" presStyleIdx="1" presStyleCnt="3" custLinFactNeighborX="1768" custLinFactNeighborY="662"/>
      <dgm:spPr/>
    </dgm:pt>
    <dgm:pt modelId="{B98D5F84-71EA-4F61-A366-89EF3DB6E497}" type="pres">
      <dgm:prSet presAssocID="{2FFE00B7-1002-437E-8C16-4D120B7ADE3F}" presName="parentNode" presStyleLbl="node1" presStyleIdx="1" presStyleCnt="3">
        <dgm:presLayoutVars>
          <dgm:chMax val="0"/>
          <dgm:bulletEnabled val="1"/>
        </dgm:presLayoutVars>
      </dgm:prSet>
      <dgm:spPr/>
    </dgm:pt>
    <dgm:pt modelId="{59D25A6D-2715-4432-A074-ABECAC5B9A4D}" type="pres">
      <dgm:prSet presAssocID="{2FFE00B7-1002-437E-8C16-4D120B7ADE3F}" presName="childNode" presStyleLbl="node1" presStyleIdx="1" presStyleCnt="3">
        <dgm:presLayoutVars>
          <dgm:bulletEnabled val="1"/>
        </dgm:presLayoutVars>
      </dgm:prSet>
      <dgm:spPr/>
    </dgm:pt>
    <dgm:pt modelId="{A231A51A-AF1B-4497-9E22-75084556836E}" type="pres">
      <dgm:prSet presAssocID="{40B8C1F2-8FA5-48B9-9716-E7E638331D49}" presName="hSp" presStyleCnt="0"/>
      <dgm:spPr/>
    </dgm:pt>
    <dgm:pt modelId="{B1BF0296-0872-48CD-9E94-F5A405766135}" type="pres">
      <dgm:prSet presAssocID="{40B8C1F2-8FA5-48B9-9716-E7E638331D49}" presName="vProcSp" presStyleCnt="0"/>
      <dgm:spPr/>
    </dgm:pt>
    <dgm:pt modelId="{C0C962CC-12FE-4899-A608-EDE07F136214}" type="pres">
      <dgm:prSet presAssocID="{40B8C1F2-8FA5-48B9-9716-E7E638331D49}" presName="vSp1" presStyleCnt="0"/>
      <dgm:spPr/>
    </dgm:pt>
    <dgm:pt modelId="{5BA9C97B-CC39-474D-9976-B9259F02203A}" type="pres">
      <dgm:prSet presAssocID="{40B8C1F2-8FA5-48B9-9716-E7E638331D49}" presName="simulatedConn" presStyleLbl="solidFgAcc1" presStyleIdx="1" presStyleCnt="2" custScaleX="145837" custScaleY="236178"/>
      <dgm:spPr>
        <a:prstGeom prst="mathPlus">
          <a:avLst/>
        </a:prstGeom>
        <a:solidFill>
          <a:srgbClr val="CB00BA"/>
        </a:solidFill>
      </dgm:spPr>
    </dgm:pt>
    <dgm:pt modelId="{637F6268-06BF-4D3D-9914-72BF5BEE7C29}" type="pres">
      <dgm:prSet presAssocID="{40B8C1F2-8FA5-48B9-9716-E7E638331D49}" presName="vSp2" presStyleCnt="0"/>
      <dgm:spPr/>
    </dgm:pt>
    <dgm:pt modelId="{D8E66096-8CD9-49A7-8BB5-ED10F69DCA4D}" type="pres">
      <dgm:prSet presAssocID="{40B8C1F2-8FA5-48B9-9716-E7E638331D49}" presName="sibTrans" presStyleCnt="0"/>
      <dgm:spPr/>
    </dgm:pt>
    <dgm:pt modelId="{57C1C0AF-CC6F-43F8-977A-A6528211BF99}" type="pres">
      <dgm:prSet presAssocID="{1F862F9A-8D5D-4212-AB99-4731E6BEF681}" presName="compositeNode" presStyleCnt="0">
        <dgm:presLayoutVars>
          <dgm:bulletEnabled val="1"/>
        </dgm:presLayoutVars>
      </dgm:prSet>
      <dgm:spPr/>
    </dgm:pt>
    <dgm:pt modelId="{B14F56C9-8786-4BC7-A3E6-C39F6D5CAE9D}" type="pres">
      <dgm:prSet presAssocID="{1F862F9A-8D5D-4212-AB99-4731E6BEF681}" presName="bgRect" presStyleLbl="node1" presStyleIdx="2" presStyleCnt="3"/>
      <dgm:spPr/>
    </dgm:pt>
    <dgm:pt modelId="{662DE8D2-0319-4E74-A627-48163492D88B}" type="pres">
      <dgm:prSet presAssocID="{1F862F9A-8D5D-4212-AB99-4731E6BEF681}" presName="parentNode" presStyleLbl="node1" presStyleIdx="2" presStyleCnt="3">
        <dgm:presLayoutVars>
          <dgm:chMax val="0"/>
          <dgm:bulletEnabled val="1"/>
        </dgm:presLayoutVars>
      </dgm:prSet>
      <dgm:spPr/>
    </dgm:pt>
    <dgm:pt modelId="{2D84938F-B916-49C3-BA83-321BF04C40C0}" type="pres">
      <dgm:prSet presAssocID="{1F862F9A-8D5D-4212-AB99-4731E6BEF681}" presName="childNode" presStyleLbl="node1" presStyleIdx="2" presStyleCnt="3">
        <dgm:presLayoutVars>
          <dgm:bulletEnabled val="1"/>
        </dgm:presLayoutVars>
      </dgm:prSet>
      <dgm:spPr/>
    </dgm:pt>
  </dgm:ptLst>
  <dgm:cxnLst>
    <dgm:cxn modelId="{5CE2CB05-819B-4F72-8167-8D28198D05F5}" srcId="{C27ECB7C-CAF3-479B-8736-686133CD180F}" destId="{543C4133-5F26-4073-917E-4C7E37CAE818}" srcOrd="1" destOrd="0" parTransId="{F71839A4-FE28-4414-BAE5-CED625E363D6}" sibTransId="{59B3E7F3-4C89-452B-A5C4-E6A7A2EDC1A5}"/>
    <dgm:cxn modelId="{C99BF21B-D843-4EA5-9418-2100971757B8}" srcId="{1F862F9A-8D5D-4212-AB99-4731E6BEF681}" destId="{9D8559C3-8ACD-491A-9483-A5D2A1668B93}" srcOrd="0" destOrd="0" parTransId="{FCBECF1F-EA06-46A3-BAEB-C299AF544FF7}" sibTransId="{011AAD04-EE43-4AF0-A718-070082D930F2}"/>
    <dgm:cxn modelId="{AEEA1F1E-8AC0-4652-8DA5-7D5E76163240}" type="presOf" srcId="{C6A15EA6-CCE2-4B08-8DAC-3787AF7169FC}" destId="{9E1501BD-F653-4A18-8BF8-4BCD69485884}" srcOrd="0" destOrd="0" presId="urn:microsoft.com/office/officeart/2005/8/layout/hProcess7"/>
    <dgm:cxn modelId="{0066685F-8FB8-43A7-8E4B-BD66B85FEF04}" type="presOf" srcId="{2FFE00B7-1002-437E-8C16-4D120B7ADE3F}" destId="{F21180C7-CF1B-4BAD-A6EA-E7F66402B856}" srcOrd="0" destOrd="0" presId="urn:microsoft.com/office/officeart/2005/8/layout/hProcess7"/>
    <dgm:cxn modelId="{971EEB46-6D71-44C5-B682-C007A82DF53C}" srcId="{C6A15EA6-CCE2-4B08-8DAC-3787AF7169FC}" destId="{C27ECB7C-CAF3-479B-8736-686133CD180F}" srcOrd="0" destOrd="0" parTransId="{A95C139D-D2F7-43CE-B8DA-8884CC6211B4}" sibTransId="{8E1DF5FF-88AD-46E2-84E5-60EB6C44C165}"/>
    <dgm:cxn modelId="{01A1564B-1535-4DC6-8754-3B672D65FD65}" type="presOf" srcId="{37365F5B-E59C-498D-8445-43C49A653957}" destId="{59D25A6D-2715-4432-A074-ABECAC5B9A4D}" srcOrd="0" destOrd="0" presId="urn:microsoft.com/office/officeart/2005/8/layout/hProcess7"/>
    <dgm:cxn modelId="{BECF576C-54D4-4BE2-AAD7-CE3148721A76}" type="presOf" srcId="{1F862F9A-8D5D-4212-AB99-4731E6BEF681}" destId="{662DE8D2-0319-4E74-A627-48163492D88B}" srcOrd="1" destOrd="0" presId="urn:microsoft.com/office/officeart/2005/8/layout/hProcess7"/>
    <dgm:cxn modelId="{0BBD786D-6D15-4DA9-A679-492CB992C75F}" type="presOf" srcId="{4A9539F4-DCA3-446E-A032-2BFDFBAB0931}" destId="{222DA2C2-7E11-4D56-B067-8D746DBBFB98}" srcOrd="0" destOrd="0" presId="urn:microsoft.com/office/officeart/2005/8/layout/hProcess7"/>
    <dgm:cxn modelId="{7518DA4D-7F24-4ED0-A916-C7B60BCF4CA6}" type="presOf" srcId="{9D8559C3-8ACD-491A-9483-A5D2A1668B93}" destId="{2D84938F-B916-49C3-BA83-321BF04C40C0}" srcOrd="0" destOrd="0" presId="urn:microsoft.com/office/officeart/2005/8/layout/hProcess7"/>
    <dgm:cxn modelId="{60D72E92-73D0-4748-AEF7-3A6C4950353D}" srcId="{2FFE00B7-1002-437E-8C16-4D120B7ADE3F}" destId="{37365F5B-E59C-498D-8445-43C49A653957}" srcOrd="0" destOrd="0" parTransId="{9E74819E-1AEE-4BD6-8429-EB8E54145FFF}" sibTransId="{12FB82C9-3A89-4A59-88BC-57F13E1024DB}"/>
    <dgm:cxn modelId="{AC99B497-8FD6-4E44-B721-1920179D2ABD}" type="presOf" srcId="{C27ECB7C-CAF3-479B-8736-686133CD180F}" destId="{B50D7C3D-50C3-4A58-BF06-279B40754191}" srcOrd="1" destOrd="0" presId="urn:microsoft.com/office/officeart/2005/8/layout/hProcess7"/>
    <dgm:cxn modelId="{090769AB-A76A-45B1-AA8E-D948D208A175}" type="presOf" srcId="{2FFE00B7-1002-437E-8C16-4D120B7ADE3F}" destId="{B98D5F84-71EA-4F61-A366-89EF3DB6E497}" srcOrd="1" destOrd="0" presId="urn:microsoft.com/office/officeart/2005/8/layout/hProcess7"/>
    <dgm:cxn modelId="{2B05BEBD-9A12-4F29-A52A-C5ECD7F19F5E}" type="presOf" srcId="{C27ECB7C-CAF3-479B-8736-686133CD180F}" destId="{3F8568C4-E9CC-4675-9525-2448839045EF}" srcOrd="0" destOrd="0" presId="urn:microsoft.com/office/officeart/2005/8/layout/hProcess7"/>
    <dgm:cxn modelId="{E0E7B9BF-35C1-4B99-B4E4-3E4B9812DAFF}" type="presOf" srcId="{1F862F9A-8D5D-4212-AB99-4731E6BEF681}" destId="{B14F56C9-8786-4BC7-A3E6-C39F6D5CAE9D}" srcOrd="0" destOrd="0" presId="urn:microsoft.com/office/officeart/2005/8/layout/hProcess7"/>
    <dgm:cxn modelId="{BDD8B9C1-8DA6-406B-A1B9-BDA066DFC461}" srcId="{C27ECB7C-CAF3-479B-8736-686133CD180F}" destId="{4A9539F4-DCA3-446E-A032-2BFDFBAB0931}" srcOrd="0" destOrd="0" parTransId="{712398BF-320A-4ED9-878F-71CCFCEC2207}" sibTransId="{6CF1D514-C2CD-42E8-9E9D-D3DE26223F57}"/>
    <dgm:cxn modelId="{DAC317C6-14BC-4A80-83AA-CFB9EB93C4CB}" srcId="{C6A15EA6-CCE2-4B08-8DAC-3787AF7169FC}" destId="{1F862F9A-8D5D-4212-AB99-4731E6BEF681}" srcOrd="2" destOrd="0" parTransId="{22DF0A68-6E3F-4C21-AB07-15B856DE6604}" sibTransId="{A7D0293F-3324-4D02-85BE-0A2BD3B0B29C}"/>
    <dgm:cxn modelId="{BA3037D1-B588-45C8-924C-417F1DCAEA0B}" srcId="{C6A15EA6-CCE2-4B08-8DAC-3787AF7169FC}" destId="{2FFE00B7-1002-437E-8C16-4D120B7ADE3F}" srcOrd="1" destOrd="0" parTransId="{F0396AFB-12C9-4E92-B0AF-5AF9C05EE82F}" sibTransId="{40B8C1F2-8FA5-48B9-9716-E7E638331D49}"/>
    <dgm:cxn modelId="{A6BC78F9-AF39-408C-80E4-908F14D05311}" type="presOf" srcId="{543C4133-5F26-4073-917E-4C7E37CAE818}" destId="{222DA2C2-7E11-4D56-B067-8D746DBBFB98}" srcOrd="0" destOrd="1" presId="urn:microsoft.com/office/officeart/2005/8/layout/hProcess7"/>
    <dgm:cxn modelId="{2BD15792-D913-47F3-B497-806D54BEE75F}" type="presParOf" srcId="{9E1501BD-F653-4A18-8BF8-4BCD69485884}" destId="{5150C106-B6A8-4131-8EC0-B1BEE58B894B}" srcOrd="0" destOrd="0" presId="urn:microsoft.com/office/officeart/2005/8/layout/hProcess7"/>
    <dgm:cxn modelId="{0439E8C2-6B3A-4A88-B28D-7BBF0B421F54}" type="presParOf" srcId="{5150C106-B6A8-4131-8EC0-B1BEE58B894B}" destId="{3F8568C4-E9CC-4675-9525-2448839045EF}" srcOrd="0" destOrd="0" presId="urn:microsoft.com/office/officeart/2005/8/layout/hProcess7"/>
    <dgm:cxn modelId="{DCE73007-AC35-4299-844A-229AEC5A4E77}" type="presParOf" srcId="{5150C106-B6A8-4131-8EC0-B1BEE58B894B}" destId="{B50D7C3D-50C3-4A58-BF06-279B40754191}" srcOrd="1" destOrd="0" presId="urn:microsoft.com/office/officeart/2005/8/layout/hProcess7"/>
    <dgm:cxn modelId="{AD15DDE9-94B6-45EA-97C1-8DAC889A5690}" type="presParOf" srcId="{5150C106-B6A8-4131-8EC0-B1BEE58B894B}" destId="{222DA2C2-7E11-4D56-B067-8D746DBBFB98}" srcOrd="2" destOrd="0" presId="urn:microsoft.com/office/officeart/2005/8/layout/hProcess7"/>
    <dgm:cxn modelId="{D98D7D5E-FDA1-4D7F-9451-F2BBDB9B2CE5}" type="presParOf" srcId="{9E1501BD-F653-4A18-8BF8-4BCD69485884}" destId="{3616FE23-1270-448D-BFD8-E00E54657358}" srcOrd="1" destOrd="0" presId="urn:microsoft.com/office/officeart/2005/8/layout/hProcess7"/>
    <dgm:cxn modelId="{3E5BCC60-AD2A-4874-8BE1-AF8251E08EC0}" type="presParOf" srcId="{9E1501BD-F653-4A18-8BF8-4BCD69485884}" destId="{0BD88F91-D1E2-4317-9B26-5FB12A903F2B}" srcOrd="2" destOrd="0" presId="urn:microsoft.com/office/officeart/2005/8/layout/hProcess7"/>
    <dgm:cxn modelId="{28E779DE-7BF6-4186-8878-9D253F141443}" type="presParOf" srcId="{0BD88F91-D1E2-4317-9B26-5FB12A903F2B}" destId="{57304AD4-0C19-497D-8837-59BE38E101AF}" srcOrd="0" destOrd="0" presId="urn:microsoft.com/office/officeart/2005/8/layout/hProcess7"/>
    <dgm:cxn modelId="{794BF2A1-B44C-467A-8818-7A895ACC024C}" type="presParOf" srcId="{0BD88F91-D1E2-4317-9B26-5FB12A903F2B}" destId="{885D00E4-BDF0-47A9-82BA-A46554CA1423}" srcOrd="1" destOrd="0" presId="urn:microsoft.com/office/officeart/2005/8/layout/hProcess7"/>
    <dgm:cxn modelId="{BEB64DE2-530F-437E-84B0-0540F61B3DE1}" type="presParOf" srcId="{0BD88F91-D1E2-4317-9B26-5FB12A903F2B}" destId="{37506E7E-2883-4F92-9B4B-003B453D854A}" srcOrd="2" destOrd="0" presId="urn:microsoft.com/office/officeart/2005/8/layout/hProcess7"/>
    <dgm:cxn modelId="{27D1C951-AB3D-46C7-9620-0AA93F404924}" type="presParOf" srcId="{9E1501BD-F653-4A18-8BF8-4BCD69485884}" destId="{891EE311-0BD2-49BE-8C98-141C68924563}" srcOrd="3" destOrd="0" presId="urn:microsoft.com/office/officeart/2005/8/layout/hProcess7"/>
    <dgm:cxn modelId="{A77D636D-3207-4A72-8725-5DD4CD75D7BE}" type="presParOf" srcId="{9E1501BD-F653-4A18-8BF8-4BCD69485884}" destId="{1959709F-073A-4797-91F3-D028ACEB4A5B}" srcOrd="4" destOrd="0" presId="urn:microsoft.com/office/officeart/2005/8/layout/hProcess7"/>
    <dgm:cxn modelId="{2A4A14A9-DE24-4502-93EB-4B2B0B2C6DB9}" type="presParOf" srcId="{1959709F-073A-4797-91F3-D028ACEB4A5B}" destId="{F21180C7-CF1B-4BAD-A6EA-E7F66402B856}" srcOrd="0" destOrd="0" presId="urn:microsoft.com/office/officeart/2005/8/layout/hProcess7"/>
    <dgm:cxn modelId="{9163807B-0C4A-494C-A0F0-43175494E663}" type="presParOf" srcId="{1959709F-073A-4797-91F3-D028ACEB4A5B}" destId="{B98D5F84-71EA-4F61-A366-89EF3DB6E497}" srcOrd="1" destOrd="0" presId="urn:microsoft.com/office/officeart/2005/8/layout/hProcess7"/>
    <dgm:cxn modelId="{0ABDCCB8-3E26-4AD4-AAA8-5CEDA4F0CEB6}" type="presParOf" srcId="{1959709F-073A-4797-91F3-D028ACEB4A5B}" destId="{59D25A6D-2715-4432-A074-ABECAC5B9A4D}" srcOrd="2" destOrd="0" presId="urn:microsoft.com/office/officeart/2005/8/layout/hProcess7"/>
    <dgm:cxn modelId="{53867CCC-A1F0-413B-88E5-B2D0456C99F3}" type="presParOf" srcId="{9E1501BD-F653-4A18-8BF8-4BCD69485884}" destId="{A231A51A-AF1B-4497-9E22-75084556836E}" srcOrd="5" destOrd="0" presId="urn:microsoft.com/office/officeart/2005/8/layout/hProcess7"/>
    <dgm:cxn modelId="{296B325B-D76E-432D-A052-74F16B3ED259}" type="presParOf" srcId="{9E1501BD-F653-4A18-8BF8-4BCD69485884}" destId="{B1BF0296-0872-48CD-9E94-F5A405766135}" srcOrd="6" destOrd="0" presId="urn:microsoft.com/office/officeart/2005/8/layout/hProcess7"/>
    <dgm:cxn modelId="{E8E0DFBE-E410-449A-B9E2-0F8F68336ED4}" type="presParOf" srcId="{B1BF0296-0872-48CD-9E94-F5A405766135}" destId="{C0C962CC-12FE-4899-A608-EDE07F136214}" srcOrd="0" destOrd="0" presId="urn:microsoft.com/office/officeart/2005/8/layout/hProcess7"/>
    <dgm:cxn modelId="{8B762817-5918-4654-AA18-E6155C5C0386}" type="presParOf" srcId="{B1BF0296-0872-48CD-9E94-F5A405766135}" destId="{5BA9C97B-CC39-474D-9976-B9259F02203A}" srcOrd="1" destOrd="0" presId="urn:microsoft.com/office/officeart/2005/8/layout/hProcess7"/>
    <dgm:cxn modelId="{E3311804-52FA-4CCF-AF9F-7B02B4D96E58}" type="presParOf" srcId="{B1BF0296-0872-48CD-9E94-F5A405766135}" destId="{637F6268-06BF-4D3D-9914-72BF5BEE7C29}" srcOrd="2" destOrd="0" presId="urn:microsoft.com/office/officeart/2005/8/layout/hProcess7"/>
    <dgm:cxn modelId="{9757B9A9-F690-41F1-B840-FCEE059E49A8}" type="presParOf" srcId="{9E1501BD-F653-4A18-8BF8-4BCD69485884}" destId="{D8E66096-8CD9-49A7-8BB5-ED10F69DCA4D}" srcOrd="7" destOrd="0" presId="urn:microsoft.com/office/officeart/2005/8/layout/hProcess7"/>
    <dgm:cxn modelId="{6117D535-3407-44EF-87EC-862D51CC1563}" type="presParOf" srcId="{9E1501BD-F653-4A18-8BF8-4BCD69485884}" destId="{57C1C0AF-CC6F-43F8-977A-A6528211BF99}" srcOrd="8" destOrd="0" presId="urn:microsoft.com/office/officeart/2005/8/layout/hProcess7"/>
    <dgm:cxn modelId="{6F88AFAC-6D33-4F7E-9885-5AFB848619E4}" type="presParOf" srcId="{57C1C0AF-CC6F-43F8-977A-A6528211BF99}" destId="{B14F56C9-8786-4BC7-A3E6-C39F6D5CAE9D}" srcOrd="0" destOrd="0" presId="urn:microsoft.com/office/officeart/2005/8/layout/hProcess7"/>
    <dgm:cxn modelId="{8D76EAD4-9B32-49A5-BC08-4C5DDEEAB51D}" type="presParOf" srcId="{57C1C0AF-CC6F-43F8-977A-A6528211BF99}" destId="{662DE8D2-0319-4E74-A627-48163492D88B}" srcOrd="1" destOrd="0" presId="urn:microsoft.com/office/officeart/2005/8/layout/hProcess7"/>
    <dgm:cxn modelId="{5E51A5B5-FC88-44FE-ABC3-EA15230E28AC}" type="presParOf" srcId="{57C1C0AF-CC6F-43F8-977A-A6528211BF99}" destId="{2D84938F-B916-49C3-BA83-321BF04C40C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568C4-E9CC-4675-9525-2448839045EF}">
      <dsp:nvSpPr>
        <dsp:cNvPr id="0" name=""/>
        <dsp:cNvSpPr/>
      </dsp:nvSpPr>
      <dsp:spPr>
        <a:xfrm>
          <a:off x="714" y="0"/>
          <a:ext cx="2526526" cy="1574799"/>
        </a:xfrm>
        <a:prstGeom prst="roundRect">
          <a:avLst>
            <a:gd name="adj" fmla="val 5000"/>
          </a:avLst>
        </a:prstGeom>
        <a:solidFill>
          <a:srgbClr val="438B8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GB" sz="2800" kern="1200" dirty="0">
              <a:solidFill>
                <a:srgbClr val="FF6D3A"/>
              </a:solidFill>
            </a:rPr>
            <a:t>1</a:t>
          </a:r>
        </a:p>
      </dsp:txBody>
      <dsp:txXfrm rot="16200000">
        <a:off x="-392300" y="393014"/>
        <a:ext cx="1291335" cy="505305"/>
      </dsp:txXfrm>
    </dsp:sp>
    <dsp:sp modelId="{222DA2C2-7E11-4D56-B067-8D746DBBFB98}">
      <dsp:nvSpPr>
        <dsp:cNvPr id="0" name=""/>
        <dsp:cNvSpPr/>
      </dsp:nvSpPr>
      <dsp:spPr>
        <a:xfrm>
          <a:off x="506020" y="0"/>
          <a:ext cx="1882261" cy="157479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endParaRPr lang="en-GB" sz="3200" kern="1200" dirty="0"/>
        </a:p>
        <a:p>
          <a:pPr marL="0" lvl="0" indent="0" algn="l" defTabSz="1244600">
            <a:lnSpc>
              <a:spcPct val="90000"/>
            </a:lnSpc>
            <a:spcBef>
              <a:spcPct val="0"/>
            </a:spcBef>
            <a:spcAft>
              <a:spcPct val="35000"/>
            </a:spcAft>
            <a:buNone/>
          </a:pPr>
          <a:r>
            <a:rPr kumimoji="0" lang="en-US" sz="2800" b="1" u="none" strike="noStrike" kern="1200" cap="none" spc="0" normalizeH="0" baseline="0" noProof="0" dirty="0">
              <a:ln>
                <a:noFill/>
              </a:ln>
              <a:effectLst/>
              <a:uLnTx/>
              <a:uFillTx/>
              <a:latin typeface="Arial" panose="020B0604020202020204" pitchFamily="34" charset="0"/>
              <a:cs typeface="Arial" panose="020B0604020202020204" pitchFamily="34" charset="0"/>
            </a:rPr>
            <a:t>Initiation</a:t>
          </a:r>
          <a:endParaRPr lang="en-GB" sz="3200" kern="1200" dirty="0"/>
        </a:p>
      </dsp:txBody>
      <dsp:txXfrm>
        <a:off x="506020" y="0"/>
        <a:ext cx="1882261" cy="1574799"/>
      </dsp:txXfrm>
    </dsp:sp>
    <dsp:sp modelId="{F21180C7-CF1B-4BAD-A6EA-E7F66402B856}">
      <dsp:nvSpPr>
        <dsp:cNvPr id="0" name=""/>
        <dsp:cNvSpPr/>
      </dsp:nvSpPr>
      <dsp:spPr>
        <a:xfrm>
          <a:off x="2826296" y="0"/>
          <a:ext cx="2526526" cy="1574799"/>
        </a:xfrm>
        <a:prstGeom prst="roundRect">
          <a:avLst>
            <a:gd name="adj" fmla="val 5000"/>
          </a:avLst>
        </a:prstGeom>
        <a:solidFill>
          <a:srgbClr val="438B8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GB" sz="2800" kern="1200" dirty="0">
              <a:solidFill>
                <a:srgbClr val="FF6D3A"/>
              </a:solidFill>
            </a:rPr>
            <a:t>2</a:t>
          </a:r>
        </a:p>
      </dsp:txBody>
      <dsp:txXfrm rot="16200000">
        <a:off x="2433281" y="393014"/>
        <a:ext cx="1291335" cy="505305"/>
      </dsp:txXfrm>
    </dsp:sp>
    <dsp:sp modelId="{885D00E4-BDF0-47A9-82BA-A46554CA1423}">
      <dsp:nvSpPr>
        <dsp:cNvPr id="0" name=""/>
        <dsp:cNvSpPr/>
      </dsp:nvSpPr>
      <dsp:spPr>
        <a:xfrm rot="5400000">
          <a:off x="2493199" y="992598"/>
          <a:ext cx="436163" cy="544937"/>
        </a:xfrm>
        <a:prstGeom prst="mathPlus">
          <a:avLst/>
        </a:prstGeom>
        <a:solidFill>
          <a:srgbClr val="CB00BA"/>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25A6D-2715-4432-A074-ABECAC5B9A4D}">
      <dsp:nvSpPr>
        <dsp:cNvPr id="0" name=""/>
        <dsp:cNvSpPr/>
      </dsp:nvSpPr>
      <dsp:spPr>
        <a:xfrm>
          <a:off x="3331602" y="0"/>
          <a:ext cx="1882261" cy="157479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endParaRPr kumimoji="0" lang="en-US" sz="32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kumimoji="0" lang="en-US" sz="2800" b="1" u="none" strike="noStrike" kern="1200" cap="none" spc="0" normalizeH="0" baseline="0" noProof="0" dirty="0">
              <a:ln>
                <a:noFill/>
              </a:ln>
              <a:effectLst/>
              <a:uLnTx/>
              <a:uFillTx/>
              <a:latin typeface="Arial" panose="020B0604020202020204" pitchFamily="34" charset="0"/>
              <a:cs typeface="Arial" panose="020B0604020202020204" pitchFamily="34" charset="0"/>
            </a:rPr>
            <a:t>On-going supply</a:t>
          </a:r>
          <a:endParaRPr lang="en-GB" sz="2800" kern="1200" dirty="0"/>
        </a:p>
      </dsp:txBody>
      <dsp:txXfrm>
        <a:off x="3331602" y="0"/>
        <a:ext cx="1882261" cy="1574799"/>
      </dsp:txXfrm>
    </dsp:sp>
    <dsp:sp modelId="{B14F56C9-8786-4BC7-A3E6-C39F6D5CAE9D}">
      <dsp:nvSpPr>
        <dsp:cNvPr id="0" name=""/>
        <dsp:cNvSpPr/>
      </dsp:nvSpPr>
      <dsp:spPr>
        <a:xfrm>
          <a:off x="5570295" y="0"/>
          <a:ext cx="2526526" cy="1574799"/>
        </a:xfrm>
        <a:prstGeom prst="roundRect">
          <a:avLst>
            <a:gd name="adj" fmla="val 5000"/>
          </a:avLst>
        </a:prstGeom>
        <a:solidFill>
          <a:srgbClr val="438B8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GB" sz="2800" kern="1200" dirty="0">
              <a:solidFill>
                <a:srgbClr val="FF6D3A"/>
              </a:solidFill>
            </a:rPr>
            <a:t>3</a:t>
          </a:r>
        </a:p>
      </dsp:txBody>
      <dsp:txXfrm rot="16200000">
        <a:off x="5177280" y="393014"/>
        <a:ext cx="1291335" cy="505305"/>
      </dsp:txXfrm>
    </dsp:sp>
    <dsp:sp modelId="{5BA9C97B-CC39-474D-9976-B9259F02203A}">
      <dsp:nvSpPr>
        <dsp:cNvPr id="0" name=""/>
        <dsp:cNvSpPr/>
      </dsp:nvSpPr>
      <dsp:spPr>
        <a:xfrm rot="5400000">
          <a:off x="5268453" y="979279"/>
          <a:ext cx="455236" cy="552691"/>
        </a:xfrm>
        <a:prstGeom prst="mathPlus">
          <a:avLst/>
        </a:prstGeom>
        <a:solidFill>
          <a:srgbClr val="CB00BA"/>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4938F-B916-49C3-BA83-321BF04C40C0}">
      <dsp:nvSpPr>
        <dsp:cNvPr id="0" name=""/>
        <dsp:cNvSpPr/>
      </dsp:nvSpPr>
      <dsp:spPr>
        <a:xfrm>
          <a:off x="6075600" y="0"/>
          <a:ext cx="1882261" cy="157479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0589" rIns="0" bIns="0" numCol="1" spcCol="1270" anchor="t" anchorCtr="0">
          <a:noAutofit/>
        </a:bodyPr>
        <a:lstStyle/>
        <a:p>
          <a:pPr marL="0" lvl="0" indent="0" algn="l" defTabSz="1822450">
            <a:lnSpc>
              <a:spcPct val="90000"/>
            </a:lnSpc>
            <a:spcBef>
              <a:spcPct val="0"/>
            </a:spcBef>
            <a:spcAft>
              <a:spcPct val="35000"/>
            </a:spcAft>
            <a:buNone/>
          </a:pPr>
          <a:endParaRPr kumimoji="0" lang="en-US" sz="41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lvl="0" indent="0" algn="l" defTabSz="1822450">
            <a:lnSpc>
              <a:spcPct val="90000"/>
            </a:lnSpc>
            <a:spcBef>
              <a:spcPct val="0"/>
            </a:spcBef>
            <a:spcAft>
              <a:spcPct val="35000"/>
            </a:spcAft>
            <a:buNone/>
          </a:pPr>
          <a:r>
            <a:rPr kumimoji="0" lang="en-US" sz="2800" b="1" u="none" strike="noStrike" kern="1200" cap="none" spc="0" normalizeH="0" baseline="0" noProof="0" dirty="0">
              <a:ln>
                <a:noFill/>
              </a:ln>
              <a:effectLst/>
              <a:uLnTx/>
              <a:uFillTx/>
              <a:latin typeface="Arial" panose="020B0604020202020204" pitchFamily="34" charset="0"/>
              <a:cs typeface="Arial" panose="020B0604020202020204" pitchFamily="34" charset="0"/>
            </a:rPr>
            <a:t>Review</a:t>
          </a:r>
          <a:endParaRPr lang="en-GB" sz="2800" kern="1200" dirty="0"/>
        </a:p>
      </dsp:txBody>
      <dsp:txXfrm>
        <a:off x="6075600" y="0"/>
        <a:ext cx="1882261" cy="15747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B57B2-58F9-4B92-8EFB-7650063BFE48}" type="datetimeFigureOut">
              <a:rPr lang="en-GB" smtClean="0"/>
              <a:t>19/03/2025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E1FEB-2EBE-407F-AF8B-F9AD8F870763}" type="slidenum">
              <a:rPr lang="en-GB" smtClean="0"/>
              <a:t>‹#›</a:t>
            </a:fld>
            <a:endParaRPr lang="en-GB" dirty="0"/>
          </a:p>
        </p:txBody>
      </p:sp>
    </p:spTree>
    <p:extLst>
      <p:ext uri="{BB962C8B-B14F-4D97-AF65-F5344CB8AC3E}">
        <p14:creationId xmlns:p14="http://schemas.microsoft.com/office/powerpoint/2010/main" val="54678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hsbsa.nhs.uk/pharmacies-gp-practices-and-appliance-contractors/dispensing-contractors-information/nhs-community-pharmacy-contraception-management-service-pilo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NHS England commenced </a:t>
            </a:r>
            <a:r>
              <a:rPr lang="en-GB" sz="1200" b="1" u="sng" dirty="0">
                <a:solidFill>
                  <a:srgbClr val="51968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 pilot in 2021</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This involved pharmacies offering repeat supplies of oral contraception to people who had previously had the product prescribed. </a:t>
            </a:r>
          </a:p>
          <a:p>
            <a:pPr marL="285750" marR="0" lvl="0"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Pilot of Tier 2 commenced in October 2022</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In April 2023 following negotiations the Tier 1 service was launched</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Due to concerns from the CPE committee, which were shared with Ministers, </a:t>
            </a:r>
            <a:r>
              <a:rPr lang="en-GB" sz="1200" i="0" dirty="0">
                <a:effectLst/>
                <a:latin typeface="+mn-lt"/>
                <a:ea typeface="Times New Roman" panose="02020603050405020304" pitchFamily="18" charset="0"/>
                <a:cs typeface="Times New Roman" panose="02020603050405020304" pitchFamily="18" charset="0"/>
              </a:rPr>
              <a:t>t</a:t>
            </a:r>
            <a:r>
              <a:rPr lang="en-US" b="0" i="0" dirty="0">
                <a:solidFill>
                  <a:srgbClr val="0A4740"/>
                </a:solidFill>
                <a:effectLst/>
                <a:latin typeface="+mn-lt"/>
              </a:rPr>
              <a:t>hat there is not enough money to pay for the current services and dispensing delivered by the sector, no additional support material was produced to support the launch of the service.</a:t>
            </a:r>
            <a:endParaRPr lang="en-US" b="0" i="1" dirty="0">
              <a:solidFill>
                <a:srgbClr val="0A4740"/>
              </a:solidFill>
              <a:effectLst/>
              <a:latin typeface="DM Sans" pitchFamily="2" charset="0"/>
            </a:endParaRP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In May 2023. the Delivery Plan for recovering access to primary care was published.</a:t>
            </a: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This included a commitment to increase provision of the PCS and the Hypertension Case-Finding Service and proposed additional funding to support this.  </a:t>
            </a: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After </a:t>
            </a:r>
            <a:r>
              <a:rPr lang="en-GB" sz="1200" b="0" dirty="0">
                <a:solidFill>
                  <a:schemeClr val="accent6"/>
                </a:solidFill>
              </a:rPr>
              <a:t>negotiations between Community Pharmacy England, NHSE and DHSC, we have agreed to launch expansion of PCS on 1st December 2023. </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development does not stop there. NHSE has a commitment to look at Independent Prescribing as an alternative to PGDs as part of the IP pathfinder programme.</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is also underway to scope out a service for what was proposed to be Tier 3 –ongoing management and supply of LARCs.</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Proposal to test a contraception service</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NHS England proposed a tiered approach to development of the service and increasing level of specialism</a:t>
            </a:r>
          </a:p>
          <a:p>
            <a:pPr marL="0" indent="0" algn="just">
              <a:lnSpc>
                <a:spcPct val="115000"/>
              </a:lnSpc>
              <a:spcAft>
                <a:spcPts val="10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7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0E1FEB-2EBE-407F-AF8B-F9AD8F870763}" type="slidenum">
              <a:rPr lang="en-GB" smtClean="0"/>
              <a:t>11</a:t>
            </a:fld>
            <a:endParaRPr lang="en-GB" dirty="0"/>
          </a:p>
        </p:txBody>
      </p:sp>
    </p:spTree>
    <p:extLst>
      <p:ext uri="{BB962C8B-B14F-4D97-AF65-F5344CB8AC3E}">
        <p14:creationId xmlns:p14="http://schemas.microsoft.com/office/powerpoint/2010/main" val="277900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9D8F-B992-40E3-EBDC-B13338994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4E2C9-8C7C-9D79-9962-473270953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FC26FD-0B44-6EC2-E66D-A98956E53240}"/>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51069DFB-4347-2AF6-16DD-A59E5BBE49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B1082A-4427-679F-C58A-5DDDEF2FAF75}"/>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48802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90D7-0789-4A21-B8E7-9E2B105472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F8E0B8-2AB1-1B44-38CC-CA17D1F94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C7EDC-968E-A0F9-5C96-422F20ABE9A4}"/>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89477023-0B98-2391-E500-792E7A42B1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F1305C-7F6B-3412-F471-6626A70B552A}"/>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20969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81DE3-4082-0634-08D8-FC418DEE9C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7FBAC-3A52-E5C8-2D0C-E490C9C36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1D6EA-D406-79AA-578C-3F3FFDADF069}"/>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295312D9-6DA6-A54E-CA94-F3BDA3F407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9B1822-9A8A-3878-8EAE-0C94DF19CEF8}"/>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90913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a:p>
        </p:txBody>
      </p:sp>
    </p:spTree>
    <p:extLst>
      <p:ext uri="{BB962C8B-B14F-4D97-AF65-F5344CB8AC3E}">
        <p14:creationId xmlns:p14="http://schemas.microsoft.com/office/powerpoint/2010/main" val="280463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E92-6FD4-3308-9AFB-F35D40EB5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5637BC-0935-1214-5EF0-E31429EB0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A0ADC-1FE9-2FB7-5404-73592F7B1AEE}"/>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80DA698B-8DEF-F1AB-C697-565139D892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43BC00-55B2-D31E-3470-4F0A2E38865D}"/>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415212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38E-1E86-6AA4-ED7C-1C2AB565F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B9F1F8-7BA8-DB8D-FEC8-266E562021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A0FB9-034A-D1E6-BB35-F197828302C8}"/>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F98BA7CF-FB41-761A-0279-6564653166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B360-CBB4-BBB6-FC17-E82E743E5410}"/>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7992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4215-BC65-A7D6-F388-44C04CA881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38C18-12A9-6F02-9B40-AFA4F9BBA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6123AC-A99F-A58C-7B84-0BE945FF2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89497C-62BA-6134-2530-BBF759F0DC6C}"/>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6" name="Footer Placeholder 5">
            <a:extLst>
              <a:ext uri="{FF2B5EF4-FFF2-40B4-BE49-F238E27FC236}">
                <a16:creationId xmlns:a16="http://schemas.microsoft.com/office/drawing/2014/main" id="{EF7C9060-5CD6-E2C7-F7F7-3331303514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B79904-6F3A-D2D1-5267-4A03F3287C79}"/>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81157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CDEA-8A5E-B5AD-D5FB-B019255B65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803196-3DC5-A320-4895-DCDA82045F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0CA14-30E7-4BCE-5B3D-FC9262D2C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055BA4-DD7E-A19A-57C6-22400EB46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3719CC-9176-4AF6-B1CC-B3B828773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97AB22-967D-5984-C91C-0CF1D36F2699}"/>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8" name="Footer Placeholder 7">
            <a:extLst>
              <a:ext uri="{FF2B5EF4-FFF2-40B4-BE49-F238E27FC236}">
                <a16:creationId xmlns:a16="http://schemas.microsoft.com/office/drawing/2014/main" id="{6DA47B4E-F96B-A857-1B25-FC50E89D05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4724721-3FFE-7BB2-64D0-E7AFC4F9E6EB}"/>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92593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2652-111E-28AF-CDEB-65EAFA0522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229A62-A7C9-F1AB-8251-B318C4DC857D}"/>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4" name="Footer Placeholder 3">
            <a:extLst>
              <a:ext uri="{FF2B5EF4-FFF2-40B4-BE49-F238E27FC236}">
                <a16:creationId xmlns:a16="http://schemas.microsoft.com/office/drawing/2014/main" id="{544C4F00-96EE-9C42-0FF2-660CC61DD1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98F8367-D1A5-F4C6-B48A-21A8A8A23C20}"/>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150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ED261E-FE22-7077-02A0-4E3FE54DDCEB}"/>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3" name="Footer Placeholder 2">
            <a:extLst>
              <a:ext uri="{FF2B5EF4-FFF2-40B4-BE49-F238E27FC236}">
                <a16:creationId xmlns:a16="http://schemas.microsoft.com/office/drawing/2014/main" id="{F87E500D-CB87-6750-1CC2-142E1A9AEA6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549202-8078-8924-4C48-EFD33887A36D}"/>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5251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68D2-D510-68D7-D9A4-D8EF54D88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B74BD5-9BC7-0444-C33B-63BAC7AC2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A1FF10-72C4-183E-CD29-51129EB72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DF496-CBEE-015C-71AA-267706E7B7A3}"/>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6" name="Footer Placeholder 5">
            <a:extLst>
              <a:ext uri="{FF2B5EF4-FFF2-40B4-BE49-F238E27FC236}">
                <a16:creationId xmlns:a16="http://schemas.microsoft.com/office/drawing/2014/main" id="{FC9648BD-D318-52B5-1C24-899CDAEDE3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DDA168-90C6-041D-D966-A4207196E876}"/>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251433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0C0F-F53A-07C4-4F93-BA0A9BD84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C7C6B9-74F5-67B2-A9E5-5A4070926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4588C85-AD59-F386-93D2-359B060AC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93B0A-F85F-E852-6318-D7352836B8AC}"/>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6" name="Footer Placeholder 5">
            <a:extLst>
              <a:ext uri="{FF2B5EF4-FFF2-40B4-BE49-F238E27FC236}">
                <a16:creationId xmlns:a16="http://schemas.microsoft.com/office/drawing/2014/main" id="{0A0780F1-30B8-88E6-9A71-ED803F2034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853F83-EE91-4EEC-F21B-35C0B1012B68}"/>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351498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D6D03-1C6C-E9A3-A14B-176AE2172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E7F47A-23A6-BC51-D6B3-6429D6635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35147-4B39-618B-1DD3-CBCC6B26F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260181EF-E330-04C2-C315-BD752D43A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B5B5B9E-1DAB-103A-2E2B-4D0613814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6DD6A2-5D30-4BE8-A5F1-E6B86748C453}" type="slidenum">
              <a:rPr lang="en-GB" smtClean="0"/>
              <a:t>‹#›</a:t>
            </a:fld>
            <a:endParaRPr lang="en-GB" dirty="0"/>
          </a:p>
        </p:txBody>
      </p:sp>
    </p:spTree>
    <p:extLst>
      <p:ext uri="{BB962C8B-B14F-4D97-AF65-F5344CB8AC3E}">
        <p14:creationId xmlns:p14="http://schemas.microsoft.com/office/powerpoint/2010/main" val="30867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v.uk/government/publications/womens-health-strategy-for-england/womens-health-strategy-for-england" TargetMode="Externa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9CA1-EA8D-1726-815A-B53019E0295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Read and delete this slide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657778-2628-7BD2-9696-CC6E7FF229C7}"/>
              </a:ext>
            </a:extLst>
          </p:cNvPr>
          <p:cNvSpPr>
            <a:spLocks noGrp="1"/>
          </p:cNvSpPr>
          <p:nvPr>
            <p:ph idx="1"/>
          </p:nvPr>
        </p:nvSpPr>
        <p:spPr/>
        <p:txBody>
          <a:bodyPr>
            <a:normAutofit fontScale="62500" lnSpcReduction="20000"/>
          </a:bodyPr>
          <a:lstStyle/>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This Community Pharmacy England presentation on the Pharmacy Contraception Service is for use by pharmacy owners/teams when presenting on the Pharmacy Contraception Service to GP practice and sexual health clinic teams</a:t>
            </a: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Further information on the service is available at </a:t>
            </a:r>
            <a:r>
              <a:rPr lang="en-US" sz="2800" b="1" i="0" u="none" strike="noStrike" dirty="0">
                <a:effectLst/>
                <a:latin typeface="Arial" panose="020B0604020202020204" pitchFamily="34" charset="0"/>
                <a:cs typeface="Arial" panose="020B0604020202020204" pitchFamily="34" charset="0"/>
              </a:rPr>
              <a:t>cpe.org.uk/PCS</a:t>
            </a: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Presenters should first read the service specification and the FAQs on the Community Pharmacy England website and familiarise themselves with the Patient Group Directions.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800" dirty="0">
                <a:latin typeface="Arial" panose="020B0604020202020204" pitchFamily="34" charset="0"/>
                <a:cs typeface="Arial" panose="020B0604020202020204" pitchFamily="34" charset="0"/>
              </a:rPr>
              <a:t>Presenters may also want to watch the Community Pharmacy England Pharmacy Contraception </a:t>
            </a:r>
            <a:r>
              <a:rPr lang="en-US" dirty="0">
                <a:latin typeface="Arial" panose="020B0604020202020204" pitchFamily="34" charset="0"/>
                <a:cs typeface="Arial" panose="020B0604020202020204" pitchFamily="34" charset="0"/>
              </a:rPr>
              <a:t>Service</a:t>
            </a:r>
            <a:r>
              <a:rPr lang="en-US" sz="2800" dirty="0">
                <a:latin typeface="Arial" panose="020B0604020202020204" pitchFamily="34" charset="0"/>
                <a:cs typeface="Arial" panose="020B0604020202020204" pitchFamily="34" charset="0"/>
              </a:rPr>
              <a:t>: Getting going with the service webinar available at </a:t>
            </a:r>
            <a:r>
              <a:rPr lang="en-US" sz="2800" b="1" dirty="0">
                <a:latin typeface="Arial" panose="020B0604020202020204" pitchFamily="34" charset="0"/>
                <a:cs typeface="Arial" panose="020B0604020202020204" pitchFamily="34" charset="0"/>
              </a:rPr>
              <a:t>cpe.org.uk/webinars</a:t>
            </a:r>
            <a:r>
              <a:rPr lang="en-US" sz="2800" dirty="0">
                <a:latin typeface="Arial" panose="020B0604020202020204" pitchFamily="34" charset="0"/>
                <a:cs typeface="Arial" panose="020B0604020202020204" pitchFamily="34" charset="0"/>
              </a:rPr>
              <a:t>, as this presentation is based on the PowerPoint used during the webinar</a:t>
            </a:r>
            <a:endParaRPr lang="en-US" sz="28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Questions or comments on this presentation can be sent to the Services Team: </a:t>
            </a:r>
            <a:r>
              <a:rPr lang="en-US" sz="2800" b="1" i="0" u="none" strike="noStrike" dirty="0">
                <a:effectLst/>
                <a:latin typeface="Arial" panose="020B0604020202020204" pitchFamily="34" charset="0"/>
                <a:cs typeface="Arial" panose="020B0604020202020204" pitchFamily="34" charset="0"/>
              </a:rPr>
              <a:t>services.team@cpe.org.uk </a:t>
            </a:r>
            <a:r>
              <a:rPr lang="en-US" sz="2800" b="1" i="0" dirty="0">
                <a:effectLst/>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You can pick and choose the elements of the presentation that suit the needs of your event/discussion. There is also some text highlighted in yellow in the presentation that will need to be amended/deleted depending on the audience</a:t>
            </a:r>
            <a:endParaRPr lang="en-US" sz="28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800" b="0" i="0" u="none" strike="noStrike" dirty="0">
                <a:effectLst/>
                <a:latin typeface="Arial" panose="020B0604020202020204" pitchFamily="34" charset="0"/>
                <a:cs typeface="Arial" panose="020B0604020202020204" pitchFamily="34" charset="0"/>
              </a:rPr>
              <a:t>Last updated: </a:t>
            </a:r>
            <a:r>
              <a:rPr lang="en-US" sz="2800" b="1" i="0" u="none" strike="noStrike" dirty="0">
                <a:effectLst/>
                <a:latin typeface="Arial" panose="020B0604020202020204" pitchFamily="34" charset="0"/>
                <a:cs typeface="Arial" panose="020B0604020202020204" pitchFamily="34" charset="0"/>
              </a:rPr>
              <a:t>13th March 2025</a:t>
            </a:r>
            <a:endParaRPr lang="en-US" sz="2800" b="1"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4420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4F87-4F6E-BFEA-3FFF-27FF58AC0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46F61-DDEB-7EB9-BFA7-31AA788B284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High-level service overview – Ongoing supply</a:t>
            </a:r>
            <a:endParaRPr lang="en-GB" b="1" dirty="0">
              <a:highlight>
                <a:srgbClr val="FFFF00"/>
              </a:highlight>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82111B23-7B84-C0E3-6751-CE8C563FBAC5}"/>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0AD2170-E99F-EAF5-D6C6-A93704947251}"/>
              </a:ext>
            </a:extLst>
          </p:cNvPr>
          <p:cNvSpPr/>
          <p:nvPr/>
        </p:nvSpPr>
        <p:spPr>
          <a:xfrm>
            <a:off x="4368531" y="6384929"/>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D5AE179E-A5A5-DD09-0E0B-BD4796E7AA5F}"/>
              </a:ext>
            </a:extLst>
          </p:cNvPr>
          <p:cNvSpPr txBox="1"/>
          <p:nvPr/>
        </p:nvSpPr>
        <p:spPr>
          <a:xfrm>
            <a:off x="4368532" y="6417941"/>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copy of the service pathway diagram can be found in Annex A of the service specification</a:t>
            </a:r>
          </a:p>
        </p:txBody>
      </p:sp>
      <p:sp>
        <p:nvSpPr>
          <p:cNvPr id="10" name="TextBox 9">
            <a:extLst>
              <a:ext uri="{FF2B5EF4-FFF2-40B4-BE49-F238E27FC236}">
                <a16:creationId xmlns:a16="http://schemas.microsoft.com/office/drawing/2014/main" id="{CBD07FCA-CDBC-9FC6-EC0D-AD3B31B743B3}"/>
              </a:ext>
            </a:extLst>
          </p:cNvPr>
          <p:cNvSpPr txBox="1"/>
          <p:nvPr/>
        </p:nvSpPr>
        <p:spPr>
          <a:xfrm>
            <a:off x="3048000" y="3244334"/>
            <a:ext cx="6096000" cy="369332"/>
          </a:xfrm>
          <a:prstGeom prst="rect">
            <a:avLst/>
          </a:prstGeom>
          <a:noFill/>
        </p:spPr>
        <p:txBody>
          <a:bodyPr wrap="square">
            <a:spAutoFit/>
          </a:bodyPr>
          <a:lstStyle/>
          <a:p>
            <a:r>
              <a:rPr lang="en-GB" dirty="0"/>
              <a:t> </a:t>
            </a:r>
          </a:p>
        </p:txBody>
      </p:sp>
      <p:pic>
        <p:nvPicPr>
          <p:cNvPr id="4" name="Picture 3">
            <a:extLst>
              <a:ext uri="{FF2B5EF4-FFF2-40B4-BE49-F238E27FC236}">
                <a16:creationId xmlns:a16="http://schemas.microsoft.com/office/drawing/2014/main" id="{EB3069A7-CE52-3D5C-D139-735846536250}"/>
              </a:ext>
            </a:extLst>
          </p:cNvPr>
          <p:cNvPicPr>
            <a:picLocks noChangeAspect="1"/>
          </p:cNvPicPr>
          <p:nvPr/>
        </p:nvPicPr>
        <p:blipFill>
          <a:blip r:embed="rId2"/>
          <a:stretch>
            <a:fillRect/>
          </a:stretch>
        </p:blipFill>
        <p:spPr>
          <a:xfrm>
            <a:off x="440268" y="1690687"/>
            <a:ext cx="11252200" cy="4673480"/>
          </a:xfrm>
          <a:prstGeom prst="rect">
            <a:avLst/>
          </a:prstGeom>
        </p:spPr>
      </p:pic>
      <p:sp>
        <p:nvSpPr>
          <p:cNvPr id="6" name="Rectangle 5">
            <a:extLst>
              <a:ext uri="{FF2B5EF4-FFF2-40B4-BE49-F238E27FC236}">
                <a16:creationId xmlns:a16="http://schemas.microsoft.com/office/drawing/2014/main" id="{F9BCCAF1-FC20-4E22-2BE4-A55224235805}"/>
              </a:ext>
            </a:extLst>
          </p:cNvPr>
          <p:cNvSpPr/>
          <p:nvPr/>
        </p:nvSpPr>
        <p:spPr>
          <a:xfrm>
            <a:off x="4174068" y="1892331"/>
            <a:ext cx="7433734"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chemeClr val="tx1"/>
                </a:solidFill>
                <a:latin typeface="Arial" panose="020B0604020202020204" pitchFamily="34" charset="0"/>
                <a:cs typeface="Arial" panose="020B0604020202020204" pitchFamily="34" charset="0"/>
              </a:rPr>
              <a:t>*referring organisation includes primary care (e.g. GP practices and pharmacies) and Sexual Health Clinics</a:t>
            </a:r>
          </a:p>
        </p:txBody>
      </p:sp>
      <p:sp>
        <p:nvSpPr>
          <p:cNvPr id="7" name="Rectangle 6">
            <a:extLst>
              <a:ext uri="{FF2B5EF4-FFF2-40B4-BE49-F238E27FC236}">
                <a16:creationId xmlns:a16="http://schemas.microsoft.com/office/drawing/2014/main" id="{B22F4049-229A-B815-B67A-DFDC4B5DE48E}"/>
              </a:ext>
            </a:extLst>
          </p:cNvPr>
          <p:cNvSpPr/>
          <p:nvPr/>
        </p:nvSpPr>
        <p:spPr>
          <a:xfrm>
            <a:off x="1551643" y="5096716"/>
            <a:ext cx="5518024" cy="11751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dirty="0">
                <a:solidFill>
                  <a:schemeClr val="tx1"/>
                </a:solidFill>
                <a:latin typeface="Arial" panose="020B0604020202020204" pitchFamily="34" charset="0"/>
                <a:cs typeface="Arial" panose="020B0604020202020204" pitchFamily="34" charset="0"/>
              </a:rPr>
              <a:t>Ongoing supply is:</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where a person has been supplied with oral contraception by a primary care provider (including general practice and pharmacies) or a sexual health clinic (or equivalent) and a subsequent equivalent supply is needed. </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Their current supply of oral contraception should still be in use.</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98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service requirements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838200" y="1574800"/>
            <a:ext cx="10657114" cy="4978400"/>
          </a:xfrm>
        </p:spPr>
        <p:txBody>
          <a:bodyPr>
            <a:normAutofit/>
          </a:bodyPr>
          <a:lstStyle/>
          <a:p>
            <a:pPr algn="l" rtl="0" fontAlgn="base"/>
            <a:r>
              <a:rPr lang="en-US" sz="2400" i="0" u="none" strike="noStrike" dirty="0">
                <a:effectLst/>
                <a:latin typeface="Arial" panose="020B0604020202020204" pitchFamily="34" charset="0"/>
                <a:cs typeface="Arial" panose="020B0604020202020204" pitchFamily="34" charset="0"/>
              </a:rPr>
              <a:t>The pharmacy must have a consultation room, with access to IT equipment for record keeping</a:t>
            </a:r>
            <a:r>
              <a:rPr lang="en-US" sz="2400" i="0" dirty="0">
                <a:effectLst/>
                <a:latin typeface="Arial" panose="020B0604020202020204" pitchFamily="34" charset="0"/>
                <a:cs typeface="Arial" panose="020B0604020202020204" pitchFamily="34" charset="0"/>
              </a:rPr>
              <a:t>​</a:t>
            </a:r>
          </a:p>
          <a:p>
            <a:pPr fontAlgn="base"/>
            <a:r>
              <a:rPr lang="en-US" sz="2400" dirty="0">
                <a:latin typeface="Arial" panose="020B0604020202020204" pitchFamily="34" charset="0"/>
                <a:cs typeface="Arial" panose="020B0604020202020204" pitchFamily="34" charset="0"/>
              </a:rPr>
              <a:t>Must have an NHS-assured clinical IT system​</a:t>
            </a:r>
          </a:p>
          <a:p>
            <a:pPr algn="l" rtl="0" fontAlgn="base"/>
            <a:r>
              <a:rPr lang="en-US" sz="2400" b="0" i="0" dirty="0">
                <a:solidFill>
                  <a:srgbClr val="202A30"/>
                </a:solidFill>
                <a:effectLst/>
                <a:latin typeface="Arial" panose="020B0604020202020204" pitchFamily="34" charset="0"/>
                <a:cs typeface="Arial" panose="020B0604020202020204" pitchFamily="34" charset="0"/>
              </a:rPr>
              <a:t>The pharmacy must have appropriate equipment to measure a person’s blood pressure, weight and height. </a:t>
            </a:r>
            <a:endParaRPr lang="en-US" sz="2400" i="0" dirty="0">
              <a:effectLst/>
              <a:latin typeface="Arial" panose="020B0604020202020204" pitchFamily="34" charset="0"/>
              <a:cs typeface="Arial" panose="020B0604020202020204" pitchFamily="34" charset="0"/>
            </a:endParaRPr>
          </a:p>
          <a:p>
            <a:pPr fontAlgn="base"/>
            <a:r>
              <a:rPr lang="en-US" sz="2400" i="0" u="none" strike="noStrike" dirty="0">
                <a:effectLst/>
                <a:latin typeface="Arial" panose="020B0604020202020204" pitchFamily="34" charset="0"/>
                <a:cs typeface="Arial" panose="020B0604020202020204" pitchFamily="34" charset="0"/>
              </a:rPr>
              <a:t>Must offer consultations for both initiation of and for ongoing supply of oral contraception </a:t>
            </a:r>
          </a:p>
          <a:p>
            <a:pPr fontAlgn="base"/>
            <a:r>
              <a:rPr lang="en-US" sz="2400" b="0" i="0" dirty="0">
                <a:solidFill>
                  <a:srgbClr val="202A30"/>
                </a:solidFill>
                <a:effectLst/>
                <a:latin typeface="Arial" panose="020B0604020202020204" pitchFamily="34" charset="0"/>
                <a:cs typeface="Arial" panose="020B0604020202020204" pitchFamily="34" charset="0"/>
              </a:rPr>
              <a:t>Supply under a PGD must be undertaken by a pharmacist</a:t>
            </a:r>
          </a:p>
        </p:txBody>
      </p:sp>
    </p:spTree>
    <p:extLst>
      <p:ext uri="{BB962C8B-B14F-4D97-AF65-F5344CB8AC3E}">
        <p14:creationId xmlns:p14="http://schemas.microsoft.com/office/powerpoint/2010/main" val="405282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PGDs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a:xfrm>
            <a:off x="838200" y="1825625"/>
            <a:ext cx="10414000" cy="4351338"/>
          </a:xfrm>
        </p:spPr>
        <p:txBody>
          <a:bodyPr>
            <a:normAutofit/>
          </a:bodyPr>
          <a:lstStyle/>
          <a:p>
            <a:r>
              <a:rPr lang="en-GB" sz="2400" dirty="0">
                <a:latin typeface="Arial" panose="020B0604020202020204" pitchFamily="34" charset="0"/>
                <a:ea typeface="Calibri" panose="020F0502020204030204" pitchFamily="34" charset="0"/>
                <a:cs typeface="Arial" panose="020B0604020202020204" pitchFamily="34" charset="0"/>
              </a:rPr>
              <a:t>NHS England utilised patient group directions (PGD) templates developed by </a:t>
            </a:r>
            <a:r>
              <a:rPr lang="en-GB" sz="2400" b="0" dirty="0">
                <a:effectLst/>
                <a:latin typeface="Arial" panose="020B0604020202020204" pitchFamily="34" charset="0"/>
                <a:ea typeface="Calibri" panose="020F0502020204030204" pitchFamily="34" charset="0"/>
                <a:cs typeface="Arial" panose="020B0604020202020204" pitchFamily="34" charset="0"/>
              </a:rPr>
              <a:t>the S</a:t>
            </a:r>
            <a:r>
              <a:rPr lang="en-GB" sz="2400" dirty="0">
                <a:latin typeface="Arial" panose="020B0604020202020204" pitchFamily="34" charset="0"/>
                <a:ea typeface="Calibri" panose="020F0502020204030204" pitchFamily="34" charset="0"/>
                <a:cs typeface="Arial" panose="020B0604020202020204" pitchFamily="34" charset="0"/>
              </a:rPr>
              <a:t>pecialist </a:t>
            </a:r>
            <a:r>
              <a:rPr lang="en-GB" sz="2400" b="0" dirty="0">
                <a:effectLst/>
                <a:latin typeface="Arial" panose="020B0604020202020204" pitchFamily="34" charset="0"/>
                <a:ea typeface="Calibri" panose="020F0502020204030204" pitchFamily="34" charset="0"/>
                <a:cs typeface="Arial" panose="020B0604020202020204" pitchFamily="34" charset="0"/>
              </a:rPr>
              <a:t>Pharmacy Service for the service </a:t>
            </a:r>
          </a:p>
          <a:p>
            <a:r>
              <a:rPr lang="en-GB" sz="2400" b="0" dirty="0">
                <a:effectLst/>
                <a:latin typeface="Arial" panose="020B0604020202020204" pitchFamily="34" charset="0"/>
                <a:ea typeface="Calibri" panose="020F0502020204030204" pitchFamily="34" charset="0"/>
                <a:cs typeface="Arial" panose="020B0604020202020204" pitchFamily="34" charset="0"/>
              </a:rPr>
              <a:t>The final PGDs, published on the NHS England website, have received national approval from the National Medical Director and the Chief Pharmaceutical Officer</a:t>
            </a:r>
            <a:endParaRPr lang="en-GB" sz="2400" dirty="0">
              <a:latin typeface="Arial" panose="020B0604020202020204" pitchFamily="34" charset="0"/>
              <a:ea typeface="Calibri" panose="020F0502020204030204" pitchFamily="34" charset="0"/>
              <a:cs typeface="Arial" panose="020B0604020202020204" pitchFamily="34" charset="0"/>
            </a:endParaRPr>
          </a:p>
          <a:p>
            <a:r>
              <a:rPr lang="en-GB" sz="2400" b="0" dirty="0">
                <a:effectLst/>
                <a:latin typeface="Arial" panose="020B0604020202020204" pitchFamily="34" charset="0"/>
                <a:ea typeface="Calibri" panose="020F0502020204030204" pitchFamily="34" charset="0"/>
                <a:cs typeface="Arial" panose="020B0604020202020204" pitchFamily="34" charset="0"/>
              </a:rPr>
              <a:t>Pharmacists cannot deviate from the PGDs</a:t>
            </a:r>
          </a:p>
          <a:p>
            <a:endParaRPr lang="en-GB" sz="2400" b="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4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BB0A-1E5D-F9F5-6866-F300A0DAC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25B14-2B24-6C4B-5CC1-CE5E5B1F2D3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consultation</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1B6DC9-3749-4FFD-0827-8852A5E6CDDC}"/>
              </a:ext>
            </a:extLst>
          </p:cNvPr>
          <p:cNvSpPr>
            <a:spLocks noGrp="1"/>
          </p:cNvSpPr>
          <p:nvPr>
            <p:ph sz="half" idx="1"/>
          </p:nvPr>
        </p:nvSpPr>
        <p:spPr>
          <a:xfrm>
            <a:off x="838200" y="1825625"/>
            <a:ext cx="10414000" cy="4351338"/>
          </a:xfrm>
        </p:spPr>
        <p:txBody>
          <a:bodyPr>
            <a:normAutofit/>
          </a:bodyPr>
          <a:lstStyle/>
          <a:p>
            <a:r>
              <a:rPr lang="en-US" sz="2400" dirty="0">
                <a:latin typeface="Arial" panose="020B0604020202020204" pitchFamily="34" charset="0"/>
                <a:ea typeface="Calibri" panose="020F0502020204030204" pitchFamily="34" charset="0"/>
                <a:cs typeface="Arial" panose="020B0604020202020204" pitchFamily="34" charset="0"/>
              </a:rPr>
              <a:t>Verbal consent to receive the service is sought from the person and recorded in the pharmacy’s clinical record for the service</a:t>
            </a:r>
          </a:p>
          <a:p>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sz="2400" b="0" dirty="0">
                <a:effectLst/>
                <a:latin typeface="Arial" panose="020B0604020202020204" pitchFamily="34" charset="0"/>
                <a:ea typeface="Calibri" panose="020F0502020204030204" pitchFamily="34" charset="0"/>
                <a:cs typeface="Arial" panose="020B0604020202020204" pitchFamily="34" charset="0"/>
              </a:rPr>
              <a:t>If the person provides consent to share the outcome of the consultation with their general practice, information will be shared </a:t>
            </a:r>
          </a:p>
          <a:p>
            <a:endParaRPr lang="en-US" sz="1200" b="0" dirty="0">
              <a:effectLst/>
              <a:latin typeface="Arial" panose="020B0604020202020204" pitchFamily="34" charset="0"/>
              <a:ea typeface="Calibri" panose="020F0502020204030204" pitchFamily="34" charset="0"/>
              <a:cs typeface="Arial" panose="020B0604020202020204" pitchFamily="34" charset="0"/>
            </a:endParaRPr>
          </a:p>
          <a:p>
            <a:r>
              <a:rPr lang="en-US" sz="2400" b="0" dirty="0">
                <a:effectLst/>
                <a:latin typeface="Arial" panose="020B0604020202020204" pitchFamily="34" charset="0"/>
                <a:ea typeface="Calibri" panose="020F0502020204030204" pitchFamily="34" charset="0"/>
                <a:cs typeface="Arial" panose="020B0604020202020204" pitchFamily="34" charset="0"/>
              </a:rPr>
              <a:t>If the person does not consent to sharing information with their general practice or they are not registered with a general practice, the consultation can still proceed, and a notification to the practice will not need to be sent</a:t>
            </a:r>
          </a:p>
          <a:p>
            <a:endParaRPr lang="en-US" sz="1200" b="0" dirty="0">
              <a:effectLst/>
              <a:latin typeface="Arial" panose="020B0604020202020204" pitchFamily="34" charset="0"/>
              <a:ea typeface="Calibri" panose="020F0502020204030204" pitchFamily="34" charset="0"/>
              <a:cs typeface="Arial" panose="020B0604020202020204" pitchFamily="34" charset="0"/>
            </a:endParaRPr>
          </a:p>
          <a:p>
            <a:r>
              <a:rPr lang="en-US" sz="2400" dirty="0">
                <a:latin typeface="Arial" panose="020B0604020202020204" pitchFamily="34" charset="0"/>
                <a:ea typeface="Calibri" panose="020F0502020204030204" pitchFamily="34" charset="0"/>
                <a:cs typeface="Arial" panose="020B0604020202020204" pitchFamily="34" charset="0"/>
              </a:rPr>
              <a:t>C</a:t>
            </a:r>
            <a:r>
              <a:rPr lang="en-US" sz="2400" b="0" dirty="0">
                <a:effectLst/>
                <a:latin typeface="Arial" panose="020B0604020202020204" pitchFamily="34" charset="0"/>
                <a:ea typeface="Calibri" panose="020F0502020204030204" pitchFamily="34" charset="0"/>
                <a:cs typeface="Arial" panose="020B0604020202020204" pitchFamily="34" charset="0"/>
              </a:rPr>
              <a:t>linical appropriateness of a supply of oral contraception will be determined by the pharmacist</a:t>
            </a: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29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8E15D-B98D-058D-6020-C8708EB7A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3F2A3-17A8-4E91-8906-EAA41705C91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consultation</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3D8C00-AD11-51A6-9C45-3510A5B9A2D9}"/>
              </a:ext>
            </a:extLst>
          </p:cNvPr>
          <p:cNvSpPr>
            <a:spLocks noGrp="1"/>
          </p:cNvSpPr>
          <p:nvPr>
            <p:ph sz="half" idx="1"/>
          </p:nvPr>
        </p:nvSpPr>
        <p:spPr>
          <a:xfrm>
            <a:off x="838200" y="1825625"/>
            <a:ext cx="10414000" cy="4351338"/>
          </a:xfrm>
        </p:spPr>
        <p:txBody>
          <a:bodyPr>
            <a:normAutofit fontScale="25000" lnSpcReduction="20000"/>
          </a:bodyPr>
          <a:lstStyle/>
          <a:p>
            <a:r>
              <a:rPr lang="en-US" sz="9600" dirty="0">
                <a:latin typeface="Arial" panose="020B0604020202020204" pitchFamily="34" charset="0"/>
                <a:cs typeface="Arial" panose="020B0604020202020204" pitchFamily="34" charset="0"/>
              </a:rPr>
              <a:t>If the pharmacist is concerned about a potential safeguarding issue, then appropriate action would be taken, where necessary, in line with local safeguarding processes</a:t>
            </a:r>
          </a:p>
          <a:p>
            <a:endParaRPr lang="en-US" sz="48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Includes a conversation with the person regarding alternative and more effective forms of contraception, e.g. Long-acting reversible contraception</a:t>
            </a:r>
          </a:p>
          <a:p>
            <a:endParaRPr lang="en-US" sz="48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If a person requires urgent escalation to another healthcare setting the pharmacist will arrange this</a:t>
            </a:r>
          </a:p>
          <a:p>
            <a:endParaRPr lang="en-US" sz="48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For combined oral contraception, a supply will require BMI and a blood pressure measurement to be taken in line with NICE guideline </a:t>
            </a:r>
          </a:p>
          <a:p>
            <a:endParaRPr lang="en-US" sz="48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A person accessing the service may also offer their own weight, height and blood pressure measurements</a:t>
            </a:r>
            <a:endParaRPr lang="en-GB" sz="96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0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DBC4-8BEF-B4E9-8AE0-26ED0E7DE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A4A7E-2F6F-2917-B688-2AB4F07A998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Outcomes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DDE984-F653-D897-23FA-8E1D77E30810}"/>
              </a:ext>
            </a:extLst>
          </p:cNvPr>
          <p:cNvSpPr>
            <a:spLocks noGrp="1"/>
          </p:cNvSpPr>
          <p:nvPr>
            <p:ph sz="half" idx="1"/>
          </p:nvPr>
        </p:nvSpPr>
        <p:spPr>
          <a:xfrm>
            <a:off x="838200" y="1825625"/>
            <a:ext cx="10414000" cy="4351338"/>
          </a:xfrm>
        </p:spPr>
        <p:txBody>
          <a:bodyPr>
            <a:normAutofit/>
          </a:bodyPr>
          <a:lstStyle/>
          <a:p>
            <a:r>
              <a:rPr lang="en-US" sz="2400" dirty="0">
                <a:latin typeface="Arial" panose="020B0604020202020204" pitchFamily="34" charset="0"/>
                <a:cs typeface="Arial" panose="020B0604020202020204" pitchFamily="34" charset="0"/>
              </a:rPr>
              <a:t>If the assessment criteria are met, supply of an oral contraceptive can be made</a:t>
            </a:r>
          </a:p>
          <a:p>
            <a:r>
              <a:rPr lang="en-US" sz="2400" dirty="0">
                <a:latin typeface="Arial" panose="020B0604020202020204" pitchFamily="34" charset="0"/>
                <a:cs typeface="Arial" panose="020B0604020202020204" pitchFamily="34" charset="0"/>
              </a:rPr>
              <a:t>On initiation, the quantity supplied will not exceed </a:t>
            </a:r>
            <a:r>
              <a:rPr lang="en-US" sz="2400" b="1" dirty="0">
                <a:latin typeface="Arial" panose="020B0604020202020204" pitchFamily="34" charset="0"/>
                <a:cs typeface="Arial" panose="020B0604020202020204" pitchFamily="34" charset="0"/>
              </a:rPr>
              <a:t>3 months</a:t>
            </a:r>
          </a:p>
          <a:p>
            <a:r>
              <a:rPr lang="en-US" sz="2400" dirty="0">
                <a:latin typeface="Arial" panose="020B0604020202020204" pitchFamily="34" charset="0"/>
                <a:cs typeface="Arial" panose="020B0604020202020204" pitchFamily="34" charset="0"/>
              </a:rPr>
              <a:t>Following initiation, ongoing supplies can be made of up to </a:t>
            </a:r>
            <a:r>
              <a:rPr lang="en-US" sz="2400" b="1" dirty="0">
                <a:latin typeface="Arial" panose="020B0604020202020204" pitchFamily="34" charset="0"/>
                <a:cs typeface="Arial" panose="020B0604020202020204" pitchFamily="34" charset="0"/>
              </a:rPr>
              <a:t>12 months </a:t>
            </a:r>
            <a:r>
              <a:rPr lang="en-US" sz="2400" dirty="0">
                <a:latin typeface="Arial" panose="020B0604020202020204" pitchFamily="34" charset="0"/>
                <a:cs typeface="Arial" panose="020B0604020202020204" pitchFamily="34" charset="0"/>
              </a:rPr>
              <a:t>duration</a:t>
            </a:r>
          </a:p>
          <a:p>
            <a:r>
              <a:rPr lang="en-US" sz="2400" dirty="0">
                <a:latin typeface="Arial" panose="020B0604020202020204" pitchFamily="34" charset="0"/>
                <a:cs typeface="Arial" panose="020B0604020202020204" pitchFamily="34" charset="0"/>
              </a:rPr>
              <a:t>Where a person is initiated, pharmacists use their professional discretion as to the appropriate choice of product, from those included in the PGD </a:t>
            </a:r>
          </a:p>
          <a:p>
            <a:r>
              <a:rPr lang="en-US" sz="2400" dirty="0">
                <a:latin typeface="Arial" panose="020B0604020202020204" pitchFamily="34" charset="0"/>
                <a:cs typeface="Arial" panose="020B0604020202020204" pitchFamily="34" charset="0"/>
              </a:rPr>
              <a:t>Wherever practicable, supply will be the best value product to meet the clinical need of the patient</a:t>
            </a:r>
          </a:p>
        </p:txBody>
      </p:sp>
    </p:spTree>
    <p:extLst>
      <p:ext uri="{BB962C8B-B14F-4D97-AF65-F5344CB8AC3E}">
        <p14:creationId xmlns:p14="http://schemas.microsoft.com/office/powerpoint/2010/main" val="384798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81A8-FE38-9B6D-83A5-8579AFFF7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E3581-B61F-9C1E-AB6B-F67AEED5D56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Outcomes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052E82-E713-3869-8F61-2E390B1CB9AA}"/>
              </a:ext>
            </a:extLst>
          </p:cNvPr>
          <p:cNvSpPr>
            <a:spLocks noGrp="1"/>
          </p:cNvSpPr>
          <p:nvPr>
            <p:ph sz="half" idx="1"/>
          </p:nvPr>
        </p:nvSpPr>
        <p:spPr>
          <a:xfrm>
            <a:off x="838200" y="1825625"/>
            <a:ext cx="10414000" cy="4351338"/>
          </a:xfrm>
        </p:spPr>
        <p:txBody>
          <a:bodyPr>
            <a:normAutofit/>
          </a:bodyPr>
          <a:lstStyle/>
          <a:p>
            <a:r>
              <a:rPr lang="en-US" sz="2400" dirty="0">
                <a:latin typeface="Arial" panose="020B0604020202020204" pitchFamily="34" charset="0"/>
                <a:cs typeface="Arial" panose="020B0604020202020204" pitchFamily="34" charset="0"/>
              </a:rPr>
              <a:t>Local ICB formularies/restrictions will be referred to and followed accordingly.</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Ongoing supplies will be made in line with the person’s previous supply, e.g. in the instance that a branded product has been supplied for clinical reasons such as an allergy to product constituents, the ongoing supply should be made from an equivalent brand/generic equivalent </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a supply is not deemed clinically appropriate, the pharmacist will explain why this is the case to the person and refer them to their general practice or sexual health clinic (or equivalent)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41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Notifications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r>
              <a:rPr lang="en-GB" dirty="0">
                <a:latin typeface="Arial" panose="020B0604020202020204" pitchFamily="34" charset="0"/>
                <a:cs typeface="Arial" panose="020B0604020202020204" pitchFamily="34" charset="0"/>
              </a:rPr>
              <a:t>Where the individual consents, their general practice will be notified on the day of provision of the service or on the following working day</a:t>
            </a:r>
          </a:p>
          <a:p>
            <a:pPr lvl="1"/>
            <a:r>
              <a:rPr lang="en-GB" dirty="0">
                <a:latin typeface="Arial" panose="020B0604020202020204" pitchFamily="34" charset="0"/>
                <a:cs typeface="Arial" panose="020B0604020202020204" pitchFamily="34" charset="0"/>
              </a:rPr>
              <a:t>Where possible, sent as a structured message in real time via the NHS-assured IT system</a:t>
            </a:r>
          </a:p>
          <a:p>
            <a:pPr lvl="1"/>
            <a:r>
              <a:rPr lang="en-GB" dirty="0">
                <a:latin typeface="Arial" panose="020B0604020202020204" pitchFamily="34" charset="0"/>
                <a:cs typeface="Arial" panose="020B0604020202020204" pitchFamily="34" charset="0"/>
              </a:rPr>
              <a:t>NHSmail as a back-up</a:t>
            </a:r>
          </a:p>
          <a:p>
            <a:pPr marL="0" indent="0">
              <a:buClr>
                <a:srgbClr val="FF6D3A"/>
              </a:buClr>
              <a:buNone/>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78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Learning and development</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r>
              <a:rPr lang="en-US" sz="2400" dirty="0">
                <a:latin typeface="Arial" panose="020B0604020202020204" pitchFamily="34" charset="0"/>
                <a:cs typeface="Arial" panose="020B0604020202020204" pitchFamily="34" charset="0"/>
              </a:rPr>
              <a:t>Pharmacist will have developed competence in the clinical skills and knowledge required to deliver all aspects of the service </a:t>
            </a:r>
          </a:p>
          <a:p>
            <a:r>
              <a:rPr lang="en-US" sz="2400" dirty="0">
                <a:latin typeface="Arial" panose="020B0604020202020204" pitchFamily="34" charset="0"/>
                <a:cs typeface="Arial" panose="020B0604020202020204" pitchFamily="34" charset="0"/>
              </a:rPr>
              <a:t>Training undertaken from a variety of sources including from the Centre for Pharmacy Postgraduate Education and/or the NHS England e-learning for healthcare </a:t>
            </a:r>
          </a:p>
          <a:p>
            <a:r>
              <a:rPr lang="en-GB" sz="2400" dirty="0">
                <a:latin typeface="Arial" panose="020B0604020202020204" pitchFamily="34" charset="0"/>
                <a:cs typeface="Arial" panose="020B0604020202020204" pitchFamily="34" charset="0"/>
              </a:rPr>
              <a:t>Must complete appropriate Safeguarding level 3 training or have access to advice from someone who is Safeguarding level 3 trained</a:t>
            </a:r>
          </a:p>
          <a:p>
            <a:r>
              <a:rPr lang="en-GB" sz="2400" dirty="0">
                <a:latin typeface="Arial" panose="020B0604020202020204" pitchFamily="34" charset="0"/>
                <a:cs typeface="Arial" panose="020B0604020202020204" pitchFamily="34" charset="0"/>
              </a:rPr>
              <a:t>Lots of support to upskill and give pharmacists the confidence to offer this service</a:t>
            </a: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61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B2FA8-4DA4-27A9-0262-DB665BCD2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72554-E8A7-BC86-A90F-950CD6B59B86}"/>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Engaging the team</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0DB19F-250B-BE42-B2CE-B10734B8993F}"/>
              </a:ext>
            </a:extLst>
          </p:cNvPr>
          <p:cNvSpPr>
            <a:spLocks noGrp="1"/>
          </p:cNvSpPr>
          <p:nvPr>
            <p:ph sz="half" idx="1"/>
          </p:nvPr>
        </p:nvSpPr>
        <p:spPr>
          <a:xfrm>
            <a:off x="936977" y="1825625"/>
            <a:ext cx="10673385" cy="4351338"/>
          </a:xfrm>
        </p:spPr>
        <p:txBody>
          <a:bodyPr>
            <a:normAutofit/>
          </a:bodyPr>
          <a:lstStyle/>
          <a:p>
            <a:r>
              <a:rPr lang="en-US" sz="2400" b="0" i="0" dirty="0">
                <a:effectLst/>
                <a:latin typeface="Arial" panose="020B0604020202020204" pitchFamily="34" charset="0"/>
                <a:cs typeface="Arial" panose="020B0604020202020204" pitchFamily="34" charset="0"/>
              </a:rPr>
              <a:t>Briefing available to provide information for general practice teams and local sexual health clinics (or equivalent) teams on the service  </a:t>
            </a:r>
          </a:p>
          <a:p>
            <a:r>
              <a:rPr lang="en-US" sz="2400" dirty="0">
                <a:latin typeface="Arial" panose="020B0604020202020204" pitchFamily="34" charset="0"/>
                <a:cs typeface="Arial" panose="020B0604020202020204" pitchFamily="34" charset="0"/>
              </a:rPr>
              <a:t>One-page infographic</a:t>
            </a:r>
            <a:endParaRPr lang="en-US" sz="2400" b="0" i="0" dirty="0">
              <a:effectLst/>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Digital poster available to highlight the availability of the service from participating community pharmacies</a:t>
            </a:r>
            <a:endParaRPr lang="en-GB" sz="2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6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3E7-D797-FB63-2545-6AE49EF03C4E}"/>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The Pharmacy Contraception Service</a:t>
            </a:r>
            <a:endParaRPr lang="en-GB"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0117A23-D51E-276B-2228-C6E1B6D8A83D}"/>
              </a:ext>
            </a:extLst>
          </p:cNvPr>
          <p:cNvSpPr>
            <a:spLocks noGrp="1"/>
          </p:cNvSpPr>
          <p:nvPr>
            <p:ph type="subTitle" idx="1"/>
          </p:nvPr>
        </p:nvSpPr>
        <p:spPr/>
        <p:txBody>
          <a:bodyPr>
            <a:normAutofit/>
          </a:bodyPr>
          <a:lstStyle/>
          <a:p>
            <a:endParaRPr lang="en-US" sz="4000" dirty="0">
              <a:highlight>
                <a:srgbClr val="FFFF00"/>
              </a:highlight>
              <a:latin typeface="Arial" panose="020B0604020202020204" pitchFamily="34" charset="0"/>
              <a:cs typeface="Arial" panose="020B0604020202020204" pitchFamily="34" charset="0"/>
            </a:endParaRPr>
          </a:p>
          <a:p>
            <a:r>
              <a:rPr lang="en-US" sz="4000" dirty="0">
                <a:highlight>
                  <a:srgbClr val="FFFF00"/>
                </a:highlight>
                <a:latin typeface="Arial" panose="020B0604020202020204" pitchFamily="34" charset="0"/>
                <a:cs typeface="Arial" panose="020B0604020202020204" pitchFamily="34" charset="0"/>
              </a:rPr>
              <a:t>[Name of presenter]</a:t>
            </a:r>
            <a:endParaRPr lang="en-GB" sz="4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65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622998" y="271305"/>
            <a:ext cx="10730802" cy="864159"/>
          </a:xfrm>
        </p:spPr>
        <p:txBody>
          <a:bodyPr>
            <a:normAutofit/>
          </a:bodyPr>
          <a:lstStyle/>
          <a:p>
            <a:r>
              <a:rPr lang="en-US" b="1" dirty="0">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idx="1"/>
          </p:nvPr>
        </p:nvSpPr>
        <p:spPr/>
        <p:txBody>
          <a:bodyPr vert="horz" lIns="91440" tIns="45720" rIns="91440" bIns="45720" rtlCol="0" anchor="t">
            <a:normAutofit/>
          </a:bodyPr>
          <a:lstStyle/>
          <a:p>
            <a:pPr>
              <a:buClr>
                <a:srgbClr val="FF6D3A"/>
              </a:buClr>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descr="A close-up of a poster&#10;&#10;AI-generated content may be incorrect.">
            <a:extLst>
              <a:ext uri="{FF2B5EF4-FFF2-40B4-BE49-F238E27FC236}">
                <a16:creationId xmlns:a16="http://schemas.microsoft.com/office/drawing/2014/main" id="{672AC143-5A92-7B86-747C-3AD8DC20A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07026"/>
            <a:ext cx="10300398" cy="5793974"/>
          </a:xfrm>
          <a:prstGeom prst="rect">
            <a:avLst/>
          </a:prstGeom>
        </p:spPr>
      </p:pic>
    </p:spTree>
    <p:extLst>
      <p:ext uri="{BB962C8B-B14F-4D97-AF65-F5344CB8AC3E}">
        <p14:creationId xmlns:p14="http://schemas.microsoft.com/office/powerpoint/2010/main" val="95100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2AC-C05F-354C-AFE9-1A43EB53CD02}"/>
              </a:ext>
            </a:extLst>
          </p:cNvPr>
          <p:cNvSpPr>
            <a:spLocks noGrp="1"/>
          </p:cNvSpPr>
          <p:nvPr>
            <p:ph idx="1"/>
          </p:nvPr>
        </p:nvSpPr>
        <p:spPr/>
        <p:txBody>
          <a:bodyPr>
            <a:normAutofit/>
          </a:bodyPr>
          <a:lstStyle/>
          <a:p>
            <a:pPr marL="0" indent="0">
              <a:buNone/>
            </a:pPr>
            <a:r>
              <a:rPr lang="en-US" sz="8000" b="1" dirty="0">
                <a:latin typeface="Arial" panose="020B0604020202020204" pitchFamily="34" charset="0"/>
                <a:cs typeface="Arial" panose="020B0604020202020204" pitchFamily="34" charset="0"/>
              </a:rPr>
              <a:t>Questions</a:t>
            </a:r>
            <a:endParaRPr lang="en-GB" sz="8000" b="1" dirty="0">
              <a:latin typeface="Arial" panose="020B0604020202020204" pitchFamily="34" charset="0"/>
              <a:cs typeface="Arial" panose="020B0604020202020204" pitchFamily="34" charset="0"/>
            </a:endParaRPr>
          </a:p>
        </p:txBody>
      </p:sp>
      <p:pic>
        <p:nvPicPr>
          <p:cNvPr id="5" name="Graphic 4" descr="Questions with solid fill">
            <a:extLst>
              <a:ext uri="{FF2B5EF4-FFF2-40B4-BE49-F238E27FC236}">
                <a16:creationId xmlns:a16="http://schemas.microsoft.com/office/drawing/2014/main" id="{D090C1AD-E869-9567-5FEC-CEBDF94900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2993136" cy="2993136"/>
          </a:xfrm>
          <a:prstGeom prst="rect">
            <a:avLst/>
          </a:prstGeom>
        </p:spPr>
      </p:pic>
    </p:spTree>
    <p:extLst>
      <p:ext uri="{BB962C8B-B14F-4D97-AF65-F5344CB8AC3E}">
        <p14:creationId xmlns:p14="http://schemas.microsoft.com/office/powerpoint/2010/main" val="137042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B929-D803-767A-E050-54BBCBB243A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Presentation overview</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F91121-D76A-9704-0017-31B690D507A4}"/>
              </a:ext>
            </a:extLst>
          </p:cNvPr>
          <p:cNvSpPr>
            <a:spLocks noGrp="1"/>
          </p:cNvSpPr>
          <p:nvPr>
            <p:ph idx="1"/>
          </p:nvPr>
        </p:nvSpPr>
        <p:spPr/>
        <p:txBody>
          <a:bodyPr/>
          <a:lstStyle/>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Strategic context for the service</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What does this mean for general practices and sexual health clinics</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Overview of the service</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Summary of the service requirements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The PGDs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 the consultation &amp; outcomes</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Notifications to general practice</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Learning and development for pharmacists</a:t>
            </a:r>
            <a:r>
              <a:rPr lang="en-US" sz="2400" b="0" i="0" u="none" strike="noStrike"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a:t>
            </a:r>
            <a:endParaRPr lang="en-US" sz="3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Q&amp;A</a:t>
            </a:r>
            <a:endParaRPr lang="en-US" sz="3600" b="0"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7643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8AB418-F0BD-F265-B0E4-98F73DF7CF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746901" y="4044122"/>
            <a:ext cx="2160396" cy="2409860"/>
          </a:xfrm>
          <a:prstGeom prst="rect">
            <a:avLst/>
          </a:prstGeom>
          <a:effectLst>
            <a:outerShdw blurRad="50800" dist="50800" dir="5400000" algn="ctr" rotWithShape="0">
              <a:schemeClr val="bg1"/>
            </a:outerShdw>
          </a:effectLst>
          <a:scene3d>
            <a:camera prst="orthographicFront"/>
            <a:lightRig rig="threePt" dir="t"/>
          </a:scene3d>
          <a:sp3d contourW="12700">
            <a:contourClr>
              <a:schemeClr val="bg1"/>
            </a:contourClr>
          </a:sp3d>
        </p:spPr>
      </p:pic>
      <p:pic>
        <p:nvPicPr>
          <p:cNvPr id="14" name="Picture 13">
            <a:extLst>
              <a:ext uri="{FF2B5EF4-FFF2-40B4-BE49-F238E27FC236}">
                <a16:creationId xmlns:a16="http://schemas.microsoft.com/office/drawing/2014/main" id="{79556C14-0DAF-47CC-A185-750547899EE8}"/>
              </a:ext>
            </a:extLst>
          </p:cNvPr>
          <p:cNvPicPr>
            <a:picLocks noChangeAspect="1"/>
          </p:cNvPicPr>
          <p:nvPr/>
        </p:nvPicPr>
        <p:blipFill>
          <a:blip r:embed="rId5"/>
          <a:stretch>
            <a:fillRect/>
          </a:stretch>
        </p:blipFill>
        <p:spPr>
          <a:xfrm>
            <a:off x="9827289" y="1458096"/>
            <a:ext cx="1886048" cy="2487397"/>
          </a:xfrm>
          <a:prstGeom prst="rect">
            <a:avLst/>
          </a:prstGeom>
        </p:spPr>
      </p:pic>
      <p:sp>
        <p:nvSpPr>
          <p:cNvPr id="15" name="Title 1">
            <a:extLst>
              <a:ext uri="{FF2B5EF4-FFF2-40B4-BE49-F238E27FC236}">
                <a16:creationId xmlns:a16="http://schemas.microsoft.com/office/drawing/2014/main" id="{A5EADF88-3D81-5F6F-326E-6C681750E58E}"/>
              </a:ext>
            </a:extLst>
          </p:cNvPr>
          <p:cNvSpPr>
            <a:spLocks noGrp="1"/>
          </p:cNvSpPr>
          <p:nvPr>
            <p:ph type="title"/>
          </p:nvPr>
        </p:nvSpPr>
        <p:spPr/>
        <p:txBody>
          <a:bodyPr>
            <a:normAutofit/>
          </a:bodyPr>
          <a:lstStyle/>
          <a:p>
            <a:r>
              <a:rPr lang="en-GB" sz="4800" dirty="0"/>
              <a:t>Strategic context for the service……</a:t>
            </a:r>
          </a:p>
        </p:txBody>
      </p:sp>
      <p:sp>
        <p:nvSpPr>
          <p:cNvPr id="7" name="Content Placeholder 6">
            <a:extLst>
              <a:ext uri="{FF2B5EF4-FFF2-40B4-BE49-F238E27FC236}">
                <a16:creationId xmlns:a16="http://schemas.microsoft.com/office/drawing/2014/main" id="{F7958D88-3FC7-3EDC-D20C-02D6EB1E7998}"/>
              </a:ext>
            </a:extLst>
          </p:cNvPr>
          <p:cNvSpPr>
            <a:spLocks noGrp="1"/>
          </p:cNvSpPr>
          <p:nvPr>
            <p:ph idx="1"/>
          </p:nvPr>
        </p:nvSpPr>
        <p:spPr>
          <a:xfrm>
            <a:off x="838200" y="1458096"/>
            <a:ext cx="8908701" cy="4852269"/>
          </a:xfrm>
        </p:spPr>
        <p:txBody>
          <a:bodyPr>
            <a:normAutofit/>
          </a:bodyPr>
          <a:lstStyle/>
          <a:p>
            <a:r>
              <a:rPr lang="en-US" sz="2400" dirty="0">
                <a:latin typeface="Arial" panose="020B0604020202020204" pitchFamily="34" charset="0"/>
                <a:cs typeface="Arial" panose="020B0604020202020204" pitchFamily="34" charset="0"/>
              </a:rPr>
              <a:t>Aim of the service is to: </a:t>
            </a:r>
          </a:p>
          <a:p>
            <a:pPr lvl="1"/>
            <a:r>
              <a:rPr lang="en-US" sz="2200" dirty="0">
                <a:latin typeface="Arial" panose="020B0604020202020204" pitchFamily="34" charset="0"/>
                <a:cs typeface="Arial" panose="020B0604020202020204" pitchFamily="34" charset="0"/>
              </a:rPr>
              <a:t>Offer greater choice from where people can access contraception services</a:t>
            </a:r>
          </a:p>
          <a:p>
            <a:pPr lvl="1"/>
            <a:r>
              <a:rPr lang="en-US" sz="2200" dirty="0">
                <a:latin typeface="Arial" panose="020B0604020202020204" pitchFamily="34" charset="0"/>
                <a:cs typeface="Arial" panose="020B0604020202020204" pitchFamily="34" charset="0"/>
              </a:rPr>
              <a:t>Create additional capacity in primary care and sexual health clinics to support meeting the demand for more complex assessments</a:t>
            </a:r>
            <a:endParaRPr lang="en-GB" sz="2200" dirty="0">
              <a:latin typeface="Arial" panose="020B0604020202020204" pitchFamily="34" charset="0"/>
              <a:cs typeface="Arial" panose="020B0604020202020204" pitchFamily="34" charset="0"/>
            </a:endParaRPr>
          </a:p>
          <a:p>
            <a:r>
              <a:rPr lang="en-US" sz="2400" dirty="0">
                <a:solidFill>
                  <a:srgbClr val="202A30"/>
                </a:solidFill>
                <a:latin typeface="Arial" panose="020B0604020202020204" pitchFamily="34" charset="0"/>
                <a:cs typeface="Arial" panose="020B0604020202020204" pitchFamily="34" charset="0"/>
              </a:rPr>
              <a:t>S</a:t>
            </a:r>
            <a:r>
              <a:rPr lang="en-US" sz="2400" b="0" i="0" dirty="0">
                <a:solidFill>
                  <a:srgbClr val="202A30"/>
                </a:solidFill>
                <a:effectLst/>
                <a:latin typeface="Arial" panose="020B0604020202020204" pitchFamily="34" charset="0"/>
                <a:cs typeface="Arial" panose="020B0604020202020204" pitchFamily="34" charset="0"/>
              </a:rPr>
              <a:t>upport addressing health inequalities by providing wider healthcare access </a:t>
            </a:r>
          </a:p>
          <a:p>
            <a:r>
              <a:rPr lang="en-US" sz="2400" dirty="0">
                <a:solidFill>
                  <a:srgbClr val="202A30"/>
                </a:solidFill>
                <a:latin typeface="Arial" panose="020B0604020202020204" pitchFamily="34" charset="0"/>
                <a:cs typeface="Arial" panose="020B0604020202020204" pitchFamily="34" charset="0"/>
              </a:rPr>
              <a:t>S</a:t>
            </a:r>
            <a:r>
              <a:rPr lang="en-US" sz="2400" b="0" i="0" dirty="0">
                <a:solidFill>
                  <a:srgbClr val="202A30"/>
                </a:solidFill>
                <a:effectLst/>
                <a:latin typeface="Arial" panose="020B0604020202020204" pitchFamily="34" charset="0"/>
                <a:cs typeface="Arial" panose="020B0604020202020204" pitchFamily="34" charset="0"/>
              </a:rPr>
              <a:t>ignposting service users to local sexual health services </a:t>
            </a:r>
          </a:p>
          <a:p>
            <a:r>
              <a:rPr lang="en-US" sz="2400" b="0" i="0" dirty="0">
                <a:effectLst/>
                <a:latin typeface="Arial" panose="020B0604020202020204" pitchFamily="34" charset="0"/>
                <a:cs typeface="Arial" panose="020B0604020202020204" pitchFamily="34" charset="0"/>
              </a:rPr>
              <a:t>Delivery Plan for recovering access in primary care </a:t>
            </a:r>
            <a:r>
              <a:rPr lang="en-US" sz="1600" b="0" i="0" dirty="0">
                <a:solidFill>
                  <a:srgbClr val="202A30"/>
                </a:solidFill>
                <a:effectLst/>
                <a:latin typeface="Arial" panose="020B0604020202020204" pitchFamily="34" charset="0"/>
                <a:cs typeface="Arial" panose="020B0604020202020204" pitchFamily="34" charset="0"/>
              </a:rPr>
              <a:t>(May 2023) </a:t>
            </a:r>
            <a:r>
              <a:rPr lang="en-US" sz="2400" b="0" i="0" dirty="0">
                <a:solidFill>
                  <a:srgbClr val="202A30"/>
                </a:solidFill>
                <a:effectLst/>
                <a:latin typeface="Arial" panose="020B0604020202020204" pitchFamily="34" charset="0"/>
                <a:cs typeface="Arial" panose="020B0604020202020204" pitchFamily="34" charset="0"/>
              </a:rPr>
              <a:t>highlighted expansion of the service to increase access to and convenience of contraception services in line with the Government’s </a:t>
            </a:r>
            <a:r>
              <a:rPr lang="en-US" sz="2400" b="0" i="0" u="sng" dirty="0">
                <a:solidFill>
                  <a:srgbClr val="005EB8"/>
                </a:solidFill>
                <a:effectLst/>
                <a:latin typeface="Arial" panose="020B0604020202020204" pitchFamily="34" charset="0"/>
                <a:cs typeface="Arial" panose="020B0604020202020204" pitchFamily="34" charset="0"/>
                <a:hlinkClick r:id="rId6"/>
              </a:rPr>
              <a:t>Women’s Health Strategy for England</a:t>
            </a:r>
            <a:r>
              <a:rPr lang="en-US" sz="2400" b="0" i="0" dirty="0">
                <a:solidFill>
                  <a:srgbClr val="202A30"/>
                </a:solidFill>
                <a:effectLst/>
                <a:latin typeface="Arial" panose="020B0604020202020204" pitchFamily="34" charset="0"/>
                <a:cs typeface="Arial" panose="020B0604020202020204" pitchFamily="34" charset="0"/>
              </a:rPr>
              <a:t> </a:t>
            </a:r>
            <a:r>
              <a:rPr lang="en-US" sz="1600" b="0" i="0" dirty="0">
                <a:solidFill>
                  <a:srgbClr val="202A30"/>
                </a:solidFill>
                <a:effectLst/>
                <a:latin typeface="Arial" panose="020B0604020202020204" pitchFamily="34" charset="0"/>
                <a:cs typeface="Arial" panose="020B0604020202020204" pitchFamily="34" charset="0"/>
              </a:rPr>
              <a:t>(August 2022)</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07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3F0-7277-CBE7-DEC2-DC226538DD6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Pharmacy Contraception Service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4AB6471-F7C8-C816-65C8-69A0A43A45CB}"/>
              </a:ext>
            </a:extLst>
          </p:cNvPr>
          <p:cNvSpPr>
            <a:spLocks noGrp="1"/>
          </p:cNvSpPr>
          <p:nvPr>
            <p:ph idx="1"/>
          </p:nvPr>
        </p:nvSpPr>
        <p:spPr>
          <a:xfrm>
            <a:off x="838200" y="1825625"/>
            <a:ext cx="10843260" cy="4351338"/>
          </a:xfrm>
        </p:spPr>
        <p:txBody>
          <a:bodyPr>
            <a:normAutofit fontScale="92500" lnSpcReduction="10000"/>
          </a:bodyPr>
          <a:lstStyle/>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Advanced service (therefore optional) </a:t>
            </a:r>
            <a:r>
              <a:rPr lang="en-US" sz="24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Over </a:t>
            </a:r>
            <a:r>
              <a:rPr lang="en-GB" sz="2400" dirty="0">
                <a:highlight>
                  <a:srgbClr val="FFFF00"/>
                </a:highlight>
                <a:latin typeface="Arial" panose="020B0604020202020204" pitchFamily="34" charset="0"/>
                <a:cs typeface="Arial" panose="020B0604020202020204" pitchFamily="34" charset="0"/>
              </a:rPr>
              <a:t>81</a:t>
            </a:r>
            <a:r>
              <a:rPr lang="en-GB" sz="2400" b="0" i="0" u="none" strike="noStrike" dirty="0">
                <a:effectLst/>
                <a:highlight>
                  <a:srgbClr val="FFFF00"/>
                </a:highlight>
                <a:latin typeface="Arial" panose="020B0604020202020204" pitchFamily="34" charset="0"/>
                <a:cs typeface="Arial" panose="020B0604020202020204" pitchFamily="34" charset="0"/>
              </a:rPr>
              <a:t>% (consider stat for local coverage)</a:t>
            </a:r>
            <a:r>
              <a:rPr lang="en-GB" sz="2400" b="0" i="0" u="none" strike="noStrike" dirty="0">
                <a:effectLst/>
                <a:latin typeface="Arial" panose="020B0604020202020204" pitchFamily="34" charset="0"/>
                <a:cs typeface="Arial" panose="020B0604020202020204" pitchFamily="34" charset="0"/>
              </a:rPr>
              <a:t> of pharmacies nationally have signed up to provide the service</a:t>
            </a:r>
            <a:r>
              <a:rPr lang="en-US" sz="2400" b="0" i="0" dirty="0">
                <a:effectLst/>
                <a:latin typeface="Arial" panose="020B0604020202020204" pitchFamily="34" charset="0"/>
                <a:cs typeface="Arial" panose="020B0604020202020204" pitchFamily="34" charset="0"/>
              </a:rPr>
              <a:t>​​ (January 2025)</a:t>
            </a:r>
          </a:p>
          <a:p>
            <a:pPr algn="l" rtl="0" fontAlgn="base">
              <a:buFont typeface="Arial" panose="020B0604020202020204" pitchFamily="34" charset="0"/>
              <a:buChar char="•"/>
            </a:pPr>
            <a:r>
              <a:rPr lang="en-GB" sz="2400" b="0" i="0" u="none" strike="noStrike" dirty="0">
                <a:effectLst/>
                <a:latin typeface="Arial" panose="020B0604020202020204" pitchFamily="34" charset="0"/>
                <a:cs typeface="Arial" panose="020B0604020202020204" pitchFamily="34" charset="0"/>
              </a:rPr>
              <a:t>The service consists of:</a:t>
            </a:r>
            <a:endParaRPr lang="en-US" sz="2400" b="0" i="0" dirty="0">
              <a:effectLst/>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Supply via patient group direction (PGD)</a:t>
            </a:r>
          </a:p>
          <a:p>
            <a:r>
              <a:rPr lang="en-GB" sz="2400" dirty="0">
                <a:latin typeface="Arial" panose="020B0604020202020204" pitchFamily="34" charset="0"/>
                <a:cs typeface="Arial" panose="020B0604020202020204" pitchFamily="34" charset="0"/>
              </a:rPr>
              <a:t>Blood pressure and Body Mass Index measured (where clinically applicable)</a:t>
            </a:r>
          </a:p>
          <a:p>
            <a:r>
              <a:rPr lang="en-GB" sz="2400" dirty="0">
                <a:latin typeface="Arial" panose="020B0604020202020204" pitchFamily="34" charset="0"/>
                <a:cs typeface="Arial" panose="020B0604020202020204" pitchFamily="34" charset="0"/>
              </a:rPr>
              <a:t>Provided by pharmacists</a:t>
            </a:r>
          </a:p>
        </p:txBody>
      </p:sp>
      <p:graphicFrame>
        <p:nvGraphicFramePr>
          <p:cNvPr id="10" name="Diagram 9">
            <a:extLst>
              <a:ext uri="{FF2B5EF4-FFF2-40B4-BE49-F238E27FC236}">
                <a16:creationId xmlns:a16="http://schemas.microsoft.com/office/drawing/2014/main" id="{FB471E6E-2562-CE26-21FF-33111648C7A1}"/>
              </a:ext>
            </a:extLst>
          </p:cNvPr>
          <p:cNvGraphicFramePr/>
          <p:nvPr>
            <p:extLst>
              <p:ext uri="{D42A27DB-BD31-4B8C-83A1-F6EECF244321}">
                <p14:modId xmlns:p14="http://schemas.microsoft.com/office/powerpoint/2010/main" val="4045486952"/>
              </p:ext>
            </p:extLst>
          </p:nvPr>
        </p:nvGraphicFramePr>
        <p:xfrm>
          <a:off x="1867731" y="3217333"/>
          <a:ext cx="8097536" cy="157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43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What does this mean for practice / clinic appointments?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667250"/>
          </a:xfrm>
        </p:spPr>
        <p:txBody>
          <a:bodyPr>
            <a:normAutofit/>
          </a:bodyPr>
          <a:lstStyle/>
          <a:p>
            <a:r>
              <a:rPr lang="en-US" sz="2400" dirty="0">
                <a:latin typeface="Arial" panose="020B0604020202020204" pitchFamily="34" charset="0"/>
                <a:cs typeface="Arial" panose="020B0604020202020204" pitchFamily="34" charset="0"/>
              </a:rPr>
              <a:t>Aim is to work together to reduce workload at the practice / clinic</a:t>
            </a:r>
          </a:p>
          <a:p>
            <a:r>
              <a:rPr lang="en-US" sz="2400" dirty="0">
                <a:latin typeface="Arial" panose="020B0604020202020204" pitchFamily="34" charset="0"/>
                <a:cs typeface="Arial" panose="020B0604020202020204" pitchFamily="34" charset="0"/>
              </a:rPr>
              <a:t>General practices and sexual health clinics can:</a:t>
            </a:r>
          </a:p>
          <a:p>
            <a:pPr lvl="1"/>
            <a:r>
              <a:rPr lang="en-US" sz="2000" dirty="0">
                <a:latin typeface="Arial" panose="020B0604020202020204" pitchFamily="34" charset="0"/>
                <a:cs typeface="Arial" panose="020B0604020202020204" pitchFamily="34" charset="0"/>
              </a:rPr>
              <a:t>Still provide consultations for contraception and review on-going contraception needs – may want to focus on more complex cases</a:t>
            </a:r>
          </a:p>
          <a:p>
            <a:pPr lvl="1"/>
            <a:r>
              <a:rPr lang="en-US" sz="2000" b="1">
                <a:latin typeface="Arial" panose="020B0604020202020204" pitchFamily="34" charset="0"/>
                <a:cs typeface="Arial" panose="020B0604020202020204" pitchFamily="34" charset="0"/>
              </a:rPr>
              <a:t>Opt </a:t>
            </a:r>
            <a:r>
              <a:rPr lang="en-US" sz="2000" b="1" dirty="0">
                <a:latin typeface="Arial" panose="020B0604020202020204" pitchFamily="34" charset="0"/>
                <a:cs typeface="Arial" panose="020B0604020202020204" pitchFamily="34" charset="0"/>
              </a:rPr>
              <a:t>to signpost or electronically refer individuals (recommended) </a:t>
            </a:r>
            <a:r>
              <a:rPr lang="en-US" sz="2000" dirty="0">
                <a:latin typeface="Arial" panose="020B0604020202020204" pitchFamily="34" charset="0"/>
                <a:cs typeface="Arial" panose="020B0604020202020204" pitchFamily="34" charset="0"/>
              </a:rPr>
              <a:t>to the pharmacy service for a consu</a:t>
            </a:r>
            <a:r>
              <a:rPr kumimoji="0" lang="en-US" sz="2000" b="0" u="none" strike="noStrike" kern="1200" cap="none" spc="0" normalizeH="0" baseline="0" noProof="0" dirty="0" err="1">
                <a:ln>
                  <a:noFill/>
                </a:ln>
                <a:effectLst/>
                <a:uLnTx/>
                <a:uFillTx/>
                <a:latin typeface="Arial" panose="020B0604020202020204" pitchFamily="34" charset="0"/>
                <a:cs typeface="Arial" panose="020B0604020202020204" pitchFamily="34" charset="0"/>
              </a:rPr>
              <a:t>ltation</a:t>
            </a:r>
            <a:r>
              <a:rPr kumimoji="0" lang="en-US" sz="2000" b="0" u="none" strike="noStrike" kern="1200" cap="none" spc="0" normalizeH="0" baseline="0" noProof="0" dirty="0">
                <a:ln>
                  <a:noFill/>
                </a:ln>
                <a:effectLst/>
                <a:uLnTx/>
                <a:uFillTx/>
                <a:latin typeface="Arial" panose="020B0604020202020204" pitchFamily="34" charset="0"/>
                <a:cs typeface="Arial" panose="020B0604020202020204" pitchFamily="34" charset="0"/>
              </a:rPr>
              <a:t> with a pharmacist</a:t>
            </a:r>
          </a:p>
          <a:p>
            <a:pPr lvl="1"/>
            <a:r>
              <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rPr>
              <a:t>Referrals where made, must be sent via a secure digital route</a:t>
            </a:r>
          </a:p>
          <a:p>
            <a:r>
              <a:rPr lang="en-US" sz="2400" dirty="0">
                <a:latin typeface="Arial" panose="020B0604020202020204" pitchFamily="34" charset="0"/>
                <a:cs typeface="Arial" panose="020B0604020202020204" pitchFamily="34" charset="0"/>
              </a:rPr>
              <a:t>Individuals will be able to walk-in to a pharmacy and access the service</a:t>
            </a:r>
          </a:p>
          <a:p>
            <a:pPr marL="0" indent="0">
              <a:buNone/>
            </a:pPr>
            <a:endParaRPr lang="en-GB" dirty="0"/>
          </a:p>
        </p:txBody>
      </p:sp>
    </p:spTree>
    <p:extLst>
      <p:ext uri="{BB962C8B-B14F-4D97-AF65-F5344CB8AC3E}">
        <p14:creationId xmlns:p14="http://schemas.microsoft.com/office/powerpoint/2010/main" val="405775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D670-C103-23BA-1549-9F9D6B4FE213}"/>
              </a:ext>
            </a:extLst>
          </p:cNvPr>
          <p:cNvSpPr>
            <a:spLocks noGrp="1"/>
          </p:cNvSpPr>
          <p:nvPr>
            <p:ph type="title"/>
          </p:nvPr>
        </p:nvSpPr>
        <p:spPr>
          <a:xfrm>
            <a:off x="446567" y="365125"/>
            <a:ext cx="11281145" cy="1325563"/>
          </a:xfrm>
        </p:spPr>
        <p:txBody>
          <a:bodyPr>
            <a:normAutofit/>
          </a:bodyPr>
          <a:lstStyle/>
          <a:p>
            <a:r>
              <a:rPr lang="en-US" sz="4000" b="1" dirty="0">
                <a:latin typeface="Arial" panose="020B0604020202020204" pitchFamily="34" charset="0"/>
                <a:cs typeface="Arial" panose="020B0604020202020204" pitchFamily="34" charset="0"/>
              </a:rPr>
              <a:t>Why formal referrals are recommended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30676F-136D-CA44-A1B8-C0EA0077DAE1}"/>
              </a:ext>
            </a:extLst>
          </p:cNvPr>
          <p:cNvSpPr>
            <a:spLocks noGrp="1"/>
          </p:cNvSpPr>
          <p:nvPr>
            <p:ph sz="half" idx="1"/>
          </p:nvPr>
        </p:nvSpPr>
        <p:spPr>
          <a:xfrm>
            <a:off x="936978" y="1701339"/>
            <a:ext cx="10416822" cy="4351338"/>
          </a:xfrm>
        </p:spPr>
        <p:txBody>
          <a:bodyPr>
            <a:normAutofit lnSpcReduction="10000"/>
          </a:bodyPr>
          <a:lstStyle/>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Reassures patients that their concern / request has been taken seriously and the pharmacist will be expecting the patient</a:t>
            </a:r>
            <a:r>
              <a:rPr lang="en-US" sz="24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 signposted, the patient may feel they are being ‘fobbed off’ and be unsatisfied with the service provided by the GP practice </a:t>
            </a:r>
            <a:r>
              <a:rPr lang="en-US" sz="1800" b="0" i="0" dirty="0">
                <a:effectLst/>
                <a:latin typeface="Arial" panose="020B0604020202020204" pitchFamily="34" charset="0"/>
                <a:cs typeface="Arial" panose="020B0604020202020204" pitchFamily="34" charset="0"/>
              </a:rPr>
              <a:t>​and the pharmacy as they won’t be expecting the patient</a:t>
            </a:r>
          </a:p>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Patient will be sent to a pharmacy providing the service</a:t>
            </a:r>
            <a:r>
              <a:rPr lang="en-US" sz="24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a:t>
            </a:r>
            <a:r>
              <a:rPr lang="en-US" sz="1600" b="0" i="0" u="none" strike="noStrike" dirty="0">
                <a:effectLst/>
                <a:latin typeface="Arial" panose="020B0604020202020204" pitchFamily="34" charset="0"/>
                <a:cs typeface="Arial" panose="020B0604020202020204" pitchFamily="34" charset="0"/>
              </a:rPr>
              <a:t> </a:t>
            </a:r>
            <a:r>
              <a:rPr lang="en-US" sz="1800" b="0" i="0" u="none" strike="noStrike" dirty="0">
                <a:effectLst/>
                <a:latin typeface="Arial" panose="020B0604020202020204" pitchFamily="34" charset="0"/>
                <a:cs typeface="Arial" panose="020B0604020202020204" pitchFamily="34" charset="0"/>
              </a:rPr>
              <a:t>signposted, patients may have to figure out themselves who is providing the service (the referral route should provide a more joined-up patient journey)</a:t>
            </a:r>
            <a:r>
              <a:rPr lang="en-US" sz="1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There is an auditable trail of referral</a:t>
            </a:r>
            <a:endParaRPr lang="en-US" sz="2400" b="1" i="0" dirty="0">
              <a:effectLst/>
              <a:latin typeface="Arial" panose="020B0604020202020204" pitchFamily="34" charset="0"/>
              <a:cs typeface="Arial" panose="020B0604020202020204" pitchFamily="34" charset="0"/>
            </a:endParaRP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 signposted there is no way to confirm that the individual’s need was met</a:t>
            </a:r>
            <a:endParaRPr lang="en-US" sz="18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If the patient does not contact the pharmacy, the pharmacy team will follow up with the patient</a:t>
            </a:r>
          </a:p>
          <a:p>
            <a:pPr lvl="1"/>
            <a:r>
              <a:rPr lang="en-US" sz="1800" dirty="0">
                <a:latin typeface="Arial" panose="020B0604020202020204" pitchFamily="34" charset="0"/>
                <a:cs typeface="Arial" panose="020B0604020202020204" pitchFamily="34" charset="0"/>
              </a:rPr>
              <a:t>If signposted, this will not happen as the pharmacy won’t be aware that the patient was meant to visit the pharmacy</a:t>
            </a:r>
          </a:p>
        </p:txBody>
      </p:sp>
    </p:spTree>
    <p:extLst>
      <p:ext uri="{BB962C8B-B14F-4D97-AF65-F5344CB8AC3E}">
        <p14:creationId xmlns:p14="http://schemas.microsoft.com/office/powerpoint/2010/main" val="128943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Why formal referrals are recommended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5"/>
            <a:ext cx="10275519" cy="4756030"/>
          </a:xfrm>
        </p:spPr>
        <p:txBody>
          <a:bodyPr>
            <a:normAutofit fontScale="92500"/>
          </a:bodyPr>
          <a:lstStyle/>
          <a:p>
            <a:r>
              <a:rPr lang="en-US" sz="2600" b="1" dirty="0">
                <a:latin typeface="Arial" panose="020B0604020202020204" pitchFamily="34" charset="0"/>
                <a:cs typeface="Arial" panose="020B0604020202020204" pitchFamily="34" charset="0"/>
              </a:rPr>
              <a:t>The pharmacy team can proactively contact the patient upon receipt of referral to arrange a time for the patient to speak to the pharmacist – beneficial to patient and pharmacy workload</a:t>
            </a:r>
          </a:p>
          <a:p>
            <a:pPr lvl="1"/>
            <a:r>
              <a:rPr lang="en-US" sz="1900" dirty="0">
                <a:latin typeface="Arial" panose="020B0604020202020204" pitchFamily="34" charset="0"/>
                <a:cs typeface="Arial" panose="020B0604020202020204" pitchFamily="34" charset="0"/>
              </a:rPr>
              <a:t>If signposted, the patient may present at a time that means they may have to wait to be seen by the pharmacist</a:t>
            </a:r>
            <a:endParaRPr lang="en-US" sz="19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The pharmacy will receive patient information on the referral therefore ensuring they are informed of the reason for the referral</a:t>
            </a:r>
          </a:p>
          <a:p>
            <a:pPr lvl="1"/>
            <a:r>
              <a:rPr lang="en-US" sz="1900" dirty="0">
                <a:latin typeface="Arial" panose="020B0604020202020204" pitchFamily="34" charset="0"/>
                <a:cs typeface="Arial" panose="020B0604020202020204" pitchFamily="34" charset="0"/>
              </a:rPr>
              <a:t>If signposted, the individual will have to talk through their request or need, provide other information again, which may be frustrating for the individual and does not present a joined-up patient journey</a:t>
            </a:r>
            <a:endParaRPr lang="en-GB" sz="1900"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Referral data can show that patients are being actively supported to access appropriate care, evidencing that GP practices are meeting other PCARP requirements</a:t>
            </a:r>
          </a:p>
          <a:p>
            <a:pPr lvl="1"/>
            <a:r>
              <a:rPr lang="en-US" sz="1900" dirty="0">
                <a:latin typeface="Arial" panose="020B0604020202020204" pitchFamily="34" charset="0"/>
                <a:cs typeface="Arial" panose="020B0604020202020204" pitchFamily="34" charset="0"/>
              </a:rPr>
              <a:t>If signposted, this data is not captured</a:t>
            </a:r>
          </a:p>
          <a:p>
            <a:pPr marL="457200" lvl="1" indent="0">
              <a:buNone/>
            </a:pPr>
            <a:endParaRPr lang="en-GB" dirty="0"/>
          </a:p>
        </p:txBody>
      </p:sp>
    </p:spTree>
    <p:extLst>
      <p:ext uri="{BB962C8B-B14F-4D97-AF65-F5344CB8AC3E}">
        <p14:creationId xmlns:p14="http://schemas.microsoft.com/office/powerpoint/2010/main" val="333629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High-level service overview - initiation</a:t>
            </a:r>
            <a:endParaRPr lang="en-GB" b="1" dirty="0">
              <a:highlight>
                <a:srgbClr val="FFFF00"/>
              </a:highlight>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6AAD428-AF0F-3501-286A-EB461D490F5D}"/>
              </a:ext>
            </a:extLst>
          </p:cNvPr>
          <p:cNvSpPr/>
          <p:nvPr/>
        </p:nvSpPr>
        <p:spPr>
          <a:xfrm>
            <a:off x="4573036" y="6374549"/>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417941"/>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copy of the service pathway diagram can be found in Annex A of the service specification</a:t>
            </a:r>
          </a:p>
        </p:txBody>
      </p:sp>
      <p:sp>
        <p:nvSpPr>
          <p:cNvPr id="10" name="TextBox 9">
            <a:extLst>
              <a:ext uri="{FF2B5EF4-FFF2-40B4-BE49-F238E27FC236}">
                <a16:creationId xmlns:a16="http://schemas.microsoft.com/office/drawing/2014/main" id="{CDACA280-EFFA-943B-834F-AE3BC4C2A015}"/>
              </a:ext>
            </a:extLst>
          </p:cNvPr>
          <p:cNvSpPr txBox="1"/>
          <p:nvPr/>
        </p:nvSpPr>
        <p:spPr>
          <a:xfrm>
            <a:off x="3048000" y="3244334"/>
            <a:ext cx="6096000" cy="369332"/>
          </a:xfrm>
          <a:prstGeom prst="rect">
            <a:avLst/>
          </a:prstGeom>
          <a:noFill/>
        </p:spPr>
        <p:txBody>
          <a:bodyPr wrap="square">
            <a:spAutoFit/>
          </a:bodyPr>
          <a:lstStyle/>
          <a:p>
            <a:r>
              <a:rPr lang="en-GB" dirty="0"/>
              <a:t> </a:t>
            </a:r>
          </a:p>
        </p:txBody>
      </p:sp>
      <p:pic>
        <p:nvPicPr>
          <p:cNvPr id="15" name="Picture 14">
            <a:extLst>
              <a:ext uri="{FF2B5EF4-FFF2-40B4-BE49-F238E27FC236}">
                <a16:creationId xmlns:a16="http://schemas.microsoft.com/office/drawing/2014/main" id="{AF94B004-75CD-CF64-691D-65807F2DE17F}"/>
              </a:ext>
            </a:extLst>
          </p:cNvPr>
          <p:cNvPicPr>
            <a:picLocks noChangeAspect="1"/>
          </p:cNvPicPr>
          <p:nvPr/>
        </p:nvPicPr>
        <p:blipFill>
          <a:blip r:embed="rId2"/>
          <a:stretch>
            <a:fillRect/>
          </a:stretch>
        </p:blipFill>
        <p:spPr>
          <a:xfrm>
            <a:off x="296333" y="1361868"/>
            <a:ext cx="11600640" cy="4969287"/>
          </a:xfrm>
          <a:prstGeom prst="rect">
            <a:avLst/>
          </a:prstGeom>
        </p:spPr>
      </p:pic>
      <p:sp>
        <p:nvSpPr>
          <p:cNvPr id="16" name="Rectangle 15">
            <a:extLst>
              <a:ext uri="{FF2B5EF4-FFF2-40B4-BE49-F238E27FC236}">
                <a16:creationId xmlns:a16="http://schemas.microsoft.com/office/drawing/2014/main" id="{40BD8648-DB50-919F-1AE8-FB512645AF86}"/>
              </a:ext>
            </a:extLst>
          </p:cNvPr>
          <p:cNvSpPr/>
          <p:nvPr/>
        </p:nvSpPr>
        <p:spPr>
          <a:xfrm>
            <a:off x="4131735" y="1584891"/>
            <a:ext cx="7433734"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chemeClr val="tx1"/>
                </a:solidFill>
                <a:latin typeface="Arial" panose="020B0604020202020204" pitchFamily="34" charset="0"/>
                <a:cs typeface="Arial" panose="020B0604020202020204" pitchFamily="34" charset="0"/>
              </a:rPr>
              <a:t>*referring organisation includes primary care (e.g. GP practices and pharmacies) and Sexual Health Clinics</a:t>
            </a:r>
          </a:p>
        </p:txBody>
      </p:sp>
      <p:sp>
        <p:nvSpPr>
          <p:cNvPr id="17" name="Rectangle 16">
            <a:extLst>
              <a:ext uri="{FF2B5EF4-FFF2-40B4-BE49-F238E27FC236}">
                <a16:creationId xmlns:a16="http://schemas.microsoft.com/office/drawing/2014/main" id="{B4E063A2-BDCD-1AF2-2CD3-91FB4042BA60}"/>
              </a:ext>
            </a:extLst>
          </p:cNvPr>
          <p:cNvSpPr/>
          <p:nvPr/>
        </p:nvSpPr>
        <p:spPr>
          <a:xfrm>
            <a:off x="1077511" y="5063704"/>
            <a:ext cx="3310467" cy="11751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dirty="0">
                <a:solidFill>
                  <a:schemeClr val="tx1"/>
                </a:solidFill>
                <a:latin typeface="Arial" panose="020B0604020202020204" pitchFamily="34" charset="0"/>
                <a:cs typeface="Arial" panose="020B0604020202020204" pitchFamily="34" charset="0"/>
              </a:rPr>
              <a:t>Initiation is:</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Starting oral contraception for the first time</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Needs to restart following a pill free break</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 person is being switched to an alternative pill </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952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1a9624134b91fcd47c9077cbb511d1a5">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a90ab5a2f855f3c30e928b13555344e9"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74065-A7E5-4F1F-9348-DF74DA9907FB}">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e18753c5-2901-411e-a100-706a3d27800e"/>
    <ds:schemaRef ds:uri="http://schemas.microsoft.com/office/infopath/2007/PartnerControls"/>
    <ds:schemaRef ds:uri="1c7d3551-5694-4f12-b35a-d9a7a462ea4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C84065C-3092-402B-A55C-3E26B63E360A}">
  <ds:schemaRefs>
    <ds:schemaRef ds:uri="http://schemas.microsoft.com/sharepoint/v3/contenttype/forms"/>
  </ds:schemaRefs>
</ds:datastoreItem>
</file>

<file path=customXml/itemProps3.xml><?xml version="1.0" encoding="utf-8"?>
<ds:datastoreItem xmlns:ds="http://schemas.openxmlformats.org/officeDocument/2006/customXml" ds:itemID="{2FEE96C7-C610-4E83-AF91-F43D76D86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e18753c5-2901-411e-a100-706a3d27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1930</Words>
  <Application>Microsoft Office PowerPoint</Application>
  <PresentationFormat>Widescreen</PresentationFormat>
  <Paragraphs>156</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DM Sans</vt:lpstr>
      <vt:lpstr>Office Theme</vt:lpstr>
      <vt:lpstr>Read and delete this slide</vt:lpstr>
      <vt:lpstr>The Pharmacy Contraception Service</vt:lpstr>
      <vt:lpstr>Presentation overview</vt:lpstr>
      <vt:lpstr>Strategic context for the service……</vt:lpstr>
      <vt:lpstr>The Pharmacy Contraception Service</vt:lpstr>
      <vt:lpstr>What does this mean for practice / clinic appointments?</vt:lpstr>
      <vt:lpstr>Why formal referrals are recommended   </vt:lpstr>
      <vt:lpstr>Why formal referrals are recommended     </vt:lpstr>
      <vt:lpstr>High-level service overview - initiation</vt:lpstr>
      <vt:lpstr>High-level service overview – Ongoing supply</vt:lpstr>
      <vt:lpstr>The service requirements</vt:lpstr>
      <vt:lpstr>The PGDs</vt:lpstr>
      <vt:lpstr>The consultation</vt:lpstr>
      <vt:lpstr>The consultation</vt:lpstr>
      <vt:lpstr>Outcomes</vt:lpstr>
      <vt:lpstr>Outcomes</vt:lpstr>
      <vt:lpstr>Notifications</vt:lpstr>
      <vt:lpstr>Learning and development</vt:lpstr>
      <vt:lpstr>Engaging the team</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Pharmacy First Service</dc:title>
  <dc:creator>david.onuoha@cpe.org.uk</dc:creator>
  <cp:lastModifiedBy>David Onuoha</cp:lastModifiedBy>
  <cp:revision>2</cp:revision>
  <dcterms:created xsi:type="dcterms:W3CDTF">2024-05-14T09:39:51Z</dcterms:created>
  <dcterms:modified xsi:type="dcterms:W3CDTF">2025-03-19T18:21:32Z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