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145707463" r:id="rId5"/>
    <p:sldId id="256" r:id="rId6"/>
    <p:sldId id="310" r:id="rId7"/>
    <p:sldId id="294" r:id="rId8"/>
    <p:sldId id="321" r:id="rId9"/>
    <p:sldId id="320" r:id="rId10"/>
    <p:sldId id="322" r:id="rId11"/>
    <p:sldId id="323" r:id="rId12"/>
    <p:sldId id="317" r:id="rId13"/>
    <p:sldId id="295" r:id="rId14"/>
    <p:sldId id="284" r:id="rId15"/>
    <p:sldId id="324" r:id="rId16"/>
    <p:sldId id="325" r:id="rId17"/>
    <p:sldId id="313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80CE64-410E-FB00-35B8-4A2DAB490B20}" name="Guest User" initials="GU" userId="S::urn:spo:tenantanon#bdee8b9b-1fb4-46c6-9226-5bcbfbcbc00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FF6D3A"/>
    <a:srgbClr val="CB00BC"/>
    <a:srgbClr val="0F6B61"/>
    <a:srgbClr val="47D1BA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E5232-C934-4EEA-945C-EC63E0A76DF5}" v="42" dt="2025-12-12T06:55:36.568"/>
    <p1510:client id="{74DB0691-69B6-422D-8045-D71574C462DC}" v="11" dt="2025-12-11T09:27:31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logo with colorful squares&#10;&#10;Description automatically generated">
            <a:extLst>
              <a:ext uri="{FF2B5EF4-FFF2-40B4-BE49-F238E27FC236}">
                <a16:creationId xmlns:a16="http://schemas.microsoft.com/office/drawing/2014/main" id="{53D1B712-07F0-ACB5-CCF0-9BB9CF894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08" y="181469"/>
            <a:ext cx="2339786" cy="7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DF62-44A7-2317-E3B9-212D2588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4B9D4-2740-0479-994D-94E764A6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F5E8-A4A0-04A4-A501-B9939F13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66AD-E507-4F21-9A6F-0A76993661EB}" type="datetimeFigureOut">
              <a:rPr lang="en-GB" smtClean="0"/>
              <a:t>12/12/2025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F162-5EFC-0882-D768-D2040E86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3EE0-EDCE-021E-DB74-D57B45FF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C3CF-DF49-4AF1-A930-DB2A4E3E2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6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colorful squares&#10;&#10;Description automatically generated">
            <a:extLst>
              <a:ext uri="{FF2B5EF4-FFF2-40B4-BE49-F238E27FC236}">
                <a16:creationId xmlns:a16="http://schemas.microsoft.com/office/drawing/2014/main" id="{1365104E-CB57-5EF5-770C-C19A481CB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15" y="6009249"/>
            <a:ext cx="2164460" cy="6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  <p:sldLayoutId id="2147483668" r:id="rId15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pe.org.uk/wp-content/uploads/2025/11/A-Prescription-for-Success-repor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108D-CD32-BB38-0828-256506B1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365125"/>
            <a:ext cx="1112362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/>
              </a:rPr>
              <a:t>Instructions for LPCs</a:t>
            </a:r>
            <a:endParaRPr lang="en-GB" dirty="0">
              <a:latin typeface="Mokoko Med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A0AF-9C73-8B63-C244-26C5CBD3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20" y="1606169"/>
            <a:ext cx="10925666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b="1" u="sng" dirty="0">
                <a:solidFill>
                  <a:srgbClr val="FF652C"/>
                </a:solidFill>
              </a:rPr>
              <a:t>Read and then delete this slide</a:t>
            </a:r>
          </a:p>
          <a:p>
            <a:pPr marL="0" indent="0">
              <a:buNone/>
            </a:pPr>
            <a:endParaRPr lang="en-US" sz="2900" b="1" u="sng" dirty="0">
              <a:solidFill>
                <a:srgbClr val="FF652C"/>
              </a:solidFill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rgbClr val="FF652C"/>
                </a:solidFill>
              </a:rPr>
              <a:t>These slides are for use by LPCs to help facilitate conversations with local stakeholders such as leaders of Integrated Care Boards (ICBs) following the publication of ‘A Prescription for Success’</a:t>
            </a:r>
          </a:p>
          <a:p>
            <a:pPr marL="0" indent="0">
              <a:buNone/>
            </a:pPr>
            <a:endParaRPr lang="en-US" sz="2900" b="1" u="sng" dirty="0">
              <a:solidFill>
                <a:srgbClr val="FF652C"/>
              </a:solidFill>
            </a:endParaRPr>
          </a:p>
          <a:p>
            <a:pPr marL="0" indent="0">
              <a:buNone/>
            </a:pPr>
            <a:r>
              <a:rPr lang="en-US" sz="2900" b="1" u="sng" dirty="0">
                <a:solidFill>
                  <a:srgbClr val="FF652C"/>
                </a:solidFill>
              </a:rPr>
              <a:t>Actions:</a:t>
            </a:r>
          </a:p>
          <a:p>
            <a:pPr lvl="1"/>
            <a:r>
              <a:rPr lang="en-US" sz="2500" dirty="0">
                <a:solidFill>
                  <a:srgbClr val="FF652C"/>
                </a:solidFill>
              </a:rPr>
              <a:t>Update slide 2 with your logo and relevant names</a:t>
            </a:r>
          </a:p>
          <a:p>
            <a:pPr lvl="1"/>
            <a:r>
              <a:rPr lang="en-US" sz="2500" dirty="0">
                <a:solidFill>
                  <a:srgbClr val="FF652C"/>
                </a:solidFill>
              </a:rPr>
              <a:t>Delete slides depending on the length of time available. For questions, clarifications or support please contact Becky Butterworth by email to becky.butterworth@cpe.org.uk</a:t>
            </a:r>
          </a:p>
          <a:p>
            <a:pPr lvl="1"/>
            <a:endParaRPr lang="en-US" sz="2500" dirty="0">
              <a:solidFill>
                <a:srgbClr val="FF652C"/>
              </a:solidFill>
            </a:endParaRPr>
          </a:p>
          <a:p>
            <a:pPr marL="0" indent="0">
              <a:buNone/>
            </a:pPr>
            <a:r>
              <a:rPr lang="en-US" sz="2900" b="1" u="sng" dirty="0">
                <a:solidFill>
                  <a:srgbClr val="FF652C"/>
                </a:solidFill>
              </a:rPr>
              <a:t>Note:</a:t>
            </a:r>
            <a:endParaRPr lang="en-US" sz="2900" dirty="0">
              <a:solidFill>
                <a:srgbClr val="FF652C"/>
              </a:solidFill>
            </a:endParaRPr>
          </a:p>
          <a:p>
            <a:pPr lvl="1"/>
            <a:r>
              <a:rPr lang="en-US" sz="2500" dirty="0">
                <a:solidFill>
                  <a:srgbClr val="FF652C"/>
                </a:solidFill>
              </a:rPr>
              <a:t>Background and further information is available here: https://cpe.org.uk/our-news/new-report-sets-out-opportunity-to-make-community-pharmacies-cornerstone-of-neighbourhood-health/</a:t>
            </a:r>
          </a:p>
          <a:p>
            <a:pPr lvl="1"/>
            <a:r>
              <a:rPr lang="en-US" sz="2500" dirty="0">
                <a:solidFill>
                  <a:srgbClr val="FF652C"/>
                </a:solidFill>
              </a:rPr>
              <a:t>The slide deck can be shared in PDF format </a:t>
            </a:r>
            <a:endParaRPr lang="en-US" dirty="0">
              <a:solidFill>
                <a:srgbClr val="FF652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54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F2AE3C-50A9-9994-43C1-B0E0B4EA8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9" y="1470781"/>
            <a:ext cx="11839053" cy="3298591"/>
          </a:xfrm>
          <a:prstGeom prst="rect">
            <a:avLst/>
          </a:prstGeom>
        </p:spPr>
      </p:pic>
      <p:pic>
        <p:nvPicPr>
          <p:cNvPr id="2" name="Picture 1" descr="A group of people in a pharmacy&#10;&#10;AI-generated content may be incorrect.">
            <a:extLst>
              <a:ext uri="{FF2B5EF4-FFF2-40B4-BE49-F238E27FC236}">
                <a16:creationId xmlns:a16="http://schemas.microsoft.com/office/drawing/2014/main" id="{A42E23AA-8687-4C78-8A6A-EE0286194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004" y="4928616"/>
            <a:ext cx="1802661" cy="1705148"/>
          </a:xfrm>
          <a:prstGeom prst="rect">
            <a:avLst/>
          </a:prstGeom>
          <a:ln>
            <a:solidFill>
              <a:srgbClr val="0072CE"/>
            </a:solidFill>
          </a:ln>
        </p:spPr>
      </p:pic>
      <p:pic>
        <p:nvPicPr>
          <p:cNvPr id="3" name="Picture 2" descr="A group of people at a counter&#10;&#10;AI-generated content may be incorrect.">
            <a:extLst>
              <a:ext uri="{FF2B5EF4-FFF2-40B4-BE49-F238E27FC236}">
                <a16:creationId xmlns:a16="http://schemas.microsoft.com/office/drawing/2014/main" id="{1FDC4654-5D16-16A8-FFEF-59A9D4952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90" y="429766"/>
            <a:ext cx="1424554" cy="1441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17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AACB-CC2C-F58B-3AFC-8598330E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>
                <a:latin typeface="Mokoko Medium" panose="02060503020203020204"/>
              </a:rPr>
              <a:t>Maximising contribution and delivery</a:t>
            </a:r>
          </a:p>
        </p:txBody>
      </p:sp>
    </p:spTree>
    <p:extLst>
      <p:ext uri="{BB962C8B-B14F-4D97-AF65-F5344CB8AC3E}">
        <p14:creationId xmlns:p14="http://schemas.microsoft.com/office/powerpoint/2010/main" val="172723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22A6-74E5-A339-6518-0E32D95C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local system opportunity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566C-639F-98F5-C266-BBE9AA87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343" y="1625937"/>
            <a:ext cx="8680352" cy="585787"/>
          </a:xfrm>
        </p:spPr>
        <p:txBody>
          <a:bodyPr anchor="t">
            <a:normAutofit/>
          </a:bodyPr>
          <a:lstStyle/>
          <a:p>
            <a:pPr algn="ctr"/>
            <a:r>
              <a:rPr lang="en-GB"/>
              <a:t>A modernised community pharmacy sector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E2A9-44E9-683F-70E7-15330C348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22" y="2462327"/>
            <a:ext cx="5060597" cy="347101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Provide accessible preventative services and support population health</a:t>
            </a:r>
          </a:p>
          <a:p>
            <a:r>
              <a:rPr lang="en-GB" dirty="0"/>
              <a:t>Offer rapid access for common conditions, reducing demand on general practice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692D17-6C53-87F3-CDDF-723DFBAA0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60924" y="2446630"/>
            <a:ext cx="4855439" cy="347101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Support the management of long-term conditions, complementing GP-led care</a:t>
            </a:r>
          </a:p>
          <a:p>
            <a:r>
              <a:rPr lang="en-GB" dirty="0"/>
              <a:t>Deliver integrated clinical services through independent prescribing</a:t>
            </a:r>
          </a:p>
          <a:p>
            <a:r>
              <a:rPr lang="en-GB" dirty="0"/>
              <a:t>Improve patient outcomes and experience while offering strong value for commissioners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DDBA4E-2321-165F-F37F-B22C34D0B9C3}"/>
              </a:ext>
            </a:extLst>
          </p:cNvPr>
          <p:cNvSpPr txBox="1">
            <a:spLocks/>
          </p:cNvSpPr>
          <p:nvPr/>
        </p:nvSpPr>
        <p:spPr>
          <a:xfrm>
            <a:off x="936977" y="5109426"/>
            <a:ext cx="10418409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400" b="1" kern="1200">
                <a:solidFill>
                  <a:srgbClr val="47D1BA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2000" b="1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800" b="1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b="1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None/>
              <a:defRPr sz="1600" b="1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/>
          </a:p>
        </p:txBody>
      </p:sp>
      <p:pic>
        <p:nvPicPr>
          <p:cNvPr id="4" name="Picture 3" descr="A person holding his chin and looking at a pen&#10;&#10;AI-generated content may be incorrect.">
            <a:extLst>
              <a:ext uri="{FF2B5EF4-FFF2-40B4-BE49-F238E27FC236}">
                <a16:creationId xmlns:a16="http://schemas.microsoft.com/office/drawing/2014/main" id="{2D863F96-3B38-EF2A-C9E6-C117CE98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11" y="939284"/>
            <a:ext cx="1476096" cy="1502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erson standing in front of a person&#10;&#10;AI-generated content may be incorrect.">
            <a:extLst>
              <a:ext uri="{FF2B5EF4-FFF2-40B4-BE49-F238E27FC236}">
                <a16:creationId xmlns:a16="http://schemas.microsoft.com/office/drawing/2014/main" id="{B79B2207-32E5-7F9D-BF06-0572AA9BD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55" y="4481372"/>
            <a:ext cx="1567115" cy="16241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tore front with a sign and a wheelchair&#10;&#10;AI-generated content may be incorrect.">
            <a:extLst>
              <a:ext uri="{FF2B5EF4-FFF2-40B4-BE49-F238E27FC236}">
                <a16:creationId xmlns:a16="http://schemas.microsoft.com/office/drawing/2014/main" id="{32FA203F-A331-40C3-DAFA-65132CC5B6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2861"/>
          <a:stretch>
            <a:fillRect/>
          </a:stretch>
        </p:blipFill>
        <p:spPr bwMode="auto">
          <a:xfrm>
            <a:off x="10449011" y="2700772"/>
            <a:ext cx="1521001" cy="153736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49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91B3-D265-712E-5A5B-F9620F8EE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Going forwards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2D2E-4E05-CFE1-3FFD-C18FE86DA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546401"/>
            <a:ext cx="615876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dirty="0"/>
              <a:t>To realise these benefits, </a:t>
            </a:r>
            <a:r>
              <a:rPr lang="en-GB" sz="1900" b="1" dirty="0"/>
              <a:t>community</a:t>
            </a:r>
            <a:r>
              <a:rPr lang="en-GB" sz="1900" dirty="0"/>
              <a:t> </a:t>
            </a:r>
            <a:r>
              <a:rPr lang="en-GB" sz="1900" b="1" dirty="0"/>
              <a:t>pharmacy must be strategically embedded </a:t>
            </a:r>
            <a:r>
              <a:rPr lang="en-GB" sz="1900" dirty="0"/>
              <a:t>in system planning, investment strategies, and workforce programmes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900" dirty="0"/>
          </a:p>
          <a:p>
            <a:pPr>
              <a:lnSpc>
                <a:spcPct val="120000"/>
              </a:lnSpc>
            </a:pPr>
            <a:r>
              <a:rPr lang="en-GB" sz="1900" dirty="0"/>
              <a:t>Pharmacy and NHS leaders, including ICBs, will need to </a:t>
            </a:r>
            <a:r>
              <a:rPr lang="en-GB" sz="1900" b="1" dirty="0"/>
              <a:t>work closely to resolve these issues</a:t>
            </a:r>
            <a:r>
              <a:rPr lang="en-GB" sz="1900" dirty="0"/>
              <a:t>, unlock new capacity, and ensure that pharmacies can deliver high-quality, accessible, preventative care at neighbourhood level</a:t>
            </a:r>
          </a:p>
        </p:txBody>
      </p:sp>
      <p:pic>
        <p:nvPicPr>
          <p:cNvPr id="5" name="Picture 4" descr="A person standing at a counter with a person behind him&#10;&#10;AI-generated content may be incorrect.">
            <a:extLst>
              <a:ext uri="{FF2B5EF4-FFF2-40B4-BE49-F238E27FC236}">
                <a16:creationId xmlns:a16="http://schemas.microsoft.com/office/drawing/2014/main" id="{42CB528E-635E-4038-F0C4-0BB93B73F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"/>
          <a:stretch>
            <a:fillRect/>
          </a:stretch>
        </p:blipFill>
        <p:spPr>
          <a:xfrm>
            <a:off x="7213050" y="1546401"/>
            <a:ext cx="4448757" cy="3808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557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9605-2562-7D0E-DAAA-852FE1D8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78" y="456269"/>
            <a:ext cx="10416822" cy="1325563"/>
          </a:xfrm>
        </p:spPr>
        <p:txBody>
          <a:bodyPr>
            <a:normAutofit/>
          </a:bodyPr>
          <a:lstStyle/>
          <a:p>
            <a:r>
              <a:rPr lang="en-GB" noProof="0"/>
              <a:t>Co-ordinated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03EB-51C2-16F0-15BF-51F2DBB2F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2778" y="1681752"/>
            <a:ext cx="103083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FF6D3A"/>
                </a:solidFill>
                <a:latin typeface="DM Sans"/>
              </a:rPr>
              <a:t>A Prescription for Success </a:t>
            </a:r>
            <a:r>
              <a:rPr lang="en-GB" sz="1800" dirty="0"/>
              <a:t>sets out the following </a:t>
            </a:r>
            <a:r>
              <a:rPr lang="en-GB" sz="1800" noProof="0" dirty="0"/>
              <a:t>five questions. By addressing these together, we can maximise the contribution community pharmacies can make towards delivering the 10-Year Health Plan:</a:t>
            </a:r>
          </a:p>
          <a:p>
            <a:pPr marL="0" indent="0">
              <a:buNone/>
            </a:pPr>
            <a:endParaRPr lang="en-GB" sz="100" noProof="0" dirty="0"/>
          </a:p>
          <a:p>
            <a:pPr marL="0" indent="0">
              <a:buNone/>
            </a:pPr>
            <a:r>
              <a:rPr lang="en-GB" sz="1800" noProof="0" dirty="0"/>
              <a:t>	</a:t>
            </a:r>
            <a:r>
              <a:rPr lang="en-GB" sz="1800" b="1" noProof="0" dirty="0"/>
              <a:t>How will community pharmacists be engaged in service transformation? </a:t>
            </a:r>
          </a:p>
          <a:p>
            <a:pPr marL="0" indent="0">
              <a:buNone/>
            </a:pPr>
            <a:r>
              <a:rPr lang="en-GB" sz="1800" b="1" noProof="0" dirty="0"/>
              <a:t>	How will investment be made in pharmacy IT and estates? </a:t>
            </a:r>
          </a:p>
          <a:p>
            <a:pPr marL="0" indent="0">
              <a:buNone/>
            </a:pPr>
            <a:r>
              <a:rPr lang="en-GB" sz="1800" b="1" noProof="0" dirty="0"/>
              <a:t>	How will commissioning capacity be strengthened? </a:t>
            </a:r>
          </a:p>
          <a:p>
            <a:pPr marL="0" indent="0">
              <a:buNone/>
            </a:pPr>
            <a:r>
              <a:rPr lang="en-GB" sz="1800" b="1" noProof="0" dirty="0"/>
              <a:t>	How will pharmacy be integrated into system-wide workforce planning? </a:t>
            </a:r>
          </a:p>
          <a:p>
            <a:pPr marL="0" indent="0">
              <a:buNone/>
            </a:pPr>
            <a:r>
              <a:rPr lang="en-GB" sz="1800" b="1" noProof="0" dirty="0"/>
              <a:t>	How can the pharmacy contract be reformed to ensure long-term sustainability?</a:t>
            </a:r>
            <a:endParaRPr lang="en-GB" sz="1800" b="1" noProof="0" dirty="0">
              <a:solidFill>
                <a:schemeClr val="tx1"/>
              </a:solidFill>
            </a:endParaRPr>
          </a:p>
        </p:txBody>
      </p:sp>
      <p:pic>
        <p:nvPicPr>
          <p:cNvPr id="5" name="Graphic 4" descr="Badge 4 with solid fill">
            <a:extLst>
              <a:ext uri="{FF2B5EF4-FFF2-40B4-BE49-F238E27FC236}">
                <a16:creationId xmlns:a16="http://schemas.microsoft.com/office/drawing/2014/main" id="{49DFAACD-2C48-D98E-141C-248F76AC7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4388" y="4516426"/>
            <a:ext cx="338039" cy="338039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693C31D1-E585-010A-42B1-D2B9D7BA3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387" y="3589139"/>
            <a:ext cx="338039" cy="338039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CE62CB06-AB56-AECA-6212-6CFF1A0ED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44387" y="4057265"/>
            <a:ext cx="338039" cy="338039"/>
          </a:xfrm>
          <a:prstGeom prst="rect">
            <a:avLst/>
          </a:prstGeom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2D7843A4-6949-EBD9-9DB5-53D96D167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4387" y="3078039"/>
            <a:ext cx="338039" cy="338039"/>
          </a:xfrm>
          <a:prstGeom prst="rect">
            <a:avLst/>
          </a:prstGeom>
        </p:spPr>
      </p:pic>
      <p:pic>
        <p:nvPicPr>
          <p:cNvPr id="14" name="Graphic 13" descr="Badge 5 with solid fill">
            <a:extLst>
              <a:ext uri="{FF2B5EF4-FFF2-40B4-BE49-F238E27FC236}">
                <a16:creationId xmlns:a16="http://schemas.microsoft.com/office/drawing/2014/main" id="{6589246C-790D-6F2E-0D7D-F4159C5171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44387" y="4987742"/>
            <a:ext cx="338039" cy="338039"/>
          </a:xfrm>
          <a:prstGeom prst="rect">
            <a:avLst/>
          </a:prstGeom>
        </p:spPr>
      </p:pic>
      <p:pic>
        <p:nvPicPr>
          <p:cNvPr id="6" name="Picture 5" descr="A person handing a package to a customer&#10;&#10;AI-generated content may be incorrect.">
            <a:extLst>
              <a:ext uri="{FF2B5EF4-FFF2-40B4-BE49-F238E27FC236}">
                <a16:creationId xmlns:a16="http://schemas.microsoft.com/office/drawing/2014/main" id="{BDB08B83-97A4-7705-8DC2-8016AA5605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04" y="227669"/>
            <a:ext cx="1374836" cy="1326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erson at a counter with a box of medicine&#10;&#10;AI-generated content may be incorrect.">
            <a:extLst>
              <a:ext uri="{FF2B5EF4-FFF2-40B4-BE49-F238E27FC236}">
                <a16:creationId xmlns:a16="http://schemas.microsoft.com/office/drawing/2014/main" id="{C1C98B94-8A45-4942-1E99-4637FDF346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13" y="2840605"/>
            <a:ext cx="1249680" cy="1216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962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4D4A3F-5607-299B-DE00-3BE810EB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565" y="2621124"/>
            <a:ext cx="7456349" cy="2681830"/>
          </a:xfrm>
        </p:spPr>
        <p:txBody>
          <a:bodyPr>
            <a:noAutofit/>
          </a:bodyPr>
          <a:lstStyle/>
          <a:p>
            <a:r>
              <a:rPr lang="en-GB" sz="4400" b="1" i="0" u="none" strike="noStrike" baseline="0" noProof="0">
                <a:solidFill>
                  <a:schemeClr val="tx1"/>
                </a:solidFill>
                <a:latin typeface="DM Sans" pitchFamily="2" charset="0"/>
              </a:rPr>
              <a:t>For more information, visit </a:t>
            </a:r>
            <a:r>
              <a:rPr lang="en-GB" sz="4400" noProof="0">
                <a:hlinkClick r:id="rId2"/>
              </a:rPr>
              <a:t>https://cpe.org.uk/wp-content/uploads/2025/11/A-Prescription-for-Success-report.pdf - </a:t>
            </a:r>
            <a:br>
              <a:rPr lang="en-GB" sz="4400" b="1" i="0" u="none" strike="noStrike" baseline="0" noProof="0">
                <a:solidFill>
                  <a:srgbClr val="FF6C39"/>
                </a:solidFill>
                <a:latin typeface="DM Sans" pitchFamily="2" charset="0"/>
              </a:rPr>
            </a:br>
            <a:br>
              <a:rPr lang="en-GB" sz="4400" b="1" i="0" u="none" strike="noStrike" baseline="0" noProof="0">
                <a:solidFill>
                  <a:srgbClr val="FF6C39"/>
                </a:solidFill>
                <a:latin typeface="DM Sans" pitchFamily="2" charset="0"/>
              </a:rPr>
            </a:br>
            <a:endParaRPr lang="en-GB" sz="44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3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3" y="1290083"/>
            <a:ext cx="6359520" cy="4510632"/>
          </a:xfrm>
        </p:spPr>
        <p:txBody>
          <a:bodyPr>
            <a:normAutofit/>
          </a:bodyPr>
          <a:lstStyle/>
          <a:p>
            <a:r>
              <a:rPr lang="en-GB" sz="4800" noProof="0"/>
              <a:t>Community Pharmacies: </a:t>
            </a:r>
            <a:br>
              <a:rPr lang="en-GB" sz="4800" noProof="0"/>
            </a:br>
            <a:r>
              <a:rPr lang="en-GB" sz="4800" noProof="0"/>
              <a:t>A Prescription for Success </a:t>
            </a:r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96CB7-B325-BE8E-975E-DA1241E1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5462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78DA-5FCA-CCB4-BD61-D3637B201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65125"/>
            <a:ext cx="10629900" cy="1325563"/>
          </a:xfrm>
        </p:spPr>
        <p:txBody>
          <a:bodyPr/>
          <a:lstStyle/>
          <a:p>
            <a:r>
              <a:rPr lang="en-GB" noProof="0"/>
              <a:t>10-Year Health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5972A-6AF0-8CB5-D388-3C5DA9796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033" y="1825625"/>
            <a:ext cx="5082821" cy="43513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noProof="0"/>
              <a:t>The Government has set out its ambitions to make the NHS ‘Fit for the Future’.</a:t>
            </a:r>
          </a:p>
          <a:p>
            <a:pPr marL="0" indent="0">
              <a:buNone/>
            </a:pPr>
            <a:r>
              <a:rPr lang="en-GB" sz="1800" noProof="0"/>
              <a:t>The 10-Year Health Plan, rests on three fundamental shifts: </a:t>
            </a:r>
          </a:p>
          <a:p>
            <a:pPr lvl="1"/>
            <a:r>
              <a:rPr lang="en-GB" sz="1800" noProof="0"/>
              <a:t>hospital to community care</a:t>
            </a:r>
          </a:p>
          <a:p>
            <a:pPr lvl="1"/>
            <a:r>
              <a:rPr lang="en-GB" sz="1800" noProof="0"/>
              <a:t>analogue to digital systems</a:t>
            </a:r>
          </a:p>
          <a:p>
            <a:pPr lvl="1"/>
            <a:r>
              <a:rPr lang="en-GB" sz="1800" noProof="0"/>
              <a:t>treatment to prevention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E342CB-CC06-EA12-396C-89BBE4D966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1800"/>
              <a:t>Its proposed Neighbourhood Health Service aims to:</a:t>
            </a:r>
          </a:p>
          <a:p>
            <a:pPr marL="742950" lvl="2" indent="-285750"/>
            <a:r>
              <a:rPr lang="en-GB" b="1"/>
              <a:t>Bringing care into local communities</a:t>
            </a:r>
          </a:p>
          <a:p>
            <a:pPr marL="742950" lvl="2" indent="-285750"/>
            <a:r>
              <a:rPr lang="en-GB" b="1"/>
              <a:t>Creating patient-centred teams</a:t>
            </a:r>
          </a:p>
          <a:p>
            <a:pPr marL="742950" lvl="2" indent="-285750"/>
            <a:r>
              <a:rPr lang="en-GB" b="1"/>
              <a:t>Ending fragmentation</a:t>
            </a:r>
          </a:p>
          <a:p>
            <a:pPr marL="742950" lvl="2" indent="-285750"/>
            <a:r>
              <a:rPr lang="en-GB" b="1"/>
              <a:t>Transforming access to general practice</a:t>
            </a:r>
          </a:p>
          <a:p>
            <a:pPr marL="742950" lvl="2" indent="-285750"/>
            <a:r>
              <a:rPr lang="en-GB" b="1"/>
              <a:t>Preventing unnecessary hospital admissions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0ABCF-7052-25B6-AFAB-0A8711F72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34" y="2666589"/>
            <a:ext cx="1877940" cy="26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C88D9-6FB0-41B6-4DFC-28C768EDC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5CBB-1B02-9E9D-A120-51A471C1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How </a:t>
            </a:r>
            <a:r>
              <a:rPr lang="en-GB" noProof="0" err="1"/>
              <a:t>pharmac</a:t>
            </a:r>
            <a:r>
              <a:rPr lang="en-GB"/>
              <a:t>y fits in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4207-7E23-F828-1341-DF21248A32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1800"/>
              <a:t>Community pharmacy has demonstrated its capacity for transformation:</a:t>
            </a:r>
          </a:p>
          <a:p>
            <a:r>
              <a:rPr lang="en-GB" sz="1800"/>
              <a:t>During the COVID-19 pandemic, pharmacies remained open, and were a </a:t>
            </a:r>
            <a:r>
              <a:rPr lang="en-GB" sz="1800" b="1"/>
              <a:t>key part of the testing and vaccination programmes</a:t>
            </a:r>
          </a:p>
          <a:p>
            <a:r>
              <a:rPr lang="en-GB" sz="1800"/>
              <a:t>The sector has continued </a:t>
            </a:r>
            <a:r>
              <a:rPr lang="en-GB" sz="1800" b="1"/>
              <a:t>evolving through initiatives like</a:t>
            </a:r>
            <a:r>
              <a:rPr lang="en-GB" sz="1800"/>
              <a:t> </a:t>
            </a:r>
            <a:r>
              <a:rPr lang="en-GB" sz="1800" b="1"/>
              <a:t>Pharmacy First</a:t>
            </a:r>
          </a:p>
          <a:p>
            <a:r>
              <a:rPr lang="en-GB" sz="1800" b="1"/>
              <a:t>Over 9,000 pharmacists are now qualified as independent prescribers</a:t>
            </a:r>
            <a:r>
              <a:rPr lang="en-GB" sz="1800"/>
              <a:t>, and soon all newly registered pharmacists will have prescribing qualifications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79E4F-3B47-EEEF-EC11-4EA367C92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6D3A"/>
          </a:solidFill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GB" sz="2800" b="1">
                <a:solidFill>
                  <a:schemeClr val="bg2"/>
                </a:solidFill>
                <a:latin typeface="DM Sans"/>
              </a:rPr>
              <a:t>Community pharmacy can be transformed into a cornerstone of the Neighbourhood Health Service</a:t>
            </a:r>
          </a:p>
        </p:txBody>
      </p:sp>
    </p:spTree>
    <p:extLst>
      <p:ext uri="{BB962C8B-B14F-4D97-AF65-F5344CB8AC3E}">
        <p14:creationId xmlns:p14="http://schemas.microsoft.com/office/powerpoint/2010/main" val="336547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1066-4232-4A00-DEBA-216F3073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Financial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559E-DD8D-03DA-016F-20EA32D625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Over half of pharmacy owners are </a:t>
            </a:r>
            <a:r>
              <a:rPr lang="en-GB" b="1"/>
              <a:t>operating at a loss</a:t>
            </a:r>
          </a:p>
          <a:p>
            <a:r>
              <a:rPr lang="en-GB"/>
              <a:t>42% having to </a:t>
            </a:r>
            <a:r>
              <a:rPr lang="en-GB" b="1"/>
              <a:t>reduce their opening hours</a:t>
            </a:r>
          </a:p>
          <a:p>
            <a:r>
              <a:rPr lang="en-GB"/>
              <a:t>15% needing to </a:t>
            </a:r>
            <a:r>
              <a:rPr lang="en-GB" b="1"/>
              <a:t>cut back on some national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11C16-BB45-B0FE-6FFF-B84A13345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6D3A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800" b="1">
                <a:solidFill>
                  <a:schemeClr val="bg2"/>
                </a:solidFill>
              </a:rPr>
              <a:t>Increased investment is essential – the whole of primary care requires adequate resources to meet current demand</a:t>
            </a:r>
          </a:p>
        </p:txBody>
      </p:sp>
    </p:spTree>
    <p:extLst>
      <p:ext uri="{BB962C8B-B14F-4D97-AF65-F5344CB8AC3E}">
        <p14:creationId xmlns:p14="http://schemas.microsoft.com/office/powerpoint/2010/main" val="265197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E093B-96E5-851E-59E5-EADEE109E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742-D69F-9AB9-E407-F755FE3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2CE"/>
                </a:solidFill>
              </a:rPr>
              <a:t>A Prescription for Success – The Role of Community Pharmacy in Delivering the 10-Year Plan for Health</a:t>
            </a:r>
          </a:p>
        </p:txBody>
      </p:sp>
    </p:spTree>
    <p:extLst>
      <p:ext uri="{BB962C8B-B14F-4D97-AF65-F5344CB8AC3E}">
        <p14:creationId xmlns:p14="http://schemas.microsoft.com/office/powerpoint/2010/main" val="127793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0654B-5988-FAFC-2B01-D1B71456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185A-397A-C184-4032-427FFFE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78" y="543165"/>
            <a:ext cx="4158897" cy="837960"/>
          </a:xfrm>
        </p:spPr>
        <p:txBody>
          <a:bodyPr/>
          <a:lstStyle/>
          <a:p>
            <a:r>
              <a:rPr lang="en-GB" b="1" noProof="0"/>
              <a:t>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F4CB-2195-CD13-420D-1D23FBC1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94" y="1410517"/>
            <a:ext cx="8162198" cy="4459671"/>
          </a:xfrm>
        </p:spPr>
        <p:txBody>
          <a:bodyPr anchor="t">
            <a:normAutofit/>
          </a:bodyPr>
          <a:lstStyle/>
          <a:p>
            <a:r>
              <a:rPr lang="en-GB" sz="2000"/>
              <a:t>The 10-Year Health Plan aligns strongly with a Vision for Community Pharmacy, developed by the Nuffield Trust and The King’s Fund two years ago</a:t>
            </a:r>
          </a:p>
          <a:p>
            <a:r>
              <a:rPr lang="en-GB" sz="2000" b="1" noProof="0">
                <a:solidFill>
                  <a:srgbClr val="FF6D3A"/>
                </a:solidFill>
                <a:latin typeface="DM Sans"/>
              </a:rPr>
              <a:t>A Prescription for Success </a:t>
            </a:r>
            <a:r>
              <a:rPr lang="en-GB" sz="2000" noProof="0">
                <a:solidFill>
                  <a:schemeClr val="tx1"/>
                </a:solidFill>
                <a:latin typeface="DM Sans"/>
              </a:rPr>
              <a:t>highlights the </a:t>
            </a:r>
            <a:r>
              <a:rPr lang="en-GB" sz="2000" b="1" noProof="0">
                <a:solidFill>
                  <a:schemeClr val="tx1"/>
                </a:solidFill>
                <a:latin typeface="DM Sans"/>
              </a:rPr>
              <a:t>relationship between the Government’s 10-Year </a:t>
            </a:r>
            <a:r>
              <a:rPr lang="en-GB" sz="2000" b="1">
                <a:solidFill>
                  <a:schemeClr val="tx1"/>
                </a:solidFill>
                <a:latin typeface="DM Sans"/>
              </a:rPr>
              <a:t>H</a:t>
            </a:r>
            <a:r>
              <a:rPr lang="en-GB" sz="2000" b="1" noProof="0" err="1">
                <a:solidFill>
                  <a:schemeClr val="tx1"/>
                </a:solidFill>
                <a:latin typeface="DM Sans"/>
              </a:rPr>
              <a:t>ealth</a:t>
            </a:r>
            <a:r>
              <a:rPr lang="en-GB" sz="2000" b="1" noProof="0">
                <a:solidFill>
                  <a:schemeClr val="tx1"/>
                </a:solidFill>
                <a:latin typeface="DM Sans"/>
              </a:rPr>
              <a:t> </a:t>
            </a:r>
            <a:r>
              <a:rPr lang="en-GB" sz="2000" b="1">
                <a:solidFill>
                  <a:schemeClr val="tx1"/>
                </a:solidFill>
                <a:latin typeface="DM Sans"/>
              </a:rPr>
              <a:t>P</a:t>
            </a:r>
            <a:r>
              <a:rPr lang="en-GB" sz="2000" b="1" noProof="0">
                <a:solidFill>
                  <a:schemeClr val="tx1"/>
                </a:solidFill>
                <a:latin typeface="DM Sans"/>
              </a:rPr>
              <a:t>lan and the earlier Vision for Community Pharmacy</a:t>
            </a:r>
          </a:p>
          <a:p>
            <a:r>
              <a:rPr lang="en-GB" sz="2000"/>
              <a:t>This new report was commissioned by Community Pharmacy England and developed by Helen Buckingham, one of the co-authors of the Vision for Community Pharmacy and Chair of National Voices</a:t>
            </a:r>
            <a:endParaRPr lang="en-GB" sz="2000" b="1" noProof="0">
              <a:solidFill>
                <a:schemeClr val="tx1"/>
              </a:solidFill>
              <a:latin typeface="DM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83675-291B-C954-B7B6-7AC91DDD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082" y="3640353"/>
            <a:ext cx="1877940" cy="2669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69CE8-5FC2-82AC-0CC1-B879F00D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082" y="846122"/>
            <a:ext cx="1877940" cy="26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2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237F2-743E-8BCF-613B-B1D4E001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07D9-5E7F-1064-D1F3-8091D599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78" y="543165"/>
            <a:ext cx="4158897" cy="837960"/>
          </a:xfrm>
        </p:spPr>
        <p:txBody>
          <a:bodyPr/>
          <a:lstStyle/>
          <a:p>
            <a:r>
              <a:rPr lang="en-GB" b="1" noProof="0"/>
              <a:t>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C7DA4-12E2-7F08-AF71-341DEC66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95" y="1410517"/>
            <a:ext cx="6166924" cy="4459671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400" b="1" noProof="0">
                <a:solidFill>
                  <a:srgbClr val="FF6D3A"/>
                </a:solidFill>
                <a:latin typeface="DM Sans"/>
              </a:rPr>
              <a:t>A Prescription for Success </a:t>
            </a:r>
            <a:r>
              <a:rPr lang="en-GB" sz="2400">
                <a:latin typeface="DM Sans"/>
              </a:rPr>
              <a:t>sets out the</a:t>
            </a:r>
            <a:r>
              <a:rPr lang="en-GB" sz="2400" noProof="0">
                <a:latin typeface="DM Sans"/>
              </a:rPr>
              <a:t> unprecedented opportunity to transform the community pharmacy sector into a cornerstone of the Neighbourhood Health Service, </a:t>
            </a:r>
            <a:r>
              <a:rPr lang="en-GB" sz="2400" b="1" noProof="0">
                <a:latin typeface="DM Sans"/>
              </a:rPr>
              <a:t>delivering integrated, accessible, and preventative care to communities across England</a:t>
            </a:r>
          </a:p>
          <a:p>
            <a:r>
              <a:rPr lang="en-GB" sz="2400">
                <a:latin typeface="DM Sans"/>
              </a:rPr>
              <a:t>But warns that </a:t>
            </a:r>
            <a:r>
              <a:rPr lang="en-GB" sz="2400" b="1">
                <a:latin typeface="DM Sans"/>
              </a:rPr>
              <a:t>r</a:t>
            </a:r>
            <a:r>
              <a:rPr lang="en-GB" sz="2400" b="1" noProof="0" err="1">
                <a:latin typeface="DM Sans"/>
              </a:rPr>
              <a:t>ealising</a:t>
            </a:r>
            <a:r>
              <a:rPr lang="en-GB" sz="2400" b="1" noProof="0">
                <a:latin typeface="DM Sans"/>
              </a:rPr>
              <a:t> the potential of community pharmacy requires coordinated action</a:t>
            </a:r>
          </a:p>
        </p:txBody>
      </p:sp>
      <p:pic>
        <p:nvPicPr>
          <p:cNvPr id="6" name="Picture 5" descr="A group of blue booklets on a table&#10;&#10;AI-generated content may be incorrect.">
            <a:extLst>
              <a:ext uri="{FF2B5EF4-FFF2-40B4-BE49-F238E27FC236}">
                <a16:creationId xmlns:a16="http://schemas.microsoft.com/office/drawing/2014/main" id="{DDF6A513-28F6-8A86-E8A7-A73543A9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818" y="1753647"/>
            <a:ext cx="5029200" cy="33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1AEED50-8514-4A9A-8412-3246C1083B45}" vid="{0843F77F-F199-4623-AFD5-CF6C3DC6EF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D17D9E47F34429ADF1BDAA305EC92" ma:contentTypeVersion="" ma:contentTypeDescription="Create a new document." ma:contentTypeScope="" ma:versionID="3dfc76438416fc2c4f105deb7ff0bb81">
  <xsd:schema xmlns:xsd="http://www.w3.org/2001/XMLSchema" xmlns:xs="http://www.w3.org/2001/XMLSchema" xmlns:p="http://schemas.microsoft.com/office/2006/metadata/properties" xmlns:ns2="1c7d3551-5694-4f12-b35a-d9a7a462ea4b" xmlns:ns3="57de621b-792f-4589-82be-4aea2ca125fe" targetNamespace="http://schemas.microsoft.com/office/2006/metadata/properties" ma:root="true" ma:fieldsID="d4b3675d5d69686df3cf2b89c06f58e8" ns2:_="" ns3:_="">
    <xsd:import namespace="1c7d3551-5694-4f12-b35a-d9a7a462ea4b"/>
    <xsd:import namespace="57de621b-792f-4589-82be-4aea2ca125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23F7F60-ED3E-4AA3-B506-D1669730A353}" ma:internalName="TaxCatchAll" ma:showField="CatchAllData" ma:web="{f9ee4b27-25d1-43ab-9954-0994902f4c4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e621b-792f-4589-82be-4aea2ca12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5b3fcf-ce55-45eb-a651-8211b79e8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7d3551-5694-4f12-b35a-d9a7a462ea4b" xsi:nil="true"/>
    <lcf76f155ced4ddcb4097134ff3c332f xmlns="57de621b-792f-4589-82be-4aea2ca125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B178C0-7922-4666-A859-46A4913274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78535-C54F-472E-BDA6-557BCE32715F}">
  <ds:schemaRefs>
    <ds:schemaRef ds:uri="1c7d3551-5694-4f12-b35a-d9a7a462ea4b"/>
    <ds:schemaRef ds:uri="57de621b-792f-4589-82be-4aea2ca125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EBA213-38AF-432E-B0A3-E677BB28A112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57de621b-792f-4589-82be-4aea2ca125fe"/>
    <ds:schemaRef ds:uri="1c7d3551-5694-4f12-b35a-d9a7a462ea4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 Local Presentation Template</Template>
  <TotalTime>0</TotalTime>
  <Words>699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Instructions for LPCs</vt:lpstr>
      <vt:lpstr>Community Pharmacies:  A Prescription for Success </vt:lpstr>
      <vt:lpstr>Introduction</vt:lpstr>
      <vt:lpstr>10-Year Health Plan</vt:lpstr>
      <vt:lpstr>How pharmacy fits in</vt:lpstr>
      <vt:lpstr>Financial challenges</vt:lpstr>
      <vt:lpstr>A Prescription for Success – The Role of Community Pharmacy in Delivering the 10-Year Plan for Health</vt:lpstr>
      <vt:lpstr>The Review</vt:lpstr>
      <vt:lpstr>The Review</vt:lpstr>
      <vt:lpstr>PowerPoint Presentation</vt:lpstr>
      <vt:lpstr>Maximising contribution and delivery</vt:lpstr>
      <vt:lpstr>The local system opportunity</vt:lpstr>
      <vt:lpstr>Going forwards</vt:lpstr>
      <vt:lpstr>Co-ordinated action</vt:lpstr>
      <vt:lpstr>For more information, visit https://cpe.org.uk/wp-content/uploads/2025/11/A-Prescription-for-Success-report.pdf -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is your title slide</dc:title>
  <dc:creator>Melinda Mabbutt</dc:creator>
  <cp:lastModifiedBy>James Wood</cp:lastModifiedBy>
  <cp:revision>8</cp:revision>
  <dcterms:created xsi:type="dcterms:W3CDTF">2023-09-25T11:42:15Z</dcterms:created>
  <dcterms:modified xsi:type="dcterms:W3CDTF">2025-12-12T09:30:11Z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0x010100F17D17D9E47F34429ADF1BDAA305EC92</vt:lpwstr>
  </property>
  <property fmtid="{D5CDD505-2E9C-101B-9397-08002B2CF9AE}" pid="3" name="MediaServiceImageTags">
    <vt:lpwstr/>
  </property>
</Properties>
</file>