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98" r:id="rId4"/>
    <p:sldId id="280" r:id="rId5"/>
    <p:sldId id="286" r:id="rId6"/>
    <p:sldId id="281" r:id="rId7"/>
    <p:sldId id="288" r:id="rId8"/>
    <p:sldId id="282" r:id="rId9"/>
    <p:sldId id="292" r:id="rId10"/>
    <p:sldId id="283" r:id="rId11"/>
    <p:sldId id="293" r:id="rId12"/>
    <p:sldId id="284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47D1BA"/>
    <a:srgbClr val="0F6B61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60E8D-953E-485F-97BC-70AEF7E33582}" v="1" dt="2026-02-09T15:42:36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 Roberts" userId="dc29b5d5-98a1-4381-a502-1a534fe868a0" providerId="ADAL" clId="{7C2B7065-7DF4-405E-9CB0-55C01908034F}"/>
    <pc:docChg chg="custSel modSld">
      <pc:chgData name="Vicki Roberts" userId="dc29b5d5-98a1-4381-a502-1a534fe868a0" providerId="ADAL" clId="{7C2B7065-7DF4-405E-9CB0-55C01908034F}" dt="2026-02-09T15:49:46.835" v="67" actId="14100"/>
      <pc:docMkLst>
        <pc:docMk/>
      </pc:docMkLst>
      <pc:sldChg chg="addSp delSp modSp mod">
        <pc:chgData name="Vicki Roberts" userId="dc29b5d5-98a1-4381-a502-1a534fe868a0" providerId="ADAL" clId="{7C2B7065-7DF4-405E-9CB0-55C01908034F}" dt="2026-02-09T15:44:30.677" v="17" actId="14100"/>
        <pc:sldMkLst>
          <pc:docMk/>
          <pc:sldMk cId="3283232834" sldId="286"/>
        </pc:sldMkLst>
        <pc:picChg chg="add mod">
          <ac:chgData name="Vicki Roberts" userId="dc29b5d5-98a1-4381-a502-1a534fe868a0" providerId="ADAL" clId="{7C2B7065-7DF4-405E-9CB0-55C01908034F}" dt="2026-02-09T15:44:05.571" v="13" actId="1076"/>
          <ac:picMkLst>
            <pc:docMk/>
            <pc:sldMk cId="3283232834" sldId="286"/>
            <ac:picMk id="5" creationId="{875D54F1-3EDF-8B57-16FB-25B0A95AAF88}"/>
          </ac:picMkLst>
        </pc:picChg>
        <pc:picChg chg="del">
          <ac:chgData name="Vicki Roberts" userId="dc29b5d5-98a1-4381-a502-1a534fe868a0" providerId="ADAL" clId="{7C2B7065-7DF4-405E-9CB0-55C01908034F}" dt="2026-02-09T15:43:53.148" v="9" actId="478"/>
          <ac:picMkLst>
            <pc:docMk/>
            <pc:sldMk cId="3283232834" sldId="286"/>
            <ac:picMk id="6" creationId="{0186B049-AF51-F0CE-5A88-7BE69018AD8A}"/>
          </ac:picMkLst>
        </pc:picChg>
        <pc:picChg chg="del">
          <ac:chgData name="Vicki Roberts" userId="dc29b5d5-98a1-4381-a502-1a534fe868a0" providerId="ADAL" clId="{7C2B7065-7DF4-405E-9CB0-55C01908034F}" dt="2026-02-09T15:44:24.113" v="14" actId="478"/>
          <ac:picMkLst>
            <pc:docMk/>
            <pc:sldMk cId="3283232834" sldId="286"/>
            <ac:picMk id="8" creationId="{6D734233-A628-35C0-BFDB-5C2839A61B45}"/>
          </ac:picMkLst>
        </pc:picChg>
        <pc:picChg chg="add mod">
          <ac:chgData name="Vicki Roberts" userId="dc29b5d5-98a1-4381-a502-1a534fe868a0" providerId="ADAL" clId="{7C2B7065-7DF4-405E-9CB0-55C01908034F}" dt="2026-02-09T15:44:30.677" v="17" actId="14100"/>
          <ac:picMkLst>
            <pc:docMk/>
            <pc:sldMk cId="3283232834" sldId="286"/>
            <ac:picMk id="9" creationId="{3790E59C-67F3-6DA2-FF7C-DBC1383966C3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45:20.638" v="25" actId="14100"/>
        <pc:sldMkLst>
          <pc:docMk/>
          <pc:sldMk cId="3308473489" sldId="288"/>
        </pc:sldMkLst>
        <pc:picChg chg="del">
          <ac:chgData name="Vicki Roberts" userId="dc29b5d5-98a1-4381-a502-1a534fe868a0" providerId="ADAL" clId="{7C2B7065-7DF4-405E-9CB0-55C01908034F}" dt="2026-02-09T15:44:48.400" v="18" actId="478"/>
          <ac:picMkLst>
            <pc:docMk/>
            <pc:sldMk cId="3308473489" sldId="288"/>
            <ac:picMk id="5" creationId="{8F8960B6-8813-6B0F-6210-71BB7DF6A47B}"/>
          </ac:picMkLst>
        </pc:picChg>
        <pc:picChg chg="add mod">
          <ac:chgData name="Vicki Roberts" userId="dc29b5d5-98a1-4381-a502-1a534fe868a0" providerId="ADAL" clId="{7C2B7065-7DF4-405E-9CB0-55C01908034F}" dt="2026-02-09T15:44:57.406" v="21" actId="14100"/>
          <ac:picMkLst>
            <pc:docMk/>
            <pc:sldMk cId="3308473489" sldId="288"/>
            <ac:picMk id="6" creationId="{FF2B5D62-90DE-3A89-9EDD-7134FB0BCEF4}"/>
          </ac:picMkLst>
        </pc:picChg>
        <pc:picChg chg="del">
          <ac:chgData name="Vicki Roberts" userId="dc29b5d5-98a1-4381-a502-1a534fe868a0" providerId="ADAL" clId="{7C2B7065-7DF4-405E-9CB0-55C01908034F}" dt="2026-02-09T15:45:13.644" v="22" actId="478"/>
          <ac:picMkLst>
            <pc:docMk/>
            <pc:sldMk cId="3308473489" sldId="288"/>
            <ac:picMk id="7" creationId="{89A1A99A-014E-7C0B-E07E-5D0ABE505F44}"/>
          </ac:picMkLst>
        </pc:picChg>
        <pc:picChg chg="add mod">
          <ac:chgData name="Vicki Roberts" userId="dc29b5d5-98a1-4381-a502-1a534fe868a0" providerId="ADAL" clId="{7C2B7065-7DF4-405E-9CB0-55C01908034F}" dt="2026-02-09T15:45:20.638" v="25" actId="14100"/>
          <ac:picMkLst>
            <pc:docMk/>
            <pc:sldMk cId="3308473489" sldId="288"/>
            <ac:picMk id="9" creationId="{630F838E-EB96-43C0-D459-0D02333E9FB6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46:16.222" v="34" actId="14100"/>
        <pc:sldMkLst>
          <pc:docMk/>
          <pc:sldMk cId="1514868449" sldId="292"/>
        </pc:sldMkLst>
        <pc:picChg chg="add mod">
          <ac:chgData name="Vicki Roberts" userId="dc29b5d5-98a1-4381-a502-1a534fe868a0" providerId="ADAL" clId="{7C2B7065-7DF4-405E-9CB0-55C01908034F}" dt="2026-02-09T15:45:53.129" v="30" actId="1076"/>
          <ac:picMkLst>
            <pc:docMk/>
            <pc:sldMk cId="1514868449" sldId="292"/>
            <ac:picMk id="5" creationId="{62EA97FB-30EE-C57D-682C-35B2DCAC6FFF}"/>
          </ac:picMkLst>
        </pc:picChg>
        <pc:picChg chg="del">
          <ac:chgData name="Vicki Roberts" userId="dc29b5d5-98a1-4381-a502-1a534fe868a0" providerId="ADAL" clId="{7C2B7065-7DF4-405E-9CB0-55C01908034F}" dt="2026-02-09T15:45:43.015" v="26" actId="478"/>
          <ac:picMkLst>
            <pc:docMk/>
            <pc:sldMk cId="1514868449" sldId="292"/>
            <ac:picMk id="6" creationId="{4904F9CC-3AAF-99D8-D9F4-E00A1BE4B5EC}"/>
          </ac:picMkLst>
        </pc:picChg>
        <pc:picChg chg="add mod">
          <ac:chgData name="Vicki Roberts" userId="dc29b5d5-98a1-4381-a502-1a534fe868a0" providerId="ADAL" clId="{7C2B7065-7DF4-405E-9CB0-55C01908034F}" dt="2026-02-09T15:46:16.222" v="34" actId="14100"/>
          <ac:picMkLst>
            <pc:docMk/>
            <pc:sldMk cId="1514868449" sldId="292"/>
            <ac:picMk id="8" creationId="{B02EA79E-01CE-7306-7990-497E0C94D359}"/>
          </ac:picMkLst>
        </pc:picChg>
        <pc:picChg chg="del">
          <ac:chgData name="Vicki Roberts" userId="dc29b5d5-98a1-4381-a502-1a534fe868a0" providerId="ADAL" clId="{7C2B7065-7DF4-405E-9CB0-55C01908034F}" dt="2026-02-09T15:46:08.624" v="31" actId="478"/>
          <ac:picMkLst>
            <pc:docMk/>
            <pc:sldMk cId="1514868449" sldId="292"/>
            <ac:picMk id="9" creationId="{012A45B4-ABBC-94DF-7B7B-5A7142AB9CDB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47:14.990" v="42" actId="14100"/>
        <pc:sldMkLst>
          <pc:docMk/>
          <pc:sldMk cId="3805058165" sldId="293"/>
        </pc:sldMkLst>
        <pc:picChg chg="del">
          <ac:chgData name="Vicki Roberts" userId="dc29b5d5-98a1-4381-a502-1a534fe868a0" providerId="ADAL" clId="{7C2B7065-7DF4-405E-9CB0-55C01908034F}" dt="2026-02-09T15:46:39.237" v="35" actId="478"/>
          <ac:picMkLst>
            <pc:docMk/>
            <pc:sldMk cId="3805058165" sldId="293"/>
            <ac:picMk id="5" creationId="{37F8DEA6-43E1-D6A6-34E8-870877A154D5}"/>
          </ac:picMkLst>
        </pc:picChg>
        <pc:picChg chg="add mod">
          <ac:chgData name="Vicki Roberts" userId="dc29b5d5-98a1-4381-a502-1a534fe868a0" providerId="ADAL" clId="{7C2B7065-7DF4-405E-9CB0-55C01908034F}" dt="2026-02-09T15:46:48.834" v="38" actId="14100"/>
          <ac:picMkLst>
            <pc:docMk/>
            <pc:sldMk cId="3805058165" sldId="293"/>
            <ac:picMk id="6" creationId="{AEA50BB7-6FA9-6477-DA07-1B13EDED15DE}"/>
          </ac:picMkLst>
        </pc:picChg>
        <pc:picChg chg="del">
          <ac:chgData name="Vicki Roberts" userId="dc29b5d5-98a1-4381-a502-1a534fe868a0" providerId="ADAL" clId="{7C2B7065-7DF4-405E-9CB0-55C01908034F}" dt="2026-02-09T15:47:07.671" v="39" actId="478"/>
          <ac:picMkLst>
            <pc:docMk/>
            <pc:sldMk cId="3805058165" sldId="293"/>
            <ac:picMk id="8" creationId="{98305774-5F0D-D66C-FE7A-B82686CB3680}"/>
          </ac:picMkLst>
        </pc:picChg>
        <pc:picChg chg="add mod">
          <ac:chgData name="Vicki Roberts" userId="dc29b5d5-98a1-4381-a502-1a534fe868a0" providerId="ADAL" clId="{7C2B7065-7DF4-405E-9CB0-55C01908034F}" dt="2026-02-09T15:47:14.990" v="42" actId="14100"/>
          <ac:picMkLst>
            <pc:docMk/>
            <pc:sldMk cId="3805058165" sldId="293"/>
            <ac:picMk id="9" creationId="{B3E1471E-8D81-C144-6067-3FB273799FAC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48:14.836" v="51" actId="1076"/>
        <pc:sldMkLst>
          <pc:docMk/>
          <pc:sldMk cId="2687406347" sldId="294"/>
        </pc:sldMkLst>
        <pc:picChg chg="add mod">
          <ac:chgData name="Vicki Roberts" userId="dc29b5d5-98a1-4381-a502-1a534fe868a0" providerId="ADAL" clId="{7C2B7065-7DF4-405E-9CB0-55C01908034F}" dt="2026-02-09T15:47:47.547" v="46" actId="14100"/>
          <ac:picMkLst>
            <pc:docMk/>
            <pc:sldMk cId="2687406347" sldId="294"/>
            <ac:picMk id="5" creationId="{4B185CB1-605C-F376-32BD-B5DA52B39FBD}"/>
          </ac:picMkLst>
        </pc:picChg>
        <pc:picChg chg="del">
          <ac:chgData name="Vicki Roberts" userId="dc29b5d5-98a1-4381-a502-1a534fe868a0" providerId="ADAL" clId="{7C2B7065-7DF4-405E-9CB0-55C01908034F}" dt="2026-02-09T15:47:38.273" v="43" actId="478"/>
          <ac:picMkLst>
            <pc:docMk/>
            <pc:sldMk cId="2687406347" sldId="294"/>
            <ac:picMk id="6" creationId="{6A02AAF7-0632-21AA-1E39-C10449DBC4A1}"/>
          </ac:picMkLst>
        </pc:picChg>
        <pc:picChg chg="add mod">
          <ac:chgData name="Vicki Roberts" userId="dc29b5d5-98a1-4381-a502-1a534fe868a0" providerId="ADAL" clId="{7C2B7065-7DF4-405E-9CB0-55C01908034F}" dt="2026-02-09T15:48:14.836" v="51" actId="1076"/>
          <ac:picMkLst>
            <pc:docMk/>
            <pc:sldMk cId="2687406347" sldId="294"/>
            <ac:picMk id="8" creationId="{D11A2D90-8B2C-378F-5887-F69AF5C48F21}"/>
          </ac:picMkLst>
        </pc:picChg>
        <pc:picChg chg="del">
          <ac:chgData name="Vicki Roberts" userId="dc29b5d5-98a1-4381-a502-1a534fe868a0" providerId="ADAL" clId="{7C2B7065-7DF4-405E-9CB0-55C01908034F}" dt="2026-02-09T15:48:03.123" v="47" actId="478"/>
          <ac:picMkLst>
            <pc:docMk/>
            <pc:sldMk cId="2687406347" sldId="294"/>
            <ac:picMk id="9" creationId="{B756363A-AF97-B09A-DC4F-6A422155669D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48:58.562" v="59" actId="14100"/>
        <pc:sldMkLst>
          <pc:docMk/>
          <pc:sldMk cId="1114570726" sldId="296"/>
        </pc:sldMkLst>
        <pc:picChg chg="del">
          <ac:chgData name="Vicki Roberts" userId="dc29b5d5-98a1-4381-a502-1a534fe868a0" providerId="ADAL" clId="{7C2B7065-7DF4-405E-9CB0-55C01908034F}" dt="2026-02-09T15:48:31.245" v="52" actId="478"/>
          <ac:picMkLst>
            <pc:docMk/>
            <pc:sldMk cId="1114570726" sldId="296"/>
            <ac:picMk id="5" creationId="{731819AF-0819-2832-3840-ADBBD157BA47}"/>
          </ac:picMkLst>
        </pc:picChg>
        <pc:picChg chg="add mod">
          <ac:chgData name="Vicki Roberts" userId="dc29b5d5-98a1-4381-a502-1a534fe868a0" providerId="ADAL" clId="{7C2B7065-7DF4-405E-9CB0-55C01908034F}" dt="2026-02-09T15:48:39.101" v="55" actId="14100"/>
          <ac:picMkLst>
            <pc:docMk/>
            <pc:sldMk cId="1114570726" sldId="296"/>
            <ac:picMk id="6" creationId="{60763BA6-959B-A301-6A9C-EF340B7E8CA0}"/>
          </ac:picMkLst>
        </pc:picChg>
        <pc:picChg chg="del">
          <ac:chgData name="Vicki Roberts" userId="dc29b5d5-98a1-4381-a502-1a534fe868a0" providerId="ADAL" clId="{7C2B7065-7DF4-405E-9CB0-55C01908034F}" dt="2026-02-09T15:48:52.207" v="56" actId="478"/>
          <ac:picMkLst>
            <pc:docMk/>
            <pc:sldMk cId="1114570726" sldId="296"/>
            <ac:picMk id="8" creationId="{9FDD003D-6C4B-342D-A5A3-D45BF868A1B9}"/>
          </ac:picMkLst>
        </pc:picChg>
        <pc:picChg chg="add mod">
          <ac:chgData name="Vicki Roberts" userId="dc29b5d5-98a1-4381-a502-1a534fe868a0" providerId="ADAL" clId="{7C2B7065-7DF4-405E-9CB0-55C01908034F}" dt="2026-02-09T15:48:58.562" v="59" actId="14100"/>
          <ac:picMkLst>
            <pc:docMk/>
            <pc:sldMk cId="1114570726" sldId="296"/>
            <ac:picMk id="9" creationId="{9A8998B5-FD3C-530C-3A06-1728CAA1BB0E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49:46.835" v="67" actId="14100"/>
        <pc:sldMkLst>
          <pc:docMk/>
          <pc:sldMk cId="2054623968" sldId="297"/>
        </pc:sldMkLst>
        <pc:picChg chg="add mod">
          <ac:chgData name="Vicki Roberts" userId="dc29b5d5-98a1-4381-a502-1a534fe868a0" providerId="ADAL" clId="{7C2B7065-7DF4-405E-9CB0-55C01908034F}" dt="2026-02-09T15:49:25.713" v="63" actId="14100"/>
          <ac:picMkLst>
            <pc:docMk/>
            <pc:sldMk cId="2054623968" sldId="297"/>
            <ac:picMk id="5" creationId="{89A9532A-96DB-4898-DC1C-D0015F85B882}"/>
          </ac:picMkLst>
        </pc:picChg>
        <pc:picChg chg="del">
          <ac:chgData name="Vicki Roberts" userId="dc29b5d5-98a1-4381-a502-1a534fe868a0" providerId="ADAL" clId="{7C2B7065-7DF4-405E-9CB0-55C01908034F}" dt="2026-02-09T15:49:18.293" v="60" actId="478"/>
          <ac:picMkLst>
            <pc:docMk/>
            <pc:sldMk cId="2054623968" sldId="297"/>
            <ac:picMk id="6" creationId="{E7AEF3D4-0936-62ED-6FF0-28035A25AC30}"/>
          </ac:picMkLst>
        </pc:picChg>
        <pc:picChg chg="add mod">
          <ac:chgData name="Vicki Roberts" userId="dc29b5d5-98a1-4381-a502-1a534fe868a0" providerId="ADAL" clId="{7C2B7065-7DF4-405E-9CB0-55C01908034F}" dt="2026-02-09T15:49:46.835" v="67" actId="14100"/>
          <ac:picMkLst>
            <pc:docMk/>
            <pc:sldMk cId="2054623968" sldId="297"/>
            <ac:picMk id="8" creationId="{A2163BC7-9288-DEE8-25AB-D2D4A6975C23}"/>
          </ac:picMkLst>
        </pc:picChg>
        <pc:picChg chg="del">
          <ac:chgData name="Vicki Roberts" userId="dc29b5d5-98a1-4381-a502-1a534fe868a0" providerId="ADAL" clId="{7C2B7065-7DF4-405E-9CB0-55C01908034F}" dt="2026-02-09T15:49:39.309" v="64" actId="478"/>
          <ac:picMkLst>
            <pc:docMk/>
            <pc:sldMk cId="2054623968" sldId="297"/>
            <ac:picMk id="9" creationId="{A08FD4F7-99BE-B845-317C-18A2F29D3F46}"/>
          </ac:picMkLst>
        </pc:picChg>
      </pc:sldChg>
      <pc:sldChg chg="addSp delSp modSp mod">
        <pc:chgData name="Vicki Roberts" userId="dc29b5d5-98a1-4381-a502-1a534fe868a0" providerId="ADAL" clId="{7C2B7065-7DF4-405E-9CB0-55C01908034F}" dt="2026-02-09T15:43:22.397" v="8" actId="14100"/>
        <pc:sldMkLst>
          <pc:docMk/>
          <pc:sldMk cId="3849794306" sldId="298"/>
        </pc:sldMkLst>
        <pc:picChg chg="add mod">
          <ac:chgData name="Vicki Roberts" userId="dc29b5d5-98a1-4381-a502-1a534fe868a0" providerId="ADAL" clId="{7C2B7065-7DF4-405E-9CB0-55C01908034F}" dt="2026-02-09T15:42:45.485" v="4" actId="1076"/>
          <ac:picMkLst>
            <pc:docMk/>
            <pc:sldMk cId="3849794306" sldId="298"/>
            <ac:picMk id="5" creationId="{2D15DE77-8529-E85D-8651-DCCA0C11D648}"/>
          </ac:picMkLst>
        </pc:picChg>
        <pc:picChg chg="del">
          <ac:chgData name="Vicki Roberts" userId="dc29b5d5-98a1-4381-a502-1a534fe868a0" providerId="ADAL" clId="{7C2B7065-7DF4-405E-9CB0-55C01908034F}" dt="2026-02-09T15:43:14.058" v="5" actId="478"/>
          <ac:picMkLst>
            <pc:docMk/>
            <pc:sldMk cId="3849794306" sldId="298"/>
            <ac:picMk id="7" creationId="{66165C1B-B277-4CD1-3325-FF5C4E21AECE}"/>
          </ac:picMkLst>
        </pc:picChg>
        <pc:picChg chg="add mod">
          <ac:chgData name="Vicki Roberts" userId="dc29b5d5-98a1-4381-a502-1a534fe868a0" providerId="ADAL" clId="{7C2B7065-7DF4-405E-9CB0-55C01908034F}" dt="2026-02-09T15:43:22.397" v="8" actId="14100"/>
          <ac:picMkLst>
            <pc:docMk/>
            <pc:sldMk cId="3849794306" sldId="298"/>
            <ac:picMk id="8" creationId="{8B488CBB-8F71-C72E-3D71-2784095AFA30}"/>
          </ac:picMkLst>
        </pc:picChg>
        <pc:picChg chg="del">
          <ac:chgData name="Vicki Roberts" userId="dc29b5d5-98a1-4381-a502-1a534fe868a0" providerId="ADAL" clId="{7C2B7065-7DF4-405E-9CB0-55C01908034F}" dt="2026-02-09T15:42:36.645" v="0" actId="478"/>
          <ac:picMkLst>
            <pc:docMk/>
            <pc:sldMk cId="3849794306" sldId="298"/>
            <ac:picMk id="1026" creationId="{99409B9E-7ED2-BA7F-DF64-C36D7DADFA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30" y="399519"/>
            <a:ext cx="3727324" cy="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A70A20-9EEA-5036-BD01-90E176BD997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9859" y="6058611"/>
            <a:ext cx="2787179" cy="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026226"/>
            <a:ext cx="6475387" cy="374860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koko Medium"/>
              </a:rPr>
              <a:t>Community pharmacy:  A unified partner in neighbourhood care</a:t>
            </a:r>
            <a:br>
              <a:rPr lang="en-US" sz="4400" dirty="0"/>
            </a:br>
            <a:br>
              <a:rPr lang="en-US" sz="4400" dirty="0"/>
            </a:br>
            <a:r>
              <a:rPr lang="en-US" sz="2400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Insert your name and LPC</a:t>
            </a:r>
          </a:p>
        </p:txBody>
      </p:sp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7D8C-579A-47D7-2254-D31F0983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Offer 4</a:t>
            </a:r>
            <a:br>
              <a:rPr lang="en-US"/>
            </a:br>
            <a:r>
              <a:rPr lang="en-US"/>
              <a:t>Prevention at scale, close to home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17A1-7645-3FE4-5AAA-2DF602D6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F970-CEF0-11AF-2BFF-40C8A764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14" y="365125"/>
            <a:ext cx="10416822" cy="1091547"/>
          </a:xfrm>
        </p:spPr>
        <p:txBody>
          <a:bodyPr>
            <a:normAutofit/>
          </a:bodyPr>
          <a:lstStyle/>
          <a:p>
            <a:r>
              <a:rPr lang="en-US"/>
              <a:t>Prevention at scale, close to home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F33D4-DF4E-D89E-4546-86254AA81666}"/>
              </a:ext>
            </a:extLst>
          </p:cNvPr>
          <p:cNvSpPr txBox="1">
            <a:spLocks/>
          </p:cNvSpPr>
          <p:nvPr/>
        </p:nvSpPr>
        <p:spPr>
          <a:xfrm>
            <a:off x="936978" y="1690688"/>
            <a:ext cx="6423046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Keeping people well, not just treating illness</a:t>
            </a:r>
          </a:p>
          <a:p>
            <a:pPr lvl="0"/>
            <a:r>
              <a:rPr lang="en-GB" dirty="0"/>
              <a:t>Strong, established prevention offer including:</a:t>
            </a:r>
          </a:p>
          <a:p>
            <a:pPr lvl="1"/>
            <a:r>
              <a:rPr lang="en-GB" dirty="0"/>
              <a:t>Vaccination services</a:t>
            </a:r>
          </a:p>
          <a:p>
            <a:pPr lvl="1"/>
            <a:r>
              <a:rPr lang="en-GB" dirty="0"/>
              <a:t>Hypertension case-finding</a:t>
            </a:r>
          </a:p>
          <a:p>
            <a:pPr lvl="1"/>
            <a:r>
              <a:rPr lang="en-GB" dirty="0"/>
              <a:t>Health promotion and self care / lifestyle advice</a:t>
            </a:r>
          </a:p>
          <a:p>
            <a:pPr lvl="0"/>
            <a:r>
              <a:rPr lang="en-GB" dirty="0"/>
              <a:t>Opportunistically reaches people who may not routinely access other services</a:t>
            </a:r>
          </a:p>
          <a:p>
            <a:pPr lvl="0"/>
            <a:r>
              <a:rPr lang="en-GB" dirty="0"/>
              <a:t>Reducing health inequalities through local, trusted access</a:t>
            </a:r>
          </a:p>
          <a:p>
            <a:pPr lvl="0"/>
            <a:r>
              <a:rPr lang="en-GB" dirty="0"/>
              <a:t>Supporting neighbourhood prevention priorities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50BB7-6FA9-6477-DA07-1B13EDED1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768" y="1579192"/>
            <a:ext cx="2957214" cy="1297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E1471E-8D81-C144-6067-3FB273799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768" y="3321017"/>
            <a:ext cx="2957214" cy="20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5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AACB-CC2C-F58B-3AFC-8598330E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Offer 5</a:t>
            </a:r>
            <a:br>
              <a:rPr lang="en-US"/>
            </a:br>
            <a:r>
              <a:rPr lang="en-US"/>
              <a:t>Clinical expertise in the community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3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29FAA-8720-208F-FDC7-41CA8142D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F6CD-2096-DF63-990D-A26C9DAD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23" y="281998"/>
            <a:ext cx="10416822" cy="954520"/>
          </a:xfrm>
        </p:spPr>
        <p:txBody>
          <a:bodyPr>
            <a:normAutofit/>
          </a:bodyPr>
          <a:lstStyle/>
          <a:p>
            <a:r>
              <a:rPr lang="en-US"/>
              <a:t>Clinical expertise in the community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BB051-57D1-F757-0AA1-44533D8519B0}"/>
              </a:ext>
            </a:extLst>
          </p:cNvPr>
          <p:cNvSpPr txBox="1">
            <a:spLocks/>
          </p:cNvSpPr>
          <p:nvPr/>
        </p:nvSpPr>
        <p:spPr>
          <a:xfrm>
            <a:off x="739549" y="1457165"/>
            <a:ext cx="7344577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b="1" dirty="0"/>
              <a:t>Delivering safe, effective, patient-</a:t>
            </a:r>
            <a:r>
              <a:rPr lang="en-US" sz="2600" b="1" dirty="0" err="1"/>
              <a:t>centred</a:t>
            </a:r>
            <a:r>
              <a:rPr lang="en-US" sz="2600" b="1" dirty="0"/>
              <a:t> care</a:t>
            </a:r>
          </a:p>
          <a:p>
            <a:pPr lvl="0"/>
            <a:r>
              <a:rPr lang="en-GB" dirty="0"/>
              <a:t>Highly trained clinicians embedded in local communities</a:t>
            </a:r>
          </a:p>
          <a:p>
            <a:pPr lvl="0"/>
            <a:r>
              <a:rPr lang="en-GB" dirty="0"/>
              <a:t>Delivery of services such as:</a:t>
            </a:r>
          </a:p>
          <a:p>
            <a:pPr lvl="1"/>
            <a:r>
              <a:rPr lang="en-GB" dirty="0"/>
              <a:t>New Medicine Service (NMS)</a:t>
            </a:r>
          </a:p>
          <a:p>
            <a:pPr lvl="1"/>
            <a:r>
              <a:rPr lang="en-GB" dirty="0"/>
              <a:t>Hypertension case-finding</a:t>
            </a:r>
          </a:p>
          <a:p>
            <a:pPr lvl="1"/>
            <a:r>
              <a:rPr lang="en-GB" dirty="0"/>
              <a:t>Pharmacy First</a:t>
            </a:r>
          </a:p>
          <a:p>
            <a:pPr lvl="1"/>
            <a:r>
              <a:rPr lang="en-GB" dirty="0"/>
              <a:t>Pharmacy Contraception Service</a:t>
            </a:r>
          </a:p>
          <a:p>
            <a:pPr lvl="1"/>
            <a:r>
              <a:rPr lang="en-GB" dirty="0"/>
              <a:t>Screening and medicines optimisation</a:t>
            </a:r>
          </a:p>
          <a:p>
            <a:pPr lvl="0"/>
            <a:r>
              <a:rPr lang="en-GB" dirty="0"/>
              <a:t>Improving medicines safety, outcomes, and patient understanding</a:t>
            </a:r>
          </a:p>
          <a:p>
            <a:pPr lvl="0"/>
            <a:r>
              <a:rPr lang="en-GB" dirty="0"/>
              <a:t>Reducing pressure on other parts of the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85CB1-605C-F376-32BD-B5DA52B3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0" y="1377915"/>
            <a:ext cx="2938792" cy="1971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1A2D90-8B2C-378F-5887-F69AF5C4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450" y="3686230"/>
            <a:ext cx="2938792" cy="19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0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498A-FE63-1493-D734-EEA63E1E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2493-5A40-89AE-3ACD-49D38884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2"/>
                </a:solidFill>
              </a:rPr>
              <a:t>Offer 6  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A willing and engaged partner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0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C2645-F9FA-9C74-FA85-48862AB96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133A-C01F-50BB-757B-BE1FD20A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50" y="380778"/>
            <a:ext cx="10416822" cy="1058430"/>
          </a:xfrm>
        </p:spPr>
        <p:txBody>
          <a:bodyPr>
            <a:normAutofit/>
          </a:bodyPr>
          <a:lstStyle/>
          <a:p>
            <a:r>
              <a:rPr lang="en-US"/>
              <a:t>A willing and engaged partner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BCDCD-84BA-F6E7-5F0C-FD5ACDF1EEAC}"/>
              </a:ext>
            </a:extLst>
          </p:cNvPr>
          <p:cNvSpPr txBox="1">
            <a:spLocks/>
          </p:cNvSpPr>
          <p:nvPr/>
        </p:nvSpPr>
        <p:spPr>
          <a:xfrm>
            <a:off x="936978" y="1547253"/>
            <a:ext cx="6423046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/>
              <a:t>Committed to shared goals and shared learning</a:t>
            </a:r>
          </a:p>
          <a:p>
            <a:pPr lvl="0"/>
            <a:r>
              <a:rPr lang="en-GB"/>
              <a:t>Community pharmacy wants to do more as part of the INT</a:t>
            </a:r>
          </a:p>
          <a:p>
            <a:pPr lvl="0"/>
            <a:r>
              <a:rPr lang="en-GB"/>
              <a:t>Ready to:</a:t>
            </a:r>
          </a:p>
          <a:p>
            <a:pPr lvl="1"/>
            <a:r>
              <a:rPr lang="en-GB"/>
              <a:t>Share insight and data where appropriate</a:t>
            </a:r>
          </a:p>
          <a:p>
            <a:pPr lvl="1"/>
            <a:r>
              <a:rPr lang="en-GB"/>
              <a:t>Co-design pathways with partners and patients</a:t>
            </a:r>
          </a:p>
          <a:p>
            <a:pPr lvl="1"/>
            <a:r>
              <a:rPr lang="en-GB"/>
              <a:t>Align activity to neighbourhood priorities</a:t>
            </a:r>
          </a:p>
          <a:p>
            <a:pPr lvl="0"/>
            <a:r>
              <a:rPr lang="en-GB"/>
              <a:t>Valuing every voice—patients, carers, and professionals with a focus on flexible solutions</a:t>
            </a:r>
          </a:p>
          <a:p>
            <a:pPr lvl="0"/>
            <a:r>
              <a:rPr lang="en-GB"/>
              <a:t>One system, one team, one shared purpose</a:t>
            </a:r>
          </a:p>
          <a:p>
            <a:pPr marL="0" indent="0">
              <a:buFont typeface="Wingdings" pitchFamily="2" charset="2"/>
              <a:buNone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63BA6-959B-A301-6A9C-EF340B7E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913" y="1333465"/>
            <a:ext cx="2967029" cy="1981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8998B5-FD3C-530C-3A06-1728CAA1B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913" y="3722921"/>
            <a:ext cx="2967029" cy="22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B4564-9213-31D5-A682-B518C254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707B-C456-C532-7FA3-ECBD4A84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51" y="365125"/>
            <a:ext cx="10416822" cy="1008933"/>
          </a:xfrm>
        </p:spPr>
        <p:txBody>
          <a:bodyPr>
            <a:normAutofit/>
          </a:bodyPr>
          <a:lstStyle/>
          <a:p>
            <a:r>
              <a:rPr lang="en-US"/>
              <a:t>What this means for the INT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1DF9-D584-2DB7-C29B-C70A6CA12ECE}"/>
              </a:ext>
            </a:extLst>
          </p:cNvPr>
          <p:cNvSpPr txBox="1">
            <a:spLocks/>
          </p:cNvSpPr>
          <p:nvPr/>
        </p:nvSpPr>
        <p:spPr>
          <a:xfrm>
            <a:off x="936977" y="1547253"/>
            <a:ext cx="7359297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A simple ask</a:t>
            </a:r>
          </a:p>
          <a:p>
            <a:pPr lvl="0"/>
            <a:r>
              <a:rPr lang="en-GB" dirty="0"/>
              <a:t>Include community pharmacy as a core neighbourhood partner</a:t>
            </a:r>
          </a:p>
          <a:p>
            <a:pPr lvl="0"/>
            <a:r>
              <a:rPr lang="en-GB" dirty="0"/>
              <a:t>Create clear routes for communication and escalation</a:t>
            </a:r>
          </a:p>
          <a:p>
            <a:pPr lvl="0"/>
            <a:r>
              <a:rPr lang="en-GB" dirty="0"/>
              <a:t>Use pharmacy intelligence and trusted, long-standing relationships with patients to support proactive care</a:t>
            </a:r>
          </a:p>
          <a:p>
            <a:pPr lvl="0"/>
            <a:r>
              <a:rPr lang="en-GB" dirty="0"/>
              <a:t>Work together to deliver prevention, early intervention, and better outcomes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9532A-96DB-4898-DC1C-D0015F85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724" y="1236925"/>
            <a:ext cx="3083184" cy="2087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163BC7-9288-DEE8-25AB-D2D4A697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723" y="3722922"/>
            <a:ext cx="3083183" cy="20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3A95-383C-243F-F623-E06B9821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72" y="696182"/>
            <a:ext cx="10410472" cy="847609"/>
          </a:xfrm>
        </p:spPr>
        <p:txBody>
          <a:bodyPr>
            <a:no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Instructions for LPC use – delete after reading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AD28-3AD2-6FCB-13C8-CE8D23BFE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271" y="1954306"/>
            <a:ext cx="10746657" cy="3783707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FFFF00"/>
                </a:highlight>
              </a:rPr>
              <a:t>These PowerPoint slides are fully editable and designed to give you a framework to showcase your local community pharmacy frailty offer to the neighbourhood / place team.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FFFF00"/>
                </a:highlight>
              </a:rPr>
              <a:t>The slides can be tailored for more specific patient cohorts / local circumstances if appropriate.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FFFF00"/>
                </a:highlight>
              </a:rPr>
              <a:t>Sub-header slides have been included to accentuate the various ‘offers’. These can be removed if required.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FFFF00"/>
                </a:highlight>
              </a:rPr>
              <a:t>Where possible, include summaries of real-life patient stories / personas to bring content to life.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339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2C39C-C97E-86E0-CCAD-AB7BA99F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16F1-43B6-FB46-55E9-3F23F737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72" y="410921"/>
            <a:ext cx="10410472" cy="847609"/>
          </a:xfrm>
        </p:spPr>
        <p:txBody>
          <a:bodyPr>
            <a:normAutofit fontScale="90000"/>
          </a:bodyPr>
          <a:lstStyle/>
          <a:p>
            <a:r>
              <a:rPr lang="en-US"/>
              <a:t>Background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D35E5-97EB-CDE4-69C8-27D32D829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272" y="1672936"/>
            <a:ext cx="7291776" cy="406507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Working together for earlier support, better outcomes and joined up care for our communities.</a:t>
            </a:r>
          </a:p>
          <a:p>
            <a:pPr lvl="0"/>
            <a:r>
              <a:rPr lang="en-GB" dirty="0"/>
              <a:t>Community pharmacy: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/>
              <a:t>Is a valuable partner within the Integrated Neighbourhood Team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/>
              <a:t>Should be recognised as community asset - trusted, accessible, and embedded in local communities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/>
              <a:t>Has shared priorities with INTs: prevention, early intervention, and reducing inequalities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/>
              <a:t>Has a key role in listening to and amplifying patient and provider voices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5DE77-8529-E85D-8651-DCCA0C11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48" y="1438830"/>
            <a:ext cx="2792359" cy="2075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488CBB-8F71-C72E-3D71-2784095A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48" y="3844889"/>
            <a:ext cx="2792358" cy="20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B2D9-09DE-8D8B-AF17-41305854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2"/>
                </a:solidFill>
              </a:rPr>
              <a:t>Offer 1  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Community pharmacy as the local lighthouse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1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3028-A1A2-1608-3BEF-E621DD49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5" y="365125"/>
            <a:ext cx="11388437" cy="1325563"/>
          </a:xfrm>
        </p:spPr>
        <p:txBody>
          <a:bodyPr>
            <a:normAutofit/>
          </a:bodyPr>
          <a:lstStyle/>
          <a:p>
            <a:r>
              <a:rPr lang="en-US"/>
              <a:t>Community pharmacy as the local lighthouse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AE55-D06A-4A19-5AFE-F19287D4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657544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An early warning system and accessible front door</a:t>
            </a:r>
          </a:p>
          <a:p>
            <a:pPr lvl="0"/>
            <a:r>
              <a:rPr lang="en-GB" dirty="0"/>
              <a:t>Highly accessible: long opening hours, no appointment needed, frequent contact, trusted relationships</a:t>
            </a:r>
          </a:p>
          <a:p>
            <a:pPr lvl="0"/>
            <a:r>
              <a:rPr lang="en-GB" dirty="0"/>
              <a:t>Often the </a:t>
            </a:r>
            <a:r>
              <a:rPr lang="en-GB" b="1" dirty="0"/>
              <a:t>first place </a:t>
            </a:r>
            <a:r>
              <a:rPr lang="en-GB" dirty="0"/>
              <a:t>people turn when something feels wrong</a:t>
            </a:r>
          </a:p>
          <a:p>
            <a:pPr lvl="0"/>
            <a:r>
              <a:rPr lang="en-GB" dirty="0"/>
              <a:t>Able to spot early warning signs of deterioration or unmet need</a:t>
            </a:r>
          </a:p>
          <a:p>
            <a:pPr lvl="0"/>
            <a:r>
              <a:rPr lang="en-GB" dirty="0"/>
              <a:t>Escalate concerns and signpost appropriately across the neighbourhood system</a:t>
            </a:r>
          </a:p>
          <a:p>
            <a:pPr lvl="0"/>
            <a:r>
              <a:rPr lang="en-GB" dirty="0"/>
              <a:t>Supporting proactive, not reactive, care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D54F1-3EDF-8B57-16FB-25B0A95A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748" y="1616075"/>
            <a:ext cx="3131574" cy="201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0E59C-67F3-6DA2-FF7C-DBC13839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748" y="4001294"/>
            <a:ext cx="3131574" cy="21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B61E-9EFF-3380-9E24-6309D896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2"/>
                </a:solidFill>
              </a:rPr>
              <a:t>Offer 2  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Local intelligence through trusted relationships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7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D4BD-A108-F501-3C87-FE60F2B6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358184"/>
            <a:ext cx="11450782" cy="1325563"/>
          </a:xfrm>
        </p:spPr>
        <p:txBody>
          <a:bodyPr>
            <a:normAutofit/>
          </a:bodyPr>
          <a:lstStyle/>
          <a:p>
            <a:r>
              <a:rPr lang="en-US"/>
              <a:t>Local intelligence through trusted relationships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6594C-E1CB-62F8-03C7-12AC350F64CE}"/>
              </a:ext>
            </a:extLst>
          </p:cNvPr>
          <p:cNvSpPr txBox="1">
            <a:spLocks/>
          </p:cNvSpPr>
          <p:nvPr/>
        </p:nvSpPr>
        <p:spPr>
          <a:xfrm>
            <a:off x="936978" y="1825625"/>
            <a:ext cx="6423046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Understanding people beyond their medical record</a:t>
            </a:r>
          </a:p>
          <a:p>
            <a:pPr lvl="0"/>
            <a:r>
              <a:rPr lang="en-GB" dirty="0"/>
              <a:t>Pharmacy teams know their patients and families over time</a:t>
            </a:r>
          </a:p>
          <a:p>
            <a:pPr lvl="0"/>
            <a:r>
              <a:rPr lang="en-GB" dirty="0"/>
              <a:t>Everyday, non-medical conversations reveal important insights</a:t>
            </a:r>
          </a:p>
          <a:p>
            <a:pPr lvl="0"/>
            <a:r>
              <a:rPr lang="en-GB" dirty="0"/>
              <a:t>Early awareness of issues such as:</a:t>
            </a:r>
          </a:p>
          <a:p>
            <a:pPr lvl="1"/>
            <a:r>
              <a:rPr lang="en-GB" dirty="0"/>
              <a:t>Medication adherence challenges</a:t>
            </a:r>
          </a:p>
          <a:p>
            <a:pPr lvl="1"/>
            <a:r>
              <a:rPr lang="en-GB" dirty="0"/>
              <a:t>Social isolation, stress, or declining function</a:t>
            </a:r>
          </a:p>
          <a:p>
            <a:pPr lvl="1"/>
            <a:r>
              <a:rPr lang="en-GB" dirty="0"/>
              <a:t>Changes in health behaviours</a:t>
            </a:r>
          </a:p>
          <a:p>
            <a:pPr lvl="0"/>
            <a:r>
              <a:rPr lang="en-GB" dirty="0"/>
              <a:t>Intelligence can be shared (appropriately) to support joined-up care planning and targeting of resources</a:t>
            </a:r>
          </a:p>
          <a:p>
            <a:pPr marL="0" indent="0">
              <a:buFont typeface="Wingdings" pitchFamily="2" charset="2"/>
              <a:buNone/>
            </a:pPr>
            <a:endParaRPr lang="en-GB" sz="2000" dirty="0"/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B5D62-90DE-3A89-9EDD-7134FB0BC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082" y="1683747"/>
            <a:ext cx="2886634" cy="191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F838E-EB96-43C0-D459-0D02333E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082" y="4001294"/>
            <a:ext cx="2886634" cy="18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7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F718-99B9-2C8D-C0DD-EF91DB61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Offer 3</a:t>
            </a:r>
            <a:br>
              <a:rPr lang="en-US"/>
            </a:br>
            <a:r>
              <a:rPr lang="en-US"/>
              <a:t>Advice, education and connection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1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01091-AB8D-7D56-D3BC-8811D0356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2A2-6A6B-65BF-0BC8-1A41B24D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51" y="413415"/>
            <a:ext cx="10416822" cy="1110384"/>
          </a:xfrm>
        </p:spPr>
        <p:txBody>
          <a:bodyPr>
            <a:normAutofit/>
          </a:bodyPr>
          <a:lstStyle/>
          <a:p>
            <a:r>
              <a:rPr lang="en-US"/>
              <a:t>Advice, education and connection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2A420-2398-86A7-7F3B-90B9C183F60B}"/>
              </a:ext>
            </a:extLst>
          </p:cNvPr>
          <p:cNvSpPr txBox="1">
            <a:spLocks/>
          </p:cNvSpPr>
          <p:nvPr/>
        </p:nvSpPr>
        <p:spPr>
          <a:xfrm>
            <a:off x="936978" y="1690688"/>
            <a:ext cx="6423046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Helping people navigate the system</a:t>
            </a:r>
          </a:p>
          <a:p>
            <a:pPr lvl="0"/>
            <a:r>
              <a:rPr lang="en-GB" dirty="0"/>
              <a:t>Providing clear, accessible health advice and education</a:t>
            </a:r>
          </a:p>
          <a:p>
            <a:pPr lvl="0"/>
            <a:r>
              <a:rPr lang="en-GB" dirty="0"/>
              <a:t>Supporting self-care and confidence to manage conditions</a:t>
            </a:r>
          </a:p>
          <a:p>
            <a:pPr lvl="0"/>
            <a:r>
              <a:rPr lang="en-GB" dirty="0"/>
              <a:t>Connecting people to:</a:t>
            </a:r>
          </a:p>
          <a:p>
            <a:pPr lvl="1"/>
            <a:r>
              <a:rPr lang="en-GB" dirty="0"/>
              <a:t>GP and wider primary care</a:t>
            </a:r>
          </a:p>
          <a:p>
            <a:pPr lvl="1"/>
            <a:r>
              <a:rPr lang="en-GB" dirty="0"/>
              <a:t>Social prescribing and voluntary sector services</a:t>
            </a:r>
          </a:p>
          <a:p>
            <a:pPr lvl="1"/>
            <a:r>
              <a:rPr lang="en-GB" dirty="0"/>
              <a:t>Local wellbeing, prevention, and support offers</a:t>
            </a:r>
          </a:p>
          <a:p>
            <a:pPr lvl="0"/>
            <a:r>
              <a:rPr lang="en-GB" dirty="0"/>
              <a:t>Acting as a connector between patients and the wider system, strengthening community resilience</a:t>
            </a:r>
          </a:p>
          <a:p>
            <a:pPr marL="0" indent="0">
              <a:buFont typeface="Wingdings" pitchFamily="2" charset="2"/>
              <a:buNone/>
            </a:pPr>
            <a:endParaRPr lang="en-GB" sz="2000" dirty="0"/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A97FB-30EE-C57D-682C-35B2DCAC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082" y="1671437"/>
            <a:ext cx="2886636" cy="191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EA79E-01CE-7306-7990-497E0C94D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082" y="4009991"/>
            <a:ext cx="2886636" cy="19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0</TotalTime>
  <Words>655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DM Sans</vt:lpstr>
      <vt:lpstr>Mokoko Medium</vt:lpstr>
      <vt:lpstr>Wingdings</vt:lpstr>
      <vt:lpstr>Office Theme</vt:lpstr>
      <vt:lpstr>Community pharmacy:  A unified partner in neighbourhood care   Insert your name and LPC</vt:lpstr>
      <vt:lpstr>Instructions for LPC use – delete after reading</vt:lpstr>
      <vt:lpstr>Background</vt:lpstr>
      <vt:lpstr>Offer 1   Community pharmacy as the local lighthouse</vt:lpstr>
      <vt:lpstr>Community pharmacy as the local lighthouse</vt:lpstr>
      <vt:lpstr>Offer 2   Local intelligence through trusted relationships</vt:lpstr>
      <vt:lpstr>Local intelligence through trusted relationships</vt:lpstr>
      <vt:lpstr>Offer 3 Advice, education and connection</vt:lpstr>
      <vt:lpstr>Advice, education and connection</vt:lpstr>
      <vt:lpstr>Offer 4 Prevention at scale, close to home</vt:lpstr>
      <vt:lpstr>Prevention at scale, close to home</vt:lpstr>
      <vt:lpstr>Offer 5 Clinical expertise in the community</vt:lpstr>
      <vt:lpstr>Clinical expertise in the community</vt:lpstr>
      <vt:lpstr>Offer 6   A willing and engaged partner</vt:lpstr>
      <vt:lpstr>A willing and engaged partner</vt:lpstr>
      <vt:lpstr>What this means for the 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Vicki Roberts</dc:creator>
  <cp:lastModifiedBy>Vicki Roberts</cp:lastModifiedBy>
  <cp:revision>2</cp:revision>
  <dcterms:created xsi:type="dcterms:W3CDTF">2025-07-02T13:53:55Z</dcterms:created>
  <dcterms:modified xsi:type="dcterms:W3CDTF">2026-02-09T15:49:48Z</dcterms:modified>
</cp:coreProperties>
</file>