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FFFFFF"/>
    <a:srgbClr val="CB00BC"/>
    <a:srgbClr val="0F6B61"/>
    <a:srgbClr val="47D1BA"/>
    <a:srgbClr val="CC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3BD802-EFA6-4B3A-B0E2-C3BC80C24722}" v="3" dt="2026-02-16T14:36:10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80"/>
  </p:normalViewPr>
  <p:slideViewPr>
    <p:cSldViewPr snapToGrid="0">
      <p:cViewPr varScale="1">
        <p:scale>
          <a:sx n="107" d="100"/>
          <a:sy n="107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4871C9-A189-3165-5AB8-C7ABB5863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730" y="399519"/>
            <a:ext cx="3727324" cy="8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BB2E-F127-2942-6275-F8973C2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51BB-69AD-54FC-BD8D-98D8F5E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6A26-29C5-A008-6741-1D58B58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995-54D3-DDFE-21DF-86D9C9F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703285"/>
            <a:ext cx="10410472" cy="2015367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52ED-F918-709F-364D-EF7A825F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68F5-97A0-C8A1-5AD7-B6FA54D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580-4CF0-E22E-9532-02B6CBC8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2/17/2026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A70A20-9EEA-5036-BD01-90E176BD997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9859" y="6058611"/>
            <a:ext cx="2787179" cy="5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AEAE88-D7A5-B5E4-F8A5-326C1263B945}"/>
              </a:ext>
            </a:extLst>
          </p:cNvPr>
          <p:cNvSpPr/>
          <p:nvPr/>
        </p:nvSpPr>
        <p:spPr>
          <a:xfrm>
            <a:off x="0" y="-1"/>
            <a:ext cx="12192000" cy="958752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243CF-B43C-3EC5-B9EB-94186F63621E}"/>
              </a:ext>
            </a:extLst>
          </p:cNvPr>
          <p:cNvSpPr txBox="1"/>
          <p:nvPr/>
        </p:nvSpPr>
        <p:spPr>
          <a:xfrm>
            <a:off x="125507" y="88698"/>
            <a:ext cx="11958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Mokoko Medium" panose="02060503020203020204"/>
              </a:rPr>
              <a:t>Community Pharmacy: Your local health partner</a:t>
            </a:r>
          </a:p>
          <a:p>
            <a:r>
              <a:rPr lang="en-US" sz="1400" dirty="0">
                <a:solidFill>
                  <a:schemeClr val="bg2"/>
                </a:solidFill>
                <a:latin typeface="DM Sans" pitchFamily="2" charset="0"/>
              </a:rPr>
              <a:t>Trusted, accessible and embedded in local communities.</a:t>
            </a:r>
            <a:r>
              <a:rPr lang="en-GB" sz="1400" dirty="0">
                <a:solidFill>
                  <a:schemeClr val="bg2"/>
                </a:solidFill>
                <a:latin typeface="DM Sans" pitchFamily="2" charset="0"/>
              </a:rPr>
              <a:t> Working together as part of your neighbourhood team.</a:t>
            </a:r>
            <a:endParaRPr lang="en-US" sz="1400" dirty="0">
              <a:solidFill>
                <a:schemeClr val="bg2"/>
              </a:solidFill>
              <a:latin typeface="DM San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6D5B6-1701-064F-4AF2-710392CB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7" y="1024434"/>
            <a:ext cx="3083184" cy="2054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B4C09D-A15B-7996-F66D-4AD5CB4C934B}"/>
              </a:ext>
            </a:extLst>
          </p:cNvPr>
          <p:cNvSpPr txBox="1"/>
          <p:nvPr/>
        </p:nvSpPr>
        <p:spPr>
          <a:xfrm>
            <a:off x="125507" y="3079376"/>
            <a:ext cx="3083184" cy="2392963"/>
          </a:xfrm>
          <a:prstGeom prst="rect">
            <a:avLst/>
          </a:prstGeom>
          <a:solidFill>
            <a:srgbClr val="0072CE">
              <a:alpha val="5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Why community pharmacy matters</a:t>
            </a:r>
          </a:p>
          <a:p>
            <a:r>
              <a:rPr lang="en-US" sz="1100" dirty="0">
                <a:latin typeface="DM Sans" pitchFamily="2" charset="0"/>
              </a:rPr>
              <a:t>Community pharmacies are: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On your doorstep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Often open longer hours than other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No appointment needed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Staffed by people living in the community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100" dirty="0">
                <a:latin typeface="DM Sans" pitchFamily="2" charset="0"/>
              </a:rPr>
              <a:t>A trusted first place to go</a:t>
            </a:r>
          </a:p>
          <a:p>
            <a:endParaRPr lang="en-US" sz="1100" b="1" dirty="0">
              <a:latin typeface="DM Sans" pitchFamily="2" charset="0"/>
            </a:endParaRPr>
          </a:p>
          <a:p>
            <a:r>
              <a:rPr lang="en-US" sz="1100" b="1" dirty="0">
                <a:latin typeface="DM Sans" pitchFamily="2" charset="0"/>
              </a:rPr>
              <a:t>We help people stay well, get support early and connect to the right care</a:t>
            </a:r>
            <a:endParaRPr lang="en-US" sz="1200" b="1" dirty="0">
              <a:latin typeface="Mokoko Medium" panose="02060503020203020204"/>
            </a:endParaRPr>
          </a:p>
          <a:p>
            <a:r>
              <a:rPr lang="en-US" sz="1200" dirty="0">
                <a:latin typeface="Mokoko Medium" panose="02060503020203020204"/>
              </a:rPr>
              <a:t>       </a:t>
            </a:r>
            <a:endParaRPr lang="en-GB" sz="1200" dirty="0">
              <a:latin typeface="Mokoko Medium" panose="02060503020203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C2487-EBDD-AF24-32CC-4A8E18C7DA09}"/>
              </a:ext>
            </a:extLst>
          </p:cNvPr>
          <p:cNvSpPr txBox="1"/>
          <p:nvPr/>
        </p:nvSpPr>
        <p:spPr>
          <a:xfrm>
            <a:off x="125507" y="5289567"/>
            <a:ext cx="3083184" cy="723275"/>
          </a:xfrm>
          <a:prstGeom prst="rect">
            <a:avLst/>
          </a:prstGeom>
          <a:solidFill>
            <a:srgbClr val="0072CE">
              <a:alpha val="2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DM Sans" pitchFamily="2" charset="0"/>
              </a:rPr>
              <a:t>The Ask for </a:t>
            </a:r>
            <a:r>
              <a:rPr lang="en-US" sz="1100" b="1" dirty="0" err="1">
                <a:latin typeface="DM Sans" pitchFamily="2" charset="0"/>
              </a:rPr>
              <a:t>Neighbourhoods</a:t>
            </a:r>
            <a:endParaRPr lang="en-US" sz="1100" b="1" dirty="0">
              <a:latin typeface="DM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00" dirty="0">
                <a:latin typeface="DM Sans" pitchFamily="2" charset="0"/>
              </a:rPr>
              <a:t>Include us as core partner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00" dirty="0">
                <a:latin typeface="DM Sans" pitchFamily="2" charset="0"/>
              </a:rPr>
              <a:t>Enable communication &amp; escalation routes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000" dirty="0">
                <a:latin typeface="DM Sans" pitchFamily="2" charset="0"/>
              </a:rPr>
              <a:t>Use pharmacy insight to inform your plans</a:t>
            </a:r>
            <a:endParaRPr lang="en-GB" sz="1000" dirty="0">
              <a:latin typeface="DM Sans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AC364-B707-C5A3-54B7-75599F5FEC82}"/>
              </a:ext>
            </a:extLst>
          </p:cNvPr>
          <p:cNvSpPr/>
          <p:nvPr/>
        </p:nvSpPr>
        <p:spPr>
          <a:xfrm>
            <a:off x="3358519" y="1020942"/>
            <a:ext cx="2858703" cy="178724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C24EE-33DA-92A2-A5FA-4A2BE1F51AF0}"/>
              </a:ext>
            </a:extLst>
          </p:cNvPr>
          <p:cNvSpPr/>
          <p:nvPr/>
        </p:nvSpPr>
        <p:spPr>
          <a:xfrm>
            <a:off x="9225754" y="1020942"/>
            <a:ext cx="2858703" cy="17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53259C-D4D7-1D4A-A64F-0E8C46434FE6}"/>
              </a:ext>
            </a:extLst>
          </p:cNvPr>
          <p:cNvSpPr/>
          <p:nvPr/>
        </p:nvSpPr>
        <p:spPr>
          <a:xfrm>
            <a:off x="6289788" y="1020942"/>
            <a:ext cx="2858703" cy="178724"/>
          </a:xfrm>
          <a:prstGeom prst="rect">
            <a:avLst/>
          </a:prstGeom>
          <a:solidFill>
            <a:srgbClr val="CB00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FC3FC5-61EE-B5BE-619A-AF4AF023EEB4}"/>
              </a:ext>
            </a:extLst>
          </p:cNvPr>
          <p:cNvSpPr txBox="1"/>
          <p:nvPr/>
        </p:nvSpPr>
        <p:spPr>
          <a:xfrm>
            <a:off x="9184772" y="3976851"/>
            <a:ext cx="3081094" cy="2546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6. A willing and engaged partner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are ready to: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Share insight and local knowledge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Work with GPs &amp; community services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Align activity to neighbourhood priorities</a:t>
            </a:r>
          </a:p>
          <a:p>
            <a:pPr marL="358775" lvl="1" indent="-171450">
              <a:buClr>
                <a:schemeClr val="accent1"/>
              </a:buClr>
              <a:buFont typeface="Wingdings" panose="05000000000000000000" pitchFamily="2" charset="2"/>
              <a:buChar char="ú"/>
            </a:pPr>
            <a:r>
              <a:rPr lang="en-GB" sz="1100" dirty="0">
                <a:latin typeface="DM Sans" pitchFamily="2" charset="0"/>
              </a:rPr>
              <a:t>Help reduce health inequalities</a:t>
            </a:r>
          </a:p>
          <a:p>
            <a:pPr marL="0" lvl="1">
              <a:buClr>
                <a:schemeClr val="accent1"/>
              </a:buClr>
            </a:pPr>
            <a:endParaRPr lang="en-GB" sz="1100" b="1" dirty="0">
              <a:latin typeface="DM Sans" pitchFamily="2" charset="0"/>
            </a:endParaRPr>
          </a:p>
          <a:p>
            <a:pPr marL="0" lvl="1">
              <a:buClr>
                <a:schemeClr val="accent1"/>
              </a:buClr>
            </a:pPr>
            <a:r>
              <a:rPr lang="en-GB" sz="1100" b="1" dirty="0">
                <a:latin typeface="DM Sans" pitchFamily="2" charset="0"/>
              </a:rPr>
              <a:t>Community pharmacy wants to do more, together with other local partners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104AC1-5C87-8587-2AFF-09C48AF8A4F1}"/>
              </a:ext>
            </a:extLst>
          </p:cNvPr>
          <p:cNvSpPr/>
          <p:nvPr/>
        </p:nvSpPr>
        <p:spPr>
          <a:xfrm>
            <a:off x="3358519" y="3735360"/>
            <a:ext cx="2858703" cy="178724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B1958-4C9E-EECF-E138-549CFD4A7D4B}"/>
              </a:ext>
            </a:extLst>
          </p:cNvPr>
          <p:cNvSpPr/>
          <p:nvPr/>
        </p:nvSpPr>
        <p:spPr>
          <a:xfrm>
            <a:off x="9225754" y="3735360"/>
            <a:ext cx="2858703" cy="17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BAA1D0-2794-BC26-3672-337213A036F0}"/>
              </a:ext>
            </a:extLst>
          </p:cNvPr>
          <p:cNvSpPr/>
          <p:nvPr/>
        </p:nvSpPr>
        <p:spPr>
          <a:xfrm>
            <a:off x="6289788" y="3735360"/>
            <a:ext cx="2858703" cy="178724"/>
          </a:xfrm>
          <a:prstGeom prst="rect">
            <a:avLst/>
          </a:prstGeom>
          <a:solidFill>
            <a:srgbClr val="CB00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E4ED72-A6A0-220D-5369-A87F2CAECD9D}"/>
              </a:ext>
            </a:extLst>
          </p:cNvPr>
          <p:cNvSpPr txBox="1"/>
          <p:nvPr/>
        </p:nvSpPr>
        <p:spPr>
          <a:xfrm>
            <a:off x="9221054" y="1199666"/>
            <a:ext cx="2858703" cy="2546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3. Advice, education &amp; signposting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provide clear, simple health advice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support patients to manage acute and long-term conditions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provide help with medicines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connect people to other support</a:t>
            </a:r>
          </a:p>
          <a:p>
            <a:pPr lvl="0">
              <a:buClr>
                <a:schemeClr val="accent1"/>
              </a:buClr>
            </a:pPr>
            <a:endParaRPr lang="en-GB" sz="1100" b="1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r>
              <a:rPr lang="en-GB" sz="1100" b="1" dirty="0">
                <a:latin typeface="DM Sans" pitchFamily="2" charset="0"/>
              </a:rPr>
              <a:t>We help people find the right help more easily</a:t>
            </a:r>
            <a:endParaRPr lang="en-GB" sz="1600" b="1" dirty="0">
              <a:latin typeface="DM San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9AF217-95BB-E64B-B59F-F64C3FE77E63}"/>
              </a:ext>
            </a:extLst>
          </p:cNvPr>
          <p:cNvSpPr txBox="1"/>
          <p:nvPr/>
        </p:nvSpPr>
        <p:spPr>
          <a:xfrm>
            <a:off x="3348834" y="1195263"/>
            <a:ext cx="2858703" cy="25468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1. The local lighthouse</a:t>
            </a: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Easy to access, close to home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Walk in for advice and support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See familiar healthcare professionals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Offer help when something doesn’t feel right</a:t>
            </a:r>
          </a:p>
          <a:p>
            <a:pPr lvl="0">
              <a:buClr>
                <a:schemeClr val="accent1"/>
              </a:buClr>
            </a:pPr>
            <a:endParaRPr lang="en-GB" sz="1100" b="1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r>
              <a:rPr lang="en-GB" sz="1100" b="1" dirty="0">
                <a:latin typeface="DM Sans" pitchFamily="2" charset="0"/>
              </a:rPr>
              <a:t>We are often the first stop for health concerns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C45A93-15A2-5D6E-6096-D3C1E26ADA89}"/>
              </a:ext>
            </a:extLst>
          </p:cNvPr>
          <p:cNvSpPr txBox="1"/>
          <p:nvPr/>
        </p:nvSpPr>
        <p:spPr>
          <a:xfrm>
            <a:off x="6253505" y="3972600"/>
            <a:ext cx="2931267" cy="2546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5. Clinical care in the community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US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US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Delivering safe, patient-</a:t>
            </a:r>
            <a:r>
              <a:rPr lang="en-US" sz="1100" dirty="0" err="1">
                <a:latin typeface="DM Sans" pitchFamily="2" charset="0"/>
              </a:rPr>
              <a:t>centred</a:t>
            </a:r>
            <a:r>
              <a:rPr lang="en-US" sz="1100" dirty="0">
                <a:latin typeface="DM Sans" pitchFamily="2" charset="0"/>
              </a:rPr>
              <a:t> care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Highly trained pharmacy teams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Delivery of services such as: New Medicine Service (NMS); Hypertension case-finding; Pharmacy First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Improving medicines safety</a:t>
            </a:r>
          </a:p>
          <a:p>
            <a:pPr lvl="0">
              <a:buClr>
                <a:schemeClr val="accent1"/>
              </a:buClr>
            </a:pPr>
            <a:endParaRPr lang="en-US" sz="1100" b="1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r>
              <a:rPr lang="en-US" sz="1100" b="1" dirty="0">
                <a:latin typeface="DM Sans" pitchFamily="2" charset="0"/>
              </a:rPr>
              <a:t>We improve outcomes and reduce avoidable demand elsewhere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44C15B-2708-53EA-7D2E-D5453C23C36C}"/>
              </a:ext>
            </a:extLst>
          </p:cNvPr>
          <p:cNvSpPr txBox="1"/>
          <p:nvPr/>
        </p:nvSpPr>
        <p:spPr>
          <a:xfrm>
            <a:off x="6289787" y="1195263"/>
            <a:ext cx="2931268" cy="2546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2. We know our communities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DM Sans" pitchFamily="2" charset="0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DM Sans" pitchFamily="2" charset="0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DM Sans" pitchFamily="2" charset="0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100" dirty="0">
              <a:latin typeface="DM Sans" pitchFamily="2" charset="0"/>
            </a:endParaRPr>
          </a:p>
          <a:p>
            <a:pPr>
              <a:buClr>
                <a:schemeClr val="accent1"/>
              </a:buClr>
            </a:pPr>
            <a:endParaRPr lang="en-US" sz="1100" dirty="0">
              <a:latin typeface="DM Sans" pitchFamily="2" charset="0"/>
            </a:endParaRP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We see patients and families regularly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We notice changes early e.g. medication adherence, social isolation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We understand local needs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100" dirty="0">
                <a:latin typeface="DM Sans" pitchFamily="2" charset="0"/>
              </a:rPr>
              <a:t>We build trusted relationships</a:t>
            </a:r>
          </a:p>
          <a:p>
            <a:pPr>
              <a:buClr>
                <a:schemeClr val="accent1"/>
              </a:buClr>
            </a:pPr>
            <a:endParaRPr lang="en-US" sz="1100" b="1" dirty="0">
              <a:latin typeface="DM Sans" pitchFamily="2" charset="0"/>
            </a:endParaRPr>
          </a:p>
          <a:p>
            <a:pPr>
              <a:buClr>
                <a:schemeClr val="accent1"/>
              </a:buClr>
            </a:pPr>
            <a:r>
              <a:rPr lang="en-US" sz="1100" b="1" dirty="0">
                <a:latin typeface="DM Sans" pitchFamily="2" charset="0"/>
              </a:rPr>
              <a:t>This helps us spot problems sooner </a:t>
            </a:r>
          </a:p>
          <a:p>
            <a:pPr>
              <a:buClr>
                <a:schemeClr val="accent1"/>
              </a:buClr>
            </a:pPr>
            <a:r>
              <a:rPr lang="en-US" sz="1100" b="1" dirty="0">
                <a:latin typeface="DM Sans" pitchFamily="2" charset="0"/>
              </a:rPr>
              <a:t>and offer the right support</a:t>
            </a:r>
            <a:endParaRPr lang="en-GB" sz="1600" b="1" dirty="0">
              <a:latin typeface="DM Sans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932EC3-D3F8-86B6-68FF-5BDDEF6E36F1}"/>
              </a:ext>
            </a:extLst>
          </p:cNvPr>
          <p:cNvSpPr txBox="1"/>
          <p:nvPr/>
        </p:nvSpPr>
        <p:spPr>
          <a:xfrm>
            <a:off x="3358518" y="6448923"/>
            <a:ext cx="8833481" cy="400110"/>
          </a:xfrm>
          <a:prstGeom prst="rect">
            <a:avLst/>
          </a:prstGeom>
          <a:solidFill>
            <a:srgbClr val="0072CE"/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000" b="1" dirty="0">
                <a:solidFill>
                  <a:srgbClr val="FFFFFF"/>
                </a:solidFill>
                <a:latin typeface="Mokoko Medium" panose="02060503020203020204"/>
              </a:rPr>
              <a:t>One neighbourhood, one team; better health for all.</a:t>
            </a:r>
          </a:p>
        </p:txBody>
      </p:sp>
      <p:pic>
        <p:nvPicPr>
          <p:cNvPr id="3" name="Graphic 2" descr="Lighthouse scene with solid fill">
            <a:extLst>
              <a:ext uri="{FF2B5EF4-FFF2-40B4-BE49-F238E27FC236}">
                <a16:creationId xmlns:a16="http://schemas.microsoft.com/office/drawing/2014/main" id="{4C5B7377-0066-1058-85AB-93B1087EC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4447" y="1484594"/>
            <a:ext cx="807304" cy="807304"/>
          </a:xfrm>
          <a:prstGeom prst="rect">
            <a:avLst/>
          </a:prstGeom>
        </p:spPr>
      </p:pic>
      <p:pic>
        <p:nvPicPr>
          <p:cNvPr id="9" name="Graphic 8" descr="Shield Tick with solid fill">
            <a:extLst>
              <a:ext uri="{FF2B5EF4-FFF2-40B4-BE49-F238E27FC236}">
                <a16:creationId xmlns:a16="http://schemas.microsoft.com/office/drawing/2014/main" id="{CF69611D-0499-F4A2-0D76-E4442F44A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8326" y="1448312"/>
            <a:ext cx="879869" cy="879869"/>
          </a:xfrm>
          <a:prstGeom prst="rect">
            <a:avLst/>
          </a:prstGeom>
        </p:spPr>
      </p:pic>
      <p:pic>
        <p:nvPicPr>
          <p:cNvPr id="15" name="Graphic 14" descr="Chat with solid fill">
            <a:extLst>
              <a:ext uri="{FF2B5EF4-FFF2-40B4-BE49-F238E27FC236}">
                <a16:creationId xmlns:a16="http://schemas.microsoft.com/office/drawing/2014/main" id="{3A71B3AC-5BD3-F668-B03B-9D8696C48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09594" y="1493991"/>
            <a:ext cx="895722" cy="895722"/>
          </a:xfrm>
          <a:prstGeom prst="rect">
            <a:avLst/>
          </a:prstGeom>
        </p:spPr>
      </p:pic>
      <p:pic>
        <p:nvPicPr>
          <p:cNvPr id="31" name="Graphic 30" descr="Handshake with solid fill">
            <a:extLst>
              <a:ext uri="{FF2B5EF4-FFF2-40B4-BE49-F238E27FC236}">
                <a16:creationId xmlns:a16="http://schemas.microsoft.com/office/drawing/2014/main" id="{0082F301-6460-BEAB-6542-052C783D2D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66983" y="4163209"/>
            <a:ext cx="895722" cy="895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83CC91-4574-DF0F-E5DE-82F769BB19FC}"/>
              </a:ext>
            </a:extLst>
          </p:cNvPr>
          <p:cNvSpPr txBox="1"/>
          <p:nvPr/>
        </p:nvSpPr>
        <p:spPr>
          <a:xfrm>
            <a:off x="3348834" y="3972600"/>
            <a:ext cx="3007686" cy="25468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latin typeface="Mokoko Medium" panose="02060503020203020204"/>
              </a:rPr>
              <a:t>4. Prevention and early action</a:t>
            </a: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help keep people well through:  v</a:t>
            </a:r>
            <a:r>
              <a:rPr lang="en-US" sz="1100" dirty="0" err="1">
                <a:latin typeface="DM Sans" pitchFamily="2" charset="0"/>
              </a:rPr>
              <a:t>accinations</a:t>
            </a:r>
            <a:r>
              <a:rPr lang="en-US" sz="1100" dirty="0">
                <a:latin typeface="DM Sans" pitchFamily="2" charset="0"/>
              </a:rPr>
              <a:t>; blood pressure checks; new medicine support; healthy lifestyle and self-care advice</a:t>
            </a:r>
            <a:endParaRPr lang="en-GB" sz="1100" dirty="0">
              <a:latin typeface="DM Sans" pitchFamily="2" charset="0"/>
            </a:endParaRPr>
          </a:p>
          <a:p>
            <a:pPr marL="171450" lvl="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latin typeface="DM Sans" pitchFamily="2" charset="0"/>
              </a:rPr>
              <a:t>We can reach less well served communities </a:t>
            </a:r>
          </a:p>
          <a:p>
            <a:pPr lvl="0">
              <a:buClr>
                <a:schemeClr val="accent1"/>
              </a:buClr>
            </a:pPr>
            <a:endParaRPr lang="en-GB" sz="1100" b="1" dirty="0">
              <a:latin typeface="DM Sans" pitchFamily="2" charset="0"/>
            </a:endParaRPr>
          </a:p>
          <a:p>
            <a:pPr lvl="0">
              <a:buClr>
                <a:schemeClr val="accent1"/>
              </a:buClr>
            </a:pPr>
            <a:r>
              <a:rPr lang="en-GB" sz="1100" b="1" dirty="0">
                <a:latin typeface="DM Sans" pitchFamily="2" charset="0"/>
              </a:rPr>
              <a:t>Preventing illness reduces pressure on the wider system</a:t>
            </a:r>
            <a:endParaRPr lang="en-GB" sz="1100" dirty="0">
              <a:latin typeface="DM Sans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E515F-BAF5-E373-1D93-E4E2646E1B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4387" y="4274037"/>
            <a:ext cx="627424" cy="674067"/>
          </a:xfrm>
          <a:prstGeom prst="rect">
            <a:avLst/>
          </a:prstGeom>
        </p:spPr>
      </p:pic>
      <p:pic>
        <p:nvPicPr>
          <p:cNvPr id="26" name="Graphic 25" descr="Bar graph with upward trend with solid fill">
            <a:extLst>
              <a:ext uri="{FF2B5EF4-FFF2-40B4-BE49-F238E27FC236}">
                <a16:creationId xmlns:a16="http://schemas.microsoft.com/office/drawing/2014/main" id="{A657B69D-3276-97DD-7F95-C577E4759E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05635" y="4207000"/>
            <a:ext cx="809949" cy="8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EF403-7F44-489F-B71F-283D01D98A43}" vid="{1473204A-CD99-49A4-B5F8-A72D92BFE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LPC Presentation Template</Template>
  <TotalTime>0</TotalTime>
  <Words>364</Words>
  <Application>Microsoft Office PowerPoint</Application>
  <PresentationFormat>Widescreen</PresentationFormat>
  <Paragraphs>86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DM Sans</vt:lpstr>
      <vt:lpstr>Mokoko Medium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Vicki Roberts</dc:creator>
  <cp:lastModifiedBy>Vicki Roberts</cp:lastModifiedBy>
  <cp:revision>7</cp:revision>
  <dcterms:created xsi:type="dcterms:W3CDTF">2025-07-02T13:53:55Z</dcterms:created>
  <dcterms:modified xsi:type="dcterms:W3CDTF">2026-02-17T12:13:05Z</dcterms:modified>
</cp:coreProperties>
</file>