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30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B00BC"/>
    <a:srgbClr val="0072CE"/>
    <a:srgbClr val="0F6B61"/>
    <a:srgbClr val="47D1BA"/>
    <a:srgbClr val="CC9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32" autoAdjust="0"/>
    <p:restoredTop sz="94680"/>
  </p:normalViewPr>
  <p:slideViewPr>
    <p:cSldViewPr snapToGrid="0">
      <p:cViewPr varScale="1">
        <p:scale>
          <a:sx n="107" d="100"/>
          <a:sy n="107" d="100"/>
        </p:scale>
        <p:origin x="75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ki Roberts" userId="dc29b5d5-98a1-4381-a502-1a534fe868a0" providerId="ADAL" clId="{7C2B7065-7DF4-405E-9CB0-55C01908034F}"/>
    <pc:docChg chg="custSel modSld">
      <pc:chgData name="Vicki Roberts" userId="dc29b5d5-98a1-4381-a502-1a534fe868a0" providerId="ADAL" clId="{7C2B7065-7DF4-405E-9CB0-55C01908034F}" dt="2026-02-09T16:02:24.341" v="4" actId="14100"/>
      <pc:docMkLst>
        <pc:docMk/>
      </pc:docMkLst>
      <pc:sldChg chg="addSp delSp modSp mod">
        <pc:chgData name="Vicki Roberts" userId="dc29b5d5-98a1-4381-a502-1a534fe868a0" providerId="ADAL" clId="{7C2B7065-7DF4-405E-9CB0-55C01908034F}" dt="2026-02-09T16:02:24.341" v="4" actId="14100"/>
        <pc:sldMkLst>
          <pc:docMk/>
          <pc:sldMk cId="4045520081" sldId="300"/>
        </pc:sldMkLst>
        <pc:picChg chg="add mod">
          <ac:chgData name="Vicki Roberts" userId="dc29b5d5-98a1-4381-a502-1a534fe868a0" providerId="ADAL" clId="{7C2B7065-7DF4-405E-9CB0-55C01908034F}" dt="2026-02-09T16:02:24.341" v="4" actId="14100"/>
          <ac:picMkLst>
            <pc:docMk/>
            <pc:sldMk cId="4045520081" sldId="300"/>
            <ac:picMk id="3" creationId="{3BE18A10-80E6-ACB7-B821-C7979EB4CFF4}"/>
          </ac:picMkLst>
        </pc:picChg>
        <pc:picChg chg="del">
          <ac:chgData name="Vicki Roberts" userId="dc29b5d5-98a1-4381-a502-1a534fe868a0" providerId="ADAL" clId="{7C2B7065-7DF4-405E-9CB0-55C01908034F}" dt="2026-02-09T16:02:11.330" v="0" actId="478"/>
          <ac:picMkLst>
            <pc:docMk/>
            <pc:sldMk cId="4045520081" sldId="300"/>
            <ac:picMk id="7" creationId="{8FC6D5B6-1701-064F-4AF2-710392CB664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04D95-B157-1146-842D-9361530D14CC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56578-BF11-9F4D-A837-E435DD4B8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58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thing, human face, person, smile&#10;&#10;Description automatically generated">
            <a:extLst>
              <a:ext uri="{FF2B5EF4-FFF2-40B4-BE49-F238E27FC236}">
                <a16:creationId xmlns:a16="http://schemas.microsoft.com/office/drawing/2014/main" id="{15FC90AE-88BB-6562-8F51-203C1521AE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823" y="1264204"/>
            <a:ext cx="5740073" cy="4510632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A blue and orang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DA4871C9-A189-3165-5AB8-C7ABB58634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730" y="399519"/>
            <a:ext cx="3727324" cy="80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95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6412D-53F8-E0AF-1302-C1F470C09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77" y="365125"/>
            <a:ext cx="1041841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B85956-3986-5D52-5AD3-915996704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6978" y="1681163"/>
            <a:ext cx="506059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7D1B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C930A0-A446-8934-83B0-4211CE9DDE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6978" y="2718651"/>
            <a:ext cx="5060597" cy="3471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073EB0-202F-9534-7FA6-4360AF3028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9948" y="1681163"/>
            <a:ext cx="4855439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7D1B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24C7C7-9972-861A-4FE3-88F8319EF8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9948" y="2718651"/>
            <a:ext cx="4855439" cy="3471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BD02DD-D141-31DC-5F08-399C5421C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4A02C5-BABC-E8B6-0ACD-ED244D3AA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D985BB-EA85-CB44-EC72-A8AA5E0EC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22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B449D-27B1-7F72-FF02-A3C9C61F9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78" y="365125"/>
            <a:ext cx="104168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4DAF6E-A6CE-8E1F-7712-50736750E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1DE5B0-5C76-4FF0-0647-75F166307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5343FB-AF03-CE0F-4C9E-D1D429F42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52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BA6CF-5E58-6404-777E-F8DE33A12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78" y="982436"/>
            <a:ext cx="3835047" cy="2198914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BFE4B-4FC6-24FC-D2CB-DF6C98DC8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342920-6755-600A-0F2C-89E0FAAD5A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6978" y="3429000"/>
            <a:ext cx="3835047" cy="2439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88BB2E-F127-2942-6275-F8973C296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1651BB-69AD-54FC-BD8D-98D8F5E9A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7B6A26-29C5-A008-6741-1D58B585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55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3FDFF-4146-8CD5-3C87-D19BE64B7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78" y="987424"/>
            <a:ext cx="3835047" cy="2172543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3B195D-8CE5-F0E2-0FF4-12F3781025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68988" y="1673224"/>
            <a:ext cx="4831645" cy="37264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3C38BC-3C86-7AA4-43B8-024C9E223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6978" y="3429000"/>
            <a:ext cx="3835047" cy="2439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3AB55-097B-2831-B03E-C01860C67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6DABBC-9BEF-DB93-4AB1-355364F8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249394-3E59-F90E-978C-40DC1CBC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705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F61448-670D-3DB7-2A72-BD218D052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1A21C0-9EEF-5C5C-C944-5F63E5C63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BDC09B-0830-B547-5BE5-E894DB13F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7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ec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A763A-ADAD-5100-EF3E-1BC603504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7"/>
            <a:ext cx="7456349" cy="268183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329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ec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A763A-ADAD-5100-EF3E-1BC603504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7"/>
            <a:ext cx="7456349" cy="268183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348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ec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A763A-ADAD-5100-EF3E-1BC603504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7"/>
            <a:ext cx="7456349" cy="268183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54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419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ec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A763A-ADAD-5100-EF3E-1BC603504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7"/>
            <a:ext cx="7456349" cy="268183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818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ec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A763A-ADAD-5100-EF3E-1BC603504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7"/>
            <a:ext cx="7456349" cy="268183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52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ec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A763A-ADAD-5100-EF3E-1BC603504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7"/>
            <a:ext cx="7456349" cy="268183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995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45995-54D3-DDFE-21DF-86D9C9FEE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78" y="703285"/>
            <a:ext cx="10410472" cy="2015367"/>
          </a:xfrm>
        </p:spPr>
        <p:txBody>
          <a:bodyPr anchor="t" anchorCtr="0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E5D0A-7541-AB3A-7D84-B5ED8F5D7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6978" y="3429000"/>
            <a:ext cx="10410472" cy="2309013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2000">
                <a:solidFill>
                  <a:srgbClr val="0072C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252ED-F918-709F-364D-EF7A825FC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568F5-97A0-C8A1-5AD7-B6FA54D00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B5580-4CF0-E22E-9532-02B6CBC89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13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1DED8-4D4F-EFED-613A-F59C47920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78" y="365125"/>
            <a:ext cx="104168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782A5-1A86-937D-22E5-C3571C8BCC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6978" y="1825625"/>
            <a:ext cx="508282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7EF7FE-06D2-883E-5876-1F8132E7A6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0978" y="1825625"/>
            <a:ext cx="508282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B405CF-2D37-8B88-F360-0D7B4691B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85B0C1-1746-696D-8E4C-C0354C041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CA69A7-0EC1-8AC4-AD38-1F7C596DA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17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49E6C9-767E-87D0-9B16-55CEE3C94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50" y="365125"/>
            <a:ext cx="10191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D1C9C-1361-1715-3A0C-E9140AAD6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2050" y="1825625"/>
            <a:ext cx="101917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74DCC-90D5-4A4B-4014-ACE5C30119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3225" y="6356350"/>
            <a:ext cx="139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72CE"/>
                </a:solidFill>
                <a:latin typeface="DM Sans" pitchFamily="2" charset="77"/>
              </a:defRPr>
            </a:lvl1pPr>
          </a:lstStyle>
          <a:p>
            <a:fld id="{8F3B928F-9529-4741-8D68-C934E21C6887}" type="datetimeFigureOut">
              <a:rPr lang="en-US" smtClean="0"/>
              <a:pPr/>
              <a:t>2/9/2026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8E93E-FE88-318F-67C2-DF02FAAA07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34756" y="6356350"/>
            <a:ext cx="48316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72CE"/>
                </a:solidFill>
                <a:latin typeface="DM Sans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21C1C-DDA7-3DC8-CBA9-AF2BBBF490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3644" y="6356350"/>
            <a:ext cx="680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72CE"/>
                </a:solidFill>
                <a:latin typeface="DM Sans" pitchFamily="2" charset="77"/>
              </a:defRPr>
            </a:lvl1pPr>
          </a:lstStyle>
          <a:p>
            <a:fld id="{E69C1DFF-60A0-0E45-8672-CB76E4BE2A7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blue and orang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A9A70A20-9EEA-5036-BD01-90E176BD9973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99859" y="6058611"/>
            <a:ext cx="2787179" cy="59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7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  <p:sldLayoutId id="2147483665" r:id="rId4"/>
    <p:sldLayoutId id="2147483662" r:id="rId5"/>
    <p:sldLayoutId id="2147483666" r:id="rId6"/>
    <p:sldLayoutId id="2147483667" r:id="rId7"/>
    <p:sldLayoutId id="2147483651" r:id="rId8"/>
    <p:sldLayoutId id="2147483652" r:id="rId9"/>
    <p:sldLayoutId id="2147483653" r:id="rId10"/>
    <p:sldLayoutId id="2147483654" r:id="rId11"/>
    <p:sldLayoutId id="2147483656" r:id="rId12"/>
    <p:sldLayoutId id="2147483657" r:id="rId13"/>
    <p:sldLayoutId id="2147483655" r:id="rId14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4400" b="0" i="0" kern="1200">
          <a:solidFill>
            <a:srgbClr val="0072CE"/>
          </a:solidFill>
          <a:latin typeface="Mokoko Medium" panose="02060503020203020204" pitchFamily="18" charset="77"/>
          <a:ea typeface="+mj-ea"/>
          <a:cs typeface="Mokoko Medium" panose="02060503020203020204" pitchFamily="18" charset="77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Clr>
          <a:srgbClr val="FF6E3B"/>
        </a:buClr>
        <a:buSzPct val="80000"/>
        <a:buFont typeface="Wingdings" pitchFamily="2" charset="2"/>
        <a:buChar char="§"/>
        <a:defRPr sz="2400" kern="1200">
          <a:solidFill>
            <a:srgbClr val="0072CE"/>
          </a:solidFill>
          <a:latin typeface="DM Sans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buClr>
          <a:srgbClr val="FF6E3B"/>
        </a:buClr>
        <a:buSzPct val="80000"/>
        <a:buFont typeface="Wingdings" pitchFamily="2" charset="2"/>
        <a:buChar char="§"/>
        <a:defRPr sz="2000" kern="1200">
          <a:solidFill>
            <a:srgbClr val="0072CE"/>
          </a:solidFill>
          <a:latin typeface="DM Sans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buClr>
          <a:srgbClr val="FF6E3B"/>
        </a:buClr>
        <a:buSzPct val="80000"/>
        <a:buFont typeface="Wingdings" pitchFamily="2" charset="2"/>
        <a:buChar char="§"/>
        <a:defRPr sz="1800" kern="1200">
          <a:solidFill>
            <a:srgbClr val="0072CE"/>
          </a:solidFill>
          <a:latin typeface="DM Sans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buClr>
          <a:srgbClr val="FF6E3B"/>
        </a:buClr>
        <a:buSzPct val="80000"/>
        <a:buFont typeface="Wingdings" pitchFamily="2" charset="2"/>
        <a:buChar char="§"/>
        <a:defRPr sz="1600" kern="1200">
          <a:solidFill>
            <a:srgbClr val="0072CE"/>
          </a:solidFill>
          <a:latin typeface="DM Sans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buClr>
          <a:srgbClr val="FF6E3B"/>
        </a:buClr>
        <a:buSzPct val="80000"/>
        <a:buFont typeface="Wingdings" pitchFamily="2" charset="2"/>
        <a:buChar char="§"/>
        <a:defRPr sz="1600" kern="1200">
          <a:solidFill>
            <a:srgbClr val="0072CE"/>
          </a:solidFill>
          <a:latin typeface="DM Sans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AEAE88-D7A5-B5E4-F8A5-326C1263B945}"/>
              </a:ext>
            </a:extLst>
          </p:cNvPr>
          <p:cNvSpPr/>
          <p:nvPr/>
        </p:nvSpPr>
        <p:spPr>
          <a:xfrm>
            <a:off x="0" y="-1"/>
            <a:ext cx="12192000" cy="958752"/>
          </a:xfrm>
          <a:prstGeom prst="rect">
            <a:avLst/>
          </a:prstGeom>
          <a:solidFill>
            <a:srgbClr val="0072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B243CF-B43C-3EC5-B9EB-94186F63621E}"/>
              </a:ext>
            </a:extLst>
          </p:cNvPr>
          <p:cNvSpPr txBox="1"/>
          <p:nvPr/>
        </p:nvSpPr>
        <p:spPr>
          <a:xfrm>
            <a:off x="125507" y="88698"/>
            <a:ext cx="119589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  <a:latin typeface="Mokoko Medium" panose="02060503020203020204"/>
              </a:rPr>
              <a:t>Community Pharmacy: A Unified Partner in Neighbourhood Care</a:t>
            </a:r>
          </a:p>
          <a:p>
            <a:r>
              <a:rPr lang="en-US" sz="1400" dirty="0">
                <a:solidFill>
                  <a:schemeClr val="bg2"/>
                </a:solidFill>
                <a:latin typeface="DM Sans" pitchFamily="2" charset="0"/>
              </a:rPr>
              <a:t>Trusted, accessible and embedded in local communities.</a:t>
            </a:r>
            <a:r>
              <a:rPr lang="en-GB" sz="1400" dirty="0">
                <a:solidFill>
                  <a:schemeClr val="bg2"/>
                </a:solidFill>
                <a:latin typeface="DM Sans" pitchFamily="2" charset="0"/>
              </a:rPr>
              <a:t> Working together to provide earlier support, better outcomes and joined up care</a:t>
            </a:r>
            <a:endParaRPr lang="en-US" sz="1400" dirty="0">
              <a:solidFill>
                <a:schemeClr val="bg2"/>
              </a:solidFill>
              <a:latin typeface="DM Sans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B4C09D-A15B-7996-F66D-4AD5CB4C934B}"/>
              </a:ext>
            </a:extLst>
          </p:cNvPr>
          <p:cNvSpPr txBox="1"/>
          <p:nvPr/>
        </p:nvSpPr>
        <p:spPr>
          <a:xfrm>
            <a:off x="125507" y="3079376"/>
            <a:ext cx="3083184" cy="2846933"/>
          </a:xfrm>
          <a:prstGeom prst="rect">
            <a:avLst/>
          </a:prstGeom>
          <a:solidFill>
            <a:srgbClr val="0072CE">
              <a:alpha val="5000"/>
            </a:srgb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1400" b="1" dirty="0">
                <a:latin typeface="Mokoko Medium" panose="02060503020203020204"/>
              </a:rPr>
              <a:t>Why this matters</a:t>
            </a:r>
          </a:p>
          <a:p>
            <a:r>
              <a:rPr lang="en-US" sz="1100" dirty="0">
                <a:latin typeface="DM Sans" pitchFamily="2" charset="0"/>
              </a:rPr>
              <a:t>Community pharmacy is a core partner in the Integrated Neighbourhood Team (INT) and a trusted local community asset.</a:t>
            </a:r>
          </a:p>
          <a:p>
            <a:r>
              <a:rPr lang="en-US" sz="1100" dirty="0">
                <a:latin typeface="DM Sans" pitchFamily="2" charset="0"/>
              </a:rPr>
              <a:t>Aligned with INT priorities, community pharmacies support: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100" dirty="0">
                <a:latin typeface="DM Sans" pitchFamily="2" charset="0"/>
              </a:rPr>
              <a:t>Prevention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100" dirty="0">
                <a:latin typeface="DM Sans" pitchFamily="2" charset="0"/>
              </a:rPr>
              <a:t>Early Intervention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100" dirty="0">
                <a:latin typeface="DM Sans" pitchFamily="2" charset="0"/>
              </a:rPr>
              <a:t>Reducing health inequalities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100" dirty="0">
                <a:latin typeface="DM Sans" pitchFamily="2" charset="0"/>
              </a:rPr>
              <a:t>Embedded where people live, work and                seek everyday advice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200" dirty="0">
              <a:latin typeface="Mokoko Medium" panose="02060503020203020204"/>
            </a:endParaRPr>
          </a:p>
          <a:p>
            <a:endParaRPr lang="en-US" sz="1200" dirty="0">
              <a:latin typeface="Mokoko Medium" panose="02060503020203020204"/>
            </a:endParaRPr>
          </a:p>
          <a:p>
            <a:endParaRPr lang="en-US" sz="1200" dirty="0">
              <a:latin typeface="Mokoko Medium" panose="02060503020203020204"/>
            </a:endParaRPr>
          </a:p>
          <a:p>
            <a:r>
              <a:rPr lang="en-US" sz="1200" dirty="0">
                <a:latin typeface="Mokoko Medium" panose="02060503020203020204"/>
              </a:rPr>
              <a:t>       </a:t>
            </a:r>
            <a:endParaRPr lang="en-GB" sz="1200" dirty="0">
              <a:latin typeface="Mokoko Medium" panose="0206050302020302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0C2487-EBDD-AF24-32CC-4A8E18C7DA09}"/>
              </a:ext>
            </a:extLst>
          </p:cNvPr>
          <p:cNvSpPr txBox="1"/>
          <p:nvPr/>
        </p:nvSpPr>
        <p:spPr>
          <a:xfrm>
            <a:off x="125507" y="5105006"/>
            <a:ext cx="3083184" cy="723275"/>
          </a:xfrm>
          <a:prstGeom prst="rect">
            <a:avLst/>
          </a:prstGeom>
          <a:solidFill>
            <a:srgbClr val="0072CE">
              <a:alpha val="22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DM Sans" pitchFamily="2" charset="0"/>
              </a:rPr>
              <a:t>The Ask for INTs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000" dirty="0">
                <a:latin typeface="DM Sans" pitchFamily="2" charset="0"/>
              </a:rPr>
              <a:t>Include us as a core partner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000" dirty="0">
                <a:latin typeface="DM Sans" pitchFamily="2" charset="0"/>
              </a:rPr>
              <a:t>Create communication &amp; escalation routes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000" dirty="0">
                <a:latin typeface="DM Sans" pitchFamily="2" charset="0"/>
              </a:rPr>
              <a:t>Use pharmacy insight to inform your plans</a:t>
            </a:r>
            <a:endParaRPr lang="en-GB" sz="1000" dirty="0">
              <a:latin typeface="DM Sans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CAC364-B707-C5A3-54B7-75599F5FEC82}"/>
              </a:ext>
            </a:extLst>
          </p:cNvPr>
          <p:cNvSpPr/>
          <p:nvPr/>
        </p:nvSpPr>
        <p:spPr>
          <a:xfrm>
            <a:off x="3358519" y="1020942"/>
            <a:ext cx="2858703" cy="178724"/>
          </a:xfrm>
          <a:prstGeom prst="rect">
            <a:avLst/>
          </a:prstGeom>
          <a:solidFill>
            <a:srgbClr val="0072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6C24EE-33DA-92A2-A5FA-4A2BE1F51AF0}"/>
              </a:ext>
            </a:extLst>
          </p:cNvPr>
          <p:cNvSpPr/>
          <p:nvPr/>
        </p:nvSpPr>
        <p:spPr>
          <a:xfrm>
            <a:off x="9225754" y="1020942"/>
            <a:ext cx="2858703" cy="1787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53259C-D4D7-1D4A-A64F-0E8C46434FE6}"/>
              </a:ext>
            </a:extLst>
          </p:cNvPr>
          <p:cNvSpPr/>
          <p:nvPr/>
        </p:nvSpPr>
        <p:spPr>
          <a:xfrm>
            <a:off x="6289788" y="1020942"/>
            <a:ext cx="2858703" cy="178724"/>
          </a:xfrm>
          <a:prstGeom prst="rect">
            <a:avLst/>
          </a:prstGeom>
          <a:solidFill>
            <a:srgbClr val="CB00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FC3FC5-61EE-B5BE-619A-AF4AF023EEB4}"/>
              </a:ext>
            </a:extLst>
          </p:cNvPr>
          <p:cNvSpPr txBox="1"/>
          <p:nvPr/>
        </p:nvSpPr>
        <p:spPr>
          <a:xfrm>
            <a:off x="9221055" y="4012833"/>
            <a:ext cx="2858703" cy="23467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100" b="1" dirty="0">
                <a:latin typeface="Mokoko Medium" panose="02060503020203020204"/>
              </a:rPr>
              <a:t>6. A willing and engaged partner</a:t>
            </a:r>
          </a:p>
          <a:p>
            <a:pPr marL="171450" lvl="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100" dirty="0">
                <a:latin typeface="DM Sans" pitchFamily="2" charset="0"/>
              </a:rPr>
              <a:t>Community pharmacy wants to do more as part of the INT</a:t>
            </a:r>
          </a:p>
          <a:p>
            <a:pPr marL="171450" lvl="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100" dirty="0">
                <a:latin typeface="DM Sans" pitchFamily="2" charset="0"/>
              </a:rPr>
              <a:t>Ready to:</a:t>
            </a:r>
          </a:p>
          <a:p>
            <a:pPr marL="358775" lvl="1" indent="-171450">
              <a:buClr>
                <a:schemeClr val="accent1"/>
              </a:buClr>
              <a:buFont typeface="Wingdings" panose="05000000000000000000" pitchFamily="2" charset="2"/>
              <a:buChar char="ú"/>
            </a:pPr>
            <a:r>
              <a:rPr lang="en-GB" sz="1100" dirty="0">
                <a:latin typeface="DM Sans" pitchFamily="2" charset="0"/>
              </a:rPr>
              <a:t>Share insight and data where appropriate</a:t>
            </a:r>
          </a:p>
          <a:p>
            <a:pPr marL="358775" lvl="1" indent="-171450">
              <a:buClr>
                <a:schemeClr val="accent1"/>
              </a:buClr>
              <a:buFont typeface="Wingdings" panose="05000000000000000000" pitchFamily="2" charset="2"/>
              <a:buChar char="ú"/>
            </a:pPr>
            <a:r>
              <a:rPr lang="en-GB" sz="1100" dirty="0">
                <a:latin typeface="DM Sans" pitchFamily="2" charset="0"/>
              </a:rPr>
              <a:t>Co-design pathways with partners and patients</a:t>
            </a:r>
          </a:p>
          <a:p>
            <a:pPr marL="358775" lvl="1" indent="-171450">
              <a:buClr>
                <a:schemeClr val="accent1"/>
              </a:buClr>
              <a:buFont typeface="Wingdings" panose="05000000000000000000" pitchFamily="2" charset="2"/>
              <a:buChar char="ú"/>
            </a:pPr>
            <a:r>
              <a:rPr lang="en-GB" sz="1100" dirty="0">
                <a:latin typeface="DM Sans" pitchFamily="2" charset="0"/>
              </a:rPr>
              <a:t>Align our activity to neighbourhood priorities</a:t>
            </a:r>
          </a:p>
          <a:p>
            <a:pPr marL="171450" lvl="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100" dirty="0">
                <a:latin typeface="DM Sans" pitchFamily="2" charset="0"/>
              </a:rPr>
              <a:t>Valuing every voice: patients, carers, and professionals with a focus on flexible solutions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104AC1-5C87-8587-2AFF-09C48AF8A4F1}"/>
              </a:ext>
            </a:extLst>
          </p:cNvPr>
          <p:cNvSpPr/>
          <p:nvPr/>
        </p:nvSpPr>
        <p:spPr>
          <a:xfrm>
            <a:off x="3358519" y="3735360"/>
            <a:ext cx="2858703" cy="178724"/>
          </a:xfrm>
          <a:prstGeom prst="rect">
            <a:avLst/>
          </a:prstGeom>
          <a:solidFill>
            <a:srgbClr val="0072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AB1958-4C9E-EECF-E138-549CFD4A7D4B}"/>
              </a:ext>
            </a:extLst>
          </p:cNvPr>
          <p:cNvSpPr/>
          <p:nvPr/>
        </p:nvSpPr>
        <p:spPr>
          <a:xfrm>
            <a:off x="9225754" y="3735360"/>
            <a:ext cx="2858703" cy="1787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6BAA1D0-2794-BC26-3672-337213A036F0}"/>
              </a:ext>
            </a:extLst>
          </p:cNvPr>
          <p:cNvSpPr/>
          <p:nvPr/>
        </p:nvSpPr>
        <p:spPr>
          <a:xfrm>
            <a:off x="6289788" y="3735360"/>
            <a:ext cx="2858703" cy="178724"/>
          </a:xfrm>
          <a:prstGeom prst="rect">
            <a:avLst/>
          </a:prstGeom>
          <a:solidFill>
            <a:srgbClr val="CB00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E4ED72-A6A0-220D-5369-A87F2CAECD9D}"/>
              </a:ext>
            </a:extLst>
          </p:cNvPr>
          <p:cNvSpPr txBox="1"/>
          <p:nvPr/>
        </p:nvSpPr>
        <p:spPr>
          <a:xfrm>
            <a:off x="9221055" y="1294266"/>
            <a:ext cx="2858703" cy="23314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100" b="1" dirty="0">
                <a:latin typeface="Mokoko Medium" panose="02060503020203020204"/>
              </a:rPr>
              <a:t>3. Advice, education and connection</a:t>
            </a:r>
          </a:p>
          <a:p>
            <a:pPr marL="171450" lvl="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100" dirty="0">
                <a:latin typeface="DM Sans" pitchFamily="2" charset="0"/>
              </a:rPr>
              <a:t>Providing clear, accessible health advice and education</a:t>
            </a:r>
          </a:p>
          <a:p>
            <a:pPr marL="171450" lvl="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100" dirty="0">
                <a:latin typeface="DM Sans" pitchFamily="2" charset="0"/>
              </a:rPr>
              <a:t>Supporting self-care and confidence to manage conditions</a:t>
            </a:r>
          </a:p>
          <a:p>
            <a:pPr marL="171450" lvl="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100" dirty="0">
                <a:latin typeface="DM Sans" pitchFamily="2" charset="0"/>
              </a:rPr>
              <a:t>Connecting people to:</a:t>
            </a:r>
          </a:p>
          <a:p>
            <a:pPr marL="354013" lvl="1" indent="-171450">
              <a:buClr>
                <a:schemeClr val="accent1"/>
              </a:buClr>
              <a:buFont typeface="Wingdings" panose="05000000000000000000" pitchFamily="2" charset="2"/>
              <a:buChar char="ú"/>
            </a:pPr>
            <a:r>
              <a:rPr lang="en-GB" sz="1100" dirty="0">
                <a:latin typeface="DM Sans" pitchFamily="2" charset="0"/>
              </a:rPr>
              <a:t>GP and wider primary care</a:t>
            </a:r>
          </a:p>
          <a:p>
            <a:pPr marL="354013" lvl="1" indent="-171450">
              <a:buClr>
                <a:schemeClr val="accent1"/>
              </a:buClr>
              <a:buFont typeface="Wingdings" panose="05000000000000000000" pitchFamily="2" charset="2"/>
              <a:buChar char="ú"/>
            </a:pPr>
            <a:r>
              <a:rPr lang="en-GB" sz="1100" dirty="0">
                <a:latin typeface="DM Sans" pitchFamily="2" charset="0"/>
              </a:rPr>
              <a:t>Social prescribing and voluntary sector services</a:t>
            </a:r>
          </a:p>
          <a:p>
            <a:pPr marL="354013" lvl="1" indent="-171450">
              <a:buClr>
                <a:schemeClr val="accent1"/>
              </a:buClr>
              <a:buFont typeface="Wingdings" panose="05000000000000000000" pitchFamily="2" charset="2"/>
              <a:buChar char="ú"/>
            </a:pPr>
            <a:r>
              <a:rPr lang="en-GB" sz="1100" dirty="0">
                <a:latin typeface="DM Sans" pitchFamily="2" charset="0"/>
              </a:rPr>
              <a:t>Local wellbeing, prevention and support offers</a:t>
            </a:r>
          </a:p>
          <a:p>
            <a:pPr marL="171450" lvl="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100" dirty="0">
                <a:latin typeface="DM Sans" pitchFamily="2" charset="0"/>
              </a:rPr>
              <a:t>A connector between patients &amp; wider system, strengthening resilience</a:t>
            </a:r>
            <a:endParaRPr lang="en-GB" sz="1600" dirty="0">
              <a:latin typeface="DM Sans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9AF217-95BB-E64B-B59F-F64C3FE77E63}"/>
              </a:ext>
            </a:extLst>
          </p:cNvPr>
          <p:cNvSpPr txBox="1"/>
          <p:nvPr/>
        </p:nvSpPr>
        <p:spPr>
          <a:xfrm>
            <a:off x="3358519" y="1289316"/>
            <a:ext cx="2858703" cy="23467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100" b="1" dirty="0">
                <a:latin typeface="Mokoko Medium" panose="02060503020203020204"/>
              </a:rPr>
              <a:t>1. The local lighthouse</a:t>
            </a:r>
          </a:p>
          <a:p>
            <a:pPr marL="171450" lvl="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100" dirty="0">
                <a:latin typeface="DM Sans" pitchFamily="2" charset="0"/>
              </a:rPr>
              <a:t>Highly accessible: long opening hours, no appointment needed, frequent contact, trusted relationships</a:t>
            </a:r>
          </a:p>
          <a:p>
            <a:pPr marL="171450" lvl="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100" dirty="0">
                <a:latin typeface="DM Sans" pitchFamily="2" charset="0"/>
              </a:rPr>
              <a:t>Often the </a:t>
            </a:r>
            <a:r>
              <a:rPr lang="en-GB" sz="1100" b="1" dirty="0">
                <a:latin typeface="DM Sans" pitchFamily="2" charset="0"/>
              </a:rPr>
              <a:t>first place </a:t>
            </a:r>
            <a:r>
              <a:rPr lang="en-GB" sz="1100" dirty="0">
                <a:latin typeface="DM Sans" pitchFamily="2" charset="0"/>
              </a:rPr>
              <a:t>people turn to when something feels wrong</a:t>
            </a:r>
          </a:p>
          <a:p>
            <a:pPr marL="171450" lvl="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100" dirty="0">
                <a:latin typeface="DM Sans" pitchFamily="2" charset="0"/>
              </a:rPr>
              <a:t>Able to spot early warning signs of deterioration or unmet need</a:t>
            </a:r>
          </a:p>
          <a:p>
            <a:pPr marL="171450" lvl="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100" dirty="0">
                <a:latin typeface="DM Sans" pitchFamily="2" charset="0"/>
              </a:rPr>
              <a:t>Escalate concerns and signpost appropriately across the neighbourhood system</a:t>
            </a:r>
          </a:p>
          <a:p>
            <a:pPr marL="171450" lvl="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100" dirty="0">
                <a:latin typeface="DM Sans" pitchFamily="2" charset="0"/>
              </a:rPr>
              <a:t>Supporting proactive, not reactive, care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C45A93-15A2-5D6E-6096-D3C1E26ADA89}"/>
              </a:ext>
            </a:extLst>
          </p:cNvPr>
          <p:cNvSpPr txBox="1"/>
          <p:nvPr/>
        </p:nvSpPr>
        <p:spPr>
          <a:xfrm>
            <a:off x="6289787" y="4012833"/>
            <a:ext cx="2931267" cy="25006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100" b="1" dirty="0">
                <a:latin typeface="Mokoko Medium" panose="02060503020203020204"/>
              </a:rPr>
              <a:t>5. Clinical expertise in the community</a:t>
            </a:r>
          </a:p>
          <a:p>
            <a:pPr marL="171450" lvl="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latin typeface="DM Sans" pitchFamily="2" charset="0"/>
              </a:rPr>
              <a:t>Delivering safe, effective patient-</a:t>
            </a:r>
            <a:r>
              <a:rPr lang="en-US" sz="1100" dirty="0" err="1">
                <a:latin typeface="DM Sans" pitchFamily="2" charset="0"/>
              </a:rPr>
              <a:t>centred</a:t>
            </a:r>
            <a:r>
              <a:rPr lang="en-US" sz="1100" dirty="0">
                <a:latin typeface="DM Sans" pitchFamily="2" charset="0"/>
              </a:rPr>
              <a:t> care</a:t>
            </a:r>
          </a:p>
          <a:p>
            <a:pPr marL="171450" lvl="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latin typeface="DM Sans" pitchFamily="2" charset="0"/>
              </a:rPr>
              <a:t>Highly trained clinicians embedded in local communities</a:t>
            </a:r>
          </a:p>
          <a:p>
            <a:pPr marL="171450" lvl="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latin typeface="DM Sans" pitchFamily="2" charset="0"/>
              </a:rPr>
              <a:t>Delivery of services such as:</a:t>
            </a:r>
          </a:p>
          <a:p>
            <a:pPr marL="358775" lvl="1" indent="-171450">
              <a:buClr>
                <a:schemeClr val="accent1"/>
              </a:buClr>
              <a:buFont typeface="Wingdings" panose="05000000000000000000" pitchFamily="2" charset="2"/>
              <a:buChar char="ú"/>
              <a:tabLst>
                <a:tab pos="358775" algn="l"/>
              </a:tabLst>
            </a:pPr>
            <a:r>
              <a:rPr lang="en-US" sz="1100" dirty="0">
                <a:latin typeface="DM Sans" pitchFamily="2" charset="0"/>
              </a:rPr>
              <a:t>New Medicine Service (NMS)</a:t>
            </a:r>
          </a:p>
          <a:p>
            <a:pPr marL="358775" lvl="1" indent="-171450">
              <a:buClr>
                <a:schemeClr val="accent1"/>
              </a:buClr>
              <a:buFont typeface="Wingdings" panose="05000000000000000000" pitchFamily="2" charset="2"/>
              <a:buChar char="ú"/>
              <a:tabLst>
                <a:tab pos="358775" algn="l"/>
              </a:tabLst>
            </a:pPr>
            <a:r>
              <a:rPr lang="en-US" sz="1100" dirty="0">
                <a:latin typeface="DM Sans" pitchFamily="2" charset="0"/>
              </a:rPr>
              <a:t>Hypertension case-finding</a:t>
            </a:r>
          </a:p>
          <a:p>
            <a:pPr marL="358775" lvl="1" indent="-171450">
              <a:buClr>
                <a:schemeClr val="accent1"/>
              </a:buClr>
              <a:buFont typeface="Wingdings" panose="05000000000000000000" pitchFamily="2" charset="2"/>
              <a:buChar char="ú"/>
              <a:tabLst>
                <a:tab pos="358775" algn="l"/>
              </a:tabLst>
            </a:pPr>
            <a:r>
              <a:rPr lang="en-US" sz="1100" dirty="0">
                <a:latin typeface="DM Sans" pitchFamily="2" charset="0"/>
              </a:rPr>
              <a:t>Pharmacy First</a:t>
            </a:r>
          </a:p>
          <a:p>
            <a:pPr marL="358775" lvl="1" indent="-171450">
              <a:buClr>
                <a:schemeClr val="accent1"/>
              </a:buClr>
              <a:buFont typeface="Wingdings" panose="05000000000000000000" pitchFamily="2" charset="2"/>
              <a:buChar char="ú"/>
              <a:tabLst>
                <a:tab pos="358775" algn="l"/>
              </a:tabLst>
            </a:pPr>
            <a:r>
              <a:rPr lang="en-US" sz="1100" dirty="0">
                <a:latin typeface="DM Sans" pitchFamily="2" charset="0"/>
              </a:rPr>
              <a:t>Screening &amp; medicines </a:t>
            </a:r>
            <a:r>
              <a:rPr lang="en-US" sz="1100" dirty="0" err="1">
                <a:latin typeface="DM Sans" pitchFamily="2" charset="0"/>
              </a:rPr>
              <a:t>optimisation</a:t>
            </a:r>
            <a:endParaRPr lang="en-US" sz="1100" dirty="0">
              <a:latin typeface="DM Sans" pitchFamily="2" charset="0"/>
            </a:endParaRPr>
          </a:p>
          <a:p>
            <a:pPr marL="171450" lvl="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latin typeface="DM Sans" pitchFamily="2" charset="0"/>
              </a:rPr>
              <a:t>Improving medicines safety, outcomes, and patient understanding</a:t>
            </a:r>
          </a:p>
          <a:p>
            <a:pPr marL="171450" lvl="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latin typeface="DM Sans" pitchFamily="2" charset="0"/>
              </a:rPr>
              <a:t>Reducing pressure on other parts of the system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25DA92-4A9F-E429-AD6F-7B4FC892ABC5}"/>
              </a:ext>
            </a:extLst>
          </p:cNvPr>
          <p:cNvSpPr txBox="1"/>
          <p:nvPr/>
        </p:nvSpPr>
        <p:spPr>
          <a:xfrm>
            <a:off x="3358519" y="4003208"/>
            <a:ext cx="2858703" cy="25006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100" b="1" dirty="0">
                <a:latin typeface="Mokoko Medium" panose="02060503020203020204"/>
              </a:rPr>
              <a:t>4. Prevention at scale, close to home</a:t>
            </a:r>
          </a:p>
          <a:p>
            <a:pPr marL="171450" lvl="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100" dirty="0">
                <a:latin typeface="DM Sans" pitchFamily="2" charset="0"/>
              </a:rPr>
              <a:t>Strong, established prevention offer including:</a:t>
            </a:r>
          </a:p>
          <a:p>
            <a:pPr marL="358775" lvl="1" indent="-171450">
              <a:buClr>
                <a:schemeClr val="accent1"/>
              </a:buClr>
              <a:buFont typeface="Wingdings" panose="05000000000000000000" pitchFamily="2" charset="2"/>
              <a:buChar char="ú"/>
              <a:tabLst>
                <a:tab pos="447675" algn="l"/>
              </a:tabLst>
            </a:pPr>
            <a:r>
              <a:rPr lang="en-GB" sz="1100" dirty="0">
                <a:latin typeface="DM Sans" pitchFamily="2" charset="0"/>
              </a:rPr>
              <a:t>Vaccination services</a:t>
            </a:r>
          </a:p>
          <a:p>
            <a:pPr marL="358775" lvl="1" indent="-171450">
              <a:buClr>
                <a:schemeClr val="accent1"/>
              </a:buClr>
              <a:buFont typeface="Wingdings" panose="05000000000000000000" pitchFamily="2" charset="2"/>
              <a:buChar char="ú"/>
              <a:tabLst>
                <a:tab pos="447675" algn="l"/>
              </a:tabLst>
            </a:pPr>
            <a:r>
              <a:rPr lang="en-GB" sz="1100" dirty="0">
                <a:latin typeface="DM Sans" pitchFamily="2" charset="0"/>
              </a:rPr>
              <a:t>Hypertension case-finding</a:t>
            </a:r>
          </a:p>
          <a:p>
            <a:pPr marL="358775" lvl="1" indent="-171450">
              <a:buClr>
                <a:schemeClr val="accent1"/>
              </a:buClr>
              <a:buFont typeface="Wingdings" panose="05000000000000000000" pitchFamily="2" charset="2"/>
              <a:buChar char="ú"/>
              <a:tabLst>
                <a:tab pos="447675" algn="l"/>
              </a:tabLst>
            </a:pPr>
            <a:r>
              <a:rPr lang="en-GB" sz="1100" dirty="0">
                <a:latin typeface="DM Sans" pitchFamily="2" charset="0"/>
              </a:rPr>
              <a:t>Health promotion and self care / lifestyle advice</a:t>
            </a:r>
          </a:p>
          <a:p>
            <a:pPr marL="171450" lvl="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100" dirty="0">
                <a:latin typeface="DM Sans" pitchFamily="2" charset="0"/>
              </a:rPr>
              <a:t>Opportunistically reaches people who may not routinely access other services</a:t>
            </a:r>
          </a:p>
          <a:p>
            <a:pPr marL="171450" lvl="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100" dirty="0">
                <a:latin typeface="DM Sans" pitchFamily="2" charset="0"/>
              </a:rPr>
              <a:t>Reducing health inequalities through local, trusted access</a:t>
            </a:r>
          </a:p>
          <a:p>
            <a:pPr marL="171450" lvl="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100" dirty="0">
                <a:latin typeface="DM Sans" pitchFamily="2" charset="0"/>
              </a:rPr>
              <a:t>Supporting neighbourhood prevention priorities – keeping people well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44C15B-2708-53EA-7D2E-D5453C23C36C}"/>
              </a:ext>
            </a:extLst>
          </p:cNvPr>
          <p:cNvSpPr txBox="1"/>
          <p:nvPr/>
        </p:nvSpPr>
        <p:spPr>
          <a:xfrm>
            <a:off x="6289787" y="1278614"/>
            <a:ext cx="2931268" cy="25006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100" b="1" dirty="0">
                <a:latin typeface="Mokoko Medium" panose="02060503020203020204"/>
              </a:rPr>
              <a:t>2. Local intelligence, trusted relationships</a:t>
            </a:r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latin typeface="DM Sans" pitchFamily="2" charset="0"/>
              </a:rPr>
              <a:t>We know our patients and families</a:t>
            </a:r>
          </a:p>
          <a:p>
            <a:pPr marL="171450" lvl="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100" dirty="0">
                <a:latin typeface="DM Sans" pitchFamily="2" charset="0"/>
              </a:rPr>
              <a:t>Everyday, non-medical conversations reveal important insights</a:t>
            </a:r>
          </a:p>
          <a:p>
            <a:pPr marL="171450" lvl="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100" dirty="0">
                <a:latin typeface="DM Sans" pitchFamily="2" charset="0"/>
              </a:rPr>
              <a:t>Early awareness of issues such as:</a:t>
            </a:r>
          </a:p>
          <a:p>
            <a:pPr marL="358775" lvl="1" indent="-171450">
              <a:buClr>
                <a:schemeClr val="accent1"/>
              </a:buClr>
              <a:buFont typeface="Wingdings" panose="05000000000000000000" pitchFamily="2" charset="2"/>
              <a:buChar char="ú"/>
            </a:pPr>
            <a:r>
              <a:rPr lang="en-GB" sz="1100" dirty="0">
                <a:latin typeface="DM Sans" pitchFamily="2" charset="0"/>
              </a:rPr>
              <a:t>Medication adherence challenges</a:t>
            </a:r>
          </a:p>
          <a:p>
            <a:pPr marL="358775" lvl="1" indent="-171450">
              <a:buClr>
                <a:schemeClr val="accent1"/>
              </a:buClr>
              <a:buFont typeface="Wingdings" panose="05000000000000000000" pitchFamily="2" charset="2"/>
              <a:buChar char="ú"/>
            </a:pPr>
            <a:r>
              <a:rPr lang="en-GB" sz="1100" dirty="0">
                <a:latin typeface="DM Sans" pitchFamily="2" charset="0"/>
              </a:rPr>
              <a:t>Social isolation, stress or declining function</a:t>
            </a:r>
          </a:p>
          <a:p>
            <a:pPr marL="358775" lvl="1" indent="-171450">
              <a:buClr>
                <a:schemeClr val="accent1"/>
              </a:buClr>
              <a:buFont typeface="Wingdings" panose="05000000000000000000" pitchFamily="2" charset="2"/>
              <a:buChar char="ú"/>
            </a:pPr>
            <a:r>
              <a:rPr lang="en-GB" sz="1100" dirty="0">
                <a:latin typeface="DM Sans" pitchFamily="2" charset="0"/>
              </a:rPr>
              <a:t>Changes in health behaviours</a:t>
            </a:r>
          </a:p>
          <a:p>
            <a:pPr marL="171450" lvl="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100" dirty="0">
                <a:latin typeface="DM Sans" pitchFamily="2" charset="0"/>
              </a:rPr>
              <a:t>Intelligence can be shared (appropriately) to support joined-up care planning and targeting of resources</a:t>
            </a:r>
            <a:endParaRPr lang="en-GB" sz="1600" dirty="0">
              <a:latin typeface="DM Sans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932EC3-D3F8-86B6-68FF-5BDDEF6E36F1}"/>
              </a:ext>
            </a:extLst>
          </p:cNvPr>
          <p:cNvSpPr txBox="1"/>
          <p:nvPr/>
        </p:nvSpPr>
        <p:spPr>
          <a:xfrm>
            <a:off x="3358518" y="6448923"/>
            <a:ext cx="8833481" cy="400110"/>
          </a:xfrm>
          <a:prstGeom prst="rect">
            <a:avLst/>
          </a:prstGeom>
          <a:solidFill>
            <a:srgbClr val="0072CE"/>
          </a:solidFill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GB" sz="2000" b="1" dirty="0">
                <a:solidFill>
                  <a:srgbClr val="FFFFFF"/>
                </a:solidFill>
                <a:latin typeface="Mokoko Medium" panose="02060503020203020204"/>
              </a:rPr>
              <a:t>One system, one team, one shared purpose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E18A10-80E6-ACB7-B821-C7979EB4C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06" y="1020941"/>
            <a:ext cx="3083183" cy="203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520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PC Brand Colours">
      <a:dk1>
        <a:srgbClr val="0072CE"/>
      </a:dk1>
      <a:lt1>
        <a:srgbClr val="48D1BA"/>
      </a:lt1>
      <a:dk2>
        <a:srgbClr val="000000"/>
      </a:dk2>
      <a:lt2>
        <a:srgbClr val="FFFFFF"/>
      </a:lt2>
      <a:accent1>
        <a:srgbClr val="FF6D3A"/>
      </a:accent1>
      <a:accent2>
        <a:srgbClr val="CB00BA"/>
      </a:accent2>
      <a:accent3>
        <a:srgbClr val="CB95FF"/>
      </a:accent3>
      <a:accent4>
        <a:srgbClr val="0072CE"/>
      </a:accent4>
      <a:accent5>
        <a:srgbClr val="FFFFFF"/>
      </a:accent5>
      <a:accent6>
        <a:srgbClr val="000000"/>
      </a:accent6>
      <a:hlink>
        <a:srgbClr val="FF6D3A"/>
      </a:hlink>
      <a:folHlink>
        <a:srgbClr val="CB00B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03EF403-7F44-489F-B71F-283D01D98A43}" vid="{1473204A-CD99-49A4-B5F8-A72D92BFEEA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LPC Presentation Template</Template>
  <TotalTime>0</TotalTime>
  <Words>448</Words>
  <Application>Microsoft Office PowerPoint</Application>
  <PresentationFormat>Widescreen</PresentationFormat>
  <Paragraphs>65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DM Sans</vt:lpstr>
      <vt:lpstr>Mokoko Medium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Vicki Roberts</dc:creator>
  <cp:lastModifiedBy>Vicki Roberts</cp:lastModifiedBy>
  <cp:revision>5</cp:revision>
  <dcterms:created xsi:type="dcterms:W3CDTF">2025-07-02T13:53:55Z</dcterms:created>
  <dcterms:modified xsi:type="dcterms:W3CDTF">2026-02-09T16:02:28Z</dcterms:modified>
</cp:coreProperties>
</file>