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300" r:id="rId2"/>
    <p:sldId id="30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795F04-D84F-B492-499C-C03EFB5019DB}" name="SHAH, Shilpa (NHSPHARMACY)" initials="SS(" userId="S::shilpa.shah9@nhs.net::0ce51dd7-e446-463a-b0ae-4acdf54537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2CE"/>
    <a:srgbClr val="CB00BC"/>
    <a:srgbClr val="0F6B61"/>
    <a:srgbClr val="47D1BA"/>
    <a:srgbClr val="CC9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0883B-430F-4180-B536-83C6FC00E302}" v="12" dt="2026-03-19T15:54:34.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3" autoAdjust="0"/>
    <p:restoredTop sz="94680"/>
  </p:normalViewPr>
  <p:slideViewPr>
    <p:cSldViewPr snapToGrid="0">
      <p:cViewPr varScale="1">
        <p:scale>
          <a:sx n="107" d="100"/>
          <a:sy n="107" d="100"/>
        </p:scale>
        <p:origin x="66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stair Buxton" userId="2dc3f60e-4598-4f1c-9e80-b306f5d31c6c" providerId="ADAL" clId="{8D20CE9B-5B73-4ECC-99CE-362F1BFF18DE}"/>
    <pc:docChg chg="undo custSel modSld">
      <pc:chgData name="Alastair Buxton" userId="2dc3f60e-4598-4f1c-9e80-b306f5d31c6c" providerId="ADAL" clId="{8D20CE9B-5B73-4ECC-99CE-362F1BFF18DE}" dt="2026-03-19T16:05:29.500" v="948" actId="1076"/>
      <pc:docMkLst>
        <pc:docMk/>
      </pc:docMkLst>
      <pc:sldChg chg="modSp mod">
        <pc:chgData name="Alastair Buxton" userId="2dc3f60e-4598-4f1c-9e80-b306f5d31c6c" providerId="ADAL" clId="{8D20CE9B-5B73-4ECC-99CE-362F1BFF18DE}" dt="2026-03-19T15:59:37.757" v="862" actId="14100"/>
        <pc:sldMkLst>
          <pc:docMk/>
          <pc:sldMk cId="4045520081" sldId="300"/>
        </pc:sldMkLst>
        <pc:spChg chg="mod">
          <ac:chgData name="Alastair Buxton" userId="2dc3f60e-4598-4f1c-9e80-b306f5d31c6c" providerId="ADAL" clId="{8D20CE9B-5B73-4ECC-99CE-362F1BFF18DE}" dt="2026-03-19T15:58:28.360" v="847" actId="14100"/>
          <ac:spMkLst>
            <pc:docMk/>
            <pc:sldMk cId="4045520081" sldId="300"/>
            <ac:spMk id="2" creationId="{8483CC91-4574-DF0F-E5DE-82F769BB19FC}"/>
          </ac:spMkLst>
        </pc:spChg>
        <pc:spChg chg="mod">
          <ac:chgData name="Alastair Buxton" userId="2dc3f60e-4598-4f1c-9e80-b306f5d31c6c" providerId="ADAL" clId="{8D20CE9B-5B73-4ECC-99CE-362F1BFF18DE}" dt="2026-03-19T13:57:34.309" v="0" actId="404"/>
          <ac:spMkLst>
            <pc:docMk/>
            <pc:sldMk cId="4045520081" sldId="300"/>
            <ac:spMk id="6" creationId="{82B243CF-B43C-3EC5-B9EB-94186F63621E}"/>
          </ac:spMkLst>
        </pc:spChg>
        <pc:spChg chg="mod">
          <ac:chgData name="Alastair Buxton" userId="2dc3f60e-4598-4f1c-9e80-b306f5d31c6c" providerId="ADAL" clId="{8D20CE9B-5B73-4ECC-99CE-362F1BFF18DE}" dt="2026-03-19T15:58:57.769" v="857" actId="20577"/>
          <ac:spMkLst>
            <pc:docMk/>
            <pc:sldMk cId="4045520081" sldId="300"/>
            <ac:spMk id="8" creationId="{DAB4C09D-A15B-7996-F66D-4AD5CB4C934B}"/>
          </ac:spMkLst>
        </pc:spChg>
        <pc:spChg chg="mod">
          <ac:chgData name="Alastair Buxton" userId="2dc3f60e-4598-4f1c-9e80-b306f5d31c6c" providerId="ADAL" clId="{8D20CE9B-5B73-4ECC-99CE-362F1BFF18DE}" dt="2026-03-19T15:57:43.739" v="839" actId="1076"/>
          <ac:spMkLst>
            <pc:docMk/>
            <pc:sldMk cId="4045520081" sldId="300"/>
            <ac:spMk id="10" creationId="{740192E4-A644-7D65-CEF6-52F5EBFB7A2F}"/>
          </ac:spMkLst>
        </pc:spChg>
        <pc:spChg chg="mod">
          <ac:chgData name="Alastair Buxton" userId="2dc3f60e-4598-4f1c-9e80-b306f5d31c6c" providerId="ADAL" clId="{8D20CE9B-5B73-4ECC-99CE-362F1BFF18DE}" dt="2026-03-19T15:57:43.739" v="839" actId="1076"/>
          <ac:spMkLst>
            <pc:docMk/>
            <pc:sldMk cId="4045520081" sldId="300"/>
            <ac:spMk id="12" creationId="{B1CAC364-B707-C5A3-54B7-75599F5FEC82}"/>
          </ac:spMkLst>
        </pc:spChg>
        <pc:spChg chg="mod">
          <ac:chgData name="Alastair Buxton" userId="2dc3f60e-4598-4f1c-9e80-b306f5d31c6c" providerId="ADAL" clId="{8D20CE9B-5B73-4ECC-99CE-362F1BFF18DE}" dt="2026-03-19T15:58:19.205" v="846" actId="1076"/>
          <ac:spMkLst>
            <pc:docMk/>
            <pc:sldMk cId="4045520081" sldId="300"/>
            <ac:spMk id="13" creationId="{386C24EE-33DA-92A2-A5FA-4A2BE1F51AF0}"/>
          </ac:spMkLst>
        </pc:spChg>
        <pc:spChg chg="mod">
          <ac:chgData name="Alastair Buxton" userId="2dc3f60e-4598-4f1c-9e80-b306f5d31c6c" providerId="ADAL" clId="{8D20CE9B-5B73-4ECC-99CE-362F1BFF18DE}" dt="2026-03-19T15:58:00.198" v="841" actId="1076"/>
          <ac:spMkLst>
            <pc:docMk/>
            <pc:sldMk cId="4045520081" sldId="300"/>
            <ac:spMk id="14" creationId="{ED53259C-D4D7-1D4A-A64F-0E8C46434FE6}"/>
          </ac:spMkLst>
        </pc:spChg>
        <pc:spChg chg="mod">
          <ac:chgData name="Alastair Buxton" userId="2dc3f60e-4598-4f1c-9e80-b306f5d31c6c" providerId="ADAL" clId="{8D20CE9B-5B73-4ECC-99CE-362F1BFF18DE}" dt="2026-03-19T15:58:32.085" v="848" actId="14100"/>
          <ac:spMkLst>
            <pc:docMk/>
            <pc:sldMk cId="4045520081" sldId="300"/>
            <ac:spMk id="21" creationId="{D69AF217-95BB-E64B-B59F-F64C3FE77E63}"/>
          </ac:spMkLst>
        </pc:spChg>
        <pc:spChg chg="mod">
          <ac:chgData name="Alastair Buxton" userId="2dc3f60e-4598-4f1c-9e80-b306f5d31c6c" providerId="ADAL" clId="{8D20CE9B-5B73-4ECC-99CE-362F1BFF18DE}" dt="2026-03-19T15:58:35.552" v="849" actId="14100"/>
          <ac:spMkLst>
            <pc:docMk/>
            <pc:sldMk cId="4045520081" sldId="300"/>
            <ac:spMk id="22" creationId="{70C45A93-15A2-5D6E-6096-D3C1E26ADA89}"/>
          </ac:spMkLst>
        </pc:spChg>
        <pc:spChg chg="mod">
          <ac:chgData name="Alastair Buxton" userId="2dc3f60e-4598-4f1c-9e80-b306f5d31c6c" providerId="ADAL" clId="{8D20CE9B-5B73-4ECC-99CE-362F1BFF18DE}" dt="2026-03-19T15:58:00.198" v="841" actId="1076"/>
          <ac:spMkLst>
            <pc:docMk/>
            <pc:sldMk cId="4045520081" sldId="300"/>
            <ac:spMk id="23" creationId="{9C221CEB-B408-6273-A9B1-8DD821EFF3C1}"/>
          </ac:spMkLst>
        </pc:spChg>
        <pc:spChg chg="mod">
          <ac:chgData name="Alastair Buxton" userId="2dc3f60e-4598-4f1c-9e80-b306f5d31c6c" providerId="ADAL" clId="{8D20CE9B-5B73-4ECC-99CE-362F1BFF18DE}" dt="2026-03-19T13:58:06.264" v="2" actId="1076"/>
          <ac:spMkLst>
            <pc:docMk/>
            <pc:sldMk cId="4045520081" sldId="300"/>
            <ac:spMk id="25" creationId="{3A932EC3-D3F8-86B6-68FF-5BDDEF6E36F1}"/>
          </ac:spMkLst>
        </pc:spChg>
        <pc:spChg chg="mod">
          <ac:chgData name="Alastair Buxton" userId="2dc3f60e-4598-4f1c-9e80-b306f5d31c6c" providerId="ADAL" clId="{8D20CE9B-5B73-4ECC-99CE-362F1BFF18DE}" dt="2026-03-19T15:58:19.205" v="846" actId="1076"/>
          <ac:spMkLst>
            <pc:docMk/>
            <pc:sldMk cId="4045520081" sldId="300"/>
            <ac:spMk id="29" creationId="{47B1D0C5-BCE4-AC45-62EB-596E3D9F116B}"/>
          </ac:spMkLst>
        </pc:spChg>
        <pc:picChg chg="mod">
          <ac:chgData name="Alastair Buxton" userId="2dc3f60e-4598-4f1c-9e80-b306f5d31c6c" providerId="ADAL" clId="{8D20CE9B-5B73-4ECC-99CE-362F1BFF18DE}" dt="2026-03-19T15:59:37.757" v="862" actId="14100"/>
          <ac:picMkLst>
            <pc:docMk/>
            <pc:sldMk cId="4045520081" sldId="300"/>
            <ac:picMk id="7" creationId="{8FC6D5B6-1701-064F-4AF2-710392CB6646}"/>
          </ac:picMkLst>
        </pc:picChg>
        <pc:picChg chg="mod">
          <ac:chgData name="Alastair Buxton" userId="2dc3f60e-4598-4f1c-9e80-b306f5d31c6c" providerId="ADAL" clId="{8D20CE9B-5B73-4ECC-99CE-362F1BFF18DE}" dt="2026-03-19T15:57:51.008" v="840" actId="1076"/>
          <ac:picMkLst>
            <pc:docMk/>
            <pc:sldMk cId="4045520081" sldId="300"/>
            <ac:picMk id="9" creationId="{CF69611D-0499-F4A2-0D76-E4442F44A0FF}"/>
          </ac:picMkLst>
        </pc:picChg>
        <pc:picChg chg="mod">
          <ac:chgData name="Alastair Buxton" userId="2dc3f60e-4598-4f1c-9e80-b306f5d31c6c" providerId="ADAL" clId="{8D20CE9B-5B73-4ECC-99CE-362F1BFF18DE}" dt="2026-03-19T15:58:00.198" v="841" actId="1076"/>
          <ac:picMkLst>
            <pc:docMk/>
            <pc:sldMk cId="4045520081" sldId="300"/>
            <ac:picMk id="28" creationId="{55E6F638-B2D1-C851-7C89-DCB182C6F55C}"/>
          </ac:picMkLst>
        </pc:picChg>
        <pc:picChg chg="mod">
          <ac:chgData name="Alastair Buxton" userId="2dc3f60e-4598-4f1c-9e80-b306f5d31c6c" providerId="ADAL" clId="{8D20CE9B-5B73-4ECC-99CE-362F1BFF18DE}" dt="2026-03-19T15:58:19.205" v="846" actId="1076"/>
          <ac:picMkLst>
            <pc:docMk/>
            <pc:sldMk cId="4045520081" sldId="300"/>
            <ac:picMk id="32" creationId="{91A0F36E-8718-860A-9887-0357E67382CF}"/>
          </ac:picMkLst>
        </pc:picChg>
      </pc:sldChg>
      <pc:sldChg chg="modSp mod">
        <pc:chgData name="Alastair Buxton" userId="2dc3f60e-4598-4f1c-9e80-b306f5d31c6c" providerId="ADAL" clId="{8D20CE9B-5B73-4ECC-99CE-362F1BFF18DE}" dt="2026-03-19T16:05:29.500" v="948" actId="1076"/>
        <pc:sldMkLst>
          <pc:docMk/>
          <pc:sldMk cId="1690475342" sldId="301"/>
        </pc:sldMkLst>
        <pc:spChg chg="mod">
          <ac:chgData name="Alastair Buxton" userId="2dc3f60e-4598-4f1c-9e80-b306f5d31c6c" providerId="ADAL" clId="{8D20CE9B-5B73-4ECC-99CE-362F1BFF18DE}" dt="2026-03-19T16:05:04.414" v="947" actId="6549"/>
          <ac:spMkLst>
            <pc:docMk/>
            <pc:sldMk cId="1690475342" sldId="301"/>
            <ac:spMk id="2" creationId="{B4B694EF-73E0-88F6-9F71-45B0A69AD102}"/>
          </ac:spMkLst>
        </pc:spChg>
        <pc:spChg chg="mod">
          <ac:chgData name="Alastair Buxton" userId="2dc3f60e-4598-4f1c-9e80-b306f5d31c6c" providerId="ADAL" clId="{8D20CE9B-5B73-4ECC-99CE-362F1BFF18DE}" dt="2026-03-19T16:00:02.353" v="863" actId="404"/>
          <ac:spMkLst>
            <pc:docMk/>
            <pc:sldMk cId="1690475342" sldId="301"/>
            <ac:spMk id="6" creationId="{4DF2235B-4BB8-DB1C-39F9-3DC0A72D4AAC}"/>
          </ac:spMkLst>
        </pc:spChg>
        <pc:spChg chg="mod">
          <ac:chgData name="Alastair Buxton" userId="2dc3f60e-4598-4f1c-9e80-b306f5d31c6c" providerId="ADAL" clId="{8D20CE9B-5B73-4ECC-99CE-362F1BFF18DE}" dt="2026-03-19T16:03:15.005" v="888" actId="404"/>
          <ac:spMkLst>
            <pc:docMk/>
            <pc:sldMk cId="1690475342" sldId="301"/>
            <ac:spMk id="8" creationId="{47537EC8-6F3A-975F-CBDA-3B898874F16C}"/>
          </ac:spMkLst>
        </pc:spChg>
        <pc:spChg chg="mod">
          <ac:chgData name="Alastair Buxton" userId="2dc3f60e-4598-4f1c-9e80-b306f5d31c6c" providerId="ADAL" clId="{8D20CE9B-5B73-4ECC-99CE-362F1BFF18DE}" dt="2026-03-19T16:00:46.412" v="872" actId="1076"/>
          <ac:spMkLst>
            <pc:docMk/>
            <pc:sldMk cId="1690475342" sldId="301"/>
            <ac:spMk id="12" creationId="{80BEC0EA-57AB-CA83-AACD-BCC2A05C5988}"/>
          </ac:spMkLst>
        </pc:spChg>
        <pc:spChg chg="mod">
          <ac:chgData name="Alastair Buxton" userId="2dc3f60e-4598-4f1c-9e80-b306f5d31c6c" providerId="ADAL" clId="{8D20CE9B-5B73-4ECC-99CE-362F1BFF18DE}" dt="2026-03-19T16:01:06.561" v="877" actId="1076"/>
          <ac:spMkLst>
            <pc:docMk/>
            <pc:sldMk cId="1690475342" sldId="301"/>
            <ac:spMk id="14" creationId="{1A5D5125-8B99-7481-877C-6305AA81FDCF}"/>
          </ac:spMkLst>
        </pc:spChg>
        <pc:spChg chg="mod">
          <ac:chgData name="Alastair Buxton" userId="2dc3f60e-4598-4f1c-9e80-b306f5d31c6c" providerId="ADAL" clId="{8D20CE9B-5B73-4ECC-99CE-362F1BFF18DE}" dt="2026-03-19T16:05:29.500" v="948" actId="1076"/>
          <ac:spMkLst>
            <pc:docMk/>
            <pc:sldMk cId="1690475342" sldId="301"/>
            <ac:spMk id="25" creationId="{A69F7451-CF10-1183-CE83-037E1180328F}"/>
          </ac:spMkLst>
        </pc:spChg>
        <pc:picChg chg="mod">
          <ac:chgData name="Alastair Buxton" userId="2dc3f60e-4598-4f1c-9e80-b306f5d31c6c" providerId="ADAL" clId="{8D20CE9B-5B73-4ECC-99CE-362F1BFF18DE}" dt="2026-03-19T16:01:14.168" v="879" actId="1076"/>
          <ac:picMkLst>
            <pc:docMk/>
            <pc:sldMk cId="1690475342" sldId="301"/>
            <ac:picMk id="11" creationId="{6CD983FD-7F9C-7B1B-A9B3-92E3C3E267DD}"/>
          </ac:picMkLst>
        </pc:picChg>
        <pc:picChg chg="mod">
          <ac:chgData name="Alastair Buxton" userId="2dc3f60e-4598-4f1c-9e80-b306f5d31c6c" providerId="ADAL" clId="{8D20CE9B-5B73-4ECC-99CE-362F1BFF18DE}" dt="2026-03-19T16:01:10.441" v="878" actId="1076"/>
          <ac:picMkLst>
            <pc:docMk/>
            <pc:sldMk cId="1690475342" sldId="301"/>
            <ac:picMk id="18" creationId="{90768EAE-6031-C540-35C0-947E4CFE7AE5}"/>
          </ac:picMkLst>
        </pc:picChg>
        <pc:picChg chg="mod">
          <ac:chgData name="Alastair Buxton" userId="2dc3f60e-4598-4f1c-9e80-b306f5d31c6c" providerId="ADAL" clId="{8D20CE9B-5B73-4ECC-99CE-362F1BFF18DE}" dt="2026-03-19T16:00:53.435" v="873" actId="1076"/>
          <ac:picMkLst>
            <pc:docMk/>
            <pc:sldMk cId="1690475342" sldId="301"/>
            <ac:picMk id="20" creationId="{91783686-AA41-F920-D2CC-0A285CA877F1}"/>
          </ac:picMkLst>
        </pc:picChg>
      </pc:sldChg>
    </pc:docChg>
  </pc:docChgLst>
  <pc:docChgLst>
    <pc:chgData name="Vicki Roberts" userId="dc29b5d5-98a1-4381-a502-1a534fe868a0" providerId="ADAL" clId="{7C2B7065-7DF4-405E-9CB0-55C01908034F}"/>
    <pc:docChg chg="undo custSel modSld">
      <pc:chgData name="Vicki Roberts" userId="dc29b5d5-98a1-4381-a502-1a534fe868a0" providerId="ADAL" clId="{7C2B7065-7DF4-405E-9CB0-55C01908034F}" dt="2026-03-19T16:31:58.991" v="129" actId="1076"/>
      <pc:docMkLst>
        <pc:docMk/>
      </pc:docMkLst>
      <pc:sldChg chg="modSp mod">
        <pc:chgData name="Vicki Roberts" userId="dc29b5d5-98a1-4381-a502-1a534fe868a0" providerId="ADAL" clId="{7C2B7065-7DF4-405E-9CB0-55C01908034F}" dt="2026-03-11T09:28:24.513" v="34" actId="20577"/>
        <pc:sldMkLst>
          <pc:docMk/>
          <pc:sldMk cId="4045520081" sldId="300"/>
        </pc:sldMkLst>
        <pc:spChg chg="mod">
          <ac:chgData name="Vicki Roberts" userId="dc29b5d5-98a1-4381-a502-1a534fe868a0" providerId="ADAL" clId="{7C2B7065-7DF4-405E-9CB0-55C01908034F}" dt="2026-03-11T09:28:24.513" v="34" actId="20577"/>
          <ac:spMkLst>
            <pc:docMk/>
            <pc:sldMk cId="4045520081" sldId="300"/>
            <ac:spMk id="25" creationId="{3A932EC3-D3F8-86B6-68FF-5BDDEF6E36F1}"/>
          </ac:spMkLst>
        </pc:spChg>
      </pc:sldChg>
      <pc:sldChg chg="delSp modSp mod">
        <pc:chgData name="Vicki Roberts" userId="dc29b5d5-98a1-4381-a502-1a534fe868a0" providerId="ADAL" clId="{7C2B7065-7DF4-405E-9CB0-55C01908034F}" dt="2026-03-19T16:31:58.991" v="129" actId="1076"/>
        <pc:sldMkLst>
          <pc:docMk/>
          <pc:sldMk cId="1690475342" sldId="301"/>
        </pc:sldMkLst>
        <pc:spChg chg="mod">
          <ac:chgData name="Vicki Roberts" userId="dc29b5d5-98a1-4381-a502-1a534fe868a0" providerId="ADAL" clId="{7C2B7065-7DF4-405E-9CB0-55C01908034F}" dt="2026-03-19T16:31:23.090" v="125" actId="1076"/>
          <ac:spMkLst>
            <pc:docMk/>
            <pc:sldMk cId="1690475342" sldId="301"/>
            <ac:spMk id="2" creationId="{B4B694EF-73E0-88F6-9F71-45B0A69AD102}"/>
          </ac:spMkLst>
        </pc:spChg>
        <pc:spChg chg="mod">
          <ac:chgData name="Vicki Roberts" userId="dc29b5d5-98a1-4381-a502-1a534fe868a0" providerId="ADAL" clId="{7C2B7065-7DF4-405E-9CB0-55C01908034F}" dt="2026-03-19T16:31:50.937" v="128" actId="14100"/>
          <ac:spMkLst>
            <pc:docMk/>
            <pc:sldMk cId="1690475342" sldId="301"/>
            <ac:spMk id="12" creationId="{80BEC0EA-57AB-CA83-AACD-BCC2A05C5988}"/>
          </ac:spMkLst>
        </pc:spChg>
        <pc:spChg chg="mod">
          <ac:chgData name="Vicki Roberts" userId="dc29b5d5-98a1-4381-a502-1a534fe868a0" providerId="ADAL" clId="{7C2B7065-7DF4-405E-9CB0-55C01908034F}" dt="2026-03-19T16:31:09.472" v="123" actId="14100"/>
          <ac:spMkLst>
            <pc:docMk/>
            <pc:sldMk cId="1690475342" sldId="301"/>
            <ac:spMk id="13" creationId="{49F552D1-88FA-3E95-C5A1-0FAFE31AC6CF}"/>
          </ac:spMkLst>
        </pc:spChg>
        <pc:spChg chg="del">
          <ac:chgData name="Vicki Roberts" userId="dc29b5d5-98a1-4381-a502-1a534fe868a0" providerId="ADAL" clId="{7C2B7065-7DF4-405E-9CB0-55C01908034F}" dt="2026-03-19T16:28:50.841" v="38" actId="478"/>
          <ac:spMkLst>
            <pc:docMk/>
            <pc:sldMk cId="1690475342" sldId="301"/>
            <ac:spMk id="14" creationId="{1A5D5125-8B99-7481-877C-6305AA81FDCF}"/>
          </ac:spMkLst>
        </pc:spChg>
        <pc:spChg chg="mod">
          <ac:chgData name="Vicki Roberts" userId="dc29b5d5-98a1-4381-a502-1a534fe868a0" providerId="ADAL" clId="{7C2B7065-7DF4-405E-9CB0-55C01908034F}" dt="2026-03-19T16:31:30.821" v="127" actId="20577"/>
          <ac:spMkLst>
            <pc:docMk/>
            <pc:sldMk cId="1690475342" sldId="301"/>
            <ac:spMk id="21" creationId="{C2CFD643-3905-0E54-3804-0CF96763F1FA}"/>
          </ac:spMkLst>
        </pc:spChg>
        <pc:spChg chg="del mod">
          <ac:chgData name="Vicki Roberts" userId="dc29b5d5-98a1-4381-a502-1a534fe868a0" providerId="ADAL" clId="{7C2B7065-7DF4-405E-9CB0-55C01908034F}" dt="2026-03-19T16:28:54.161" v="39" actId="478"/>
          <ac:spMkLst>
            <pc:docMk/>
            <pc:sldMk cId="1690475342" sldId="301"/>
            <ac:spMk id="22" creationId="{2ECFE2BA-B2D6-B462-5AC2-883B9303DD04}"/>
          </ac:spMkLst>
        </pc:spChg>
        <pc:spChg chg="del">
          <ac:chgData name="Vicki Roberts" userId="dc29b5d5-98a1-4381-a502-1a534fe868a0" providerId="ADAL" clId="{7C2B7065-7DF4-405E-9CB0-55C01908034F}" dt="2026-03-19T16:29:04.555" v="42" actId="478"/>
          <ac:spMkLst>
            <pc:docMk/>
            <pc:sldMk cId="1690475342" sldId="301"/>
            <ac:spMk id="23" creationId="{2B2CE618-0BEC-0DB8-D50B-7CB152F8E39A}"/>
          </ac:spMkLst>
        </pc:spChg>
        <pc:spChg chg="mod">
          <ac:chgData name="Vicki Roberts" userId="dc29b5d5-98a1-4381-a502-1a534fe868a0" providerId="ADAL" clId="{7C2B7065-7DF4-405E-9CB0-55C01908034F}" dt="2026-03-11T09:28:35.726" v="35" actId="20577"/>
          <ac:spMkLst>
            <pc:docMk/>
            <pc:sldMk cId="1690475342" sldId="301"/>
            <ac:spMk id="25" creationId="{A69F7451-CF10-1183-CE83-037E1180328F}"/>
          </ac:spMkLst>
        </pc:spChg>
        <pc:spChg chg="mod">
          <ac:chgData name="Vicki Roberts" userId="dc29b5d5-98a1-4381-a502-1a534fe868a0" providerId="ADAL" clId="{7C2B7065-7DF4-405E-9CB0-55C01908034F}" dt="2026-03-19T16:31:15.845" v="124" actId="1076"/>
          <ac:spMkLst>
            <pc:docMk/>
            <pc:sldMk cId="1690475342" sldId="301"/>
            <ac:spMk id="29" creationId="{8F839F00-6E4D-CE86-7939-8DE730BF5D5F}"/>
          </ac:spMkLst>
        </pc:spChg>
        <pc:picChg chg="mod">
          <ac:chgData name="Vicki Roberts" userId="dc29b5d5-98a1-4381-a502-1a534fe868a0" providerId="ADAL" clId="{7C2B7065-7DF4-405E-9CB0-55C01908034F}" dt="2026-03-19T16:31:58.991" v="129" actId="1076"/>
          <ac:picMkLst>
            <pc:docMk/>
            <pc:sldMk cId="1690475342" sldId="301"/>
            <ac:picMk id="11" creationId="{6CD983FD-7F9C-7B1B-A9B3-92E3C3E267DD}"/>
          </ac:picMkLst>
        </pc:picChg>
        <pc:picChg chg="del">
          <ac:chgData name="Vicki Roberts" userId="dc29b5d5-98a1-4381-a502-1a534fe868a0" providerId="ADAL" clId="{7C2B7065-7DF4-405E-9CB0-55C01908034F}" dt="2026-03-19T16:29:14.530" v="44" actId="478"/>
          <ac:picMkLst>
            <pc:docMk/>
            <pc:sldMk cId="1690475342" sldId="301"/>
            <ac:picMk id="18" creationId="{90768EAE-6031-C540-35C0-947E4CFE7A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US"/>
              <a:t>Click to edit Master title style</a:t>
            </a:r>
            <a:endParaRPr lang="en-US" dirty="0"/>
          </a:p>
        </p:txBody>
      </p:sp>
      <p:pic>
        <p:nvPicPr>
          <p:cNvPr id="6" name="Picture 5" descr="A blue and orange text on a black background&#10;&#10;Description automatically generated with medium confidence">
            <a:extLst>
              <a:ext uri="{FF2B5EF4-FFF2-40B4-BE49-F238E27FC236}">
                <a16:creationId xmlns:a16="http://schemas.microsoft.com/office/drawing/2014/main" id="{DA4871C9-A189-3165-5AB8-C7ABB586348C}"/>
              </a:ext>
            </a:extLst>
          </p:cNvPr>
          <p:cNvPicPr>
            <a:picLocks noChangeAspect="1"/>
          </p:cNvPicPr>
          <p:nvPr userDrawn="1"/>
        </p:nvPicPr>
        <p:blipFill>
          <a:blip r:embed="rId3"/>
          <a:stretch>
            <a:fillRect/>
          </a:stretch>
        </p:blipFill>
        <p:spPr>
          <a:xfrm>
            <a:off x="771730" y="399519"/>
            <a:ext cx="3727324" cy="800777"/>
          </a:xfrm>
          <a:prstGeom prst="rect">
            <a:avLst/>
          </a:prstGeom>
        </p:spPr>
      </p:pic>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1"/>
            <a:ext cx="5060597"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3/19/2026</a:t>
            </a:fld>
            <a:endParaRPr lang="en-US"/>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25352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3/19/2026</a:t>
            </a:fld>
            <a:endParaRPr lang="en-US"/>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2102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8F3B928F-9529-4741-8D68-C934E21C6887}" type="datetimeFigureOut">
              <a:rPr lang="en-US" smtClean="0"/>
              <a:t>3/19/2026</a:t>
            </a:fld>
            <a:endParaRPr lang="en-US"/>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56055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3/19/2026</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7627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3/19/2026</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0858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US"/>
              <a:t>Click to edit Master title style</a:t>
            </a:r>
            <a:endParaRPr lang="en-US" dirty="0"/>
          </a:p>
        </p:txBody>
      </p:sp>
    </p:spTree>
    <p:extLst>
      <p:ext uri="{BB962C8B-B14F-4D97-AF65-F5344CB8AC3E}">
        <p14:creationId xmlns:p14="http://schemas.microsoft.com/office/powerpoint/2010/main" val="39073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US"/>
              <a:t>Click to edit Master title style</a:t>
            </a:r>
            <a:endParaRPr lang="en-US" dirty="0"/>
          </a:p>
        </p:txBody>
      </p:sp>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936978" y="703285"/>
            <a:ext cx="10410472" cy="2015367"/>
          </a:xfrm>
        </p:spPr>
        <p:txBody>
          <a:bodyPr anchor="t" anchorCtr="0">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8F3B928F-9529-4741-8D68-C934E21C6887}" type="datetimeFigureOut">
              <a:rPr lang="en-US" smtClean="0"/>
              <a:t>3/19/2026</a:t>
            </a:fld>
            <a:endParaRPr lang="en-US"/>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3/19/2026</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41036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3/19/2026</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pic>
        <p:nvPicPr>
          <p:cNvPr id="7" name="Picture 6" descr="A blue and orange text on a black background&#10;&#10;Description automatically generated with medium confidence">
            <a:extLst>
              <a:ext uri="{FF2B5EF4-FFF2-40B4-BE49-F238E27FC236}">
                <a16:creationId xmlns:a16="http://schemas.microsoft.com/office/drawing/2014/main" id="{A9A70A20-9EEA-5036-BD01-90E176BD9973}"/>
              </a:ext>
            </a:extLst>
          </p:cNvPr>
          <p:cNvPicPr>
            <a:picLocks noChangeAspect="1"/>
          </p:cNvPicPr>
          <p:nvPr userDrawn="1"/>
        </p:nvPicPr>
        <p:blipFill>
          <a:blip r:embed="rId16"/>
          <a:stretch>
            <a:fillRect/>
          </a:stretch>
        </p:blipFill>
        <p:spPr>
          <a:xfrm>
            <a:off x="299859" y="6058611"/>
            <a:ext cx="2787179" cy="597253"/>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2" r:id="rId9"/>
    <p:sldLayoutId id="2147483653" r:id="rId10"/>
    <p:sldLayoutId id="2147483654" r:id="rId11"/>
    <p:sldLayoutId id="2147483656" r:id="rId12"/>
    <p:sldLayoutId id="2147483657" r:id="rId13"/>
    <p:sldLayoutId id="2147483655" r:id="rId14"/>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hyperlink" Target="https://cpe.org.uk/national-pharmacy-services/advanced-services/nms/" TargetMode="External"/><Relationship Id="rId3" Type="http://schemas.openxmlformats.org/officeDocument/2006/relationships/hyperlink" Target="https://cpe.org.uk/national-pharmacy-services/essential-services/repeat-dispensing/" TargetMode="External"/><Relationship Id="rId7" Type="http://schemas.openxmlformats.org/officeDocument/2006/relationships/hyperlink" Target="https://cpe.org.uk/national-pharmacy-services/national-enhanced-services/rsv-and-pertussis-vaccination-service/" TargetMode="External"/><Relationship Id="rId12" Type="http://schemas.openxmlformats.org/officeDocument/2006/relationships/hyperlink" Target="https://cpe.org.uk/national-pharmacy-services/advanced-services/seasonal-vaccination-services-covid-19-and-adult-flu/" TargetMode="External"/><Relationship Id="rId17" Type="http://schemas.openxmlformats.org/officeDocument/2006/relationships/image" Target="../media/image13.svg"/><Relationship Id="rId2" Type="http://schemas.openxmlformats.org/officeDocument/2006/relationships/image" Target="../media/image10.jpg"/><Relationship Id="rId16" Type="http://schemas.openxmlformats.org/officeDocument/2006/relationships/image" Target="../media/image12.svg"/><Relationship Id="rId1" Type="http://schemas.openxmlformats.org/officeDocument/2006/relationships/slideLayout" Target="../slideLayouts/slideLayout11.xml"/><Relationship Id="rId6" Type="http://schemas.openxmlformats.org/officeDocument/2006/relationships/hyperlink" Target="https://cpe.org.uk/national-pharmacy-services/essential-services/healthy-living-pharmacies/" TargetMode="External"/><Relationship Id="rId11" Type="http://schemas.openxmlformats.org/officeDocument/2006/relationships/hyperlink" Target="https://cpe.org.uk/national-pharmacy-services/advanced-services/hypertension-case-finding-service/" TargetMode="External"/><Relationship Id="rId5" Type="http://schemas.openxmlformats.org/officeDocument/2006/relationships/hyperlink" Target="https://cpe.org.uk/national-pharmacy-services/essential-services/disposal-of-unwanted-medicines/" TargetMode="External"/><Relationship Id="rId15" Type="http://schemas.openxmlformats.org/officeDocument/2006/relationships/hyperlink" Target="https://cpe.org.uk/national-pharmacy-services/advanced-services/lfd-service/" TargetMode="External"/><Relationship Id="rId10" Type="http://schemas.openxmlformats.org/officeDocument/2006/relationships/hyperlink" Target="https://cpe.org.uk/national-pharmacy-services/advanced-services/pharmacy-contraception-service/" TargetMode="External"/><Relationship Id="rId4" Type="http://schemas.openxmlformats.org/officeDocument/2006/relationships/hyperlink" Target="https://cpe.org.uk/national-pharmacy-services/essential-services/discharge-medicines-service/" TargetMode="External"/><Relationship Id="rId9" Type="http://schemas.openxmlformats.org/officeDocument/2006/relationships/hyperlink" Target="https://cpe.org.uk/national-pharmacy-services/advanced-services/pharmacy-first-service/" TargetMode="External"/><Relationship Id="rId14" Type="http://schemas.openxmlformats.org/officeDocument/2006/relationships/hyperlink" Target="https://cpe.org.uk/national-pharmacy-services/advanced-services/smoking-cessation-servi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AEAE88-D7A5-B5E4-F8A5-326C1263B945}"/>
              </a:ext>
            </a:extLst>
          </p:cNvPr>
          <p:cNvSpPr/>
          <p:nvPr/>
        </p:nvSpPr>
        <p:spPr>
          <a:xfrm>
            <a:off x="0" y="-1"/>
            <a:ext cx="12192000" cy="958752"/>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6" name="TextBox 5">
            <a:extLst>
              <a:ext uri="{FF2B5EF4-FFF2-40B4-BE49-F238E27FC236}">
                <a16:creationId xmlns:a16="http://schemas.microsoft.com/office/drawing/2014/main" id="{82B243CF-B43C-3EC5-B9EB-94186F63621E}"/>
              </a:ext>
            </a:extLst>
          </p:cNvPr>
          <p:cNvSpPr txBox="1"/>
          <p:nvPr/>
        </p:nvSpPr>
        <p:spPr>
          <a:xfrm>
            <a:off x="125507" y="88698"/>
            <a:ext cx="11958950" cy="677108"/>
          </a:xfrm>
          <a:prstGeom prst="rect">
            <a:avLst/>
          </a:prstGeom>
          <a:noFill/>
        </p:spPr>
        <p:txBody>
          <a:bodyPr wrap="square" rtlCol="0">
            <a:spAutoFit/>
          </a:bodyPr>
          <a:lstStyle/>
          <a:p>
            <a:r>
              <a:rPr lang="en-US" sz="2400" b="1" dirty="0">
                <a:solidFill>
                  <a:schemeClr val="bg2"/>
                </a:solidFill>
                <a:latin typeface="Mokoko Medium" panose="02060503020203020204"/>
              </a:rPr>
              <a:t>Community Pharmacy: Services provided by your pharmacy team</a:t>
            </a:r>
          </a:p>
          <a:p>
            <a:r>
              <a:rPr lang="en-US" sz="1400" dirty="0">
                <a:solidFill>
                  <a:schemeClr val="bg2"/>
                </a:solidFill>
                <a:latin typeface="DM Sans" pitchFamily="2" charset="0"/>
              </a:rPr>
              <a:t>Trusted, accessible and embedded in local communities.</a:t>
            </a:r>
            <a:r>
              <a:rPr lang="en-GB" sz="1400" dirty="0">
                <a:solidFill>
                  <a:schemeClr val="bg2"/>
                </a:solidFill>
                <a:latin typeface="DM Sans" pitchFamily="2" charset="0"/>
              </a:rPr>
              <a:t> Working together as part of your neighbourhood team.</a:t>
            </a:r>
            <a:endParaRPr lang="en-US" sz="1400" dirty="0">
              <a:solidFill>
                <a:schemeClr val="bg2"/>
              </a:solidFill>
              <a:latin typeface="DM Sans" pitchFamily="2" charset="0"/>
            </a:endParaRPr>
          </a:p>
        </p:txBody>
      </p:sp>
      <p:pic>
        <p:nvPicPr>
          <p:cNvPr id="7" name="Picture 6">
            <a:extLst>
              <a:ext uri="{FF2B5EF4-FFF2-40B4-BE49-F238E27FC236}">
                <a16:creationId xmlns:a16="http://schemas.microsoft.com/office/drawing/2014/main" id="{8FC6D5B6-1701-064F-4AF2-710392CB6646}"/>
              </a:ext>
            </a:extLst>
          </p:cNvPr>
          <p:cNvPicPr>
            <a:picLocks noChangeAspect="1"/>
          </p:cNvPicPr>
          <p:nvPr/>
        </p:nvPicPr>
        <p:blipFill>
          <a:blip r:embed="rId2"/>
          <a:stretch>
            <a:fillRect/>
          </a:stretch>
        </p:blipFill>
        <p:spPr>
          <a:xfrm>
            <a:off x="67641" y="1039225"/>
            <a:ext cx="3290878" cy="1665610"/>
          </a:xfrm>
          <a:prstGeom prst="rect">
            <a:avLst/>
          </a:prstGeom>
        </p:spPr>
      </p:pic>
      <p:sp>
        <p:nvSpPr>
          <p:cNvPr id="8" name="TextBox 7">
            <a:extLst>
              <a:ext uri="{FF2B5EF4-FFF2-40B4-BE49-F238E27FC236}">
                <a16:creationId xmlns:a16="http://schemas.microsoft.com/office/drawing/2014/main" id="{DAB4C09D-A15B-7996-F66D-4AD5CB4C934B}"/>
              </a:ext>
            </a:extLst>
          </p:cNvPr>
          <p:cNvSpPr txBox="1"/>
          <p:nvPr/>
        </p:nvSpPr>
        <p:spPr>
          <a:xfrm>
            <a:off x="64932" y="2739844"/>
            <a:ext cx="3293587" cy="3223959"/>
          </a:xfrm>
          <a:prstGeom prst="rect">
            <a:avLst/>
          </a:prstGeom>
          <a:solidFill>
            <a:srgbClr val="0072CE">
              <a:alpha val="5000"/>
            </a:srgbClr>
          </a:solidFill>
        </p:spPr>
        <p:txBody>
          <a:bodyPr wrap="square" rtlCol="0">
            <a:spAutoFit/>
          </a:bodyPr>
          <a:lstStyle/>
          <a:p>
            <a:pPr>
              <a:spcBef>
                <a:spcPts val="600"/>
              </a:spcBef>
              <a:spcAft>
                <a:spcPts val="300"/>
              </a:spcAft>
            </a:pPr>
            <a:r>
              <a:rPr lang="en-US" sz="1200" b="1" dirty="0">
                <a:latin typeface="Mokoko Medium" panose="02060503020203020204"/>
              </a:rPr>
              <a:t>Community pharmacy introduction</a:t>
            </a:r>
          </a:p>
          <a:p>
            <a:pPr marL="171450" indent="-171450">
              <a:buFont typeface="Arial" panose="020B0604020202020204" pitchFamily="34" charset="0"/>
              <a:buChar char="•"/>
            </a:pPr>
            <a:r>
              <a:rPr lang="en-US" sz="1050" dirty="0">
                <a:latin typeface="DM Sans" pitchFamily="2" charset="0"/>
              </a:rPr>
              <a:t>There are </a:t>
            </a:r>
            <a:r>
              <a:rPr lang="en-US" sz="1050" dirty="0">
                <a:highlight>
                  <a:srgbClr val="FFFF00"/>
                </a:highlight>
                <a:latin typeface="DM Sans" pitchFamily="2" charset="0"/>
              </a:rPr>
              <a:t>XXX</a:t>
            </a:r>
            <a:r>
              <a:rPr lang="en-US" sz="1050" dirty="0">
                <a:latin typeface="DM Sans" pitchFamily="2" charset="0"/>
              </a:rPr>
              <a:t> community pharmacies in </a:t>
            </a:r>
            <a:r>
              <a:rPr lang="en-US" sz="1050" dirty="0">
                <a:highlight>
                  <a:srgbClr val="FFFF00"/>
                </a:highlight>
                <a:latin typeface="DM Sans" pitchFamily="2" charset="0"/>
              </a:rPr>
              <a:t>XXX area</a:t>
            </a:r>
          </a:p>
          <a:p>
            <a:pPr marL="171450" indent="-171450">
              <a:buFont typeface="Arial" panose="020B0604020202020204" pitchFamily="34" charset="0"/>
              <a:buChar char="•"/>
            </a:pPr>
            <a:r>
              <a:rPr lang="en-US" sz="1050" dirty="0">
                <a:latin typeface="DM Sans" pitchFamily="2" charset="0"/>
              </a:rPr>
              <a:t>Often open longer hours than other local healthcare services, including at weekends</a:t>
            </a:r>
          </a:p>
          <a:p>
            <a:pPr marL="171450" indent="-171450">
              <a:buFont typeface="Arial" panose="020B0604020202020204" pitchFamily="34" charset="0"/>
              <a:buChar char="•"/>
            </a:pPr>
            <a:r>
              <a:rPr lang="en-US" sz="1050" dirty="0">
                <a:latin typeface="DM Sans" pitchFamily="2" charset="0"/>
              </a:rPr>
              <a:t>Highly skilled team led by a pharmacist; supporting easy access to a team of healthcare professionals</a:t>
            </a:r>
          </a:p>
          <a:p>
            <a:pPr marL="171450" indent="-171450">
              <a:buFont typeface="Arial" panose="020B0604020202020204" pitchFamily="34" charset="0"/>
              <a:buChar char="•"/>
            </a:pPr>
            <a:r>
              <a:rPr lang="en-US" sz="1050" dirty="0">
                <a:highlight>
                  <a:srgbClr val="FFFF00"/>
                </a:highlight>
                <a:latin typeface="DM Sans" pitchFamily="2" charset="0"/>
              </a:rPr>
              <a:t>Insert relevant information on workforce, e.g. from Community Pharmacy Workforce Survey</a:t>
            </a:r>
          </a:p>
          <a:p>
            <a:pPr marL="171450" indent="-171450">
              <a:buFont typeface="Arial" panose="020B0604020202020204" pitchFamily="34" charset="0"/>
              <a:buChar char="•"/>
            </a:pPr>
            <a:r>
              <a:rPr lang="en-US" sz="1050" dirty="0">
                <a:latin typeface="DM Sans" pitchFamily="2" charset="0"/>
              </a:rPr>
              <a:t>Over 99% of people living in areas of highest deprivation are within 20 minutes walk of a pharmacy</a:t>
            </a:r>
          </a:p>
          <a:p>
            <a:pPr marL="171450" indent="-171450">
              <a:buFont typeface="Arial" panose="020B0604020202020204" pitchFamily="34" charset="0"/>
              <a:buChar char="•"/>
            </a:pPr>
            <a:r>
              <a:rPr lang="en-US" sz="1050" dirty="0">
                <a:latin typeface="DM Sans" pitchFamily="2" charset="0"/>
              </a:rPr>
              <a:t>A trusted and accessible destination for healthcare needs</a:t>
            </a:r>
          </a:p>
          <a:p>
            <a:pPr marL="171450" indent="-171450">
              <a:buFont typeface="Arial" panose="020B0604020202020204" pitchFamily="34" charset="0"/>
              <a:buChar char="•"/>
            </a:pPr>
            <a:endParaRPr lang="en-US" sz="1050" dirty="0">
              <a:latin typeface="DM Sans" pitchFamily="2" charset="0"/>
            </a:endParaRPr>
          </a:p>
          <a:p>
            <a:pPr marL="171450" indent="-171450">
              <a:buFont typeface="Arial" panose="020B0604020202020204" pitchFamily="34" charset="0"/>
              <a:buChar char="•"/>
            </a:pPr>
            <a:endParaRPr lang="en-US" sz="1050" dirty="0">
              <a:latin typeface="DM Sans" pitchFamily="2" charset="0"/>
            </a:endParaRPr>
          </a:p>
          <a:p>
            <a:pPr marL="171450" indent="-171450">
              <a:buFont typeface="Arial" panose="020B0604020202020204" pitchFamily="34" charset="0"/>
              <a:buChar char="•"/>
            </a:pPr>
            <a:endParaRPr lang="en-US" sz="1050" dirty="0">
              <a:latin typeface="DM Sans" pitchFamily="2" charset="0"/>
            </a:endParaRPr>
          </a:p>
          <a:p>
            <a:pPr marL="171450" indent="-171450">
              <a:buFont typeface="Arial" panose="020B0604020202020204" pitchFamily="34" charset="0"/>
              <a:buChar char="•"/>
            </a:pPr>
            <a:endParaRPr lang="en-US" sz="1050" dirty="0">
              <a:latin typeface="DM Sans" pitchFamily="2" charset="0"/>
            </a:endParaRPr>
          </a:p>
        </p:txBody>
      </p:sp>
      <p:sp>
        <p:nvSpPr>
          <p:cNvPr id="12" name="Rectangle 11">
            <a:extLst>
              <a:ext uri="{FF2B5EF4-FFF2-40B4-BE49-F238E27FC236}">
                <a16:creationId xmlns:a16="http://schemas.microsoft.com/office/drawing/2014/main" id="{B1CAC364-B707-C5A3-54B7-75599F5FEC82}"/>
              </a:ext>
            </a:extLst>
          </p:cNvPr>
          <p:cNvSpPr/>
          <p:nvPr/>
        </p:nvSpPr>
        <p:spPr>
          <a:xfrm>
            <a:off x="3536305" y="1039225"/>
            <a:ext cx="1380572" cy="1687027"/>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86C24EE-33DA-92A2-A5FA-4A2BE1F51AF0}"/>
              </a:ext>
            </a:extLst>
          </p:cNvPr>
          <p:cNvSpPr/>
          <p:nvPr/>
        </p:nvSpPr>
        <p:spPr>
          <a:xfrm>
            <a:off x="3536305" y="3730680"/>
            <a:ext cx="1406093" cy="267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D53259C-D4D7-1D4A-A64F-0E8C46434FE6}"/>
              </a:ext>
            </a:extLst>
          </p:cNvPr>
          <p:cNvSpPr/>
          <p:nvPr/>
        </p:nvSpPr>
        <p:spPr>
          <a:xfrm>
            <a:off x="3536305" y="2782589"/>
            <a:ext cx="1380572" cy="861476"/>
          </a:xfrm>
          <a:prstGeom prst="rect">
            <a:avLst/>
          </a:prstGeom>
          <a:solidFill>
            <a:srgbClr val="CB0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69AF217-95BB-E64B-B59F-F64C3FE77E63}"/>
              </a:ext>
            </a:extLst>
          </p:cNvPr>
          <p:cNvSpPr txBox="1"/>
          <p:nvPr/>
        </p:nvSpPr>
        <p:spPr>
          <a:xfrm>
            <a:off x="5003703" y="1012728"/>
            <a:ext cx="7062789" cy="1631216"/>
          </a:xfrm>
          <a:prstGeom prst="rect">
            <a:avLst/>
          </a:prstGeom>
          <a:solidFill>
            <a:schemeClr val="bg2"/>
          </a:solidFill>
          <a:ln>
            <a:noFill/>
          </a:ln>
        </p:spPr>
        <p:txBody>
          <a:bodyPr wrap="square" rtlCol="0">
            <a:spAutoFit/>
          </a:bodyPr>
          <a:lstStyle/>
          <a:p>
            <a:pPr lvl="0">
              <a:buClr>
                <a:schemeClr val="accent1"/>
              </a:buClr>
            </a:pPr>
            <a:r>
              <a:rPr lang="en-GB" sz="1200" b="1" dirty="0">
                <a:latin typeface="DM Sans" pitchFamily="2" charset="0"/>
              </a:rPr>
              <a:t>Provided by all community pharmacies</a:t>
            </a:r>
          </a:p>
          <a:p>
            <a:pPr marL="171450" indent="-171450">
              <a:buClr>
                <a:schemeClr val="accent1"/>
              </a:buClr>
              <a:buFont typeface="Wingdings" panose="05000000000000000000" pitchFamily="2" charset="2"/>
              <a:buChar char="§"/>
            </a:pPr>
            <a:r>
              <a:rPr lang="en-GB" sz="1100" dirty="0">
                <a:latin typeface="DM Sans" pitchFamily="2" charset="0"/>
                <a:hlinkClick r:id="rId3"/>
              </a:rPr>
              <a:t>Repeat dispending (eRD)</a:t>
            </a:r>
            <a:r>
              <a:rPr lang="en-GB" sz="1100" dirty="0">
                <a:latin typeface="DM Sans" pitchFamily="2" charset="0"/>
              </a:rPr>
              <a:t> – improve convenience and access to repeat prescriptions.</a:t>
            </a:r>
          </a:p>
          <a:p>
            <a:pPr marL="171450" lvl="0" indent="-171450">
              <a:buClr>
                <a:schemeClr val="accent1"/>
              </a:buClr>
              <a:buFont typeface="Wingdings" panose="05000000000000000000" pitchFamily="2" charset="2"/>
              <a:buChar char="§"/>
            </a:pPr>
            <a:r>
              <a:rPr lang="en-GB" sz="1100" dirty="0">
                <a:latin typeface="DM Sans" pitchFamily="2" charset="0"/>
                <a:hlinkClick r:id="rId4"/>
              </a:rPr>
              <a:t>Discharge Medicines Service</a:t>
            </a:r>
            <a:r>
              <a:rPr lang="en-GB" sz="1100" dirty="0">
                <a:latin typeface="DM Sans" pitchFamily="2" charset="0"/>
              </a:rPr>
              <a:t> – reduces readmissions to hospital and improves patient safety at transitions of care.</a:t>
            </a:r>
          </a:p>
          <a:p>
            <a:pPr marL="171450" lvl="0" indent="-171450">
              <a:buClr>
                <a:schemeClr val="accent1"/>
              </a:buClr>
              <a:buFont typeface="Wingdings" panose="05000000000000000000" pitchFamily="2" charset="2"/>
              <a:buChar char="§"/>
            </a:pPr>
            <a:r>
              <a:rPr lang="en-GB" sz="1100" dirty="0">
                <a:latin typeface="DM Sans" pitchFamily="2" charset="0"/>
                <a:hlinkClick r:id="rId5"/>
              </a:rPr>
              <a:t>Disposal of unwanted medicines</a:t>
            </a:r>
            <a:r>
              <a:rPr lang="en-GB" sz="1100" dirty="0">
                <a:latin typeface="DM Sans" pitchFamily="2" charset="0"/>
              </a:rPr>
              <a:t> – pharmacies take back patients’ unwanted medicines.</a:t>
            </a:r>
          </a:p>
          <a:p>
            <a:pPr marL="171450" lvl="0" indent="-171450">
              <a:buClr>
                <a:schemeClr val="accent1"/>
              </a:buClr>
              <a:buFont typeface="Wingdings" panose="05000000000000000000" pitchFamily="2" charset="2"/>
              <a:buChar char="§"/>
            </a:pPr>
            <a:r>
              <a:rPr lang="en-GB" sz="1100" dirty="0">
                <a:latin typeface="DM Sans" pitchFamily="2" charset="0"/>
                <a:hlinkClick r:id="rId6"/>
              </a:rPr>
              <a:t>Healthy living pharmacies</a:t>
            </a:r>
            <a:r>
              <a:rPr lang="en-GB" sz="1100" dirty="0">
                <a:latin typeface="DM Sans" pitchFamily="2" charset="0"/>
              </a:rPr>
              <a:t> – health promotion interventions to improve health and wellbeing.</a:t>
            </a:r>
          </a:p>
          <a:p>
            <a:pPr marL="171450" lvl="0" indent="-171450">
              <a:buClr>
                <a:schemeClr val="accent1"/>
              </a:buClr>
              <a:buFont typeface="Wingdings" panose="05000000000000000000" pitchFamily="2" charset="2"/>
              <a:buChar char="§"/>
            </a:pPr>
            <a:r>
              <a:rPr lang="en-GB" sz="1100" dirty="0">
                <a:latin typeface="DM Sans" pitchFamily="2" charset="0"/>
              </a:rPr>
              <a:t>Support for self care – advice provision and, if appropriate, sale of medicines.</a:t>
            </a:r>
          </a:p>
          <a:p>
            <a:pPr marL="171450" lvl="0" indent="-171450">
              <a:buClr>
                <a:schemeClr val="accent1"/>
              </a:buClr>
              <a:buFont typeface="Wingdings" panose="05000000000000000000" pitchFamily="2" charset="2"/>
              <a:buChar char="§"/>
            </a:pPr>
            <a:r>
              <a:rPr lang="en-GB" sz="1100" dirty="0">
                <a:latin typeface="DM Sans" pitchFamily="2" charset="0"/>
              </a:rPr>
              <a:t>Other Essential services – dispensing appliances, signposting and public health (promotion of healthy lifestyles).</a:t>
            </a:r>
          </a:p>
        </p:txBody>
      </p:sp>
      <p:sp>
        <p:nvSpPr>
          <p:cNvPr id="22" name="TextBox 21">
            <a:extLst>
              <a:ext uri="{FF2B5EF4-FFF2-40B4-BE49-F238E27FC236}">
                <a16:creationId xmlns:a16="http://schemas.microsoft.com/office/drawing/2014/main" id="{70C45A93-15A2-5D6E-6096-D3C1E26ADA89}"/>
              </a:ext>
            </a:extLst>
          </p:cNvPr>
          <p:cNvSpPr txBox="1"/>
          <p:nvPr/>
        </p:nvSpPr>
        <p:spPr>
          <a:xfrm>
            <a:off x="5003703" y="2770925"/>
            <a:ext cx="6975964" cy="900246"/>
          </a:xfrm>
          <a:prstGeom prst="rect">
            <a:avLst/>
          </a:prstGeom>
          <a:noFill/>
          <a:ln>
            <a:noFill/>
          </a:ln>
        </p:spPr>
        <p:txBody>
          <a:bodyPr wrap="square" rtlCol="0">
            <a:spAutoFit/>
          </a:bodyPr>
          <a:lstStyle/>
          <a:p>
            <a:pPr>
              <a:spcBef>
                <a:spcPts val="300"/>
              </a:spcBef>
              <a:spcAft>
                <a:spcPts val="300"/>
              </a:spcAft>
            </a:pPr>
            <a:r>
              <a:rPr lang="en-US" sz="1400" b="1" dirty="0">
                <a:latin typeface="Mokoko Medium" panose="02060503020203020204"/>
              </a:rPr>
              <a:t>Nationally specified service, locally commissioned to meet local population needs</a:t>
            </a:r>
          </a:p>
          <a:p>
            <a:pPr marL="171450" lvl="0" indent="-171450">
              <a:buClr>
                <a:schemeClr val="accent1"/>
              </a:buClr>
              <a:buFont typeface="Wingdings" panose="05000000000000000000" pitchFamily="2" charset="2"/>
              <a:buChar char="§"/>
            </a:pPr>
            <a:r>
              <a:rPr lang="en-US" sz="1100" dirty="0">
                <a:latin typeface="DM Sans" pitchFamily="2" charset="0"/>
              </a:rPr>
              <a:t>Respiratory Syncytial Virus (RSV) and Pertussis Vaccination Service – some pharmacies are taking part in this </a:t>
            </a:r>
            <a:r>
              <a:rPr lang="en-US" sz="1100" dirty="0" err="1">
                <a:latin typeface="DM Sans" pitchFamily="2" charset="0"/>
              </a:rPr>
              <a:t>programme</a:t>
            </a:r>
            <a:r>
              <a:rPr lang="en-US" sz="1100" dirty="0">
                <a:latin typeface="DM Sans" pitchFamily="2" charset="0"/>
              </a:rPr>
              <a:t>. Click </a:t>
            </a:r>
            <a:r>
              <a:rPr lang="en-US" sz="1100" dirty="0">
                <a:latin typeface="DM Sans" pitchFamily="2" charset="0"/>
                <a:hlinkClick r:id="rId7"/>
              </a:rPr>
              <a:t>here</a:t>
            </a:r>
            <a:r>
              <a:rPr lang="en-US" sz="1100" dirty="0">
                <a:latin typeface="DM Sans" pitchFamily="2" charset="0"/>
              </a:rPr>
              <a:t> for further information.</a:t>
            </a:r>
          </a:p>
        </p:txBody>
      </p:sp>
      <p:sp>
        <p:nvSpPr>
          <p:cNvPr id="25" name="TextBox 24">
            <a:extLst>
              <a:ext uri="{FF2B5EF4-FFF2-40B4-BE49-F238E27FC236}">
                <a16:creationId xmlns:a16="http://schemas.microsoft.com/office/drawing/2014/main" id="{3A932EC3-D3F8-86B6-68FF-5BDDEF6E36F1}"/>
              </a:ext>
            </a:extLst>
          </p:cNvPr>
          <p:cNvSpPr txBox="1"/>
          <p:nvPr/>
        </p:nvSpPr>
        <p:spPr>
          <a:xfrm>
            <a:off x="3358519" y="6488668"/>
            <a:ext cx="8833481" cy="369332"/>
          </a:xfrm>
          <a:prstGeom prst="rect">
            <a:avLst/>
          </a:prstGeom>
          <a:solidFill>
            <a:srgbClr val="0072CE"/>
          </a:solidFill>
        </p:spPr>
        <p:txBody>
          <a:bodyPr wrap="square" rtlCol="0">
            <a:spAutoFit/>
          </a:bodyPr>
          <a:lstStyle/>
          <a:p>
            <a:pPr algn="ctr">
              <a:buClr>
                <a:schemeClr val="accent1"/>
              </a:buClr>
            </a:pPr>
            <a:r>
              <a:rPr lang="en-GB" b="1" dirty="0">
                <a:solidFill>
                  <a:srgbClr val="FFFFFF"/>
                </a:solidFill>
                <a:latin typeface="Mokoko Medium" panose="02060503020203020204"/>
              </a:rPr>
              <a:t>Community Pharmacy: the first stop in everyday neighbourhood health</a:t>
            </a:r>
          </a:p>
        </p:txBody>
      </p:sp>
      <p:pic>
        <p:nvPicPr>
          <p:cNvPr id="9" name="Graphic 8" descr="Shield Tick with solid fill">
            <a:extLst>
              <a:ext uri="{FF2B5EF4-FFF2-40B4-BE49-F238E27FC236}">
                <a16:creationId xmlns:a16="http://schemas.microsoft.com/office/drawing/2014/main" id="{CF69611D-0499-F4A2-0D76-E4442F44A0F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347478" y="2157147"/>
            <a:ext cx="525617" cy="455208"/>
          </a:xfrm>
          <a:prstGeom prst="rect">
            <a:avLst/>
          </a:prstGeom>
        </p:spPr>
      </p:pic>
      <p:sp>
        <p:nvSpPr>
          <p:cNvPr id="2" name="TextBox 1">
            <a:extLst>
              <a:ext uri="{FF2B5EF4-FFF2-40B4-BE49-F238E27FC236}">
                <a16:creationId xmlns:a16="http://schemas.microsoft.com/office/drawing/2014/main" id="{8483CC91-4574-DF0F-E5DE-82F769BB19FC}"/>
              </a:ext>
            </a:extLst>
          </p:cNvPr>
          <p:cNvSpPr txBox="1"/>
          <p:nvPr/>
        </p:nvSpPr>
        <p:spPr>
          <a:xfrm>
            <a:off x="4977452" y="3726373"/>
            <a:ext cx="7149615" cy="2762295"/>
          </a:xfrm>
          <a:prstGeom prst="rect">
            <a:avLst/>
          </a:prstGeom>
          <a:noFill/>
          <a:ln>
            <a:noFill/>
          </a:ln>
        </p:spPr>
        <p:txBody>
          <a:bodyPr wrap="square" rtlCol="0">
            <a:spAutoFit/>
          </a:bodyPr>
          <a:lstStyle/>
          <a:p>
            <a:pPr>
              <a:spcBef>
                <a:spcPts val="300"/>
              </a:spcBef>
              <a:spcAft>
                <a:spcPts val="300"/>
              </a:spcAft>
            </a:pPr>
            <a:r>
              <a:rPr lang="en-US" sz="1400" b="1" dirty="0">
                <a:latin typeface="Mokoko Medium" panose="02060503020203020204"/>
              </a:rPr>
              <a:t>Community pharmacies can choose to provide any of these services, as long as they meet service specific criteria</a:t>
            </a:r>
          </a:p>
          <a:p>
            <a:pPr marL="171450" lvl="0" indent="-171450">
              <a:buClr>
                <a:schemeClr val="accent1"/>
              </a:buClr>
              <a:buFont typeface="Wingdings" panose="05000000000000000000" pitchFamily="2" charset="2"/>
              <a:buChar char="§"/>
            </a:pPr>
            <a:r>
              <a:rPr lang="en-US" sz="1100" dirty="0">
                <a:latin typeface="DM Sans" pitchFamily="2" charset="0"/>
                <a:hlinkClick r:id="rId9"/>
              </a:rPr>
              <a:t>Pharmacy First</a:t>
            </a:r>
            <a:r>
              <a:rPr lang="en-US" sz="1100" dirty="0">
                <a:latin typeface="DM Sans" pitchFamily="2" charset="0"/>
              </a:rPr>
              <a:t> – provides access to consultations for seven common conditions. GPs and NHS 111 can refer for minor conditions. NHS 111 can also refer for urgent supply of repeat medicines.</a:t>
            </a:r>
          </a:p>
          <a:p>
            <a:pPr marL="171450" lvl="0" indent="-171450">
              <a:buClr>
                <a:schemeClr val="accent1"/>
              </a:buClr>
              <a:buFont typeface="Wingdings" panose="05000000000000000000" pitchFamily="2" charset="2"/>
              <a:buChar char="§"/>
            </a:pPr>
            <a:r>
              <a:rPr lang="en-US" sz="1100" dirty="0">
                <a:latin typeface="DM Sans" pitchFamily="2" charset="0"/>
                <a:hlinkClick r:id="rId10"/>
              </a:rPr>
              <a:t>Pharmacy Contraception Service</a:t>
            </a:r>
            <a:r>
              <a:rPr lang="en-US" sz="1100" dirty="0">
                <a:latin typeface="DM Sans" pitchFamily="2" charset="0"/>
              </a:rPr>
              <a:t> – aims to provide patients with greater choice and access for their contraception needs. This service also includes access to emergency contraception.</a:t>
            </a:r>
          </a:p>
          <a:p>
            <a:pPr marL="171450" lvl="0" indent="-171450">
              <a:buClr>
                <a:schemeClr val="accent1"/>
              </a:buClr>
              <a:buFont typeface="Wingdings" panose="05000000000000000000" pitchFamily="2" charset="2"/>
              <a:buChar char="§"/>
            </a:pPr>
            <a:r>
              <a:rPr lang="en-US" sz="1100" dirty="0">
                <a:latin typeface="DM Sans" pitchFamily="2" charset="0"/>
                <a:hlinkClick r:id="rId11"/>
              </a:rPr>
              <a:t>Hypertension Case-Finding Service</a:t>
            </a:r>
            <a:r>
              <a:rPr lang="en-US" sz="1100" dirty="0">
                <a:latin typeface="DM Sans" pitchFamily="2" charset="0"/>
              </a:rPr>
              <a:t> – aims to identify people aged 40 years or older, or at the discretion of pharmacy staff, people under the age of 40, with high blood pressure and to refer them to general practice to confirm diagnosis and for appropriate management.</a:t>
            </a:r>
          </a:p>
          <a:p>
            <a:pPr marL="171450" lvl="0" indent="-171450">
              <a:buClr>
                <a:schemeClr val="accent1"/>
              </a:buClr>
              <a:buFont typeface="Wingdings" panose="05000000000000000000" pitchFamily="2" charset="2"/>
              <a:buChar char="§"/>
            </a:pPr>
            <a:r>
              <a:rPr lang="en-US" sz="1100" dirty="0">
                <a:latin typeface="DM Sans" pitchFamily="2" charset="0"/>
                <a:hlinkClick r:id="rId12"/>
              </a:rPr>
              <a:t>Seasonal Vaccination Service</a:t>
            </a:r>
            <a:r>
              <a:rPr lang="en-US" sz="1100" dirty="0">
                <a:latin typeface="DM Sans" pitchFamily="2" charset="0"/>
              </a:rPr>
              <a:t> – supports the administration of COVID-19 and adult flu vaccinations to patients at risk of developing more serious complications from these viruses.</a:t>
            </a:r>
          </a:p>
          <a:p>
            <a:pPr marL="171450" lvl="0" indent="-171450">
              <a:buClr>
                <a:schemeClr val="accent1"/>
              </a:buClr>
              <a:buFont typeface="Wingdings" panose="05000000000000000000" pitchFamily="2" charset="2"/>
              <a:buChar char="§"/>
            </a:pPr>
            <a:r>
              <a:rPr lang="en-US" sz="1100" dirty="0">
                <a:latin typeface="DM Sans" pitchFamily="2" charset="0"/>
                <a:hlinkClick r:id="rId13"/>
              </a:rPr>
              <a:t>New Medicine Service</a:t>
            </a:r>
            <a:r>
              <a:rPr lang="en-US" sz="1100" dirty="0">
                <a:latin typeface="DM Sans" pitchFamily="2" charset="0"/>
              </a:rPr>
              <a:t> - provides support for people with long-term conditions newly prescribed a medicine to help improve medicines adherence; it is focused on specific patient groups and conditions.</a:t>
            </a:r>
          </a:p>
          <a:p>
            <a:pPr marL="171450" lvl="0" indent="-171450">
              <a:buClr>
                <a:schemeClr val="accent1"/>
              </a:buClr>
              <a:buFont typeface="Wingdings" panose="05000000000000000000" pitchFamily="2" charset="2"/>
              <a:buChar char="§"/>
            </a:pPr>
            <a:r>
              <a:rPr lang="en-US" sz="1100" dirty="0">
                <a:latin typeface="DM Sans" pitchFamily="2" charset="0"/>
              </a:rPr>
              <a:t>Other Advanced services include </a:t>
            </a:r>
            <a:r>
              <a:rPr lang="en-US" sz="1100" dirty="0">
                <a:latin typeface="DM Sans" pitchFamily="2" charset="0"/>
                <a:hlinkClick r:id="rId14"/>
              </a:rPr>
              <a:t>Smoking Cessation Service</a:t>
            </a:r>
            <a:r>
              <a:rPr lang="en-US" sz="1100" dirty="0">
                <a:latin typeface="DM Sans" pitchFamily="2" charset="0"/>
              </a:rPr>
              <a:t> and </a:t>
            </a:r>
            <a:r>
              <a:rPr lang="en-US" sz="1100" dirty="0">
                <a:latin typeface="DM Sans" pitchFamily="2" charset="0"/>
                <a:hlinkClick r:id="rId15"/>
              </a:rPr>
              <a:t>COVID-19 Lateral Flow Device Service</a:t>
            </a:r>
            <a:endParaRPr lang="en-US" sz="1100" dirty="0">
              <a:latin typeface="DM Sans" pitchFamily="2" charset="0"/>
            </a:endParaRPr>
          </a:p>
          <a:p>
            <a:pPr marL="171450" lvl="0" indent="-171450">
              <a:buClr>
                <a:schemeClr val="accent1"/>
              </a:buClr>
              <a:buFont typeface="Wingdings" panose="05000000000000000000" pitchFamily="2" charset="2"/>
              <a:buChar char="§"/>
            </a:pPr>
            <a:endParaRPr lang="en-GB" sz="1100" dirty="0">
              <a:latin typeface="DM Sans" pitchFamily="2" charset="0"/>
            </a:endParaRPr>
          </a:p>
        </p:txBody>
      </p:sp>
      <p:sp>
        <p:nvSpPr>
          <p:cNvPr id="10" name="TextBox 9">
            <a:extLst>
              <a:ext uri="{FF2B5EF4-FFF2-40B4-BE49-F238E27FC236}">
                <a16:creationId xmlns:a16="http://schemas.microsoft.com/office/drawing/2014/main" id="{740192E4-A644-7D65-CEF6-52F5EBFB7A2F}"/>
              </a:ext>
            </a:extLst>
          </p:cNvPr>
          <p:cNvSpPr txBox="1"/>
          <p:nvPr/>
        </p:nvSpPr>
        <p:spPr>
          <a:xfrm>
            <a:off x="3602671" y="1192355"/>
            <a:ext cx="1226643" cy="584775"/>
          </a:xfrm>
          <a:prstGeom prst="rect">
            <a:avLst/>
          </a:prstGeom>
          <a:noFill/>
        </p:spPr>
        <p:txBody>
          <a:bodyPr wrap="square" rtlCol="0">
            <a:spAutoFit/>
          </a:bodyPr>
          <a:lstStyle/>
          <a:p>
            <a:r>
              <a:rPr lang="en-US" sz="1600" b="1" dirty="0">
                <a:solidFill>
                  <a:schemeClr val="bg2"/>
                </a:solidFill>
                <a:latin typeface="DM Sans" pitchFamily="2" charset="0"/>
              </a:rPr>
              <a:t>Essential services</a:t>
            </a:r>
          </a:p>
        </p:txBody>
      </p:sp>
      <p:sp>
        <p:nvSpPr>
          <p:cNvPr id="23" name="TextBox 22">
            <a:extLst>
              <a:ext uri="{FF2B5EF4-FFF2-40B4-BE49-F238E27FC236}">
                <a16:creationId xmlns:a16="http://schemas.microsoft.com/office/drawing/2014/main" id="{9C221CEB-B408-6273-A9B1-8DD821EFF3C1}"/>
              </a:ext>
            </a:extLst>
          </p:cNvPr>
          <p:cNvSpPr txBox="1"/>
          <p:nvPr/>
        </p:nvSpPr>
        <p:spPr>
          <a:xfrm>
            <a:off x="3600508" y="2921209"/>
            <a:ext cx="1226643" cy="646331"/>
          </a:xfrm>
          <a:prstGeom prst="rect">
            <a:avLst/>
          </a:prstGeom>
          <a:noFill/>
        </p:spPr>
        <p:txBody>
          <a:bodyPr wrap="square" rtlCol="0">
            <a:spAutoFit/>
          </a:bodyPr>
          <a:lstStyle/>
          <a:p>
            <a:r>
              <a:rPr lang="en-US" sz="1200" b="1" dirty="0">
                <a:solidFill>
                  <a:schemeClr val="bg2"/>
                </a:solidFill>
                <a:latin typeface="DM Sans" pitchFamily="2" charset="0"/>
              </a:rPr>
              <a:t>National Enhanced services</a:t>
            </a:r>
          </a:p>
        </p:txBody>
      </p:sp>
      <p:pic>
        <p:nvPicPr>
          <p:cNvPr id="28" name="Graphic 27" descr="Needle with solid fill">
            <a:extLst>
              <a:ext uri="{FF2B5EF4-FFF2-40B4-BE49-F238E27FC236}">
                <a16:creationId xmlns:a16="http://schemas.microsoft.com/office/drawing/2014/main" id="{55E6F638-B2D1-C851-7C89-DCB182C6F55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02183" y="3035334"/>
            <a:ext cx="357069" cy="357069"/>
          </a:xfrm>
          <a:prstGeom prst="rect">
            <a:avLst/>
          </a:prstGeom>
        </p:spPr>
      </p:pic>
      <p:sp>
        <p:nvSpPr>
          <p:cNvPr id="29" name="TextBox 28">
            <a:extLst>
              <a:ext uri="{FF2B5EF4-FFF2-40B4-BE49-F238E27FC236}">
                <a16:creationId xmlns:a16="http://schemas.microsoft.com/office/drawing/2014/main" id="{47B1D0C5-BCE4-AC45-62EB-596E3D9F116B}"/>
              </a:ext>
            </a:extLst>
          </p:cNvPr>
          <p:cNvSpPr txBox="1"/>
          <p:nvPr/>
        </p:nvSpPr>
        <p:spPr>
          <a:xfrm>
            <a:off x="3633873" y="3877871"/>
            <a:ext cx="1226643" cy="584775"/>
          </a:xfrm>
          <a:prstGeom prst="rect">
            <a:avLst/>
          </a:prstGeom>
          <a:noFill/>
        </p:spPr>
        <p:txBody>
          <a:bodyPr wrap="square" rtlCol="0">
            <a:spAutoFit/>
          </a:bodyPr>
          <a:lstStyle/>
          <a:p>
            <a:r>
              <a:rPr lang="en-US" sz="1600" b="1" dirty="0">
                <a:solidFill>
                  <a:schemeClr val="bg2"/>
                </a:solidFill>
                <a:latin typeface="DM Sans" pitchFamily="2" charset="0"/>
              </a:rPr>
              <a:t>Advanced services</a:t>
            </a:r>
          </a:p>
        </p:txBody>
      </p:sp>
      <p:pic>
        <p:nvPicPr>
          <p:cNvPr id="32" name="Graphic 31" descr="Heart with pulse with solid fill">
            <a:extLst>
              <a:ext uri="{FF2B5EF4-FFF2-40B4-BE49-F238E27FC236}">
                <a16:creationId xmlns:a16="http://schemas.microsoft.com/office/drawing/2014/main" id="{91A0F36E-8718-860A-9887-0357E67382CF}"/>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4313644" y="5824881"/>
            <a:ext cx="584776" cy="584776"/>
          </a:xfrm>
          <a:prstGeom prst="rect">
            <a:avLst/>
          </a:prstGeom>
        </p:spPr>
      </p:pic>
    </p:spTree>
    <p:extLst>
      <p:ext uri="{BB962C8B-B14F-4D97-AF65-F5344CB8AC3E}">
        <p14:creationId xmlns:p14="http://schemas.microsoft.com/office/powerpoint/2010/main" val="404552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4AE6B-5943-6793-53F6-128AE55B68A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A293FF4-F965-8162-8078-9DFBE857E8CD}"/>
              </a:ext>
            </a:extLst>
          </p:cNvPr>
          <p:cNvSpPr/>
          <p:nvPr/>
        </p:nvSpPr>
        <p:spPr>
          <a:xfrm>
            <a:off x="0" y="-1"/>
            <a:ext cx="12192000" cy="958752"/>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6" name="TextBox 5">
            <a:extLst>
              <a:ext uri="{FF2B5EF4-FFF2-40B4-BE49-F238E27FC236}">
                <a16:creationId xmlns:a16="http://schemas.microsoft.com/office/drawing/2014/main" id="{4DF2235B-4BB8-DB1C-39F9-3DC0A72D4AAC}"/>
              </a:ext>
            </a:extLst>
          </p:cNvPr>
          <p:cNvSpPr txBox="1"/>
          <p:nvPr/>
        </p:nvSpPr>
        <p:spPr>
          <a:xfrm>
            <a:off x="125507" y="88698"/>
            <a:ext cx="11958950" cy="677108"/>
          </a:xfrm>
          <a:prstGeom prst="rect">
            <a:avLst/>
          </a:prstGeom>
          <a:noFill/>
        </p:spPr>
        <p:txBody>
          <a:bodyPr wrap="square" rtlCol="0">
            <a:spAutoFit/>
          </a:bodyPr>
          <a:lstStyle/>
          <a:p>
            <a:r>
              <a:rPr lang="en-US" sz="2400" b="1" dirty="0">
                <a:solidFill>
                  <a:schemeClr val="bg2"/>
                </a:solidFill>
                <a:latin typeface="Mokoko Medium" panose="02060503020203020204"/>
              </a:rPr>
              <a:t>Community Pharmacy: Services provided by your pharmacy team</a:t>
            </a:r>
          </a:p>
          <a:p>
            <a:r>
              <a:rPr lang="en-US" sz="1400" dirty="0">
                <a:solidFill>
                  <a:schemeClr val="bg2"/>
                </a:solidFill>
                <a:latin typeface="DM Sans" pitchFamily="2" charset="0"/>
              </a:rPr>
              <a:t>Trusted, accessible and embedded in local communities.</a:t>
            </a:r>
            <a:r>
              <a:rPr lang="en-GB" sz="1400" dirty="0">
                <a:solidFill>
                  <a:schemeClr val="bg2"/>
                </a:solidFill>
                <a:latin typeface="DM Sans" pitchFamily="2" charset="0"/>
              </a:rPr>
              <a:t> Working together as part of your neighbourhood team.</a:t>
            </a:r>
            <a:endParaRPr lang="en-US" sz="1400" dirty="0">
              <a:solidFill>
                <a:schemeClr val="bg2"/>
              </a:solidFill>
              <a:latin typeface="DM Sans" pitchFamily="2" charset="0"/>
            </a:endParaRPr>
          </a:p>
        </p:txBody>
      </p:sp>
      <p:sp>
        <p:nvSpPr>
          <p:cNvPr id="8" name="TextBox 7">
            <a:extLst>
              <a:ext uri="{FF2B5EF4-FFF2-40B4-BE49-F238E27FC236}">
                <a16:creationId xmlns:a16="http://schemas.microsoft.com/office/drawing/2014/main" id="{47537EC8-6F3A-975F-CBDA-3B898874F16C}"/>
              </a:ext>
            </a:extLst>
          </p:cNvPr>
          <p:cNvSpPr txBox="1"/>
          <p:nvPr/>
        </p:nvSpPr>
        <p:spPr>
          <a:xfrm>
            <a:off x="64932" y="2693291"/>
            <a:ext cx="2498291" cy="3193182"/>
          </a:xfrm>
          <a:prstGeom prst="rect">
            <a:avLst/>
          </a:prstGeom>
          <a:solidFill>
            <a:srgbClr val="0072CE">
              <a:alpha val="5000"/>
            </a:srgbClr>
          </a:solidFill>
        </p:spPr>
        <p:txBody>
          <a:bodyPr wrap="square" rtlCol="0">
            <a:spAutoFit/>
          </a:bodyPr>
          <a:lstStyle/>
          <a:p>
            <a:r>
              <a:rPr lang="en-GB" sz="1100" b="1" dirty="0">
                <a:latin typeface="Mokoko Medium" panose="02060503020203020204"/>
              </a:rPr>
              <a:t>Community pharmacies are ideally positioned to support neighbourhood-level population health goals and the 10 Year Health Plan ambitions, particularly in:</a:t>
            </a:r>
          </a:p>
          <a:p>
            <a:endParaRPr lang="en-GB" sz="800" b="1" dirty="0">
              <a:latin typeface="Mokoko Medium" panose="02060503020203020204"/>
            </a:endParaRPr>
          </a:p>
          <a:p>
            <a:pPr marL="171450" indent="-171450">
              <a:buFont typeface="Arial" panose="020B0604020202020204" pitchFamily="34" charset="0"/>
              <a:buChar char="•"/>
            </a:pPr>
            <a:r>
              <a:rPr lang="en-US" sz="1100" dirty="0">
                <a:latin typeface="DM Sans" pitchFamily="2" charset="0"/>
              </a:rPr>
              <a:t>Reducing health inequalities</a:t>
            </a:r>
          </a:p>
          <a:p>
            <a:pPr marL="171450" indent="-171450">
              <a:buFont typeface="Arial" panose="020B0604020202020204" pitchFamily="34" charset="0"/>
              <a:buChar char="•"/>
            </a:pPr>
            <a:r>
              <a:rPr lang="en-US" sz="1100" dirty="0">
                <a:latin typeface="DM Sans" pitchFamily="2" charset="0"/>
              </a:rPr>
              <a:t>Improving prevention and early diagnosis</a:t>
            </a:r>
          </a:p>
          <a:p>
            <a:pPr marL="171450" indent="-171450">
              <a:buFont typeface="Arial" panose="020B0604020202020204" pitchFamily="34" charset="0"/>
              <a:buChar char="•"/>
            </a:pPr>
            <a:r>
              <a:rPr lang="en-US" sz="1100" dirty="0">
                <a:latin typeface="DM Sans" pitchFamily="2" charset="0"/>
              </a:rPr>
              <a:t>Easy access to support for acute conditions</a:t>
            </a:r>
          </a:p>
          <a:p>
            <a:pPr marL="171450" indent="-171450">
              <a:buFont typeface="Arial" panose="020B0604020202020204" pitchFamily="34" charset="0"/>
              <a:buChar char="•"/>
            </a:pPr>
            <a:r>
              <a:rPr lang="en-US" sz="1100" dirty="0">
                <a:latin typeface="DM Sans" pitchFamily="2" charset="0"/>
              </a:rPr>
              <a:t>Managing long-term conditions</a:t>
            </a:r>
          </a:p>
          <a:p>
            <a:pPr marL="171450" indent="-171450">
              <a:buFont typeface="Arial" panose="020B0604020202020204" pitchFamily="34" charset="0"/>
              <a:buChar char="•"/>
            </a:pPr>
            <a:r>
              <a:rPr lang="en-US" sz="1100" dirty="0">
                <a:latin typeface="DM Sans" pitchFamily="2" charset="0"/>
              </a:rPr>
              <a:t>Avoiding unnecessary hospital admissions</a:t>
            </a:r>
          </a:p>
          <a:p>
            <a:pPr marL="171450" indent="-171450">
              <a:buFont typeface="Arial" panose="020B0604020202020204" pitchFamily="34" charset="0"/>
              <a:buChar char="•"/>
            </a:pPr>
            <a:r>
              <a:rPr lang="en-US" sz="1100" dirty="0">
                <a:latin typeface="DM Sans" pitchFamily="2" charset="0"/>
              </a:rPr>
              <a:t>Enhancing medicines safety</a:t>
            </a:r>
          </a:p>
          <a:p>
            <a:endParaRPr lang="en-US" sz="800" b="1" dirty="0">
              <a:highlight>
                <a:srgbClr val="FFFF00"/>
              </a:highlight>
              <a:latin typeface="DM Sans" pitchFamily="2" charset="0"/>
            </a:endParaRPr>
          </a:p>
          <a:p>
            <a:r>
              <a:rPr lang="en-US" sz="1050" b="1" dirty="0">
                <a:latin typeface="DM Sans" pitchFamily="2" charset="0"/>
              </a:rPr>
              <a:t>We help people stay well, get support early and deliver easily accessible, high-quality services</a:t>
            </a:r>
            <a:endParaRPr lang="en-GB" sz="1100" dirty="0">
              <a:latin typeface="Mokoko Medium" panose="02060503020203020204"/>
            </a:endParaRPr>
          </a:p>
        </p:txBody>
      </p:sp>
      <p:sp>
        <p:nvSpPr>
          <p:cNvPr id="12" name="Rectangle 11">
            <a:extLst>
              <a:ext uri="{FF2B5EF4-FFF2-40B4-BE49-F238E27FC236}">
                <a16:creationId xmlns:a16="http://schemas.microsoft.com/office/drawing/2014/main" id="{80BEC0EA-57AB-CA83-AACD-BCC2A05C5988}"/>
              </a:ext>
            </a:extLst>
          </p:cNvPr>
          <p:cNvSpPr/>
          <p:nvPr/>
        </p:nvSpPr>
        <p:spPr>
          <a:xfrm>
            <a:off x="2652949" y="995253"/>
            <a:ext cx="1380572" cy="2982240"/>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9F552D1-88FA-3E95-C5A1-0FAFE31AC6CF}"/>
              </a:ext>
            </a:extLst>
          </p:cNvPr>
          <p:cNvSpPr/>
          <p:nvPr/>
        </p:nvSpPr>
        <p:spPr>
          <a:xfrm>
            <a:off x="2652949" y="4052137"/>
            <a:ext cx="1406093" cy="227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2CFD643-3905-0E54-3804-0CF96763F1FA}"/>
              </a:ext>
            </a:extLst>
          </p:cNvPr>
          <p:cNvSpPr txBox="1"/>
          <p:nvPr/>
        </p:nvSpPr>
        <p:spPr>
          <a:xfrm>
            <a:off x="4061923" y="1012728"/>
            <a:ext cx="8004570" cy="3154710"/>
          </a:xfrm>
          <a:prstGeom prst="rect">
            <a:avLst/>
          </a:prstGeom>
          <a:solidFill>
            <a:schemeClr val="bg2"/>
          </a:solidFill>
          <a:ln>
            <a:noFill/>
          </a:ln>
        </p:spPr>
        <p:txBody>
          <a:bodyPr wrap="square" rtlCol="0">
            <a:spAutoFit/>
          </a:bodyPr>
          <a:lstStyle/>
          <a:p>
            <a:pPr lvl="0">
              <a:buClr>
                <a:schemeClr val="accent1"/>
              </a:buClr>
            </a:pPr>
            <a:r>
              <a:rPr lang="en-US" sz="1200" b="1" dirty="0">
                <a:latin typeface="DM Sans" pitchFamily="2" charset="0"/>
              </a:rPr>
              <a:t>These services are developed and commissioned locally and are designed to meet local health needs. </a:t>
            </a:r>
          </a:p>
          <a:p>
            <a:pPr>
              <a:buClr>
                <a:schemeClr val="accent1"/>
              </a:buClr>
            </a:pPr>
            <a:r>
              <a:rPr lang="en-GB" sz="1100" dirty="0">
                <a:latin typeface="DM Sans" pitchFamily="2" charset="0"/>
              </a:rPr>
              <a:t>Due to the local variation in the needs of populations, services commissioned locally by local authorities and the Integrated Care Board may vary. </a:t>
            </a:r>
          </a:p>
          <a:p>
            <a:pPr>
              <a:buClr>
                <a:schemeClr val="accent1"/>
              </a:buClr>
            </a:pPr>
            <a:r>
              <a:rPr lang="en-GB" sz="1100" i="1" dirty="0">
                <a:highlight>
                  <a:srgbClr val="FFFF00"/>
                </a:highlight>
                <a:latin typeface="DM Sans" pitchFamily="2" charset="0"/>
              </a:rPr>
              <a:t>Insert details of local services and which areas they are commissioned. For example:</a:t>
            </a:r>
          </a:p>
          <a:p>
            <a:pPr marL="171450" indent="-171450">
              <a:buClr>
                <a:schemeClr val="accent1"/>
              </a:buClr>
              <a:buFont typeface="Wingdings" panose="05000000000000000000" pitchFamily="2" charset="2"/>
              <a:buChar char="§"/>
            </a:pPr>
            <a:r>
              <a:rPr lang="en-GB" sz="1100" b="1" i="1" dirty="0">
                <a:highlight>
                  <a:srgbClr val="FFFF00"/>
                </a:highlight>
                <a:latin typeface="DM Sans" pitchFamily="2" charset="0"/>
              </a:rPr>
              <a:t>Barking and Dagenham: </a:t>
            </a:r>
          </a:p>
          <a:p>
            <a:pPr marL="628650" lvl="1" indent="-171450">
              <a:buClr>
                <a:schemeClr val="accent1"/>
              </a:buClr>
              <a:buFont typeface="Wingdings" panose="05000000000000000000" pitchFamily="2" charset="2"/>
              <a:buChar char="§"/>
            </a:pPr>
            <a:r>
              <a:rPr lang="en-GB" sz="1100" i="1" dirty="0">
                <a:highlight>
                  <a:srgbClr val="FFFF00"/>
                </a:highlight>
                <a:latin typeface="DM Sans" pitchFamily="2" charset="0"/>
              </a:rPr>
              <a:t>Smoking cessation (LA), </a:t>
            </a:r>
          </a:p>
          <a:p>
            <a:pPr marL="628650" lvl="1" indent="-171450">
              <a:buClr>
                <a:schemeClr val="accent1"/>
              </a:buClr>
              <a:buFont typeface="Wingdings" panose="05000000000000000000" pitchFamily="2" charset="2"/>
              <a:buChar char="§"/>
            </a:pPr>
            <a:r>
              <a:rPr lang="en-GB" sz="1100" i="1" dirty="0">
                <a:highlight>
                  <a:srgbClr val="FFFF00"/>
                </a:highlight>
                <a:latin typeface="DM Sans" pitchFamily="2" charset="0"/>
              </a:rPr>
              <a:t>Supervised consumption (LA), </a:t>
            </a:r>
          </a:p>
          <a:p>
            <a:pPr marL="628650" lvl="1" indent="-171450">
              <a:buClr>
                <a:schemeClr val="accent1"/>
              </a:buClr>
              <a:buFont typeface="Wingdings" panose="05000000000000000000" pitchFamily="2" charset="2"/>
              <a:buChar char="§"/>
            </a:pPr>
            <a:r>
              <a:rPr lang="en-GB" sz="1100" i="1" dirty="0">
                <a:highlight>
                  <a:srgbClr val="FFFF00"/>
                </a:highlight>
                <a:latin typeface="DM Sans" pitchFamily="2" charset="0"/>
              </a:rPr>
              <a:t>End of life care (ICB)</a:t>
            </a:r>
          </a:p>
          <a:p>
            <a:pPr marL="171450" indent="-171450">
              <a:buClr>
                <a:schemeClr val="accent1"/>
              </a:buClr>
              <a:buFont typeface="Wingdings" panose="05000000000000000000" pitchFamily="2" charset="2"/>
              <a:buChar char="§"/>
            </a:pPr>
            <a:r>
              <a:rPr lang="en-GB" sz="1100" b="1" i="1" dirty="0">
                <a:highlight>
                  <a:srgbClr val="FFFF00"/>
                </a:highlight>
                <a:latin typeface="DM Sans" pitchFamily="2" charset="0"/>
              </a:rPr>
              <a:t>Havering</a:t>
            </a:r>
            <a:r>
              <a:rPr lang="en-GB" sz="1100" i="1" dirty="0">
                <a:highlight>
                  <a:srgbClr val="FFFF00"/>
                </a:highlight>
                <a:latin typeface="DM Sans" pitchFamily="2" charset="0"/>
              </a:rPr>
              <a:t>: </a:t>
            </a:r>
          </a:p>
          <a:p>
            <a:pPr marL="628650" lvl="1" indent="-171450">
              <a:buClr>
                <a:schemeClr val="accent1"/>
              </a:buClr>
              <a:buFont typeface="Wingdings" panose="05000000000000000000" pitchFamily="2" charset="2"/>
              <a:buChar char="§"/>
            </a:pPr>
            <a:r>
              <a:rPr lang="en-GB" sz="1100" i="1" dirty="0">
                <a:highlight>
                  <a:srgbClr val="FFFF00"/>
                </a:highlight>
                <a:latin typeface="DM Sans" pitchFamily="2" charset="0"/>
              </a:rPr>
              <a:t>Needle Exchange (LA), </a:t>
            </a:r>
          </a:p>
          <a:p>
            <a:pPr marL="628650" lvl="1" indent="-171450">
              <a:buClr>
                <a:schemeClr val="accent1"/>
              </a:buClr>
              <a:buFont typeface="Wingdings" panose="05000000000000000000" pitchFamily="2" charset="2"/>
              <a:buChar char="§"/>
            </a:pPr>
            <a:r>
              <a:rPr lang="en-GB" sz="1100" i="1" dirty="0">
                <a:highlight>
                  <a:srgbClr val="FFFF00"/>
                </a:highlight>
                <a:latin typeface="DM Sans" pitchFamily="2" charset="0"/>
              </a:rPr>
              <a:t>Supervised Consumption (LA), </a:t>
            </a:r>
          </a:p>
          <a:p>
            <a:pPr marL="628650" lvl="1" indent="-171450">
              <a:buClr>
                <a:schemeClr val="accent1"/>
              </a:buClr>
              <a:buFont typeface="Wingdings" panose="05000000000000000000" pitchFamily="2" charset="2"/>
              <a:buChar char="§"/>
            </a:pPr>
            <a:r>
              <a:rPr lang="en-GB" sz="1100" i="1" dirty="0">
                <a:highlight>
                  <a:srgbClr val="FFFF00"/>
                </a:highlight>
                <a:latin typeface="DM Sans" pitchFamily="2" charset="0"/>
              </a:rPr>
              <a:t>Stop Smoking Pilot (LA)</a:t>
            </a:r>
          </a:p>
          <a:p>
            <a:pPr marL="171450" indent="-171450">
              <a:buClr>
                <a:schemeClr val="accent1"/>
              </a:buClr>
              <a:buFont typeface="Wingdings" panose="05000000000000000000" pitchFamily="2" charset="2"/>
              <a:buChar char="§"/>
            </a:pPr>
            <a:r>
              <a:rPr lang="en-GB" sz="1100" b="1" i="1" dirty="0">
                <a:highlight>
                  <a:srgbClr val="FFFF00"/>
                </a:highlight>
                <a:latin typeface="DM Sans" pitchFamily="2" charset="0"/>
              </a:rPr>
              <a:t>Newham</a:t>
            </a:r>
            <a:r>
              <a:rPr lang="en-GB" sz="1100" i="1" dirty="0">
                <a:highlight>
                  <a:srgbClr val="FFFF00"/>
                </a:highlight>
                <a:latin typeface="DM Sans" pitchFamily="2" charset="0"/>
              </a:rPr>
              <a:t>: </a:t>
            </a:r>
          </a:p>
          <a:p>
            <a:pPr marL="628650" lvl="1" indent="-171450">
              <a:buClr>
                <a:schemeClr val="accent1"/>
              </a:buClr>
              <a:buFont typeface="Wingdings" panose="05000000000000000000" pitchFamily="2" charset="2"/>
              <a:buChar char="§"/>
            </a:pPr>
            <a:r>
              <a:rPr lang="en-GB" sz="1100" i="1" dirty="0">
                <a:highlight>
                  <a:srgbClr val="FFFF00"/>
                </a:highlight>
                <a:latin typeface="DM Sans" pitchFamily="2" charset="0"/>
              </a:rPr>
              <a:t>Condom Provision and STI Screening (Chlamydia and Gonorrhoea) (LA), </a:t>
            </a:r>
          </a:p>
          <a:p>
            <a:pPr marL="628650" lvl="1" indent="-171450">
              <a:buClr>
                <a:schemeClr val="accent1"/>
              </a:buClr>
              <a:buFont typeface="Wingdings" panose="05000000000000000000" pitchFamily="2" charset="2"/>
              <a:buChar char="§"/>
            </a:pPr>
            <a:r>
              <a:rPr lang="en-GB" sz="1100" i="1" dirty="0">
                <a:highlight>
                  <a:srgbClr val="FFFF00"/>
                </a:highlight>
                <a:latin typeface="DM Sans" pitchFamily="2" charset="0"/>
              </a:rPr>
              <a:t>Stop Smoking Provision (LA),  </a:t>
            </a:r>
          </a:p>
          <a:p>
            <a:pPr marL="628650" lvl="1" indent="-171450">
              <a:buClr>
                <a:schemeClr val="accent1"/>
              </a:buClr>
              <a:buFont typeface="Wingdings" panose="05000000000000000000" pitchFamily="2" charset="2"/>
              <a:buChar char="§"/>
            </a:pPr>
            <a:r>
              <a:rPr lang="en-GB" sz="1100" i="1" dirty="0">
                <a:highlight>
                  <a:srgbClr val="FFFF00"/>
                </a:highlight>
                <a:latin typeface="DM Sans" pitchFamily="2" charset="0"/>
              </a:rPr>
              <a:t>Needle Exchange and Naloxone Service (LA), </a:t>
            </a:r>
          </a:p>
          <a:p>
            <a:pPr marL="628650" lvl="1" indent="-171450">
              <a:buClr>
                <a:schemeClr val="accent1"/>
              </a:buClr>
              <a:buFont typeface="Wingdings" panose="05000000000000000000" pitchFamily="2" charset="2"/>
              <a:buChar char="§"/>
            </a:pPr>
            <a:r>
              <a:rPr lang="en-GB" sz="1100" i="1" dirty="0">
                <a:highlight>
                  <a:srgbClr val="FFFF00"/>
                </a:highlight>
                <a:latin typeface="DM Sans" pitchFamily="2" charset="0"/>
              </a:rPr>
              <a:t>Latent Tuberculosis Infection Service (ICB) </a:t>
            </a:r>
          </a:p>
          <a:p>
            <a:pPr>
              <a:buClr>
                <a:schemeClr val="accent1"/>
              </a:buClr>
            </a:pPr>
            <a:endParaRPr lang="en-GB" sz="1100" dirty="0">
              <a:latin typeface="DM Sans" pitchFamily="2" charset="0"/>
            </a:endParaRPr>
          </a:p>
        </p:txBody>
      </p:sp>
      <p:sp>
        <p:nvSpPr>
          <p:cNvPr id="25" name="TextBox 24">
            <a:extLst>
              <a:ext uri="{FF2B5EF4-FFF2-40B4-BE49-F238E27FC236}">
                <a16:creationId xmlns:a16="http://schemas.microsoft.com/office/drawing/2014/main" id="{A69F7451-CF10-1183-CE83-037E1180328F}"/>
              </a:ext>
            </a:extLst>
          </p:cNvPr>
          <p:cNvSpPr txBox="1"/>
          <p:nvPr/>
        </p:nvSpPr>
        <p:spPr>
          <a:xfrm>
            <a:off x="3358519" y="6488668"/>
            <a:ext cx="8833481" cy="369332"/>
          </a:xfrm>
          <a:prstGeom prst="rect">
            <a:avLst/>
          </a:prstGeom>
          <a:solidFill>
            <a:srgbClr val="0072CE"/>
          </a:solidFill>
        </p:spPr>
        <p:txBody>
          <a:bodyPr wrap="square" rtlCol="0">
            <a:spAutoFit/>
          </a:bodyPr>
          <a:lstStyle/>
          <a:p>
            <a:pPr algn="ctr">
              <a:buClr>
                <a:schemeClr val="accent1"/>
              </a:buClr>
            </a:pPr>
            <a:r>
              <a:rPr lang="en-GB" b="1" dirty="0">
                <a:solidFill>
                  <a:srgbClr val="FFFFFF"/>
                </a:solidFill>
                <a:latin typeface="Mokoko Medium" panose="02060503020203020204"/>
              </a:rPr>
              <a:t>Community Pharmacy: the first stop in everyday neighbourhood health</a:t>
            </a:r>
          </a:p>
        </p:txBody>
      </p:sp>
      <p:sp>
        <p:nvSpPr>
          <p:cNvPr id="2" name="TextBox 1">
            <a:extLst>
              <a:ext uri="{FF2B5EF4-FFF2-40B4-BE49-F238E27FC236}">
                <a16:creationId xmlns:a16="http://schemas.microsoft.com/office/drawing/2014/main" id="{B4B694EF-73E0-88F6-9F71-45B0A69AD102}"/>
              </a:ext>
            </a:extLst>
          </p:cNvPr>
          <p:cNvSpPr txBox="1"/>
          <p:nvPr/>
        </p:nvSpPr>
        <p:spPr>
          <a:xfrm>
            <a:off x="4148768" y="4052137"/>
            <a:ext cx="7989801" cy="2039020"/>
          </a:xfrm>
          <a:prstGeom prst="rect">
            <a:avLst/>
          </a:prstGeom>
          <a:noFill/>
          <a:ln>
            <a:noFill/>
          </a:ln>
        </p:spPr>
        <p:txBody>
          <a:bodyPr wrap="square" rtlCol="0">
            <a:spAutoFit/>
          </a:bodyPr>
          <a:lstStyle/>
          <a:p>
            <a:pPr>
              <a:spcBef>
                <a:spcPts val="300"/>
              </a:spcBef>
              <a:spcAft>
                <a:spcPts val="300"/>
              </a:spcAft>
            </a:pPr>
            <a:r>
              <a:rPr lang="en-US" sz="1400" b="1" dirty="0">
                <a:latin typeface="Mokoko Medium" panose="02060503020203020204"/>
              </a:rPr>
              <a:t>Community pharmacies are ideally placed to play a greater role in local care pathway re-design</a:t>
            </a:r>
          </a:p>
          <a:p>
            <a:pPr lvl="0">
              <a:buClr>
                <a:schemeClr val="accent1"/>
              </a:buClr>
            </a:pPr>
            <a:r>
              <a:rPr lang="en-US" sz="1100" i="1" dirty="0">
                <a:highlight>
                  <a:srgbClr val="FFFF00"/>
                </a:highlight>
                <a:latin typeface="DM Sans" pitchFamily="2" charset="0"/>
              </a:rPr>
              <a:t>Consider the role that community pharmacy can play in particular in supporting cardiovascular disease, long-term conditions, prevention and other medicine-related pathways.</a:t>
            </a:r>
          </a:p>
          <a:p>
            <a:pPr marL="171450" lvl="0" indent="-171450">
              <a:buClr>
                <a:schemeClr val="accent1"/>
              </a:buClr>
              <a:buFont typeface="Wingdings" panose="05000000000000000000" pitchFamily="2" charset="2"/>
              <a:buChar char="§"/>
            </a:pPr>
            <a:r>
              <a:rPr lang="en-US" sz="1100" i="1" dirty="0">
                <a:highlight>
                  <a:srgbClr val="FFFF00"/>
                </a:highlight>
                <a:latin typeface="DM Sans" pitchFamily="2" charset="0"/>
              </a:rPr>
              <a:t>Support with vaccinations – we are ideally placed to deliver a range of adult and childhood vaccinations</a:t>
            </a:r>
          </a:p>
          <a:p>
            <a:pPr marL="171450" lvl="0" indent="-171450">
              <a:buClr>
                <a:schemeClr val="accent1"/>
              </a:buClr>
              <a:buFont typeface="Wingdings" panose="05000000000000000000" pitchFamily="2" charset="2"/>
              <a:buChar char="§"/>
            </a:pPr>
            <a:r>
              <a:rPr lang="en-US" sz="1100" i="1" dirty="0">
                <a:highlight>
                  <a:srgbClr val="FFFF00"/>
                </a:highlight>
                <a:latin typeface="DM Sans" pitchFamily="2" charset="0"/>
              </a:rPr>
              <a:t>Medication reviews – Conditions could include respiratory, diabetes, hypertension, polypharmacy in the elderly.</a:t>
            </a:r>
          </a:p>
          <a:p>
            <a:pPr marL="171450" lvl="0" indent="-171450">
              <a:buClr>
                <a:schemeClr val="accent1"/>
              </a:buClr>
              <a:buFont typeface="Wingdings" panose="05000000000000000000" pitchFamily="2" charset="2"/>
              <a:buChar char="§"/>
            </a:pPr>
            <a:r>
              <a:rPr lang="en-US" sz="1100" i="1" dirty="0">
                <a:highlight>
                  <a:srgbClr val="FFFF00"/>
                </a:highlight>
                <a:latin typeface="DM Sans" pitchFamily="2" charset="0"/>
              </a:rPr>
              <a:t>Independent prescriber (IP) clinics – Examples of clinics include hypertension, respiratory and diabetes clinics. From 2026 all newly qualified pharmacists will also register as independent prescribers. This will provide increased opportunities to utilise prescribers further and to provide more clinics in community pharmacy. </a:t>
            </a:r>
          </a:p>
          <a:p>
            <a:pPr marL="171450" lvl="0" indent="-171450">
              <a:buClr>
                <a:schemeClr val="accent1"/>
              </a:buClr>
              <a:buFont typeface="Arial" panose="020B0604020202020204" pitchFamily="34" charset="0"/>
              <a:buChar char="•"/>
            </a:pPr>
            <a:r>
              <a:rPr lang="en-US" sz="1100" i="1" dirty="0">
                <a:highlight>
                  <a:srgbClr val="FFFF00"/>
                </a:highlight>
                <a:latin typeface="DM Sans" pitchFamily="2" charset="0"/>
              </a:rPr>
              <a:t>Health screening and blood tests – Example include diabetes, HIV, hepatitis B, hepatitis C, cholesterol testing, HbA1c testing</a:t>
            </a:r>
          </a:p>
          <a:p>
            <a:pPr marL="171450" lvl="0" indent="-171450">
              <a:buClr>
                <a:schemeClr val="accent1"/>
              </a:buClr>
              <a:buFont typeface="Arial" panose="020B0604020202020204" pitchFamily="34" charset="0"/>
              <a:buChar char="•"/>
            </a:pPr>
            <a:r>
              <a:rPr lang="en-US" sz="1100" i="1" dirty="0">
                <a:highlight>
                  <a:srgbClr val="FFFF00"/>
                </a:highlight>
                <a:latin typeface="DM Sans" pitchFamily="2" charset="0"/>
              </a:rPr>
              <a:t>Include details of other services being discussed locally</a:t>
            </a:r>
            <a:endParaRPr lang="en-GB" sz="1100" i="1" dirty="0">
              <a:highlight>
                <a:srgbClr val="FFFF00"/>
              </a:highlight>
              <a:latin typeface="DM Sans" pitchFamily="2" charset="0"/>
            </a:endParaRPr>
          </a:p>
        </p:txBody>
      </p:sp>
      <p:sp>
        <p:nvSpPr>
          <p:cNvPr id="10" name="TextBox 9">
            <a:extLst>
              <a:ext uri="{FF2B5EF4-FFF2-40B4-BE49-F238E27FC236}">
                <a16:creationId xmlns:a16="http://schemas.microsoft.com/office/drawing/2014/main" id="{AD269895-A72A-42A3-64FA-25832850630E}"/>
              </a:ext>
            </a:extLst>
          </p:cNvPr>
          <p:cNvSpPr txBox="1"/>
          <p:nvPr/>
        </p:nvSpPr>
        <p:spPr>
          <a:xfrm>
            <a:off x="2719315" y="1148383"/>
            <a:ext cx="1226643" cy="584775"/>
          </a:xfrm>
          <a:prstGeom prst="rect">
            <a:avLst/>
          </a:prstGeom>
          <a:noFill/>
        </p:spPr>
        <p:txBody>
          <a:bodyPr wrap="square" rtlCol="0">
            <a:spAutoFit/>
          </a:bodyPr>
          <a:lstStyle/>
          <a:p>
            <a:r>
              <a:rPr lang="en-US" sz="1600" b="1" dirty="0">
                <a:solidFill>
                  <a:schemeClr val="bg2"/>
                </a:solidFill>
                <a:latin typeface="DM Sans" pitchFamily="2" charset="0"/>
              </a:rPr>
              <a:t>Local services</a:t>
            </a:r>
          </a:p>
        </p:txBody>
      </p:sp>
      <p:sp>
        <p:nvSpPr>
          <p:cNvPr id="29" name="TextBox 28">
            <a:extLst>
              <a:ext uri="{FF2B5EF4-FFF2-40B4-BE49-F238E27FC236}">
                <a16:creationId xmlns:a16="http://schemas.microsoft.com/office/drawing/2014/main" id="{8F839F00-6E4D-CE86-7939-8DE730BF5D5F}"/>
              </a:ext>
            </a:extLst>
          </p:cNvPr>
          <p:cNvSpPr txBox="1"/>
          <p:nvPr/>
        </p:nvSpPr>
        <p:spPr>
          <a:xfrm>
            <a:off x="2745955" y="4099673"/>
            <a:ext cx="1226643" cy="830997"/>
          </a:xfrm>
          <a:prstGeom prst="rect">
            <a:avLst/>
          </a:prstGeom>
          <a:noFill/>
        </p:spPr>
        <p:txBody>
          <a:bodyPr wrap="square" rtlCol="0">
            <a:spAutoFit/>
          </a:bodyPr>
          <a:lstStyle/>
          <a:p>
            <a:r>
              <a:rPr lang="en-US" sz="1600" b="1" dirty="0">
                <a:solidFill>
                  <a:schemeClr val="bg2"/>
                </a:solidFill>
                <a:latin typeface="DM Sans" pitchFamily="2" charset="0"/>
              </a:rPr>
              <a:t>Possible future services</a:t>
            </a:r>
          </a:p>
        </p:txBody>
      </p:sp>
      <p:pic>
        <p:nvPicPr>
          <p:cNvPr id="3" name="Picture 2">
            <a:extLst>
              <a:ext uri="{FF2B5EF4-FFF2-40B4-BE49-F238E27FC236}">
                <a16:creationId xmlns:a16="http://schemas.microsoft.com/office/drawing/2014/main" id="{AAA3D780-3732-474D-1A99-C195C1F58661}"/>
              </a:ext>
            </a:extLst>
          </p:cNvPr>
          <p:cNvPicPr>
            <a:picLocks noChangeAspect="1"/>
          </p:cNvPicPr>
          <p:nvPr/>
        </p:nvPicPr>
        <p:blipFill>
          <a:blip r:embed="rId2"/>
          <a:stretch>
            <a:fillRect/>
          </a:stretch>
        </p:blipFill>
        <p:spPr>
          <a:xfrm>
            <a:off x="125507" y="1012728"/>
            <a:ext cx="2439879" cy="1626586"/>
          </a:xfrm>
          <a:prstGeom prst="rect">
            <a:avLst/>
          </a:prstGeom>
        </p:spPr>
      </p:pic>
      <p:pic>
        <p:nvPicPr>
          <p:cNvPr id="11" name="Graphic 10" descr="Neighborhood with solid fill">
            <a:extLst>
              <a:ext uri="{FF2B5EF4-FFF2-40B4-BE49-F238E27FC236}">
                <a16:creationId xmlns:a16="http://schemas.microsoft.com/office/drawing/2014/main" id="{6CD983FD-7F9C-7B1B-A9B3-92E3C3E267D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60715" y="3368138"/>
            <a:ext cx="485243" cy="485243"/>
          </a:xfrm>
          <a:prstGeom prst="rect">
            <a:avLst/>
          </a:prstGeom>
        </p:spPr>
      </p:pic>
      <p:pic>
        <p:nvPicPr>
          <p:cNvPr id="20" name="Graphic 19" descr="Future with solid fill">
            <a:extLst>
              <a:ext uri="{FF2B5EF4-FFF2-40B4-BE49-F238E27FC236}">
                <a16:creationId xmlns:a16="http://schemas.microsoft.com/office/drawing/2014/main" id="{91783686-AA41-F920-D2CC-0A285CA877F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25529" y="5808909"/>
            <a:ext cx="447069" cy="447069"/>
          </a:xfrm>
          <a:prstGeom prst="rect">
            <a:avLst/>
          </a:prstGeom>
        </p:spPr>
      </p:pic>
    </p:spTree>
    <p:extLst>
      <p:ext uri="{BB962C8B-B14F-4D97-AF65-F5344CB8AC3E}">
        <p14:creationId xmlns:p14="http://schemas.microsoft.com/office/powerpoint/2010/main" val="1690475342"/>
      </p:ext>
    </p:extLst>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EF403-7F44-489F-B71F-283D01D98A43}" vid="{1473204A-CD99-49A4-B5F8-A72D92BFEE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LPC Presentation Template</Template>
  <TotalTime>0</TotalTime>
  <Words>846</Words>
  <Application>Microsoft Office PowerPoint</Application>
  <PresentationFormat>Widescreen</PresentationFormat>
  <Paragraphs>69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DM Sans</vt:lpstr>
      <vt:lpstr>Mokoko Medium</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Vicki Roberts</dc:creator>
  <cp:lastModifiedBy>Vicki Roberts</cp:lastModifiedBy>
  <cp:revision>11</cp:revision>
  <dcterms:created xsi:type="dcterms:W3CDTF">2025-07-02T13:53:55Z</dcterms:created>
  <dcterms:modified xsi:type="dcterms:W3CDTF">2026-03-19T16:31:59Z</dcterms:modified>
</cp:coreProperties>
</file>