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B00BC"/>
    <a:srgbClr val="0072CE"/>
    <a:srgbClr val="0F6B61"/>
    <a:srgbClr val="47D1BA"/>
    <a:srgbClr val="CC9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80"/>
  </p:normalViewPr>
  <p:slideViewPr>
    <p:cSldViewPr snapToGrid="0">
      <p:cViewPr varScale="1">
        <p:scale>
          <a:sx n="107" d="100"/>
          <a:sy n="107" d="100"/>
        </p:scale>
        <p:origin x="61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804D95-B157-1146-842D-9361530D14CC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856578-BF11-9F4D-A837-E435DD4B88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558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clothing, human face, person, smile&#10;&#10;Description automatically generated">
            <a:extLst>
              <a:ext uri="{FF2B5EF4-FFF2-40B4-BE49-F238E27FC236}">
                <a16:creationId xmlns:a16="http://schemas.microsoft.com/office/drawing/2014/main" id="{15FC90AE-88BB-6562-8F51-203C1521AE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823" y="1264204"/>
            <a:ext cx="5740073" cy="4510632"/>
          </a:xfrm>
        </p:spPr>
        <p:txBody>
          <a:bodyPr>
            <a:normAutofit/>
          </a:bodyPr>
          <a:lstStyle>
            <a:lvl1pPr>
              <a:lnSpc>
                <a:spcPct val="11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 descr="A blue and orang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DA4871C9-A189-3165-5AB8-C7ABB586348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1730" y="399519"/>
            <a:ext cx="3727324" cy="80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095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412D-53F8-E0AF-1302-C1F470C09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7" y="365125"/>
            <a:ext cx="10418411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85956-3986-5D52-5AD3-9159967046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6978" y="1681163"/>
            <a:ext cx="506059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7D1B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C930A0-A446-8934-83B0-4211CE9DDE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6978" y="2718651"/>
            <a:ext cx="5060597" cy="34710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073EB0-202F-9534-7FA6-4360AF3028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9948" y="1681163"/>
            <a:ext cx="4855439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7D1B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24C7C7-9972-861A-4FE3-88F8319EF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99948" y="2718651"/>
            <a:ext cx="4855439" cy="34710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BD02DD-D141-31DC-5F08-399C5421C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4A02C5-BABC-E8B6-0ACD-ED244D3AA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D985BB-EA85-CB44-EC72-A8AA5E0E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52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B449D-27B1-7F72-FF02-A3C9C61F9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365125"/>
            <a:ext cx="104168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4DAF6E-A6CE-8E1F-7712-50736750E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1DE5B0-5C76-4FF0-0647-75F166307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5343FB-AF03-CE0F-4C9E-D1D429F42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252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BA6CF-5E58-6404-777E-F8DE33A12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982436"/>
            <a:ext cx="3835047" cy="2198914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6BFE4B-4FC6-24FC-D2CB-DF6C98DC8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342920-6755-600A-0F2C-89E0FAAD5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978" y="3429000"/>
            <a:ext cx="383504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88BB2E-F127-2942-6275-F8973C296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1651BB-69AD-54FC-BD8D-98D8F5E9A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7B6A26-29C5-A008-6741-1D58B585B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5552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3FDFF-4146-8CD5-3C87-D19BE64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987424"/>
            <a:ext cx="3835047" cy="2172543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3B195D-8CE5-F0E2-0FF4-12F3781025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68988" y="1673224"/>
            <a:ext cx="4831645" cy="37264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3C38BC-3C86-7AA4-43B8-024C9E223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6978" y="3429000"/>
            <a:ext cx="383504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63AB55-097B-2831-B03E-C01860C6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DABBC-9BEF-DB93-4AB1-355364F8F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249394-3E59-F90E-978C-40DC1CBC7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7056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F61448-670D-3DB7-2A72-BD218D052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1A21C0-9EEF-5C5C-C944-5F63E5C6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BDC09B-0830-B547-5BE5-E894DB13F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87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329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348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ecti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accent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419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81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527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ection 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9A763A-ADAD-5100-EF3E-1BC603504B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35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728E2-B757-CACE-05FF-2C02678D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848" y="2074277"/>
            <a:ext cx="7456349" cy="2681830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54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99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45995-54D3-DDFE-21DF-86D9C9FEE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703285"/>
            <a:ext cx="10410472" cy="2015367"/>
          </a:xfrm>
        </p:spPr>
        <p:txBody>
          <a:bodyPr anchor="t" anchorCtr="0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E5D0A-7541-AB3A-7D84-B5ED8F5D7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6978" y="3429000"/>
            <a:ext cx="10410472" cy="2309013"/>
          </a:xfrm>
        </p:spPr>
        <p:txBody>
          <a:bodyPr>
            <a:normAutofit/>
          </a:bodyPr>
          <a:lstStyle>
            <a:lvl1pPr marL="0" indent="0">
              <a:lnSpc>
                <a:spcPct val="130000"/>
              </a:lnSpc>
              <a:buNone/>
              <a:defRPr sz="2000">
                <a:solidFill>
                  <a:srgbClr val="0072C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A252ED-F918-709F-364D-EF7A825FC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6568F5-97A0-C8A1-5AD7-B6FA54D00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B5580-4CF0-E22E-9532-02B6CBC89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1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C1DED8-4D4F-EFED-613A-F59C47920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978" y="365125"/>
            <a:ext cx="10416822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782A5-1A86-937D-22E5-C3571C8BCC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36978" y="1825625"/>
            <a:ext cx="50828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7EF7FE-06D2-883E-5876-1F8132E7A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978" y="1825625"/>
            <a:ext cx="508282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B405CF-2D37-8B88-F360-0D7B4691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B928F-9529-4741-8D68-C934E21C6887}" type="datetimeFigureOut">
              <a:rPr lang="en-US" smtClean="0"/>
              <a:t>8/24/2026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85B0C1-1746-696D-8E4C-C0354C041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CA69A7-0EC1-8AC4-AD38-1F7C596D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C1DFF-60A0-0E45-8672-CB76E4BE2A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17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49E6C9-767E-87D0-9B16-55CEE3C94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2050" y="365125"/>
            <a:ext cx="101917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0D1C9C-1361-1715-3A0C-E9140AAD6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2050" y="1825625"/>
            <a:ext cx="101917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4DCC-90D5-4A4B-4014-ACE5C30119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13225" y="6356350"/>
            <a:ext cx="1397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72CE"/>
                </a:solidFill>
                <a:latin typeface="DM Sans" pitchFamily="2" charset="77"/>
              </a:defRPr>
            </a:lvl1pPr>
          </a:lstStyle>
          <a:p>
            <a:fld id="{8F3B928F-9529-4741-8D68-C934E21C6887}" type="datetimeFigureOut">
              <a:rPr lang="en-US" smtClean="0"/>
              <a:pPr/>
              <a:t>8/24/2026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28E93E-FE88-318F-67C2-DF02FAAA0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734756" y="6356350"/>
            <a:ext cx="48316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72CE"/>
                </a:solidFill>
                <a:latin typeface="DM Sa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21C1C-DDA7-3DC8-CBA9-AF2BBBF490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73644" y="6356350"/>
            <a:ext cx="680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72CE"/>
                </a:solidFill>
                <a:latin typeface="DM Sans" pitchFamily="2" charset="77"/>
              </a:defRPr>
            </a:lvl1pPr>
          </a:lstStyle>
          <a:p>
            <a:fld id="{E69C1DFF-60A0-0E45-8672-CB76E4BE2A7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blue and orange text on a black background&#10;&#10;Description automatically generated with medium confidence">
            <a:extLst>
              <a:ext uri="{FF2B5EF4-FFF2-40B4-BE49-F238E27FC236}">
                <a16:creationId xmlns:a16="http://schemas.microsoft.com/office/drawing/2014/main" id="{A9A70A20-9EEA-5036-BD01-90E176BD9973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232010" y="6176963"/>
            <a:ext cx="2787179" cy="59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974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5" r:id="rId4"/>
    <p:sldLayoutId id="2147483662" r:id="rId5"/>
    <p:sldLayoutId id="2147483666" r:id="rId6"/>
    <p:sldLayoutId id="2147483667" r:id="rId7"/>
    <p:sldLayoutId id="2147483651" r:id="rId8"/>
    <p:sldLayoutId id="2147483652" r:id="rId9"/>
    <p:sldLayoutId id="2147483653" r:id="rId10"/>
    <p:sldLayoutId id="2147483654" r:id="rId11"/>
    <p:sldLayoutId id="2147483656" r:id="rId12"/>
    <p:sldLayoutId id="2147483657" r:id="rId13"/>
    <p:sldLayoutId id="2147483655" r:id="rId14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b="0" i="0" kern="1200">
          <a:solidFill>
            <a:srgbClr val="0072CE"/>
          </a:solidFill>
          <a:latin typeface="Mokoko Medium" panose="02060503020203020204" pitchFamily="18" charset="77"/>
          <a:ea typeface="+mj-ea"/>
          <a:cs typeface="Mokoko Medium" panose="02060503020203020204" pitchFamily="18" charset="77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Clr>
          <a:srgbClr val="FF6E3B"/>
        </a:buClr>
        <a:buSzPct val="80000"/>
        <a:buFont typeface="Wingdings" pitchFamily="2" charset="2"/>
        <a:buChar char="§"/>
        <a:defRPr sz="2400" kern="1200">
          <a:solidFill>
            <a:srgbClr val="0072CE"/>
          </a:solidFill>
          <a:latin typeface="DM Sa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2000" kern="1200">
          <a:solidFill>
            <a:srgbClr val="0072CE"/>
          </a:solidFill>
          <a:latin typeface="DM Sa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1800" kern="1200">
          <a:solidFill>
            <a:srgbClr val="0072CE"/>
          </a:solidFill>
          <a:latin typeface="DM Sa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1600" kern="1200">
          <a:solidFill>
            <a:srgbClr val="0072CE"/>
          </a:solidFill>
          <a:latin typeface="DM Sa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30000"/>
        </a:lnSpc>
        <a:spcBef>
          <a:spcPts val="500"/>
        </a:spcBef>
        <a:buClr>
          <a:srgbClr val="FF6E3B"/>
        </a:buClr>
        <a:buSzPct val="80000"/>
        <a:buFont typeface="Wingdings" pitchFamily="2" charset="2"/>
        <a:buChar char="§"/>
        <a:defRPr sz="1600" kern="1200">
          <a:solidFill>
            <a:srgbClr val="0072CE"/>
          </a:solidFill>
          <a:latin typeface="DM Sa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AEAE88-D7A5-B5E4-F8A5-326C1263B945}"/>
              </a:ext>
            </a:extLst>
          </p:cNvPr>
          <p:cNvSpPr/>
          <p:nvPr/>
        </p:nvSpPr>
        <p:spPr>
          <a:xfrm>
            <a:off x="-1" y="-7788"/>
            <a:ext cx="12192000" cy="896471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B243CF-B43C-3EC5-B9EB-94186F63621E}"/>
              </a:ext>
            </a:extLst>
          </p:cNvPr>
          <p:cNvSpPr txBox="1"/>
          <p:nvPr/>
        </p:nvSpPr>
        <p:spPr>
          <a:xfrm>
            <a:off x="126552" y="107258"/>
            <a:ext cx="1195895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2"/>
                </a:solidFill>
                <a:latin typeface="Mokoko Medium" panose="02060503020203020204"/>
              </a:rPr>
              <a:t>Community Pharmacy: Delivering the CVD Modern Service Framework</a:t>
            </a:r>
          </a:p>
          <a:p>
            <a:r>
              <a:rPr lang="en-US" sz="1400" dirty="0">
                <a:solidFill>
                  <a:schemeClr val="bg2"/>
                </a:solidFill>
                <a:latin typeface="Mokoko Medium" panose="02060503020203020204"/>
              </a:rPr>
              <a:t>Working together enabling prevention, earlier diagnosis, better cardiovascular outcomes </a:t>
            </a:r>
            <a:r>
              <a:rPr lang="en-GB" sz="1400" dirty="0">
                <a:solidFill>
                  <a:schemeClr val="bg2"/>
                </a:solidFill>
                <a:latin typeface="Mokoko Medium" panose="02060503020203020204"/>
              </a:rPr>
              <a:t>and joined up care delivered close to home.</a:t>
            </a:r>
            <a:endParaRPr lang="en-US" sz="1400" dirty="0">
              <a:solidFill>
                <a:schemeClr val="bg2"/>
              </a:solidFill>
              <a:latin typeface="Mokoko Medium" panose="0206050302020302020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B4C09D-A15B-7996-F66D-4AD5CB4C934B}"/>
              </a:ext>
            </a:extLst>
          </p:cNvPr>
          <p:cNvSpPr txBox="1"/>
          <p:nvPr/>
        </p:nvSpPr>
        <p:spPr>
          <a:xfrm>
            <a:off x="97004" y="979331"/>
            <a:ext cx="3154705" cy="3000821"/>
          </a:xfrm>
          <a:prstGeom prst="rect">
            <a:avLst/>
          </a:prstGeom>
          <a:solidFill>
            <a:srgbClr val="0072CE">
              <a:alpha val="5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1100" b="1" dirty="0">
                <a:latin typeface="Mokoko Medium" panose="02060503020203020204"/>
              </a:rPr>
              <a:t>Why this matters:</a:t>
            </a:r>
          </a:p>
          <a:p>
            <a:r>
              <a:rPr lang="en-US" sz="1000" dirty="0">
                <a:latin typeface="DM Sans" pitchFamily="2" charset="0"/>
              </a:rPr>
              <a:t>The CVD MSF aims to </a:t>
            </a:r>
          </a:p>
          <a:p>
            <a:r>
              <a:rPr lang="en-US" sz="1000" dirty="0">
                <a:latin typeface="DM Sans" pitchFamily="2" charset="0"/>
              </a:rPr>
              <a:t>reduce premature </a:t>
            </a:r>
          </a:p>
          <a:p>
            <a:r>
              <a:rPr lang="en-US" sz="1000" dirty="0">
                <a:latin typeface="DM Sans" pitchFamily="2" charset="0"/>
              </a:rPr>
              <a:t>deaths from heart </a:t>
            </a:r>
          </a:p>
          <a:p>
            <a:r>
              <a:rPr lang="en-US" sz="1000" dirty="0">
                <a:latin typeface="DM Sans" pitchFamily="2" charset="0"/>
              </a:rPr>
              <a:t>disease and stroke by </a:t>
            </a:r>
          </a:p>
          <a:p>
            <a:r>
              <a:rPr lang="en-US" sz="1000" dirty="0">
                <a:latin typeface="DM Sans" pitchFamily="2" charset="0"/>
              </a:rPr>
              <a:t>25% over the next </a:t>
            </a:r>
          </a:p>
          <a:p>
            <a:r>
              <a:rPr lang="en-US" sz="1000" dirty="0">
                <a:latin typeface="DM Sans" pitchFamily="2" charset="0"/>
              </a:rPr>
              <a:t>decade through:</a:t>
            </a:r>
          </a:p>
          <a:p>
            <a:pPr marL="171450" indent="-171450" fontAlgn="t">
              <a:lnSpc>
                <a:spcPts val="15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Prevention and proactive care </a:t>
            </a:r>
          </a:p>
          <a:p>
            <a:pPr marL="171450" indent="-171450" fontAlgn="t">
              <a:lnSpc>
                <a:spcPts val="15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Earlier diagnosis and intervention </a:t>
            </a:r>
          </a:p>
          <a:p>
            <a:pPr marL="171450" indent="-171450" fontAlgn="t">
              <a:lnSpc>
                <a:spcPts val="15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Treatment optimisation </a:t>
            </a:r>
          </a:p>
          <a:p>
            <a:pPr marL="171450" indent="-171450" fontAlgn="t">
              <a:lnSpc>
                <a:spcPts val="15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Reducing health inequalities </a:t>
            </a:r>
          </a:p>
          <a:p>
            <a:pPr marL="171450" indent="-171450" fontAlgn="t">
              <a:lnSpc>
                <a:spcPts val="15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Delivering more care in neighbourhoods</a:t>
            </a:r>
          </a:p>
          <a:p>
            <a:pPr marL="171450" indent="-171450" fontAlgn="t">
              <a:lnSpc>
                <a:spcPts val="15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A new CVKM approach to population health</a:t>
            </a:r>
            <a:endParaRPr lang="en-US" sz="1100" dirty="0">
              <a:latin typeface="DM Sans" pitchFamily="2" charset="0"/>
            </a:endParaRPr>
          </a:p>
          <a:p>
            <a:endParaRPr lang="en-US" sz="300" dirty="0">
              <a:latin typeface="DM Sans" pitchFamily="2" charset="0"/>
            </a:endParaRPr>
          </a:p>
          <a:p>
            <a:r>
              <a:rPr lang="en-US" sz="1000" dirty="0">
                <a:latin typeface="DM Sans" pitchFamily="2" charset="0"/>
              </a:rPr>
              <a:t>Community pharmacy can support these priorities through its accessibility, clinical expertise and trusted relationships with local people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0C2487-EBDD-AF24-32CC-4A8E18C7DA09}"/>
              </a:ext>
            </a:extLst>
          </p:cNvPr>
          <p:cNvSpPr txBox="1"/>
          <p:nvPr/>
        </p:nvSpPr>
        <p:spPr>
          <a:xfrm>
            <a:off x="97005" y="3980152"/>
            <a:ext cx="3154704" cy="2046714"/>
          </a:xfrm>
          <a:prstGeom prst="rect">
            <a:avLst/>
          </a:prstGeom>
          <a:solidFill>
            <a:srgbClr val="0072CE">
              <a:alpha val="22000"/>
            </a:srgb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latin typeface="Mokoko Medium" panose="02060603020203020204" pitchFamily="18" charset="0"/>
                <a:cs typeface="Mokoko Medium" panose="02060603020203020204" pitchFamily="18" charset="0"/>
              </a:rPr>
              <a:t>The Ask for Systems, ICBs and INTs</a:t>
            </a:r>
          </a:p>
          <a:p>
            <a:pPr marL="179388" indent="-179388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000" dirty="0">
                <a:latin typeface="DM Sans" pitchFamily="2" charset="0"/>
              </a:rPr>
              <a:t>Include community pharmacy as a core CVD delivery partner</a:t>
            </a:r>
          </a:p>
          <a:p>
            <a:pPr marL="171450" indent="-171450" fontAlgn="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Integrate community pharmacy within CVKM pathways and neighbourhood teams </a:t>
            </a:r>
          </a:p>
          <a:p>
            <a:pPr marL="171450" indent="-171450" fontAlgn="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Use pharmacy services to identify and engage at-risk populations </a:t>
            </a:r>
          </a:p>
          <a:p>
            <a:pPr marL="171450" indent="-171450" fontAlgn="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Invest in community-based prevention, case-finding and medicines optimisation </a:t>
            </a:r>
          </a:p>
          <a:p>
            <a:pPr marL="171450" indent="-171450" fontAlgn="t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000" dirty="0">
                <a:latin typeface="DM Sans" pitchFamily="2" charset="0"/>
              </a:rPr>
              <a:t>Harness community pharmacy expertise to improve cardiovascular outcomes and reduce inequalities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1CAC364-B707-C5A3-54B7-75599F5FEC82}"/>
              </a:ext>
            </a:extLst>
          </p:cNvPr>
          <p:cNvSpPr/>
          <p:nvPr/>
        </p:nvSpPr>
        <p:spPr>
          <a:xfrm>
            <a:off x="3358519" y="1020942"/>
            <a:ext cx="2858703" cy="178724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6C24EE-33DA-92A2-A5FA-4A2BE1F51AF0}"/>
              </a:ext>
            </a:extLst>
          </p:cNvPr>
          <p:cNvSpPr/>
          <p:nvPr/>
        </p:nvSpPr>
        <p:spPr>
          <a:xfrm>
            <a:off x="9225754" y="1020942"/>
            <a:ext cx="2858703" cy="1787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53259C-D4D7-1D4A-A64F-0E8C46434FE6}"/>
              </a:ext>
            </a:extLst>
          </p:cNvPr>
          <p:cNvSpPr/>
          <p:nvPr/>
        </p:nvSpPr>
        <p:spPr>
          <a:xfrm>
            <a:off x="6289788" y="1020942"/>
            <a:ext cx="2858703" cy="178724"/>
          </a:xfrm>
          <a:prstGeom prst="rect">
            <a:avLst/>
          </a:prstGeom>
          <a:solidFill>
            <a:srgbClr val="CB00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FC3FC5-61EE-B5BE-619A-AF4AF023EEB4}"/>
              </a:ext>
            </a:extLst>
          </p:cNvPr>
          <p:cNvSpPr txBox="1"/>
          <p:nvPr/>
        </p:nvSpPr>
        <p:spPr>
          <a:xfrm>
            <a:off x="9275453" y="3894213"/>
            <a:ext cx="2858703" cy="25776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latin typeface="Mokoko Medium" panose="02060503020203020204"/>
              </a:rPr>
              <a:t>6. Care closer to home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Accessible clinical support within local communities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Integrated working with primary care and neighbourhood teams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Rapid referral and signposting into wider services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Supporting ongoing monitoring and follow-up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Contributing to neighbourhood-based CVKM care models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Delivering more cardiovascular care outside hospital settings</a:t>
            </a:r>
            <a:endParaRPr lang="en-GB" sz="1100" dirty="0">
              <a:latin typeface="DM Sans" pitchFamily="2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104AC1-5C87-8587-2AFF-09C48AF8A4F1}"/>
              </a:ext>
            </a:extLst>
          </p:cNvPr>
          <p:cNvSpPr/>
          <p:nvPr/>
        </p:nvSpPr>
        <p:spPr>
          <a:xfrm>
            <a:off x="3353822" y="3658391"/>
            <a:ext cx="2858703" cy="178724"/>
          </a:xfrm>
          <a:prstGeom prst="rect">
            <a:avLst/>
          </a:prstGeom>
          <a:solidFill>
            <a:srgbClr val="0072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EAB1958-4C9E-EECF-E138-549CFD4A7D4B}"/>
              </a:ext>
            </a:extLst>
          </p:cNvPr>
          <p:cNvSpPr/>
          <p:nvPr/>
        </p:nvSpPr>
        <p:spPr>
          <a:xfrm>
            <a:off x="9275454" y="3653769"/>
            <a:ext cx="2858703" cy="1787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6BAA1D0-2794-BC26-3672-337213A036F0}"/>
              </a:ext>
            </a:extLst>
          </p:cNvPr>
          <p:cNvSpPr/>
          <p:nvPr/>
        </p:nvSpPr>
        <p:spPr>
          <a:xfrm>
            <a:off x="6289785" y="3662508"/>
            <a:ext cx="2858703" cy="178724"/>
          </a:xfrm>
          <a:prstGeom prst="rect">
            <a:avLst/>
          </a:prstGeom>
          <a:solidFill>
            <a:srgbClr val="CB00B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E4ED72-A6A0-220D-5369-A87F2CAECD9D}"/>
              </a:ext>
            </a:extLst>
          </p:cNvPr>
          <p:cNvSpPr txBox="1"/>
          <p:nvPr/>
        </p:nvSpPr>
        <p:spPr>
          <a:xfrm>
            <a:off x="9221055" y="1294266"/>
            <a:ext cx="2858703" cy="246221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</a:pPr>
            <a:r>
              <a:rPr lang="en-US" sz="1200" b="1" dirty="0">
                <a:latin typeface="Mokoko Medium" panose="02060503020203020204"/>
              </a:rPr>
              <a:t>3. Prevention at scale, close to home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Lifestyle and </a:t>
            </a:r>
            <a:r>
              <a:rPr lang="en-US" sz="1100" dirty="0" err="1">
                <a:latin typeface="DM Sans" pitchFamily="2" charset="0"/>
              </a:rPr>
              <a:t>behaviour</a:t>
            </a:r>
            <a:r>
              <a:rPr lang="en-US" sz="1100" dirty="0">
                <a:latin typeface="DM Sans" pitchFamily="2" charset="0"/>
              </a:rPr>
              <a:t> change support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Smoking cessation services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Weight management support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Health promotion and self-care advice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Preventing disease progression through regular engagement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Outreach activity potential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Supporting the NHS shift from treatment to prevention</a:t>
            </a:r>
            <a:endParaRPr lang="en-GB" sz="1100" dirty="0">
              <a:latin typeface="DM Sans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9AF217-95BB-E64B-B59F-F64C3FE77E63}"/>
              </a:ext>
            </a:extLst>
          </p:cNvPr>
          <p:cNvSpPr txBox="1"/>
          <p:nvPr/>
        </p:nvSpPr>
        <p:spPr>
          <a:xfrm>
            <a:off x="3378316" y="1289953"/>
            <a:ext cx="2858703" cy="236988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latin typeface="Mokoko Medium" panose="02060503020203020204"/>
              </a:rPr>
              <a:t>1. Finding the missing millions</a:t>
            </a:r>
            <a:endParaRPr lang="en-US" sz="1400" b="1" dirty="0">
              <a:latin typeface="Mokoko Medium" panose="02060503020203020204"/>
            </a:endParaRP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Blood pressure checks through the Hypertension Case-Finding Service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Identifying people with undiagnosed cardiovascular risk factors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Opportunities to support AF, cholesterol, diabetes and kidney disease detection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Reaching people who may not otherwise access healthcare services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Supporting proactive identification before cardiovascular events occur</a:t>
            </a:r>
            <a:endParaRPr lang="en-GB" sz="1100" dirty="0">
              <a:latin typeface="DM Sans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C45A93-15A2-5D6E-6096-D3C1E26ADA89}"/>
              </a:ext>
            </a:extLst>
          </p:cNvPr>
          <p:cNvSpPr txBox="1"/>
          <p:nvPr/>
        </p:nvSpPr>
        <p:spPr>
          <a:xfrm>
            <a:off x="6289786" y="3894213"/>
            <a:ext cx="2858703" cy="223907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latin typeface="Mokoko Medium" panose="02060503020203020204"/>
              </a:rPr>
              <a:t>5. Tackling health inequalities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No appointment required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Longer opening hours than other primary care providers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Located in communities with greatest need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Trusted by underserved populations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Supporting equitable access to prevention, diagnosis and treatment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Helping reduce variation in cardiovascular outcomes</a:t>
            </a:r>
            <a:endParaRPr lang="en-GB" sz="1100" dirty="0">
              <a:latin typeface="DM Sans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925DA92-4A9F-E429-AD6F-7B4FC892ABC5}"/>
              </a:ext>
            </a:extLst>
          </p:cNvPr>
          <p:cNvSpPr txBox="1"/>
          <p:nvPr/>
        </p:nvSpPr>
        <p:spPr>
          <a:xfrm>
            <a:off x="3353822" y="3894213"/>
            <a:ext cx="2858703" cy="25776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200" b="1" dirty="0">
                <a:latin typeface="Mokoko Medium" panose="02060503020203020204"/>
              </a:rPr>
              <a:t>4. Driving treatment to target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latin typeface="DM Sans" pitchFamily="2" charset="0"/>
              </a:rPr>
              <a:t>Supporting adherence to cardiovascular medicines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latin typeface="DM Sans" pitchFamily="2" charset="0"/>
              </a:rPr>
              <a:t>New Medicine Service interventions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latin typeface="DM Sans" pitchFamily="2" charset="0"/>
              </a:rPr>
              <a:t>Medicines optimisation and clinical review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latin typeface="DM Sans" pitchFamily="2" charset="0"/>
              </a:rPr>
              <a:t>Helping patients achieve blood pressure, cholesterol and diabetes targets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latin typeface="DM Sans" pitchFamily="2" charset="0"/>
              </a:rPr>
              <a:t>Supporting safer, more effective use of medicines</a:t>
            </a:r>
          </a:p>
          <a:p>
            <a:pPr marL="171450" lvl="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GB" sz="1100" dirty="0">
                <a:latin typeface="DM Sans" pitchFamily="2" charset="0"/>
              </a:rPr>
              <a:t>Reducing avoidable cardiovascular complications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C44C15B-2708-53EA-7D2E-D5453C23C36C}"/>
              </a:ext>
            </a:extLst>
          </p:cNvPr>
          <p:cNvSpPr txBox="1"/>
          <p:nvPr/>
        </p:nvSpPr>
        <p:spPr>
          <a:xfrm>
            <a:off x="6289787" y="1278614"/>
            <a:ext cx="2858703" cy="238526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</a:pPr>
            <a:r>
              <a:rPr lang="en-US" sz="1200" b="1" dirty="0">
                <a:latin typeface="Mokoko Medium" panose="02060503020203020204"/>
              </a:rPr>
              <a:t>2. Local intelligence, trusted relationships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Regular contact with patients and families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Identifying adherence challenges and unmet needs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Early awareness of changes in health behaviours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Supporting personalised interventions and targeted support</a:t>
            </a:r>
          </a:p>
          <a:p>
            <a:pPr marL="171450" indent="-171450">
              <a:spcAft>
                <a:spcPts val="300"/>
              </a:spcAft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100" dirty="0">
                <a:latin typeface="DM Sans" pitchFamily="2" charset="0"/>
              </a:rPr>
              <a:t>Sharing local insight to support population health management</a:t>
            </a:r>
            <a:endParaRPr lang="en-GB" sz="1600" dirty="0">
              <a:latin typeface="DM Sans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A932EC3-D3F8-86B6-68FF-5BDDEF6E36F1}"/>
              </a:ext>
            </a:extLst>
          </p:cNvPr>
          <p:cNvSpPr txBox="1"/>
          <p:nvPr/>
        </p:nvSpPr>
        <p:spPr>
          <a:xfrm>
            <a:off x="3358518" y="6448923"/>
            <a:ext cx="8833481" cy="430887"/>
          </a:xfrm>
          <a:prstGeom prst="rect">
            <a:avLst/>
          </a:prstGeom>
          <a:solidFill>
            <a:srgbClr val="0072CE"/>
          </a:solidFill>
        </p:spPr>
        <p:txBody>
          <a:bodyPr wrap="square" rtlCol="0">
            <a:spAutoFit/>
          </a:bodyPr>
          <a:lstStyle/>
          <a:p>
            <a:pPr algn="ctr">
              <a:buClr>
                <a:schemeClr val="accent1"/>
              </a:buClr>
            </a:pPr>
            <a:r>
              <a:rPr lang="en-GB" sz="2200" b="1" dirty="0">
                <a:solidFill>
                  <a:srgbClr val="FFFFFF"/>
                </a:solidFill>
                <a:latin typeface="Mokoko Medium" panose="02060503020203020204"/>
              </a:rPr>
              <a:t>One system, one team, one shared CVKM ambition</a:t>
            </a:r>
          </a:p>
        </p:txBody>
      </p:sp>
      <p:pic>
        <p:nvPicPr>
          <p:cNvPr id="9" name="Content Placeholder 7">
            <a:extLst>
              <a:ext uri="{FF2B5EF4-FFF2-40B4-BE49-F238E27FC236}">
                <a16:creationId xmlns:a16="http://schemas.microsoft.com/office/drawing/2014/main" id="{40541747-3228-422A-42C9-2C8847547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356" y="1020942"/>
            <a:ext cx="1510292" cy="100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520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LPC Brand Colours">
      <a:dk1>
        <a:srgbClr val="0072CE"/>
      </a:dk1>
      <a:lt1>
        <a:srgbClr val="48D1BA"/>
      </a:lt1>
      <a:dk2>
        <a:srgbClr val="000000"/>
      </a:dk2>
      <a:lt2>
        <a:srgbClr val="FFFFFF"/>
      </a:lt2>
      <a:accent1>
        <a:srgbClr val="FF6D3A"/>
      </a:accent1>
      <a:accent2>
        <a:srgbClr val="CB00BA"/>
      </a:accent2>
      <a:accent3>
        <a:srgbClr val="CB95FF"/>
      </a:accent3>
      <a:accent4>
        <a:srgbClr val="0072CE"/>
      </a:accent4>
      <a:accent5>
        <a:srgbClr val="FFFFFF"/>
      </a:accent5>
      <a:accent6>
        <a:srgbClr val="000000"/>
      </a:accent6>
      <a:hlink>
        <a:srgbClr val="FF6D3A"/>
      </a:hlink>
      <a:folHlink>
        <a:srgbClr val="CB00B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03EF403-7F44-489F-B71F-283D01D98A43}" vid="{1473204A-CD99-49A4-B5F8-A72D92BFEEA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LPC Presentation Template</Template>
  <TotalTime>0</TotalTime>
  <Words>422</Words>
  <Application>Microsoft Office PowerPoint</Application>
  <PresentationFormat>Widescreen</PresentationFormat>
  <Paragraphs>65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DM Sans</vt:lpstr>
      <vt:lpstr>Mokoko Medium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Vicki Roberts</dc:creator>
  <cp:lastModifiedBy>Vicki Roberts</cp:lastModifiedBy>
  <cp:revision>4</cp:revision>
  <dcterms:created xsi:type="dcterms:W3CDTF">2025-07-02T13:53:55Z</dcterms:created>
  <dcterms:modified xsi:type="dcterms:W3CDTF">2026-08-24T13:26:58Z</dcterms:modified>
</cp:coreProperties>
</file>