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86" r:id="rId3"/>
    <p:sldId id="324" r:id="rId4"/>
    <p:sldId id="293" r:id="rId5"/>
    <p:sldId id="304" r:id="rId6"/>
    <p:sldId id="297" r:id="rId7"/>
    <p:sldId id="305" r:id="rId8"/>
    <p:sldId id="325" r:id="rId9"/>
    <p:sldId id="294" r:id="rId10"/>
    <p:sldId id="326" r:id="rId11"/>
    <p:sldId id="327" r:id="rId12"/>
    <p:sldId id="328" r:id="rId13"/>
    <p:sldId id="329" r:id="rId14"/>
    <p:sldId id="331" r:id="rId15"/>
    <p:sldId id="330" r:id="rId16"/>
    <p:sldId id="295" r:id="rId17"/>
    <p:sldId id="296" r:id="rId18"/>
    <p:sldId id="298" r:id="rId19"/>
    <p:sldId id="299" r:id="rId20"/>
    <p:sldId id="300" r:id="rId21"/>
    <p:sldId id="301" r:id="rId22"/>
    <p:sldId id="302" r:id="rId23"/>
    <p:sldId id="30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47D1BA"/>
    <a:srgbClr val="0F6B61"/>
    <a:srgbClr val="CC9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09D9F-911E-4252-B578-30514B77056A}" v="24" dt="2026-09-15T11:02:38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8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 Roberts" userId="dc29b5d5-98a1-4381-a502-1a534fe868a0" providerId="ADAL" clId="{7C2B7065-7DF4-405E-9CB0-55C01908034F}"/>
    <pc:docChg chg="custSel addSld delSld modSld">
      <pc:chgData name="Vicki Roberts" userId="dc29b5d5-98a1-4381-a502-1a534fe868a0" providerId="ADAL" clId="{7C2B7065-7DF4-405E-9CB0-55C01908034F}" dt="2026-09-15T11:11:24.609" v="130" actId="20577"/>
      <pc:docMkLst>
        <pc:docMk/>
      </pc:docMkLst>
      <pc:sldChg chg="modSp mod">
        <pc:chgData name="Vicki Roberts" userId="dc29b5d5-98a1-4381-a502-1a534fe868a0" providerId="ADAL" clId="{7C2B7065-7DF4-405E-9CB0-55C01908034F}" dt="2026-09-15T11:11:24.609" v="130" actId="20577"/>
        <pc:sldMkLst>
          <pc:docMk/>
          <pc:sldMk cId="2488306921" sldId="256"/>
        </pc:sldMkLst>
        <pc:spChg chg="mod">
          <ac:chgData name="Vicki Roberts" userId="dc29b5d5-98a1-4381-a502-1a534fe868a0" providerId="ADAL" clId="{7C2B7065-7DF4-405E-9CB0-55C01908034F}" dt="2026-09-15T11:11:24.609" v="130" actId="20577"/>
          <ac:spMkLst>
            <pc:docMk/>
            <pc:sldMk cId="2488306921" sldId="256"/>
            <ac:spMk id="4" creationId="{F916BF77-5A3C-2190-2656-82184F3DCE4F}"/>
          </ac:spMkLst>
        </pc:spChg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2419962697" sldId="265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671279088" sldId="267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1280815855" sldId="280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3966973131" sldId="281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6130522" sldId="283"/>
        </pc:sldMkLst>
      </pc:sldChg>
      <pc:sldChg chg="modSp">
        <pc:chgData name="Vicki Roberts" userId="dc29b5d5-98a1-4381-a502-1a534fe868a0" providerId="ADAL" clId="{7C2B7065-7DF4-405E-9CB0-55C01908034F}" dt="2026-09-15T10:55:00.258" v="1"/>
        <pc:sldMkLst>
          <pc:docMk/>
          <pc:sldMk cId="3283232834" sldId="286"/>
        </pc:sldMkLst>
        <pc:spChg chg="mod">
          <ac:chgData name="Vicki Roberts" userId="dc29b5d5-98a1-4381-a502-1a534fe868a0" providerId="ADAL" clId="{7C2B7065-7DF4-405E-9CB0-55C01908034F}" dt="2026-09-15T10:55:00.258" v="1"/>
          <ac:spMkLst>
            <pc:docMk/>
            <pc:sldMk cId="3283232834" sldId="286"/>
            <ac:spMk id="3" creationId="{AF8FAE55-D06A-4A19-5AFE-F19287D401E8}"/>
          </ac:spMkLst>
        </pc:spChg>
      </pc:sldChg>
      <pc:sldChg chg="addSp delSp modSp mod">
        <pc:chgData name="Vicki Roberts" userId="dc29b5d5-98a1-4381-a502-1a534fe868a0" providerId="ADAL" clId="{7C2B7065-7DF4-405E-9CB0-55C01908034F}" dt="2026-09-15T10:56:04.595" v="9" actId="27636"/>
        <pc:sldMkLst>
          <pc:docMk/>
          <pc:sldMk cId="1640904952" sldId="293"/>
        </pc:sldMkLst>
        <pc:spChg chg="del">
          <ac:chgData name="Vicki Roberts" userId="dc29b5d5-98a1-4381-a502-1a534fe868a0" providerId="ADAL" clId="{7C2B7065-7DF4-405E-9CB0-55C01908034F}" dt="2026-09-15T10:55:57.274" v="5" actId="478"/>
          <ac:spMkLst>
            <pc:docMk/>
            <pc:sldMk cId="1640904952" sldId="293"/>
            <ac:spMk id="3" creationId="{FBA806F3-C648-3321-2329-89591F6DB632}"/>
          </ac:spMkLst>
        </pc:spChg>
        <pc:spChg chg="add mod">
          <ac:chgData name="Vicki Roberts" userId="dc29b5d5-98a1-4381-a502-1a534fe868a0" providerId="ADAL" clId="{7C2B7065-7DF4-405E-9CB0-55C01908034F}" dt="2026-09-15T10:55:49.111" v="4"/>
          <ac:spMkLst>
            <pc:docMk/>
            <pc:sldMk cId="1640904952" sldId="293"/>
            <ac:spMk id="4" creationId="{E0A336E4-985B-480A-F093-A5ADC7EF6306}"/>
          </ac:spMkLst>
        </pc:spChg>
        <pc:spChg chg="add del mod">
          <ac:chgData name="Vicki Roberts" userId="dc29b5d5-98a1-4381-a502-1a534fe868a0" providerId="ADAL" clId="{7C2B7065-7DF4-405E-9CB0-55C01908034F}" dt="2026-09-15T10:56:00.695" v="6"/>
          <ac:spMkLst>
            <pc:docMk/>
            <pc:sldMk cId="1640904952" sldId="293"/>
            <ac:spMk id="6" creationId="{3764491A-0314-8448-2580-2F36EA7D58D6}"/>
          </ac:spMkLst>
        </pc:spChg>
        <pc:spChg chg="add mod">
          <ac:chgData name="Vicki Roberts" userId="dc29b5d5-98a1-4381-a502-1a534fe868a0" providerId="ADAL" clId="{7C2B7065-7DF4-405E-9CB0-55C01908034F}" dt="2026-09-15T10:56:04.595" v="9" actId="27636"/>
          <ac:spMkLst>
            <pc:docMk/>
            <pc:sldMk cId="1640904952" sldId="293"/>
            <ac:spMk id="7" creationId="{6060B5E9-A87B-E042-B317-5278E98F3E59}"/>
          </ac:spMkLst>
        </pc:spChg>
      </pc:sldChg>
      <pc:sldChg chg="addSp delSp modSp mod">
        <pc:chgData name="Vicki Roberts" userId="dc29b5d5-98a1-4381-a502-1a534fe868a0" providerId="ADAL" clId="{7C2B7065-7DF4-405E-9CB0-55C01908034F}" dt="2026-09-15T10:58:45.316" v="33" actId="20577"/>
        <pc:sldMkLst>
          <pc:docMk/>
          <pc:sldMk cId="3712904079" sldId="294"/>
        </pc:sldMkLst>
        <pc:spChg chg="del mod">
          <ac:chgData name="Vicki Roberts" userId="dc29b5d5-98a1-4381-a502-1a534fe868a0" providerId="ADAL" clId="{7C2B7065-7DF4-405E-9CB0-55C01908034F}" dt="2026-09-15T10:57:52.926" v="19"/>
          <ac:spMkLst>
            <pc:docMk/>
            <pc:sldMk cId="3712904079" sldId="294"/>
            <ac:spMk id="2" creationId="{A56CCEA6-85B4-E44B-02E5-395A2DFB35FC}"/>
          </ac:spMkLst>
        </pc:spChg>
        <pc:spChg chg="del">
          <ac:chgData name="Vicki Roberts" userId="dc29b5d5-98a1-4381-a502-1a534fe868a0" providerId="ADAL" clId="{7C2B7065-7DF4-405E-9CB0-55C01908034F}" dt="2026-09-15T10:58:17.882" v="20" actId="478"/>
          <ac:spMkLst>
            <pc:docMk/>
            <pc:sldMk cId="3712904079" sldId="294"/>
            <ac:spMk id="3" creationId="{64953E54-361B-8C41-E1E5-B18365E44138}"/>
          </ac:spMkLst>
        </pc:spChg>
        <pc:spChg chg="add mod">
          <ac:chgData name="Vicki Roberts" userId="dc29b5d5-98a1-4381-a502-1a534fe868a0" providerId="ADAL" clId="{7C2B7065-7DF4-405E-9CB0-55C01908034F}" dt="2026-09-15T10:57:51.017" v="17"/>
          <ac:spMkLst>
            <pc:docMk/>
            <pc:sldMk cId="3712904079" sldId="294"/>
            <ac:spMk id="4" creationId="{6299071E-A28E-3D84-5C77-122AEED3BC24}"/>
          </ac:spMkLst>
        </pc:spChg>
        <pc:spChg chg="add mod">
          <ac:chgData name="Vicki Roberts" userId="dc29b5d5-98a1-4381-a502-1a534fe868a0" providerId="ADAL" clId="{7C2B7065-7DF4-405E-9CB0-55C01908034F}" dt="2026-09-15T10:58:45.316" v="33" actId="20577"/>
          <ac:spMkLst>
            <pc:docMk/>
            <pc:sldMk cId="3712904079" sldId="294"/>
            <ac:spMk id="5" creationId="{8984746B-BECC-873C-DDFC-CE71C4F00E1B}"/>
          </ac:spMkLst>
        </pc:spChg>
        <pc:spChg chg="add del mod">
          <ac:chgData name="Vicki Roberts" userId="dc29b5d5-98a1-4381-a502-1a534fe868a0" providerId="ADAL" clId="{7C2B7065-7DF4-405E-9CB0-55C01908034F}" dt="2026-09-15T10:58:23.351" v="22" actId="478"/>
          <ac:spMkLst>
            <pc:docMk/>
            <pc:sldMk cId="3712904079" sldId="294"/>
            <ac:spMk id="7" creationId="{575FF964-DD39-E512-BF61-8C2624A654E4}"/>
          </ac:spMkLst>
        </pc:spChg>
        <pc:spChg chg="add mod">
          <ac:chgData name="Vicki Roberts" userId="dc29b5d5-98a1-4381-a502-1a534fe868a0" providerId="ADAL" clId="{7C2B7065-7DF4-405E-9CB0-55C01908034F}" dt="2026-09-15T10:58:19.544" v="21"/>
          <ac:spMkLst>
            <pc:docMk/>
            <pc:sldMk cId="3712904079" sldId="294"/>
            <ac:spMk id="9" creationId="{038C973B-ED4C-ABE9-E6C4-D8B65182BDA8}"/>
          </ac:spMkLst>
        </pc:spChg>
        <pc:spChg chg="add mod">
          <ac:chgData name="Vicki Roberts" userId="dc29b5d5-98a1-4381-a502-1a534fe868a0" providerId="ADAL" clId="{7C2B7065-7DF4-405E-9CB0-55C01908034F}" dt="2026-09-15T10:58:19.544" v="21"/>
          <ac:spMkLst>
            <pc:docMk/>
            <pc:sldMk cId="3712904079" sldId="294"/>
            <ac:spMk id="10" creationId="{79059739-EFF6-CF15-0414-F077CE72305A}"/>
          </ac:spMkLst>
        </pc:spChg>
        <pc:spChg chg="add mod">
          <ac:chgData name="Vicki Roberts" userId="dc29b5d5-98a1-4381-a502-1a534fe868a0" providerId="ADAL" clId="{7C2B7065-7DF4-405E-9CB0-55C01908034F}" dt="2026-09-15T10:58:19.544" v="21"/>
          <ac:spMkLst>
            <pc:docMk/>
            <pc:sldMk cId="3712904079" sldId="294"/>
            <ac:spMk id="11" creationId="{C0627531-FB64-9380-519B-60AE6572751A}"/>
          </ac:spMkLst>
        </pc:spChg>
        <pc:spChg chg="add mod">
          <ac:chgData name="Vicki Roberts" userId="dc29b5d5-98a1-4381-a502-1a534fe868a0" providerId="ADAL" clId="{7C2B7065-7DF4-405E-9CB0-55C01908034F}" dt="2026-09-15T10:58:19.544" v="21"/>
          <ac:spMkLst>
            <pc:docMk/>
            <pc:sldMk cId="3712904079" sldId="294"/>
            <ac:spMk id="12" creationId="{D4441B1F-FAA2-74B0-090E-5DA3B0FCEB44}"/>
          </ac:spMkLst>
        </pc:spChg>
        <pc:spChg chg="add mod">
          <ac:chgData name="Vicki Roberts" userId="dc29b5d5-98a1-4381-a502-1a534fe868a0" providerId="ADAL" clId="{7C2B7065-7DF4-405E-9CB0-55C01908034F}" dt="2026-09-15T10:58:19.544" v="21"/>
          <ac:spMkLst>
            <pc:docMk/>
            <pc:sldMk cId="3712904079" sldId="294"/>
            <ac:spMk id="13" creationId="{85657358-F3DD-BE9A-736F-924D45C4025B}"/>
          </ac:spMkLst>
        </pc:spChg>
        <pc:spChg chg="add mod">
          <ac:chgData name="Vicki Roberts" userId="dc29b5d5-98a1-4381-a502-1a534fe868a0" providerId="ADAL" clId="{7C2B7065-7DF4-405E-9CB0-55C01908034F}" dt="2026-09-15T10:58:19.544" v="21"/>
          <ac:spMkLst>
            <pc:docMk/>
            <pc:sldMk cId="3712904079" sldId="294"/>
            <ac:spMk id="14" creationId="{B12D50CE-77F8-5EC4-3FA0-98790392FDF6}"/>
          </ac:spMkLst>
        </pc:spChg>
        <pc:picChg chg="add mod">
          <ac:chgData name="Vicki Roberts" userId="dc29b5d5-98a1-4381-a502-1a534fe868a0" providerId="ADAL" clId="{7C2B7065-7DF4-405E-9CB0-55C01908034F}" dt="2026-09-15T10:58:19.544" v="21"/>
          <ac:picMkLst>
            <pc:docMk/>
            <pc:sldMk cId="3712904079" sldId="294"/>
            <ac:picMk id="8" creationId="{29EC5A7A-C056-4998-F332-FF58E3C0F3E0}"/>
          </ac:picMkLst>
        </pc:picChg>
      </pc:sldChg>
      <pc:sldChg chg="modSp mod">
        <pc:chgData name="Vicki Roberts" userId="dc29b5d5-98a1-4381-a502-1a534fe868a0" providerId="ADAL" clId="{7C2B7065-7DF4-405E-9CB0-55C01908034F}" dt="2026-09-15T11:03:45.247" v="94" actId="12"/>
        <pc:sldMkLst>
          <pc:docMk/>
          <pc:sldMk cId="2462014233" sldId="296"/>
        </pc:sldMkLst>
        <pc:spChg chg="mod">
          <ac:chgData name="Vicki Roberts" userId="dc29b5d5-98a1-4381-a502-1a534fe868a0" providerId="ADAL" clId="{7C2B7065-7DF4-405E-9CB0-55C01908034F}" dt="2026-09-15T11:03:45.247" v="94" actId="12"/>
          <ac:spMkLst>
            <pc:docMk/>
            <pc:sldMk cId="2462014233" sldId="296"/>
            <ac:spMk id="3" creationId="{1D629E66-A787-92F6-D611-D529251C30D0}"/>
          </ac:spMkLst>
        </pc:spChg>
      </pc:sldChg>
      <pc:sldChg chg="addSp delSp modSp mod">
        <pc:chgData name="Vicki Roberts" userId="dc29b5d5-98a1-4381-a502-1a534fe868a0" providerId="ADAL" clId="{7C2B7065-7DF4-405E-9CB0-55C01908034F}" dt="2026-09-15T10:56:33.053" v="13"/>
        <pc:sldMkLst>
          <pc:docMk/>
          <pc:sldMk cId="3002237911" sldId="304"/>
        </pc:sldMkLst>
        <pc:spChg chg="del mod">
          <ac:chgData name="Vicki Roberts" userId="dc29b5d5-98a1-4381-a502-1a534fe868a0" providerId="ADAL" clId="{7C2B7065-7DF4-405E-9CB0-55C01908034F}" dt="2026-09-15T10:56:33.053" v="13"/>
          <ac:spMkLst>
            <pc:docMk/>
            <pc:sldMk cId="3002237911" sldId="304"/>
            <ac:spMk id="3" creationId="{D927D8EE-DB30-8FC6-2084-1BAA6C011FEE}"/>
          </ac:spMkLst>
        </pc:spChg>
        <pc:spChg chg="add mod">
          <ac:chgData name="Vicki Roberts" userId="dc29b5d5-98a1-4381-a502-1a534fe868a0" providerId="ADAL" clId="{7C2B7065-7DF4-405E-9CB0-55C01908034F}" dt="2026-09-15T10:56:30.765" v="11"/>
          <ac:spMkLst>
            <pc:docMk/>
            <pc:sldMk cId="3002237911" sldId="304"/>
            <ac:spMk id="4" creationId="{A0897E2E-C508-FA3B-DB9C-C9BC769D3E3C}"/>
          </ac:spMkLst>
        </pc:spChg>
        <pc:spChg chg="add mod">
          <ac:chgData name="Vicki Roberts" userId="dc29b5d5-98a1-4381-a502-1a534fe868a0" providerId="ADAL" clId="{7C2B7065-7DF4-405E-9CB0-55C01908034F}" dt="2026-09-15T10:56:33.053" v="13"/>
          <ac:spMkLst>
            <pc:docMk/>
            <pc:sldMk cId="3002237911" sldId="304"/>
            <ac:spMk id="5" creationId="{21A9002A-330A-87F9-B04B-3ED388C83830}"/>
          </ac:spMkLst>
        </pc:spChg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1288910554" sldId="306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3444289625" sldId="307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963748972" sldId="308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1960594634" sldId="309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260928613" sldId="310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3364864536" sldId="311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2760473828" sldId="312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2242815454" sldId="313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3347586230" sldId="314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908214589" sldId="315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3063224359" sldId="316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3064404438" sldId="317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565339467" sldId="318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3031890774" sldId="319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688704987" sldId="320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2253187497" sldId="321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2467576505" sldId="322"/>
        </pc:sldMkLst>
      </pc:sldChg>
      <pc:sldChg chg="add del">
        <pc:chgData name="Vicki Roberts" userId="dc29b5d5-98a1-4381-a502-1a534fe868a0" providerId="ADAL" clId="{7C2B7065-7DF4-405E-9CB0-55C01908034F}" dt="2026-09-15T11:04:49.171" v="95" actId="47"/>
        <pc:sldMkLst>
          <pc:docMk/>
          <pc:sldMk cId="61683907" sldId="323"/>
        </pc:sldMkLst>
      </pc:sldChg>
      <pc:sldChg chg="add">
        <pc:chgData name="Vicki Roberts" userId="dc29b5d5-98a1-4381-a502-1a534fe868a0" providerId="ADAL" clId="{7C2B7065-7DF4-405E-9CB0-55C01908034F}" dt="2026-09-15T10:55:13.876" v="2"/>
        <pc:sldMkLst>
          <pc:docMk/>
          <pc:sldMk cId="2499029332" sldId="324"/>
        </pc:sldMkLst>
      </pc:sldChg>
      <pc:sldChg chg="add">
        <pc:chgData name="Vicki Roberts" userId="dc29b5d5-98a1-4381-a502-1a534fe868a0" providerId="ADAL" clId="{7C2B7065-7DF4-405E-9CB0-55C01908034F}" dt="2026-09-15T10:57:17.749" v="14"/>
        <pc:sldMkLst>
          <pc:docMk/>
          <pc:sldMk cId="2950981748" sldId="325"/>
        </pc:sldMkLst>
      </pc:sldChg>
      <pc:sldChg chg="addSp delSp modSp add mod">
        <pc:chgData name="Vicki Roberts" userId="dc29b5d5-98a1-4381-a502-1a534fe868a0" providerId="ADAL" clId="{7C2B7065-7DF4-405E-9CB0-55C01908034F}" dt="2026-09-15T10:59:30.803" v="40" actId="27636"/>
        <pc:sldMkLst>
          <pc:docMk/>
          <pc:sldMk cId="4040029444" sldId="326"/>
        </pc:sldMkLst>
        <pc:spChg chg="del">
          <ac:chgData name="Vicki Roberts" userId="dc29b5d5-98a1-4381-a502-1a534fe868a0" providerId="ADAL" clId="{7C2B7065-7DF4-405E-9CB0-55C01908034F}" dt="2026-09-15T10:59:02.323" v="35" actId="478"/>
          <ac:spMkLst>
            <pc:docMk/>
            <pc:sldMk cId="4040029444" sldId="326"/>
            <ac:spMk id="2" creationId="{274B586D-9C53-3F95-4423-02C58A799D7B}"/>
          </ac:spMkLst>
        </pc:spChg>
        <pc:spChg chg="mod">
          <ac:chgData name="Vicki Roberts" userId="dc29b5d5-98a1-4381-a502-1a534fe868a0" providerId="ADAL" clId="{7C2B7065-7DF4-405E-9CB0-55C01908034F}" dt="2026-09-15T10:59:30.803" v="40" actId="27636"/>
          <ac:spMkLst>
            <pc:docMk/>
            <pc:sldMk cId="4040029444" sldId="326"/>
            <ac:spMk id="3" creationId="{019716ED-24B7-3776-5F63-B6AA461562CF}"/>
          </ac:spMkLst>
        </pc:spChg>
        <pc:spChg chg="add del mod">
          <ac:chgData name="Vicki Roberts" userId="dc29b5d5-98a1-4381-a502-1a534fe868a0" providerId="ADAL" clId="{7C2B7065-7DF4-405E-9CB0-55C01908034F}" dt="2026-09-15T10:59:13.320" v="37" actId="478"/>
          <ac:spMkLst>
            <pc:docMk/>
            <pc:sldMk cId="4040029444" sldId="326"/>
            <ac:spMk id="5" creationId="{7FDACE16-0789-A290-21D6-91109D991619}"/>
          </ac:spMkLst>
        </pc:spChg>
        <pc:spChg chg="add mod">
          <ac:chgData name="Vicki Roberts" userId="dc29b5d5-98a1-4381-a502-1a534fe868a0" providerId="ADAL" clId="{7C2B7065-7DF4-405E-9CB0-55C01908034F}" dt="2026-09-15T10:59:18.516" v="38" actId="1076"/>
          <ac:spMkLst>
            <pc:docMk/>
            <pc:sldMk cId="4040029444" sldId="326"/>
            <ac:spMk id="6" creationId="{E794A25A-31CF-A5A1-41EF-3D83E61AD60C}"/>
          </ac:spMkLst>
        </pc:spChg>
      </pc:sldChg>
      <pc:sldChg chg="addSp delSp modSp add mod">
        <pc:chgData name="Vicki Roberts" userId="dc29b5d5-98a1-4381-a502-1a534fe868a0" providerId="ADAL" clId="{7C2B7065-7DF4-405E-9CB0-55C01908034F}" dt="2026-09-15T11:00:21.831" v="74" actId="14100"/>
        <pc:sldMkLst>
          <pc:docMk/>
          <pc:sldMk cId="1951204188" sldId="327"/>
        </pc:sldMkLst>
        <pc:spChg chg="mod">
          <ac:chgData name="Vicki Roberts" userId="dc29b5d5-98a1-4381-a502-1a534fe868a0" providerId="ADAL" clId="{7C2B7065-7DF4-405E-9CB0-55C01908034F}" dt="2026-09-15T10:59:55.359" v="70" actId="20577"/>
          <ac:spMkLst>
            <pc:docMk/>
            <pc:sldMk cId="1951204188" sldId="327"/>
            <ac:spMk id="2" creationId="{D7675812-08B7-B63E-E0CF-CD21FA841630}"/>
          </ac:spMkLst>
        </pc:spChg>
        <pc:spChg chg="del mod">
          <ac:chgData name="Vicki Roberts" userId="dc29b5d5-98a1-4381-a502-1a534fe868a0" providerId="ADAL" clId="{7C2B7065-7DF4-405E-9CB0-55C01908034F}" dt="2026-09-15T11:00:05.642" v="73"/>
          <ac:spMkLst>
            <pc:docMk/>
            <pc:sldMk cId="1951204188" sldId="327"/>
            <ac:spMk id="3" creationId="{31593674-60DA-82E5-2F7B-583DDB839793}"/>
          </ac:spMkLst>
        </pc:spChg>
        <pc:spChg chg="add mod">
          <ac:chgData name="Vicki Roberts" userId="dc29b5d5-98a1-4381-a502-1a534fe868a0" providerId="ADAL" clId="{7C2B7065-7DF4-405E-9CB0-55C01908034F}" dt="2026-09-15T11:00:21.831" v="74" actId="14100"/>
          <ac:spMkLst>
            <pc:docMk/>
            <pc:sldMk cId="1951204188" sldId="327"/>
            <ac:spMk id="4" creationId="{F75ABD6A-4598-0AB5-F2E9-7C00E1695683}"/>
          </ac:spMkLst>
        </pc:spChg>
      </pc:sldChg>
      <pc:sldChg chg="addSp delSp modSp add mod">
        <pc:chgData name="Vicki Roberts" userId="dc29b5d5-98a1-4381-a502-1a534fe868a0" providerId="ADAL" clId="{7C2B7065-7DF4-405E-9CB0-55C01908034F}" dt="2026-09-15T11:01:25.252" v="81"/>
        <pc:sldMkLst>
          <pc:docMk/>
          <pc:sldMk cId="642908558" sldId="328"/>
        </pc:sldMkLst>
        <pc:spChg chg="mod">
          <ac:chgData name="Vicki Roberts" userId="dc29b5d5-98a1-4381-a502-1a534fe868a0" providerId="ADAL" clId="{7C2B7065-7DF4-405E-9CB0-55C01908034F}" dt="2026-09-15T11:00:48.277" v="76"/>
          <ac:spMkLst>
            <pc:docMk/>
            <pc:sldMk cId="642908558" sldId="328"/>
            <ac:spMk id="2" creationId="{2A93FA49-96AB-3C5B-8785-449DF6473C73}"/>
          </ac:spMkLst>
        </pc:spChg>
        <pc:spChg chg="del">
          <ac:chgData name="Vicki Roberts" userId="dc29b5d5-98a1-4381-a502-1a534fe868a0" providerId="ADAL" clId="{7C2B7065-7DF4-405E-9CB0-55C01908034F}" dt="2026-09-15T11:01:01.052" v="77" actId="478"/>
          <ac:spMkLst>
            <pc:docMk/>
            <pc:sldMk cId="642908558" sldId="328"/>
            <ac:spMk id="3" creationId="{7592C27B-7BE3-7E9D-4CEA-58D781D40D1D}"/>
          </ac:spMkLst>
        </pc:spChg>
        <pc:spChg chg="add del mod">
          <ac:chgData name="Vicki Roberts" userId="dc29b5d5-98a1-4381-a502-1a534fe868a0" providerId="ADAL" clId="{7C2B7065-7DF4-405E-9CB0-55C01908034F}" dt="2026-09-15T11:01:24.013" v="80" actId="478"/>
          <ac:spMkLst>
            <pc:docMk/>
            <pc:sldMk cId="642908558" sldId="328"/>
            <ac:spMk id="5" creationId="{74AB8D2E-C567-643D-AA94-45B7AE4DD1DA}"/>
          </ac:spMkLst>
        </pc:spChg>
        <pc:spChg chg="add mod">
          <ac:chgData name="Vicki Roberts" userId="dc29b5d5-98a1-4381-a502-1a534fe868a0" providerId="ADAL" clId="{7C2B7065-7DF4-405E-9CB0-55C01908034F}" dt="2026-09-15T11:01:21.856" v="79"/>
          <ac:spMkLst>
            <pc:docMk/>
            <pc:sldMk cId="642908558" sldId="328"/>
            <ac:spMk id="6" creationId="{27CB24E4-BCC9-82A8-D83F-12EFD791AD17}"/>
          </ac:spMkLst>
        </pc:spChg>
        <pc:spChg chg="add mod">
          <ac:chgData name="Vicki Roberts" userId="dc29b5d5-98a1-4381-a502-1a534fe868a0" providerId="ADAL" clId="{7C2B7065-7DF4-405E-9CB0-55C01908034F}" dt="2026-09-15T11:01:18.930" v="78"/>
          <ac:spMkLst>
            <pc:docMk/>
            <pc:sldMk cId="642908558" sldId="328"/>
            <ac:spMk id="7" creationId="{E88D7FED-3A66-C087-6869-607AAE74E40E}"/>
          </ac:spMkLst>
        </pc:spChg>
        <pc:spChg chg="add mod">
          <ac:chgData name="Vicki Roberts" userId="dc29b5d5-98a1-4381-a502-1a534fe868a0" providerId="ADAL" clId="{7C2B7065-7DF4-405E-9CB0-55C01908034F}" dt="2026-09-15T11:01:18.930" v="78"/>
          <ac:spMkLst>
            <pc:docMk/>
            <pc:sldMk cId="642908558" sldId="328"/>
            <ac:spMk id="8" creationId="{2DAA2B8D-0080-4EB4-900B-01E02121FC36}"/>
          </ac:spMkLst>
        </pc:spChg>
        <pc:spChg chg="add mod">
          <ac:chgData name="Vicki Roberts" userId="dc29b5d5-98a1-4381-a502-1a534fe868a0" providerId="ADAL" clId="{7C2B7065-7DF4-405E-9CB0-55C01908034F}" dt="2026-09-15T11:01:18.930" v="78"/>
          <ac:spMkLst>
            <pc:docMk/>
            <pc:sldMk cId="642908558" sldId="328"/>
            <ac:spMk id="9" creationId="{A1151793-84C1-A467-E737-373948489450}"/>
          </ac:spMkLst>
        </pc:spChg>
        <pc:spChg chg="add mod">
          <ac:chgData name="Vicki Roberts" userId="dc29b5d5-98a1-4381-a502-1a534fe868a0" providerId="ADAL" clId="{7C2B7065-7DF4-405E-9CB0-55C01908034F}" dt="2026-09-15T11:01:25.252" v="81"/>
          <ac:spMkLst>
            <pc:docMk/>
            <pc:sldMk cId="642908558" sldId="328"/>
            <ac:spMk id="10" creationId="{0EDCB9A0-3004-183C-AC69-35DA6C1E4FD8}"/>
          </ac:spMkLst>
        </pc:spChg>
        <pc:spChg chg="add mod">
          <ac:chgData name="Vicki Roberts" userId="dc29b5d5-98a1-4381-a502-1a534fe868a0" providerId="ADAL" clId="{7C2B7065-7DF4-405E-9CB0-55C01908034F}" dt="2026-09-15T11:01:25.252" v="81"/>
          <ac:spMkLst>
            <pc:docMk/>
            <pc:sldMk cId="642908558" sldId="328"/>
            <ac:spMk id="11" creationId="{BF372389-0F16-87D3-BEBC-4986C90FFF73}"/>
          </ac:spMkLst>
        </pc:spChg>
        <pc:spChg chg="add mod">
          <ac:chgData name="Vicki Roberts" userId="dc29b5d5-98a1-4381-a502-1a534fe868a0" providerId="ADAL" clId="{7C2B7065-7DF4-405E-9CB0-55C01908034F}" dt="2026-09-15T11:01:25.252" v="81"/>
          <ac:spMkLst>
            <pc:docMk/>
            <pc:sldMk cId="642908558" sldId="328"/>
            <ac:spMk id="12" creationId="{7B318382-2458-C42F-FFD6-F5A6610CA8FD}"/>
          </ac:spMkLst>
        </pc:spChg>
        <pc:spChg chg="add mod">
          <ac:chgData name="Vicki Roberts" userId="dc29b5d5-98a1-4381-a502-1a534fe868a0" providerId="ADAL" clId="{7C2B7065-7DF4-405E-9CB0-55C01908034F}" dt="2026-09-15T11:01:25.252" v="81"/>
          <ac:spMkLst>
            <pc:docMk/>
            <pc:sldMk cId="642908558" sldId="328"/>
            <ac:spMk id="13" creationId="{FA21FB26-8A2F-ACA5-A4BC-8A64A7F200FA}"/>
          </ac:spMkLst>
        </pc:spChg>
      </pc:sldChg>
      <pc:sldChg chg="addSp delSp modSp add mod">
        <pc:chgData name="Vicki Roberts" userId="dc29b5d5-98a1-4381-a502-1a534fe868a0" providerId="ADAL" clId="{7C2B7065-7DF4-405E-9CB0-55C01908034F}" dt="2026-09-15T11:02:28.631" v="92" actId="1076"/>
        <pc:sldMkLst>
          <pc:docMk/>
          <pc:sldMk cId="1974359867" sldId="329"/>
        </pc:sldMkLst>
        <pc:spChg chg="del">
          <ac:chgData name="Vicki Roberts" userId="dc29b5d5-98a1-4381-a502-1a534fe868a0" providerId="ADAL" clId="{7C2B7065-7DF4-405E-9CB0-55C01908034F}" dt="2026-09-15T11:01:50.749" v="83" actId="478"/>
          <ac:spMkLst>
            <pc:docMk/>
            <pc:sldMk cId="1974359867" sldId="329"/>
            <ac:spMk id="2" creationId="{6FF58C07-EC0D-925A-3455-CB1670092E0B}"/>
          </ac:spMkLst>
        </pc:spChg>
        <pc:spChg chg="mod">
          <ac:chgData name="Vicki Roberts" userId="dc29b5d5-98a1-4381-a502-1a534fe868a0" providerId="ADAL" clId="{7C2B7065-7DF4-405E-9CB0-55C01908034F}" dt="2026-09-15T11:02:28.631" v="92" actId="1076"/>
          <ac:spMkLst>
            <pc:docMk/>
            <pc:sldMk cId="1974359867" sldId="329"/>
            <ac:spMk id="3" creationId="{49F34071-9875-F2CA-9E0C-D81E8E672B2E}"/>
          </ac:spMkLst>
        </pc:spChg>
        <pc:spChg chg="add del mod">
          <ac:chgData name="Vicki Roberts" userId="dc29b5d5-98a1-4381-a502-1a534fe868a0" providerId="ADAL" clId="{7C2B7065-7DF4-405E-9CB0-55C01908034F}" dt="2026-09-15T11:01:58.309" v="84" actId="478"/>
          <ac:spMkLst>
            <pc:docMk/>
            <pc:sldMk cId="1974359867" sldId="329"/>
            <ac:spMk id="5" creationId="{88070600-22F0-1869-5FBC-40E4B5DED2BB}"/>
          </ac:spMkLst>
        </pc:spChg>
        <pc:spChg chg="add mod">
          <ac:chgData name="Vicki Roberts" userId="dc29b5d5-98a1-4381-a502-1a534fe868a0" providerId="ADAL" clId="{7C2B7065-7DF4-405E-9CB0-55C01908034F}" dt="2026-09-15T11:01:59.358" v="85"/>
          <ac:spMkLst>
            <pc:docMk/>
            <pc:sldMk cId="1974359867" sldId="329"/>
            <ac:spMk id="6" creationId="{D99EC30F-BFE6-ED95-0ADA-721FFFE8FD2F}"/>
          </ac:spMkLst>
        </pc:spChg>
      </pc:sldChg>
      <pc:sldChg chg="add">
        <pc:chgData name="Vicki Roberts" userId="dc29b5d5-98a1-4381-a502-1a534fe868a0" providerId="ADAL" clId="{7C2B7065-7DF4-405E-9CB0-55C01908034F}" dt="2026-09-15T11:01:40.221" v="82" actId="2890"/>
        <pc:sldMkLst>
          <pc:docMk/>
          <pc:sldMk cId="2447396559" sldId="330"/>
        </pc:sldMkLst>
      </pc:sldChg>
      <pc:sldChg chg="add">
        <pc:chgData name="Vicki Roberts" userId="dc29b5d5-98a1-4381-a502-1a534fe868a0" providerId="ADAL" clId="{7C2B7065-7DF4-405E-9CB0-55C01908034F}" dt="2026-09-15T11:02:38.059" v="93"/>
        <pc:sldMkLst>
          <pc:docMk/>
          <pc:sldMk cId="184556729" sldId="33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04D95-B157-1146-842D-9361530D14C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56578-BF11-9F4D-A837-E435DD4B8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58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thing, human face, person, smile&#10;&#10;Description automatically generated">
            <a:extLst>
              <a:ext uri="{FF2B5EF4-FFF2-40B4-BE49-F238E27FC236}">
                <a16:creationId xmlns:a16="http://schemas.microsoft.com/office/drawing/2014/main" id="{15FC90AE-88BB-6562-8F51-203C1521A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728E2-B757-CACE-05FF-2C02678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823" y="1264204"/>
            <a:ext cx="5740073" cy="4510632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A blue and orang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DA4871C9-A189-3165-5AB8-C7ABB58634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730" y="399519"/>
            <a:ext cx="3727324" cy="80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95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ec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9A763A-ADAD-5100-EF3E-1BC603504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728E2-B757-CACE-05FF-2C02678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848" y="2074277"/>
            <a:ext cx="7456349" cy="268183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32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ect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9A763A-ADAD-5100-EF3E-1BC603504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728E2-B757-CACE-05FF-2C02678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848" y="2074277"/>
            <a:ext cx="7456349" cy="268183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348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ect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9A763A-ADAD-5100-EF3E-1BC603504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728E2-B757-CACE-05FF-2C02678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848" y="2074277"/>
            <a:ext cx="7456349" cy="268183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1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ect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9A763A-ADAD-5100-EF3E-1BC603504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728E2-B757-CACE-05FF-2C02678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848" y="2074277"/>
            <a:ext cx="7456349" cy="268183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818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ect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9A763A-ADAD-5100-EF3E-1BC603504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728E2-B757-CACE-05FF-2C02678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848" y="2074277"/>
            <a:ext cx="7456349" cy="268183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527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ection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9A763A-ADAD-5100-EF3E-1BC603504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728E2-B757-CACE-05FF-2C02678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8848" y="2074277"/>
            <a:ext cx="7456349" cy="268183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99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45995-54D3-DDFE-21DF-86D9C9FEE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978" y="703285"/>
            <a:ext cx="10410472" cy="2015367"/>
          </a:xfrm>
        </p:spPr>
        <p:txBody>
          <a:bodyPr anchor="t" anchorCtr="0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E5D0A-7541-AB3A-7D84-B5ED8F5D7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978" y="3429000"/>
            <a:ext cx="10410472" cy="2309013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2000">
                <a:solidFill>
                  <a:srgbClr val="0072C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252ED-F918-709F-364D-EF7A825F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928F-9529-4741-8D68-C934E21C688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568F5-97A0-C8A1-5AD7-B6FA54D00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B5580-4CF0-E22E-9532-02B6CBC89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C1DFF-60A0-0E45-8672-CB76E4BE2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13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DED8-4D4F-EFED-613A-F59C4792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978" y="365125"/>
            <a:ext cx="104168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782A5-1A86-937D-22E5-C3571C8BC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6978" y="1825625"/>
            <a:ext cx="50828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EF7FE-06D2-883E-5876-1F8132E7A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978" y="1825625"/>
            <a:ext cx="50828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405CF-2D37-8B88-F360-0D7B4691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928F-9529-4741-8D68-C934E21C688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5B0C1-1746-696D-8E4C-C0354C041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A69A7-0EC1-8AC4-AD38-1F7C596DA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C1DFF-60A0-0E45-8672-CB76E4BE2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1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412D-53F8-E0AF-1302-C1F470C0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977" y="365125"/>
            <a:ext cx="104184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85956-3986-5D52-5AD3-915996704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978" y="1681163"/>
            <a:ext cx="506059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7D1B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930A0-A446-8934-83B0-4211CE9DD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6978" y="2718651"/>
            <a:ext cx="5060597" cy="34710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3EB0-202F-9534-7FA6-4360AF302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9948" y="1681163"/>
            <a:ext cx="4855439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7D1B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24C7C7-9972-861A-4FE3-88F8319EF8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9948" y="2718651"/>
            <a:ext cx="4855439" cy="34710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BD02DD-D141-31DC-5F08-399C5421C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928F-9529-4741-8D68-C934E21C688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4A02C5-BABC-E8B6-0ACD-ED244D3AA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D985BB-EA85-CB44-EC72-A8AA5E0EC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C1DFF-60A0-0E45-8672-CB76E4BE2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52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B449D-27B1-7F72-FF02-A3C9C61F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978" y="365125"/>
            <a:ext cx="104168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4DAF6E-A6CE-8E1F-7712-50736750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928F-9529-4741-8D68-C934E21C688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1DE5B0-5C76-4FF0-0647-75F16630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5343FB-AF03-CE0F-4C9E-D1D429F4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C1DFF-60A0-0E45-8672-CB76E4BE2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52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BA6CF-5E58-6404-777E-F8DE33A12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978" y="982436"/>
            <a:ext cx="3835047" cy="2198914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BFE4B-4FC6-24FC-D2CB-DF6C98DC8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42920-6755-600A-0F2C-89E0FAAD5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6978" y="3429000"/>
            <a:ext cx="3835047" cy="2439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88BB2E-F127-2942-6275-F8973C29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928F-9529-4741-8D68-C934E21C688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651BB-69AD-54FC-BD8D-98D8F5E9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B6A26-29C5-A008-6741-1D58B585B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C1DFF-60A0-0E45-8672-CB76E4BE2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55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FDFF-4146-8CD5-3C87-D19BE64B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978" y="987424"/>
            <a:ext cx="3835047" cy="2172543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3B195D-8CE5-F0E2-0FF4-12F3781025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68988" y="1673224"/>
            <a:ext cx="4831645" cy="37264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C38BC-3C86-7AA4-43B8-024C9E223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6978" y="3429000"/>
            <a:ext cx="3835047" cy="2439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3AB55-097B-2831-B03E-C01860C67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928F-9529-4741-8D68-C934E21C688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DABBC-9BEF-DB93-4AB1-355364F8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249394-3E59-F90E-978C-40DC1CBC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C1DFF-60A0-0E45-8672-CB76E4BE2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0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61448-670D-3DB7-2A72-BD218D052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928F-9529-4741-8D68-C934E21C6887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1A21C0-9EEF-5C5C-C944-5F63E5C63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DC09B-0830-B547-5BE5-E894DB13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C1DFF-60A0-0E45-8672-CB76E4BE2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49E6C9-767E-87D0-9B16-55CEE3C9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50" y="365125"/>
            <a:ext cx="101917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D1C9C-1361-1715-3A0C-E9140AAD6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2050" y="1825625"/>
            <a:ext cx="101917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74DCC-90D5-4A4B-4014-ACE5C3011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13225" y="6356350"/>
            <a:ext cx="139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72CE"/>
                </a:solidFill>
                <a:latin typeface="DM Sans" pitchFamily="2" charset="77"/>
              </a:defRPr>
            </a:lvl1pPr>
          </a:lstStyle>
          <a:p>
            <a:fld id="{8F3B928F-9529-4741-8D68-C934E21C688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E93E-FE88-318F-67C2-DF02FAAA0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34756" y="6356350"/>
            <a:ext cx="4831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72CE"/>
                </a:solidFill>
                <a:latin typeface="DM Sa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21C1C-DDA7-3DC8-CBA9-AF2BBBF49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3644" y="6356350"/>
            <a:ext cx="680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72CE"/>
                </a:solidFill>
                <a:latin typeface="DM Sans" pitchFamily="2" charset="77"/>
              </a:defRPr>
            </a:lvl1pPr>
          </a:lstStyle>
          <a:p>
            <a:fld id="{E69C1DFF-60A0-0E45-8672-CB76E4BE2A7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blue and orang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A9A70A20-9EEA-5036-BD01-90E176BD997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99859" y="6058611"/>
            <a:ext cx="2787179" cy="59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7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65" r:id="rId4"/>
    <p:sldLayoutId id="2147483662" r:id="rId5"/>
    <p:sldLayoutId id="2147483666" r:id="rId6"/>
    <p:sldLayoutId id="2147483667" r:id="rId7"/>
    <p:sldLayoutId id="2147483651" r:id="rId8"/>
    <p:sldLayoutId id="2147483652" r:id="rId9"/>
    <p:sldLayoutId id="2147483653" r:id="rId10"/>
    <p:sldLayoutId id="2147483654" r:id="rId11"/>
    <p:sldLayoutId id="2147483656" r:id="rId12"/>
    <p:sldLayoutId id="2147483657" r:id="rId13"/>
    <p:sldLayoutId id="2147483655" r:id="rId14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4400" b="0" i="0" kern="1200">
          <a:solidFill>
            <a:srgbClr val="0072CE"/>
          </a:solidFill>
          <a:latin typeface="Mokoko Medium" panose="02060503020203020204" pitchFamily="18" charset="77"/>
          <a:ea typeface="+mj-ea"/>
          <a:cs typeface="Mokoko Medium" panose="02060503020203020204" pitchFamily="18" charset="77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Clr>
          <a:srgbClr val="FF6E3B"/>
        </a:buClr>
        <a:buSzPct val="80000"/>
        <a:buFont typeface="Wingdings" pitchFamily="2" charset="2"/>
        <a:buChar char="§"/>
        <a:defRPr sz="2400" kern="1200">
          <a:solidFill>
            <a:srgbClr val="0072CE"/>
          </a:solidFill>
          <a:latin typeface="DM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Clr>
          <a:srgbClr val="FF6E3B"/>
        </a:buClr>
        <a:buSzPct val="80000"/>
        <a:buFont typeface="Wingdings" pitchFamily="2" charset="2"/>
        <a:buChar char="§"/>
        <a:defRPr sz="2000" kern="1200">
          <a:solidFill>
            <a:srgbClr val="0072CE"/>
          </a:solidFill>
          <a:latin typeface="DM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Clr>
          <a:srgbClr val="FF6E3B"/>
        </a:buClr>
        <a:buSzPct val="80000"/>
        <a:buFont typeface="Wingdings" pitchFamily="2" charset="2"/>
        <a:buChar char="§"/>
        <a:defRPr sz="1800" kern="1200">
          <a:solidFill>
            <a:srgbClr val="0072CE"/>
          </a:solidFill>
          <a:latin typeface="DM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Clr>
          <a:srgbClr val="FF6E3B"/>
        </a:buClr>
        <a:buSzPct val="80000"/>
        <a:buFont typeface="Wingdings" pitchFamily="2" charset="2"/>
        <a:buChar char="§"/>
        <a:defRPr sz="1600" kern="1200">
          <a:solidFill>
            <a:srgbClr val="0072CE"/>
          </a:solidFill>
          <a:latin typeface="DM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Clr>
          <a:srgbClr val="FF6E3B"/>
        </a:buClr>
        <a:buSzPct val="80000"/>
        <a:buFont typeface="Wingdings" pitchFamily="2" charset="2"/>
        <a:buChar char="§"/>
        <a:defRPr sz="1600" kern="1200">
          <a:solidFill>
            <a:srgbClr val="0072CE"/>
          </a:solidFill>
          <a:latin typeface="DM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16BF77-5A3C-2190-2656-82184F3D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27" y="1297255"/>
            <a:ext cx="5740073" cy="4510632"/>
          </a:xfrm>
        </p:spPr>
        <p:txBody>
          <a:bodyPr>
            <a:noAutofit/>
          </a:bodyPr>
          <a:lstStyle/>
          <a:p>
            <a:r>
              <a:rPr lang="en-US" sz="3600"/>
              <a:t>Neighbourhood Health and </a:t>
            </a:r>
            <a:r>
              <a:rPr lang="en-US" sz="3600" dirty="0"/>
              <a:t>new contracting models – what this means for Community Pharmacy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48830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53028-A1A2-1608-3BEF-E621DD493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50" y="265974"/>
            <a:ext cx="10416822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Mokoko Medium"/>
              </a:rPr>
              <a:t>What we will cover in this session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FAE55-D06A-4A19-5AFE-F19287D401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0540" y="1591537"/>
            <a:ext cx="10416822" cy="4351338"/>
          </a:xfrm>
        </p:spPr>
        <p:txBody>
          <a:bodyPr/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An introduction to Neighbourhood Health and Integrated Neighbourhood Teams (INTs)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An overview of new contracting models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Explain why all this matters specifically for community pharmacy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Highlight opportunities, current unknowns and risks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Set out practical next steps, including working with local GP practices</a:t>
            </a:r>
          </a:p>
        </p:txBody>
      </p:sp>
    </p:spTree>
    <p:extLst>
      <p:ext uri="{BB962C8B-B14F-4D97-AF65-F5344CB8AC3E}">
        <p14:creationId xmlns:p14="http://schemas.microsoft.com/office/powerpoint/2010/main" val="328323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B2D9-09DE-8D8B-AF17-413058549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Neighbourhood health and Integrated Neighbourhood Teams</a:t>
            </a: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029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6C544-3B8F-919A-448F-101F5E1B2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AAFBB-478B-3C28-E1DD-1E07A3A18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80" y="284909"/>
            <a:ext cx="11898217" cy="1037115"/>
          </a:xfrm>
        </p:spPr>
        <p:txBody>
          <a:bodyPr>
            <a:normAutofit/>
          </a:bodyPr>
          <a:lstStyle/>
          <a:p>
            <a:r>
              <a:rPr lang="en-US" dirty="0">
                <a:latin typeface="Mokoko Medium"/>
              </a:rPr>
              <a:t>What do we mean by Neighbourhood Health?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060B5E9-A87B-E042-B317-5278E98F3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6625" y="1825625"/>
            <a:ext cx="10448551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Neighbourhood Health is the cornerstone of the 10 Year Health Plan for England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Neighbourhood Health means care and services organised around local populations, putting people at the </a:t>
            </a:r>
            <a:r>
              <a:rPr lang="en-US" dirty="0" err="1">
                <a:latin typeface="DM Sans" pitchFamily="2" charset="0"/>
                <a:cs typeface="Arial" panose="020B0604020202020204" pitchFamily="34" charset="0"/>
              </a:rPr>
              <a:t>centre</a:t>
            </a: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 of how health and care services are delivered  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In many areas, the local health system is already moving in this direction so this may not be new in your area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It focuses on: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sz="2200" dirty="0">
                <a:latin typeface="DM Sans" pitchFamily="2" charset="0"/>
                <a:cs typeface="Arial" panose="020B0604020202020204" pitchFamily="34" charset="0"/>
              </a:rPr>
              <a:t>Prevention and early intervention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sz="2200" dirty="0">
                <a:latin typeface="DM Sans" pitchFamily="2" charset="0"/>
                <a:cs typeface="Arial" panose="020B0604020202020204" pitchFamily="34" charset="0"/>
              </a:rPr>
              <a:t>Supporting people with long‑term conditions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sz="2200" dirty="0">
                <a:latin typeface="DM Sans" pitchFamily="2" charset="0"/>
                <a:cs typeface="Arial" panose="020B0604020202020204" pitchFamily="34" charset="0"/>
              </a:rPr>
              <a:t>Reducing health inequalities</a:t>
            </a:r>
          </a:p>
        </p:txBody>
      </p:sp>
    </p:spTree>
    <p:extLst>
      <p:ext uri="{BB962C8B-B14F-4D97-AF65-F5344CB8AC3E}">
        <p14:creationId xmlns:p14="http://schemas.microsoft.com/office/powerpoint/2010/main" val="1640904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01199-3882-FD81-DCC3-28AE9D9E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12B40-9DE8-0568-F0D3-BE948E281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80" y="284909"/>
            <a:ext cx="11898217" cy="1037115"/>
          </a:xfrm>
        </p:spPr>
        <p:txBody>
          <a:bodyPr>
            <a:normAutofit/>
          </a:bodyPr>
          <a:lstStyle/>
          <a:p>
            <a:r>
              <a:rPr lang="en-GB" noProof="0" dirty="0">
                <a:latin typeface="Mokoko Medium"/>
              </a:rPr>
              <a:t>What do we mean by Neighbourhood Health?</a:t>
            </a:r>
            <a:endParaRPr lang="en-GB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A9002A-330A-87F9-B04B-3ED388C83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5" y="1563688"/>
            <a:ext cx="10971213" cy="4254500"/>
          </a:xfrm>
        </p:spPr>
        <p:txBody>
          <a:bodyPr>
            <a:normAutofit/>
          </a:bodyPr>
          <a:lstStyle/>
          <a:p>
            <a:r>
              <a:rPr lang="en-GB" noProof="0" dirty="0">
                <a:latin typeface="DM Sans" pitchFamily="2" charset="0"/>
                <a:cs typeface="Arial" panose="020B0604020202020204" pitchFamily="34" charset="0"/>
              </a:rPr>
              <a:t>A neighbourhood footprint typically covers 30,000–50,000 people</a:t>
            </a:r>
          </a:p>
          <a:p>
            <a:r>
              <a:rPr lang="en-GB" dirty="0">
                <a:latin typeface="DM Sans" pitchFamily="2" charset="0"/>
                <a:cs typeface="Arial" panose="020B0604020202020204" pitchFamily="34" charset="0"/>
              </a:rPr>
              <a:t>It</a:t>
            </a:r>
            <a:r>
              <a:rPr lang="en-GB" noProof="0" dirty="0">
                <a:latin typeface="DM Sans" pitchFamily="2" charset="0"/>
                <a:cs typeface="Arial" panose="020B0604020202020204" pitchFamily="34" charset="0"/>
              </a:rPr>
              <a:t> should be defined around a natural community (neighbourhoods may have different footprints to current Primary Care Networks)</a:t>
            </a:r>
          </a:p>
          <a:p>
            <a:r>
              <a:rPr lang="en-GB" noProof="0" dirty="0">
                <a:latin typeface="DM Sans" pitchFamily="2" charset="0"/>
                <a:cs typeface="Arial" panose="020B0604020202020204" pitchFamily="34" charset="0"/>
              </a:rPr>
              <a:t>They are designed to deliver joined‑up, place‑based care, delivered by a ‘team of teams’ made up of primary and secondary care professionals, community services and the voluntary sector, amongst others</a:t>
            </a:r>
          </a:p>
          <a:p>
            <a:r>
              <a:rPr lang="en-GB" dirty="0">
                <a:latin typeface="DM Sans" pitchFamily="2" charset="0"/>
                <a:cs typeface="Arial" panose="020B0604020202020204" pitchFamily="34" charset="0"/>
              </a:rPr>
              <a:t>Health &amp; Wellbeing Boards to play a key role in defining neighbourhood footprints</a:t>
            </a:r>
            <a:endParaRPr lang="en-GB" noProof="0" dirty="0">
              <a:latin typeface="DM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23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6EA3B-F996-DFEA-FB9B-B0D09A24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39198-A17D-26A0-9B18-EE4F6089D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22" y="365125"/>
            <a:ext cx="11743980" cy="1000967"/>
          </a:xfrm>
        </p:spPr>
        <p:txBody>
          <a:bodyPr>
            <a:normAutofit/>
          </a:bodyPr>
          <a:lstStyle/>
          <a:p>
            <a:r>
              <a:rPr lang="en-US" dirty="0">
                <a:latin typeface="Mokoko Medium"/>
              </a:rPr>
              <a:t>What are Integrated Neighbourhood Teams?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5F9C9-0C6D-A010-5BA0-323D37EF4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3725" y="1366092"/>
            <a:ext cx="11325340" cy="4836404"/>
          </a:xfrm>
        </p:spPr>
        <p:txBody>
          <a:bodyPr>
            <a:normAutofit fontScale="77500" lnSpcReduction="20000"/>
          </a:bodyPr>
          <a:lstStyle/>
          <a:p>
            <a:pPr fontAlgn="t"/>
            <a:r>
              <a:rPr lang="en-US" dirty="0"/>
              <a:t>An Integrated Neighbourhood Team (INT) is a ‘team of teams’ bringing together: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GP practices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Community pharmacy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Community nursing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Mental health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Social care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Voluntary &amp; community sector</a:t>
            </a:r>
          </a:p>
          <a:p>
            <a:pPr fontAlgn="t"/>
            <a:r>
              <a:rPr lang="en-US" dirty="0"/>
              <a:t>An INT plays a central role in improving health outcomes by working collaboratively to design care around individuals, families and communities, rather than organisational boundaries</a:t>
            </a:r>
          </a:p>
          <a:p>
            <a:pPr fontAlgn="t"/>
            <a:r>
              <a:rPr lang="en-US" dirty="0"/>
              <a:t>INTs will aim to prevent escalation and support people to stay well and independent at home, reducing hospital admissions and long-term care needs</a:t>
            </a:r>
          </a:p>
          <a:p>
            <a:pPr fontAlgn="t"/>
            <a:r>
              <a:rPr lang="en-US" dirty="0"/>
              <a:t>In the future, services may be commissioned at a neighbourhood level, although further NHS guidance on this is awaited</a:t>
            </a:r>
          </a:p>
          <a:p>
            <a:endParaRPr lang="en-US" sz="2000" dirty="0">
              <a:latin typeface="DM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29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9420C-E86D-AEDC-0117-193265C39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01CD-1197-A6E6-61F2-1796F7DF8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22" y="365125"/>
            <a:ext cx="11743980" cy="1000967"/>
          </a:xfrm>
        </p:spPr>
        <p:txBody>
          <a:bodyPr>
            <a:normAutofit/>
          </a:bodyPr>
          <a:lstStyle/>
          <a:p>
            <a:r>
              <a:rPr lang="en-US" dirty="0">
                <a:latin typeface="Mokoko Medium"/>
              </a:rPr>
              <a:t>Neighbourhood Health Centres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ACC73-3620-79CD-E1E2-E592338F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3725" y="1366092"/>
            <a:ext cx="11325340" cy="4836404"/>
          </a:xfrm>
        </p:spPr>
        <p:txBody>
          <a:bodyPr>
            <a:normAutofit/>
          </a:bodyPr>
          <a:lstStyle/>
          <a:p>
            <a:pPr fontAlgn="t"/>
            <a:r>
              <a:rPr lang="en-US" sz="2000" dirty="0">
                <a:latin typeface="DM Sans" pitchFamily="2" charset="0"/>
                <a:cs typeface="Arial" panose="020B0604020202020204" pitchFamily="34" charset="0"/>
              </a:rPr>
              <a:t>Neighbourhood health centres (NHCs) are new local ‘one-stop’ health hubs bringing together GP, community, social care and other services</a:t>
            </a:r>
          </a:p>
          <a:p>
            <a:pPr fontAlgn="t"/>
            <a:r>
              <a:rPr lang="en-US" sz="2000" dirty="0">
                <a:latin typeface="DM Sans" pitchFamily="2" charset="0"/>
                <a:cs typeface="Arial" panose="020B0604020202020204" pitchFamily="34" charset="0"/>
              </a:rPr>
              <a:t>NHCs are designed to make care easier to access, more joined‑up and closer to home; they are part of the strategy to support the neighbourhood health model</a:t>
            </a:r>
          </a:p>
          <a:p>
            <a:pPr fontAlgn="t"/>
            <a:r>
              <a:rPr lang="en-US" sz="2000" dirty="0">
                <a:latin typeface="DM Sans" pitchFamily="2" charset="0"/>
                <a:cs typeface="Arial" panose="020B0604020202020204" pitchFamily="34" charset="0"/>
              </a:rPr>
              <a:t>In time, NHCs will include wider services like debt advice, employment and family support and other voluntary sector support, and will be open 12 hours a day, 6 days a week </a:t>
            </a:r>
          </a:p>
          <a:p>
            <a:pPr fontAlgn="t"/>
            <a:r>
              <a:rPr lang="en-US" sz="2000" dirty="0">
                <a:latin typeface="DM Sans" pitchFamily="2" charset="0"/>
                <a:cs typeface="Arial" panose="020B0604020202020204" pitchFamily="34" charset="0"/>
              </a:rPr>
              <a:t>The Government has set out plans to deliver 250 NHCs by 2035</a:t>
            </a:r>
          </a:p>
          <a:p>
            <a:pPr fontAlgn="t"/>
            <a:r>
              <a:rPr lang="en-US" sz="2000" dirty="0">
                <a:latin typeface="DM Sans" pitchFamily="2" charset="0"/>
                <a:cs typeface="Arial" panose="020B0604020202020204" pitchFamily="34" charset="0"/>
              </a:rPr>
              <a:t>These will comprise a mixture of upgrades to existing buildings and new build centres</a:t>
            </a:r>
          </a:p>
        </p:txBody>
      </p:sp>
    </p:spTree>
    <p:extLst>
      <p:ext uri="{BB962C8B-B14F-4D97-AF65-F5344CB8AC3E}">
        <p14:creationId xmlns:p14="http://schemas.microsoft.com/office/powerpoint/2010/main" val="2920312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7B61E-9EFF-3380-9E24-6309D8969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New contracting models</a:t>
            </a: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81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2BDD6-F3F9-AAA1-05C8-A6E168E49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984746B-BECC-873C-DDFC-CE71C4F00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365125"/>
            <a:ext cx="11820525" cy="823913"/>
          </a:xfrm>
        </p:spPr>
        <p:txBody>
          <a:bodyPr>
            <a:normAutofit/>
          </a:bodyPr>
          <a:lstStyle/>
          <a:p>
            <a:r>
              <a:rPr lang="en-US" dirty="0">
                <a:latin typeface="Mokoko Medium"/>
              </a:rPr>
              <a:t>New (proposed) contracting models - overview</a:t>
            </a:r>
            <a:endParaRPr lang="en-GB" dirty="0"/>
          </a:p>
        </p:txBody>
      </p:sp>
      <p:pic>
        <p:nvPicPr>
          <p:cNvPr id="8" name="Picture 2" descr="IHO–ICB–provider relationships">
            <a:extLst>
              <a:ext uri="{FF2B5EF4-FFF2-40B4-BE49-F238E27FC236}">
                <a16:creationId xmlns:a16="http://schemas.microsoft.com/office/drawing/2014/main" id="{29EC5A7A-C056-4998-F332-FF58E3C0F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044" y="1366838"/>
            <a:ext cx="7253287" cy="483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8C973B-ED4C-ABE9-E6C4-D8B65182BDA8}"/>
              </a:ext>
            </a:extLst>
          </p:cNvPr>
          <p:cNvSpPr txBox="1"/>
          <p:nvPr/>
        </p:nvSpPr>
        <p:spPr>
          <a:xfrm>
            <a:off x="7902638" y="1507986"/>
            <a:ext cx="210914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Sets outcomes</a:t>
            </a:r>
          </a:p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Issues capitated population contract</a:t>
            </a:r>
            <a:endParaRPr lang="en-GB" sz="1200" dirty="0">
              <a:latin typeface="DM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059739-EFF6-CF15-0414-F077CE72305A}"/>
              </a:ext>
            </a:extLst>
          </p:cNvPr>
          <p:cNvSpPr txBox="1"/>
          <p:nvPr/>
        </p:nvSpPr>
        <p:spPr>
          <a:xfrm>
            <a:off x="7444301" y="2501728"/>
            <a:ext cx="210914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Holds capitated budget</a:t>
            </a:r>
          </a:p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Sub-contracts delivery</a:t>
            </a:r>
          </a:p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Runs collaboration mechanisms</a:t>
            </a:r>
            <a:endParaRPr lang="en-GB" sz="1200" dirty="0">
              <a:latin typeface="DM San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27531-FB64-9380-519B-60AE6572751A}"/>
              </a:ext>
            </a:extLst>
          </p:cNvPr>
          <p:cNvSpPr txBox="1"/>
          <p:nvPr/>
        </p:nvSpPr>
        <p:spPr>
          <a:xfrm>
            <a:off x="9354587" y="3586995"/>
            <a:ext cx="210914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Coordination of consistent service delivery across multiple neighbourhoods</a:t>
            </a:r>
          </a:p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Will require sub-contracting or collaborative arrangements with SNPs</a:t>
            </a:r>
            <a:endParaRPr lang="en-GB" sz="1200" dirty="0">
              <a:latin typeface="DM Sans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441B1F-FAA2-74B0-090E-5DA3B0FCEB44}"/>
              </a:ext>
            </a:extLst>
          </p:cNvPr>
          <p:cNvSpPr txBox="1"/>
          <p:nvPr/>
        </p:nvSpPr>
        <p:spPr>
          <a:xfrm>
            <a:off x="8430754" y="5538927"/>
            <a:ext cx="307256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May include medicines optimisation, prevention and LTC support, community-based interventions</a:t>
            </a:r>
            <a:endParaRPr lang="en-GB" sz="1200" dirty="0">
              <a:latin typeface="DM Sans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657358-F3DD-BE9A-736F-924D45C4025B}"/>
              </a:ext>
            </a:extLst>
          </p:cNvPr>
          <p:cNvSpPr txBox="1"/>
          <p:nvPr/>
        </p:nvSpPr>
        <p:spPr>
          <a:xfrm>
            <a:off x="562010" y="4290704"/>
            <a:ext cx="210914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Contract will be for enhanced services</a:t>
            </a:r>
          </a:p>
          <a:p>
            <a:pPr marL="171450" indent="-171450">
              <a:buClr>
                <a:srgbClr val="FF652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DM Sans" pitchFamily="2" charset="0"/>
              </a:rPr>
              <a:t>SNPs expected to deliver neighbourhood health services outside GMS and PCN-level DES</a:t>
            </a:r>
            <a:endParaRPr lang="en-GB" sz="1200" dirty="0">
              <a:latin typeface="DM Sans" pitchFamily="2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12D50CE-77F8-5EC4-3FA0-98790392FDF6}"/>
              </a:ext>
            </a:extLst>
          </p:cNvPr>
          <p:cNvSpPr/>
          <p:nvPr/>
        </p:nvSpPr>
        <p:spPr>
          <a:xfrm>
            <a:off x="5238206" y="4290704"/>
            <a:ext cx="1410788" cy="215982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904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2B0FF-F381-FF46-5B82-22BE6FD9F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716ED-24B7-3776-5F63-B6AA46156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202" y="1432194"/>
            <a:ext cx="11258694" cy="4351338"/>
          </a:xfrm>
        </p:spPr>
        <p:txBody>
          <a:bodyPr>
            <a:normAutofit/>
          </a:bodyPr>
          <a:lstStyle/>
          <a:p>
            <a:r>
              <a:rPr lang="en-US" sz="2000" dirty="0"/>
              <a:t>IHOs are integrated delivery models, </a:t>
            </a:r>
            <a:r>
              <a:rPr lang="en-US" sz="2000" b="1" dirty="0"/>
              <a:t>not new legal entities</a:t>
            </a:r>
            <a:r>
              <a:rPr lang="en-US" sz="2000" dirty="0"/>
              <a:t>.</a:t>
            </a:r>
          </a:p>
          <a:p>
            <a:r>
              <a:rPr lang="en-US" sz="2000" dirty="0"/>
              <a:t>They are built around three core elements:</a:t>
            </a:r>
          </a:p>
          <a:p>
            <a:pPr lvl="1"/>
            <a:r>
              <a:rPr lang="en-US" sz="1600" dirty="0"/>
              <a:t>A </a:t>
            </a:r>
            <a:r>
              <a:rPr lang="en-US" sz="1600" b="1" dirty="0"/>
              <a:t>capitated contract </a:t>
            </a:r>
            <a:r>
              <a:rPr lang="en-US" sz="1600" dirty="0"/>
              <a:t>from the ICB covering a whole population.</a:t>
            </a:r>
          </a:p>
          <a:p>
            <a:pPr lvl="1"/>
            <a:r>
              <a:rPr lang="en-US" sz="1600" dirty="0"/>
              <a:t>The provider organisation holds the main contract and sub-contracts partner providers.</a:t>
            </a:r>
          </a:p>
          <a:p>
            <a:pPr lvl="1"/>
            <a:r>
              <a:rPr lang="en-US" sz="1600" dirty="0"/>
              <a:t>A locally agreed collaboration mechanism, supported by formal arrangements, ensuring shared decision‑making.</a:t>
            </a:r>
          </a:p>
          <a:p>
            <a:r>
              <a:rPr lang="en-US" sz="2000" dirty="0"/>
              <a:t>Their purpose is to improve population health, reduce inequalities, and shift resources toward prevention and community care.</a:t>
            </a:r>
          </a:p>
          <a:p>
            <a:r>
              <a:rPr lang="en-US" sz="2000" dirty="0"/>
              <a:t>Typical population size: 250,000-500,000 people (place level); however up to 1-1.5 million in some systems.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794A25A-31CF-A5A1-41EF-3D83E61AD60C}"/>
              </a:ext>
            </a:extLst>
          </p:cNvPr>
          <p:cNvSpPr txBox="1">
            <a:spLocks/>
          </p:cNvSpPr>
          <p:nvPr/>
        </p:nvSpPr>
        <p:spPr>
          <a:xfrm>
            <a:off x="503104" y="106631"/>
            <a:ext cx="1041682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4400" b="0" i="0" kern="1200">
                <a:solidFill>
                  <a:srgbClr val="0072CE"/>
                </a:solidFill>
                <a:latin typeface="Mokoko Medium" panose="02060503020203020204" pitchFamily="18" charset="77"/>
                <a:ea typeface="+mj-ea"/>
                <a:cs typeface="Mokoko Medium" panose="02060503020203020204" pitchFamily="18" charset="77"/>
              </a:defRPr>
            </a:lvl1pPr>
          </a:lstStyle>
          <a:p>
            <a:r>
              <a:rPr lang="en-US" dirty="0">
                <a:latin typeface="Mokoko Medium"/>
              </a:rPr>
              <a:t>What is an Integrated Health Organisation?</a:t>
            </a:r>
          </a:p>
        </p:txBody>
      </p:sp>
    </p:spTree>
    <p:extLst>
      <p:ext uri="{BB962C8B-B14F-4D97-AF65-F5344CB8AC3E}">
        <p14:creationId xmlns:p14="http://schemas.microsoft.com/office/powerpoint/2010/main" val="4040029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0BC86-FE69-6B10-3510-B5B099115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5812-08B7-B63E-E0CF-CD21FA841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53" y="365126"/>
            <a:ext cx="11821099" cy="82469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okoko Medium"/>
              </a:rPr>
              <a:t>Purpose and structure of IHOs</a:t>
            </a:r>
            <a:endParaRPr lang="en-GB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5ABD6A-4598-0AB5-F2E9-7C00E1695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213" y="1431925"/>
            <a:ext cx="1117011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6E3B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IHOs are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intended to address major NHS pressures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:</a:t>
            </a:r>
          </a:p>
          <a:p>
            <a: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FF6E3B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Rising demand due to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ageing population and long-term conditions 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and need to shift resources toward prevention and community care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FF6E3B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Fragmented commissioning and service delivery and misaligned incentives across organisations</a:t>
            </a:r>
          </a:p>
          <a:p>
            <a:r>
              <a:rPr lang="en-US" sz="2000" dirty="0"/>
              <a:t>IHOs are likely to be a </a:t>
            </a:r>
            <a:r>
              <a:rPr lang="en-US" sz="2000" b="1" dirty="0"/>
              <a:t>high‑performing foundation trust</a:t>
            </a:r>
            <a:r>
              <a:rPr lang="en-US" sz="2000" dirty="0"/>
              <a:t>, but local agreement with providers is key</a:t>
            </a:r>
          </a:p>
          <a:p>
            <a:r>
              <a:rPr lang="en-US" sz="2000" dirty="0"/>
              <a:t>Pharmacy providers may be sub‑contracted via other neighbourhood providers rather than directly by an IHO</a:t>
            </a:r>
          </a:p>
        </p:txBody>
      </p:sp>
    </p:spTree>
    <p:extLst>
      <p:ext uri="{BB962C8B-B14F-4D97-AF65-F5344CB8AC3E}">
        <p14:creationId xmlns:p14="http://schemas.microsoft.com/office/powerpoint/2010/main" val="1951204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67205-694E-A341-E708-E25AEF237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3FA49-96AB-3C5B-8785-449DF6473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53" y="365126"/>
            <a:ext cx="11821099" cy="82469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okoko Medium"/>
              </a:rPr>
              <a:t>What are Single and Multi-Neighbourhood Provider Contracts?</a:t>
            </a:r>
            <a:endParaRPr lang="en-GB" sz="32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EDCB9A0-3004-183C-AC69-35DA6C1E4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461" y="1535406"/>
            <a:ext cx="5610714" cy="4351338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fontAlgn="t">
              <a:buNone/>
            </a:pPr>
            <a:r>
              <a:rPr lang="en-GB" sz="2100" b="1" dirty="0"/>
              <a:t>Single Neighbourhood Provider (SNP) Contract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900" dirty="0"/>
              <a:t>Covers a neighbourhood population typically of </a:t>
            </a:r>
            <a:r>
              <a:rPr lang="en-GB" sz="1900" b="1" dirty="0"/>
              <a:t>30,000-50,000 people</a:t>
            </a:r>
            <a:endParaRPr lang="en-GB" sz="1900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900" dirty="0"/>
              <a:t>Brings together providers to deliver agreed neighbourhood health services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900" dirty="0"/>
              <a:t>Focuses on prevention, proactive care and reducing health inequalities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900" dirty="0"/>
              <a:t>Builds on existing relationships within neighbourhood multidisciplinary teams</a:t>
            </a:r>
          </a:p>
          <a:p>
            <a:r>
              <a:rPr lang="en-US" sz="1900" b="1" dirty="0"/>
              <a:t>Contract holders must have access to the registered patient list</a:t>
            </a:r>
          </a:p>
          <a:p>
            <a:r>
              <a:rPr lang="en-US" sz="1900" dirty="0"/>
              <a:t>Envisaged to be an evolution of the PCN DES contract</a:t>
            </a:r>
          </a:p>
          <a:p>
            <a:pPr lvl="1"/>
            <a:endParaRPr lang="en-US" sz="1250" dirty="0">
              <a:latin typeface="DM Sans" pitchFamily="2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372389-0F16-87D3-BEBC-4986C90FFF73}"/>
              </a:ext>
            </a:extLst>
          </p:cNvPr>
          <p:cNvSpPr txBox="1">
            <a:spLocks/>
          </p:cNvSpPr>
          <p:nvPr/>
        </p:nvSpPr>
        <p:spPr>
          <a:xfrm>
            <a:off x="6210827" y="1535406"/>
            <a:ext cx="5610714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Clr>
                <a:srgbClr val="FF6E3B"/>
              </a:buClr>
              <a:buSzPct val="80000"/>
              <a:buFont typeface="Wingdings" pitchFamily="2" charset="2"/>
              <a:buChar char="§"/>
              <a:defRPr sz="2400" kern="1200">
                <a:solidFill>
                  <a:srgbClr val="0072CE"/>
                </a:solidFill>
                <a:latin typeface="DM San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rgbClr val="FF6E3B"/>
              </a:buClr>
              <a:buSzPct val="80000"/>
              <a:buFont typeface="Wingdings" pitchFamily="2" charset="2"/>
              <a:buChar char="§"/>
              <a:defRPr sz="2000" kern="1200">
                <a:solidFill>
                  <a:srgbClr val="0072CE"/>
                </a:solidFill>
                <a:latin typeface="DM San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rgbClr val="FF6E3B"/>
              </a:buClr>
              <a:buSzPct val="80000"/>
              <a:buFont typeface="Wingdings" pitchFamily="2" charset="2"/>
              <a:buChar char="§"/>
              <a:defRPr sz="1800" kern="1200">
                <a:solidFill>
                  <a:srgbClr val="0072CE"/>
                </a:solidFill>
                <a:latin typeface="DM San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rgbClr val="FF6E3B"/>
              </a:buClr>
              <a:buSzPct val="80000"/>
              <a:buFont typeface="Wingdings" pitchFamily="2" charset="2"/>
              <a:buChar char="§"/>
              <a:defRPr sz="1600" kern="1200">
                <a:solidFill>
                  <a:srgbClr val="0072CE"/>
                </a:solidFill>
                <a:latin typeface="DM San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Clr>
                <a:srgbClr val="FF6E3B"/>
              </a:buClr>
              <a:buSzPct val="80000"/>
              <a:buFont typeface="Wingdings" pitchFamily="2" charset="2"/>
              <a:buChar char="§"/>
              <a:defRPr sz="1600" kern="1200">
                <a:solidFill>
                  <a:srgbClr val="0072CE"/>
                </a:solidFill>
                <a:latin typeface="DM San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buNone/>
            </a:pPr>
            <a:r>
              <a:rPr lang="en-GB" sz="1900" b="1" dirty="0"/>
              <a:t>Multi-Neighbourhood Provider (MNP) Contract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700" dirty="0"/>
              <a:t>Covers a larger footprint, usually </a:t>
            </a:r>
            <a:r>
              <a:rPr lang="en-GB" sz="1700" b="1" dirty="0"/>
              <a:t>multiple neighbourhoods (250,000+ population)</a:t>
            </a:r>
            <a:endParaRPr lang="en-GB" sz="1700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700" dirty="0"/>
              <a:t>Coordinates delivery of services across a place or locality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700" dirty="0"/>
              <a:t>Creates greater consistency, scale and efficiency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700" dirty="0"/>
              <a:t>Likely to be larger providers and may hold and manage contracts on behalf of multiple neighbourhood providers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sz="1700" dirty="0"/>
              <a:t>May take on </a:t>
            </a:r>
            <a:r>
              <a:rPr lang="en-GB" sz="1700" b="1" dirty="0"/>
              <a:t>additional responsibilities</a:t>
            </a:r>
            <a:r>
              <a:rPr lang="en-GB" sz="1700" dirty="0"/>
              <a:t>, e.g. </a:t>
            </a:r>
            <a:r>
              <a:rPr lang="en-GB" sz="1700" b="1" dirty="0"/>
              <a:t>the medicines budget</a:t>
            </a:r>
          </a:p>
          <a:p>
            <a:endParaRPr lang="en-US" dirty="0"/>
          </a:p>
          <a:p>
            <a:pPr lvl="1"/>
            <a:endParaRPr lang="en-US" sz="1250" dirty="0">
              <a:latin typeface="DM Sans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18382-2458-C42F-FFD6-F5A6610CA8FD}"/>
              </a:ext>
            </a:extLst>
          </p:cNvPr>
          <p:cNvSpPr/>
          <p:nvPr/>
        </p:nvSpPr>
        <p:spPr>
          <a:xfrm>
            <a:off x="3175818" y="5979403"/>
            <a:ext cx="8623246" cy="3654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National contracts are not in scope – GMS and CPCF continue </a:t>
            </a:r>
            <a:endParaRPr lang="en-GB" b="1" dirty="0">
              <a:solidFill>
                <a:schemeClr val="bg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21FB26-8A2F-ACA5-A4BC-8A64A7F200FA}"/>
              </a:ext>
            </a:extLst>
          </p:cNvPr>
          <p:cNvSpPr/>
          <p:nvPr/>
        </p:nvSpPr>
        <p:spPr>
          <a:xfrm>
            <a:off x="3175818" y="6433908"/>
            <a:ext cx="8623246" cy="3654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There is no new national funding to support these new contracting models</a:t>
            </a:r>
            <a:endParaRPr lang="en-GB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08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6209-78CC-5B63-C6AA-E90BC8655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34071-9875-F2CA-9E0C-D81E8E672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6413" y="1674241"/>
            <a:ext cx="11258694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We still have more questions than answers – very little mention of community pharmacy in recent consultation</a:t>
            </a:r>
          </a:p>
          <a:p>
            <a:r>
              <a:rPr lang="en-US" dirty="0"/>
              <a:t>Not yet clear how community pharmacy services ‘fit’ into these contracting models which are very GP focused</a:t>
            </a:r>
          </a:p>
          <a:p>
            <a:r>
              <a:rPr lang="en-US" dirty="0"/>
              <a:t>Pharmacy providers may be sub-contracted to provide services by SNP / MNP contract holders 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Likely to see significant local variation when implemented which may be a challenge to navigate</a:t>
            </a:r>
            <a:endParaRPr lang="en-US" dirty="0"/>
          </a:p>
          <a:p>
            <a:r>
              <a:rPr lang="en-US" b="1" dirty="0"/>
              <a:t>Potential</a:t>
            </a:r>
            <a:r>
              <a:rPr lang="en-US" dirty="0"/>
              <a:t> opportunities in the future for new local service commissioning to meet population health needs and support neighbourhood priorities</a:t>
            </a:r>
          </a:p>
          <a:p>
            <a:r>
              <a:rPr lang="en-US" b="1" dirty="0">
                <a:latin typeface="DM Sans" pitchFamily="2" charset="0"/>
                <a:cs typeface="Arial" panose="020B0604020202020204" pitchFamily="34" charset="0"/>
              </a:rPr>
              <a:t>There is ongoing commitment for national contracting via the CPCF for the foreseeable future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9EC30F-BFE6-ED95-0ADA-721FFFE8F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6" y="366112"/>
            <a:ext cx="11949084" cy="1078085"/>
          </a:xfrm>
        </p:spPr>
        <p:txBody>
          <a:bodyPr>
            <a:noAutofit/>
          </a:bodyPr>
          <a:lstStyle/>
          <a:p>
            <a:r>
              <a:rPr lang="en-US" sz="3800" dirty="0">
                <a:latin typeface="Mokoko Medium"/>
              </a:rPr>
              <a:t>What do these contracts mean for community pharmacy?</a:t>
            </a:r>
            <a:endParaRPr lang="en-GB" sz="3800" dirty="0"/>
          </a:p>
        </p:txBody>
      </p:sp>
    </p:spTree>
    <p:extLst>
      <p:ext uri="{BB962C8B-B14F-4D97-AF65-F5344CB8AC3E}">
        <p14:creationId xmlns:p14="http://schemas.microsoft.com/office/powerpoint/2010/main" val="1974359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A7D8C-579A-47D7-2254-D31F0983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Community pharmacy’s role in neighbourhood health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56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36D22-9754-6940-3DA8-479C3A314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CC7FF-5E59-F407-6A94-8556FD1E9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53" y="365126"/>
            <a:ext cx="11821099" cy="82469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Mokoko Medium"/>
              </a:rPr>
              <a:t>Why Community Pharmacy matters in neighbourhoods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3B56F-C874-7866-EE53-BFC98F98C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202" y="1432194"/>
            <a:ext cx="1125869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Community pharmacy is a core neighbourhood clinical partner, not just a service provider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Community pharmacy offers: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The most accessible health care advice and services to communities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Daily contact with local populations – we know our communities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Advice, education and signposting helping people find the right help more easily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Prevention and early action – reduces pressure on the wider system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Clinical care in the community through highly trained pharmacy teams delivering valued services such as Pharmacy First, New Medicine Service, Pharmacy Contraception Service,  the Hypertension Case-Finding service and also improving medicines safety</a:t>
            </a:r>
          </a:p>
        </p:txBody>
      </p:sp>
    </p:spTree>
    <p:extLst>
      <p:ext uri="{BB962C8B-B14F-4D97-AF65-F5344CB8AC3E}">
        <p14:creationId xmlns:p14="http://schemas.microsoft.com/office/powerpoint/2010/main" val="2447396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336BD-09B1-7B90-2FDC-6E3A87B27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F5DF9-3B7E-E9CB-9E15-F3F43647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6" y="366112"/>
            <a:ext cx="10416822" cy="1078085"/>
          </a:xfrm>
        </p:spPr>
        <p:txBody>
          <a:bodyPr>
            <a:noAutofit/>
          </a:bodyPr>
          <a:lstStyle/>
          <a:p>
            <a:r>
              <a:rPr lang="en-US" sz="4000" dirty="0">
                <a:latin typeface="Mokoko Medium"/>
              </a:rPr>
              <a:t>Opportunities for Pharmacy Owners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DDFBC-8B8E-A9EF-214C-A629C75D1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286" y="1535406"/>
            <a:ext cx="1131377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Potential opportunities include:</a:t>
            </a:r>
          </a:p>
          <a:p>
            <a:pPr lvl="1"/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Optimising national Advanced services delivery by integration into neighbourhood-level service pathways in:</a:t>
            </a:r>
          </a:p>
          <a:p>
            <a:pPr lvl="2">
              <a:buFont typeface="Wingdings" panose="05000000000000000000" pitchFamily="2" charset="2"/>
              <a:buChar char="ú"/>
            </a:pPr>
            <a:r>
              <a:rPr lang="en-US" sz="1600" dirty="0">
                <a:latin typeface="DM Sans" pitchFamily="2" charset="0"/>
                <a:cs typeface="Arial" panose="020B0604020202020204" pitchFamily="34" charset="0"/>
              </a:rPr>
              <a:t>Long-term condition management</a:t>
            </a:r>
          </a:p>
          <a:p>
            <a:pPr lvl="2">
              <a:buFont typeface="Wingdings" panose="05000000000000000000" pitchFamily="2" charset="2"/>
              <a:buChar char="ú"/>
            </a:pPr>
            <a:r>
              <a:rPr lang="en-US" sz="1600" dirty="0">
                <a:latin typeface="DM Sans" pitchFamily="2" charset="0"/>
                <a:cs typeface="Arial" panose="020B0604020202020204" pitchFamily="34" charset="0"/>
              </a:rPr>
              <a:t>Acute care</a:t>
            </a:r>
          </a:p>
          <a:p>
            <a:pPr lvl="2">
              <a:buFont typeface="Wingdings" panose="05000000000000000000" pitchFamily="2" charset="2"/>
              <a:buChar char="ú"/>
            </a:pPr>
            <a:r>
              <a:rPr lang="en-US" sz="1600" dirty="0">
                <a:latin typeface="DM Sans" pitchFamily="2" charset="0"/>
                <a:cs typeface="Arial" panose="020B0604020202020204" pitchFamily="34" charset="0"/>
              </a:rPr>
              <a:t>Prevention</a:t>
            </a:r>
          </a:p>
          <a:p>
            <a:r>
              <a:rPr lang="en-US" dirty="0"/>
              <a:t>Stronger integration with GP practices and PCNs </a:t>
            </a:r>
          </a:p>
          <a:p>
            <a:r>
              <a:rPr lang="en-US" dirty="0"/>
              <a:t>Improved visibility and influence within local systems – being ‘part of’ rather than ‘done to’</a:t>
            </a:r>
          </a:p>
          <a:p>
            <a:r>
              <a:rPr lang="en-US" dirty="0"/>
              <a:t>Workforce development and skill mix expansion</a:t>
            </a:r>
          </a:p>
          <a:p>
            <a:endParaRPr lang="en-US" dirty="0"/>
          </a:p>
          <a:p>
            <a:pPr lvl="1"/>
            <a:endParaRPr lang="en-US" sz="1250" dirty="0">
              <a:latin typeface="DM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649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E7A40-2019-DB02-77A5-08C03EF3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87648-A150-13A2-552E-E64126814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50" y="254956"/>
            <a:ext cx="10416822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Mokoko Medium"/>
              </a:rPr>
              <a:t>The ‘Known Unknowns’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29E66-A787-92F6-D611-D529251C3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438" y="1696597"/>
            <a:ext cx="11071408" cy="4235259"/>
          </a:xfrm>
        </p:spPr>
        <p:txBody>
          <a:bodyPr>
            <a:normAutofit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Current uncertainties include:</a:t>
            </a:r>
          </a:p>
          <a:p>
            <a:pPr lvl="1"/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Variation between </a:t>
            </a:r>
            <a:r>
              <a:rPr lang="en-US" dirty="0" err="1">
                <a:latin typeface="DM Sans" pitchFamily="2" charset="0"/>
                <a:cs typeface="Arial" panose="020B0604020202020204" pitchFamily="34" charset="0"/>
              </a:rPr>
              <a:t>neighbourhoods</a:t>
            </a: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 across Integrated Care Systems</a:t>
            </a:r>
          </a:p>
          <a:p>
            <a:pPr lvl="1"/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How consistently pharmacy will be included in INT governance and structures</a:t>
            </a:r>
          </a:p>
          <a:p>
            <a:pPr lvl="1"/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Whether funding will follow activity or outcomes and who will control funding</a:t>
            </a:r>
          </a:p>
          <a:p>
            <a:pPr lvl="1"/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Commissioning routes</a:t>
            </a:r>
          </a:p>
          <a:p>
            <a:pPr lvl="1"/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Digital access to shared records and other digital developments to support integration</a:t>
            </a:r>
          </a:p>
          <a:p>
            <a:pPr lvl="1"/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How workloads and responsibilities will shift between commissioners and providers</a:t>
            </a:r>
          </a:p>
        </p:txBody>
      </p:sp>
    </p:spTree>
    <p:extLst>
      <p:ext uri="{BB962C8B-B14F-4D97-AF65-F5344CB8AC3E}">
        <p14:creationId xmlns:p14="http://schemas.microsoft.com/office/powerpoint/2010/main" val="2462014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8061D-8BF5-98BE-0C02-2EF0CE3A5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C48EA-83FE-DFF9-A58E-BAE3BC62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70" y="310041"/>
            <a:ext cx="11534660" cy="1078085"/>
          </a:xfrm>
        </p:spPr>
        <p:txBody>
          <a:bodyPr>
            <a:normAutofit/>
          </a:bodyPr>
          <a:lstStyle/>
          <a:p>
            <a:r>
              <a:rPr lang="en-US" dirty="0">
                <a:latin typeface="Mokoko Medium"/>
              </a:rPr>
              <a:t>Risks Pharmacy Owners need to be aware of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C786C-26C9-B148-C5B4-2D402D1CE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4607" y="1473085"/>
            <a:ext cx="10416822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Potential risks if pharmacy is not proactive: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Being seen only as a delivery route, not a clinical partner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Perceptions and myths about community pharmacy are not remedied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Unfunded workload expectations by other INT stakeholders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Decisions being made without pharmacy input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Increased pressure without system support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Missed opportunities to align services with </a:t>
            </a:r>
            <a:r>
              <a:rPr lang="en-US" dirty="0" err="1">
                <a:latin typeface="DM Sans" pitchFamily="2" charset="0"/>
                <a:cs typeface="Arial" panose="020B0604020202020204" pitchFamily="34" charset="0"/>
              </a:rPr>
              <a:t>neighbourhood</a:t>
            </a: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 priorities</a:t>
            </a:r>
          </a:p>
        </p:txBody>
      </p:sp>
    </p:spTree>
    <p:extLst>
      <p:ext uri="{BB962C8B-B14F-4D97-AF65-F5344CB8AC3E}">
        <p14:creationId xmlns:p14="http://schemas.microsoft.com/office/powerpoint/2010/main" val="1677950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A532-0DB4-73B7-5A52-197117BE4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E75B-2039-96D6-3071-37889D9A0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54" y="365125"/>
            <a:ext cx="11732964" cy="1000967"/>
          </a:xfrm>
        </p:spPr>
        <p:txBody>
          <a:bodyPr>
            <a:noAutofit/>
          </a:bodyPr>
          <a:lstStyle/>
          <a:p>
            <a:r>
              <a:rPr lang="en-US" sz="3600" dirty="0">
                <a:latin typeface="Mokoko Medium"/>
              </a:rPr>
              <a:t>What good looks like for community pharmacy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73D32-4DBC-3D22-5B93-9A1B90EC9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438" y="1575412"/>
            <a:ext cx="10416822" cy="4260028"/>
          </a:xfrm>
        </p:spPr>
        <p:txBody>
          <a:bodyPr>
            <a:normAutofit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In a well‑designed </a:t>
            </a:r>
            <a:r>
              <a:rPr lang="en-US" dirty="0" err="1">
                <a:latin typeface="DM Sans" pitchFamily="2" charset="0"/>
                <a:cs typeface="Arial" panose="020B0604020202020204" pitchFamily="34" charset="0"/>
              </a:rPr>
              <a:t>neighbourhood</a:t>
            </a: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 model: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Pharmacy has a clear role and voice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Work is commissioned, funded and valued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Data flows support safe, integrated care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Local relationships are strong and routine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Pharmacy services align with neighbourhood priorities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Advanced service delivery by community pharmacy is valued and supported in local </a:t>
            </a:r>
            <a:r>
              <a:rPr lang="en-US">
                <a:latin typeface="DM Sans" pitchFamily="2" charset="0"/>
                <a:cs typeface="Arial" panose="020B0604020202020204" pitchFamily="34" charset="0"/>
              </a:rPr>
              <a:t>care pathways</a:t>
            </a:r>
            <a:endParaRPr lang="en-US" dirty="0">
              <a:latin typeface="DM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652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074D9-545E-B389-2653-7009544B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58EC-62D9-4039-3790-4CF0998E1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49" y="288007"/>
            <a:ext cx="10416822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Mokoko Medium"/>
              </a:rPr>
              <a:t>Why GP relationships are critical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98BF9-1778-141F-F633-7A55C0D98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370" y="1613570"/>
            <a:ext cx="11016323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Understanding GP views locally is essential to ensuring pharmacy is included meaningfully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In an ideal world, your local GP practice will be your biggest supporter and advocate for community pharmacy</a:t>
            </a:r>
          </a:p>
          <a:p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GP practices will often: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Lead or strongly influence </a:t>
            </a:r>
            <a:r>
              <a:rPr lang="en-US" dirty="0" err="1">
                <a:latin typeface="DM Sans" pitchFamily="2" charset="0"/>
                <a:cs typeface="Arial" panose="020B0604020202020204" pitchFamily="34" charset="0"/>
              </a:rPr>
              <a:t>neighbourhood</a:t>
            </a: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 delivery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Shape local priorities and pathways</a:t>
            </a:r>
          </a:p>
          <a:p>
            <a:pPr lvl="1">
              <a:buFont typeface="Wingdings" panose="05000000000000000000" pitchFamily="2" charset="2"/>
              <a:buChar char="ú"/>
            </a:pPr>
            <a:r>
              <a:rPr lang="en-US" dirty="0">
                <a:latin typeface="DM Sans" pitchFamily="2" charset="0"/>
                <a:cs typeface="Arial" panose="020B0604020202020204" pitchFamily="34" charset="0"/>
              </a:rPr>
              <a:t>Control access to shared systems and governance</a:t>
            </a:r>
          </a:p>
        </p:txBody>
      </p:sp>
    </p:spTree>
    <p:extLst>
      <p:ext uri="{BB962C8B-B14F-4D97-AF65-F5344CB8AC3E}">
        <p14:creationId xmlns:p14="http://schemas.microsoft.com/office/powerpoint/2010/main" val="2914160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FA0B2-0FD8-70CF-8F34-AF2B4B08F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14A04-08C8-AC40-D064-36C85A35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54" y="365126"/>
            <a:ext cx="11122446" cy="1067068"/>
          </a:xfrm>
        </p:spPr>
        <p:txBody>
          <a:bodyPr>
            <a:normAutofit/>
          </a:bodyPr>
          <a:lstStyle/>
          <a:p>
            <a:r>
              <a:rPr lang="en-US" dirty="0">
                <a:latin typeface="Mokoko Medium"/>
              </a:rPr>
              <a:t>Call to Action: Start local conversations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C3491-C50D-1713-1A0F-7CE695763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303" y="1558486"/>
            <a:ext cx="11194251" cy="4351338"/>
          </a:xfrm>
        </p:spPr>
        <p:txBody>
          <a:bodyPr>
            <a:normAutofit fontScale="85000" lnSpcReduction="10000"/>
          </a:bodyPr>
          <a:lstStyle/>
          <a:p>
            <a:pPr marL="0" indent="0" fontAlgn="t">
              <a:buNone/>
            </a:pPr>
            <a:r>
              <a:rPr lang="en-US" b="1" dirty="0"/>
              <a:t>What we are asking pharmacy owners to do:</a:t>
            </a:r>
            <a:endParaRPr lang="en-US" dirty="0"/>
          </a:p>
          <a:p>
            <a:pPr fontAlgn="t"/>
            <a:r>
              <a:rPr lang="en-US" dirty="0"/>
              <a:t>Speak with local GP practices</a:t>
            </a:r>
          </a:p>
          <a:p>
            <a:pPr fontAlgn="t"/>
            <a:r>
              <a:rPr lang="en-US" dirty="0"/>
              <a:t>Ask: 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What do neighbourhoods look like locally?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How do they see pharmacy contributing?</a:t>
            </a:r>
          </a:p>
          <a:p>
            <a:pPr lvl="1" fontAlgn="t">
              <a:buFont typeface="Wingdings" panose="05000000000000000000" pitchFamily="2" charset="2"/>
              <a:buChar char="ú"/>
            </a:pPr>
            <a:r>
              <a:rPr lang="en-US" dirty="0"/>
              <a:t>What gaps do they need help to fill?</a:t>
            </a:r>
          </a:p>
          <a:p>
            <a:pPr fontAlgn="t"/>
            <a:r>
              <a:rPr lang="en-US" dirty="0"/>
              <a:t>Share learning and intelligence back to the LPC</a:t>
            </a:r>
          </a:p>
          <a:p>
            <a:pPr marL="0" indent="0" fontAlgn="t">
              <a:buNone/>
            </a:pPr>
            <a:r>
              <a:rPr lang="en-US" b="1" dirty="0"/>
              <a:t>Don’t assume alignment – explore it. Neighbourhood health is about joined‑up care around a local population; work with GP practices, community services and other stakeholders you already work with to define how community pharmacy can contribute.</a:t>
            </a:r>
          </a:p>
          <a:p>
            <a:endParaRPr lang="en-US" dirty="0">
              <a:latin typeface="DM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83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C831-1B2F-1941-C3DC-7C42DF8BF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BE114-CD9E-4A5F-FD5F-342B46144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4" y="365126"/>
            <a:ext cx="10416822" cy="1144186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Mokoko Medium"/>
              </a:rPr>
              <a:t>How the LPC will support you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0D6DF-EBC1-4907-F3D9-D7B0C480C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6641" y="1509312"/>
            <a:ext cx="10416822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US" dirty="0"/>
              <a:t>The LPC will:</a:t>
            </a:r>
          </a:p>
          <a:p>
            <a:pPr fontAlgn="t"/>
            <a:r>
              <a:rPr lang="en-US" dirty="0"/>
              <a:t>Represent community pharmacy in discussions about neighbourhoods – these may be with the ICB, Place or the neighbourhood directly</a:t>
            </a:r>
          </a:p>
          <a:p>
            <a:pPr fontAlgn="t"/>
            <a:r>
              <a:rPr lang="en-US" dirty="0"/>
              <a:t>Share intelligence and good practice</a:t>
            </a:r>
          </a:p>
          <a:p>
            <a:pPr fontAlgn="t"/>
            <a:r>
              <a:rPr lang="en-US" dirty="0"/>
              <a:t>Support relationship building with other partners</a:t>
            </a:r>
          </a:p>
          <a:p>
            <a:pPr fontAlgn="t"/>
            <a:r>
              <a:rPr lang="en-US" dirty="0"/>
              <a:t>Advocate for funded, sustainable pharmacy roles</a:t>
            </a:r>
          </a:p>
          <a:p>
            <a:pPr fontAlgn="t"/>
            <a:r>
              <a:rPr lang="en-US" dirty="0"/>
              <a:t>Keep pharmacy owners and their teams updated as models evolve</a:t>
            </a:r>
            <a:endParaRPr lang="en-US" dirty="0">
              <a:latin typeface="DM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564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441D2-707D-F24E-ECCB-028E133D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6403A-1878-37A4-C720-CB80AB48B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169" y="254956"/>
            <a:ext cx="10416822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Mokoko Medium"/>
              </a:rPr>
              <a:t>Final message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609B-19E3-E2F0-540B-0EF7E11573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505" y="1448317"/>
            <a:ext cx="11155326" cy="4351338"/>
          </a:xfrm>
        </p:spPr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en-US" dirty="0"/>
              <a:t>Neighbourhood Health is:</a:t>
            </a:r>
          </a:p>
          <a:p>
            <a:pPr fontAlgn="t"/>
            <a:r>
              <a:rPr lang="en-US" dirty="0"/>
              <a:t>A significant system change</a:t>
            </a:r>
          </a:p>
          <a:p>
            <a:pPr fontAlgn="t"/>
            <a:r>
              <a:rPr lang="en-US" b="1" dirty="0"/>
              <a:t>Potentially </a:t>
            </a:r>
            <a:r>
              <a:rPr lang="en-US" dirty="0"/>
              <a:t>an opportunity for community pharmacy</a:t>
            </a:r>
          </a:p>
          <a:p>
            <a:pPr fontAlgn="t"/>
            <a:r>
              <a:rPr lang="en-US" dirty="0"/>
              <a:t>A risk if we are passive and do not seek to be involved and understand local developments</a:t>
            </a:r>
          </a:p>
          <a:p>
            <a:pPr marL="0" indent="0" fontAlgn="t">
              <a:buNone/>
            </a:pPr>
            <a:r>
              <a:rPr lang="en-US" b="1" dirty="0"/>
              <a:t>Community pharmacy’s influence and engagement within neighbourhood development will be determined by the conversations we have now. Please seek opportunities to get involved.</a:t>
            </a:r>
            <a:endParaRPr lang="en-US" b="1" dirty="0">
              <a:latin typeface="DM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76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PC Brand Colours">
      <a:dk1>
        <a:srgbClr val="0072CE"/>
      </a:dk1>
      <a:lt1>
        <a:srgbClr val="48D1BA"/>
      </a:lt1>
      <a:dk2>
        <a:srgbClr val="000000"/>
      </a:dk2>
      <a:lt2>
        <a:srgbClr val="FFFFFF"/>
      </a:lt2>
      <a:accent1>
        <a:srgbClr val="FF6D3A"/>
      </a:accent1>
      <a:accent2>
        <a:srgbClr val="CB00BA"/>
      </a:accent2>
      <a:accent3>
        <a:srgbClr val="CB95FF"/>
      </a:accent3>
      <a:accent4>
        <a:srgbClr val="0072CE"/>
      </a:accent4>
      <a:accent5>
        <a:srgbClr val="FFFFFF"/>
      </a:accent5>
      <a:accent6>
        <a:srgbClr val="000000"/>
      </a:accent6>
      <a:hlink>
        <a:srgbClr val="FF6D3A"/>
      </a:hlink>
      <a:folHlink>
        <a:srgbClr val="CB00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03EF403-7F44-489F-B71F-283D01D98A43}" vid="{1473204A-CD99-49A4-B5F8-A72D92BFEE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LPC Presentation Template</Template>
  <TotalTime>0</TotalTime>
  <Words>1622</Words>
  <Application>Microsoft Office PowerPoint</Application>
  <PresentationFormat>Widescreen</PresentationFormat>
  <Paragraphs>158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DM Sans</vt:lpstr>
      <vt:lpstr>Mokoko Medium</vt:lpstr>
      <vt:lpstr>Wingdings</vt:lpstr>
      <vt:lpstr>Office Theme</vt:lpstr>
      <vt:lpstr>Neighbourhood Health and new contracting models – what this means for Community Pharmacy</vt:lpstr>
      <vt:lpstr>What we will cover in this session</vt:lpstr>
      <vt:lpstr>Neighbourhood health and Integrated Neighbourhood Teams</vt:lpstr>
      <vt:lpstr>What do we mean by Neighbourhood Health?</vt:lpstr>
      <vt:lpstr>What do we mean by Neighbourhood Health?</vt:lpstr>
      <vt:lpstr>What are Integrated Neighbourhood Teams?</vt:lpstr>
      <vt:lpstr>Neighbourhood Health Centres</vt:lpstr>
      <vt:lpstr>New contracting models</vt:lpstr>
      <vt:lpstr>New (proposed) contracting models - overview</vt:lpstr>
      <vt:lpstr>PowerPoint Presentation</vt:lpstr>
      <vt:lpstr>Purpose and structure of IHOs</vt:lpstr>
      <vt:lpstr>What are Single and Multi-Neighbourhood Provider Contracts?</vt:lpstr>
      <vt:lpstr>What do these contracts mean for community pharmacy?</vt:lpstr>
      <vt:lpstr>Community pharmacy’s role in neighbourhood health</vt:lpstr>
      <vt:lpstr>Why Community Pharmacy matters in neighbourhoods</vt:lpstr>
      <vt:lpstr>Opportunities for Pharmacy Owners</vt:lpstr>
      <vt:lpstr>The ‘Known Unknowns’</vt:lpstr>
      <vt:lpstr>Risks Pharmacy Owners need to be aware of</vt:lpstr>
      <vt:lpstr>What good looks like for community pharmacy</vt:lpstr>
      <vt:lpstr>Why GP relationships are critical</vt:lpstr>
      <vt:lpstr>Call to Action: Start local conversations</vt:lpstr>
      <vt:lpstr>How the LPC will support you</vt:lpstr>
      <vt:lpstr>Final message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Vicki Roberts</dc:creator>
  <cp:lastModifiedBy>Vicki Roberts</cp:lastModifiedBy>
  <cp:revision>4</cp:revision>
  <dcterms:created xsi:type="dcterms:W3CDTF">2025-07-02T13:53:55Z</dcterms:created>
  <dcterms:modified xsi:type="dcterms:W3CDTF">2026-09-15T11:13:38Z</dcterms:modified>
</cp:coreProperties>
</file>